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0"/>
  </p:notesMasterIdLst>
  <p:sldIdLst>
    <p:sldId id="404" r:id="rId2"/>
    <p:sldId id="551" r:id="rId3"/>
    <p:sldId id="548" r:id="rId4"/>
    <p:sldId id="552" r:id="rId5"/>
    <p:sldId id="554" r:id="rId6"/>
    <p:sldId id="555" r:id="rId7"/>
    <p:sldId id="558" r:id="rId8"/>
    <p:sldId id="556" r:id="rId9"/>
    <p:sldId id="557" r:id="rId10"/>
    <p:sldId id="559" r:id="rId11"/>
    <p:sldId id="560" r:id="rId12"/>
    <p:sldId id="561" r:id="rId13"/>
    <p:sldId id="562" r:id="rId14"/>
    <p:sldId id="563" r:id="rId15"/>
    <p:sldId id="575" r:id="rId16"/>
    <p:sldId id="576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7" r:id="rId25"/>
    <p:sldId id="571" r:id="rId26"/>
    <p:sldId id="572" r:id="rId27"/>
    <p:sldId id="573" r:id="rId28"/>
    <p:sldId id="405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FF"/>
    <a:srgbClr val="FFFF99"/>
    <a:srgbClr val="FFFF00"/>
    <a:srgbClr val="3BCCFF"/>
    <a:srgbClr val="FFC000"/>
    <a:srgbClr val="0070C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0" autoAdjust="0"/>
  </p:normalViewPr>
  <p:slideViewPr>
    <p:cSldViewPr snapToGrid="0" snapToObjects="1">
      <p:cViewPr varScale="1">
        <p:scale>
          <a:sx n="53" d="100"/>
          <a:sy n="53" d="100"/>
        </p:scale>
        <p:origin x="1179" y="38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2020/3/11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ib/cgli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nyi.so.com/#enhance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使用</a:t>
            </a:r>
            <a:r>
              <a:rPr lang="en-US" altLang="zh-CN" sz="1200" b="0" i="0" u="sng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3"/>
              </a:rPr>
              <a:t>cglib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3"/>
              </a:rPr>
              <a:t>[Code Generation Library]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实现动态代理，并不要求委托类必须实现接口，底层采用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asm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字节码生成框架生成代理类的字节码，下面通过一个例子看看使用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CGLib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如何实现动态代理。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4"/>
              </a:rPr>
              <a:t>enhancer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ɪn'hænsɚ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] n.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增加；放大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03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939D865-D486-4571-97C3-9D8BD33010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FB0C4D90-678E-4DA6-AE0A-4BF89DE9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F5173F5E-B528-4D34-9DFF-F1BBFDB25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C5A27F-F5DF-4263-BE2F-83AE1B40A148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inherit"/>
                <a:ea typeface="微软雅黑" pitchFamily="34" charset="-122"/>
                <a:cs typeface="+mn-cs"/>
              </a:rPr>
              <a:t>Specify</a:t>
            </a:r>
            <a:r>
              <a:rPr lang="zh-CN" altLang="en-US" sz="1200" b="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inherit"/>
                <a:ea typeface="微软雅黑" pitchFamily="34" charset="-122"/>
                <a:cs typeface="+mn-cs"/>
              </a:rPr>
              <a:t>：指定</a:t>
            </a:r>
            <a:endParaRPr lang="en-US" altLang="zh-CN" sz="1200" b="0" kern="1200" dirty="0">
              <a:solidFill>
                <a:schemeClr val="accent2">
                  <a:lumMod val="75000"/>
                  <a:lumOff val="25000"/>
                </a:schemeClr>
              </a:solidFill>
              <a:latin typeface="inherit"/>
              <a:ea typeface="微软雅黑" pitchFamily="34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inherit"/>
                <a:ea typeface="微软雅黑" pitchFamily="34" charset="-122"/>
                <a:cs typeface="+mn-cs"/>
              </a:rPr>
              <a:t>Statement</a:t>
            </a:r>
            <a:r>
              <a:rPr lang="zh-CN" altLang="en-US" sz="1200" b="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inherit"/>
                <a:ea typeface="微软雅黑" pitchFamily="34" charset="-122"/>
                <a:cs typeface="+mn-cs"/>
              </a:rPr>
              <a:t>：清单声明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64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的继承关系图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66CE595B-28FB-4573-8284-338A336C40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4758F1D-2468-4436-84B1-A33A468D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E928F8B-21B4-41AA-AB60-A3C6580BD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F76E4-1E16-4788-AC14-6E501C624692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15CDB582-827C-4EDF-8EF7-AD32061CC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3CB2DC0-0751-4247-95A7-BA672A42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032ECAE-351C-40ED-81AC-680E0D84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DC3D2D-FC68-4A11-9F1D-825D5C54BF4A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28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43" indent="-285747"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2988" indent="-228597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184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9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11B63-A949-4B59-B9A0-0A8DB914E2E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C8084B-B702-482A-A252-B744D0E54E3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727BD1F-8C5E-4E8A-AA1D-828547DA8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5F08F0-E2F3-4764-AF0C-EA39A642D29D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74C967-D225-4F59-8574-A9764B1541B5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2F970-BD09-4F86-9AE7-8C224383DB83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669E44-1AD4-41D6-8886-65BE249366AC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E7F7C3-FC27-43A4-97AE-A78884C709BC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E373A47-6D2B-4D6E-83EA-1E8726E2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135354-9CF2-41E8-9967-21A3BD8665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C86CBA-6764-4CC9-9F6F-746907A8C8A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9504FF-6776-4B87-8452-C93DEA3133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95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6" r:id="rId5"/>
    <p:sldLayoutId id="2147484207" r:id="rId6"/>
    <p:sldLayoutId id="2147484208" r:id="rId7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1B4CF-0B97-4376-A2C8-3A42BBEF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 dirty="0"/>
              <a:t>应用开发基础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AA65C51-2D9A-45A2-9A62-69809E43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7" y="2320145"/>
            <a:ext cx="6400800" cy="333156"/>
          </a:xfrm>
        </p:spPr>
        <p:txBody>
          <a:bodyPr tIns="0"/>
          <a:lstStyle/>
          <a:p>
            <a:r>
              <a:rPr lang="zh-CN" altLang="en-US" dirty="0"/>
              <a:t>济南大学信息科学与工程学院 刘鹍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89EFD-EE4B-4CDB-BA91-6F07AA10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针对数据库的操作，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框架提供了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框架数据抽象层的基础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类是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的核心类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的继承结构具体如下图所示：</a:t>
            </a:r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B83D65BD-038A-4585-AE1B-403C6C7A6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4.1.1 Spring JdbcTemplate</a:t>
            </a:r>
            <a:r>
              <a:rPr lang="zh-CN" altLang="en-US"/>
              <a:t>的解析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FA522E-F480-4555-9AEC-66C4059A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1" y="916781"/>
            <a:ext cx="8175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94714BA-86D3-4491-85C6-84F33641EF8A}"/>
              </a:ext>
            </a:extLst>
          </p:cNvPr>
          <p:cNvSpPr/>
          <p:nvPr/>
        </p:nvSpPr>
        <p:spPr>
          <a:xfrm>
            <a:off x="4743450" y="2630758"/>
            <a:ext cx="1752600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接口</a:t>
            </a:r>
            <a:r>
              <a:rPr lang="en-US" altLang="zh-CN" dirty="0">
                <a:solidFill>
                  <a:schemeClr val="tx1"/>
                </a:solidFill>
              </a:rPr>
              <a:t>JdbcOperations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B00F4D8-6FC8-433F-A201-51C27FCA4EBA}"/>
              </a:ext>
            </a:extLst>
          </p:cNvPr>
          <p:cNvSpPr/>
          <p:nvPr/>
        </p:nvSpPr>
        <p:spPr>
          <a:xfrm>
            <a:off x="2438400" y="2630758"/>
            <a:ext cx="1752600" cy="5143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抽象类</a:t>
            </a:r>
            <a:r>
              <a:rPr lang="en-US" altLang="zh-CN" dirty="0">
                <a:solidFill>
                  <a:schemeClr val="tx1"/>
                </a:solidFill>
              </a:rPr>
              <a:t>JdbcAccessor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1411C34D-FBD7-463B-888D-1C3DC389BC5B}"/>
              </a:ext>
            </a:extLst>
          </p:cNvPr>
          <p:cNvSpPr/>
          <p:nvPr/>
        </p:nvSpPr>
        <p:spPr>
          <a:xfrm>
            <a:off x="3619500" y="3888058"/>
            <a:ext cx="1752600" cy="5143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核心类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JdbcTemplate</a:t>
            </a:r>
            <a:endParaRPr lang="zh-CN" altLang="en-US" dirty="0"/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696C5BD-1910-4332-9181-280C56C3D470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rot="16200000" flipV="1">
            <a:off x="3533775" y="2926033"/>
            <a:ext cx="742950" cy="1181100"/>
          </a:xfrm>
          <a:prstGeom prst="bentConnector3">
            <a:avLst>
              <a:gd name="adj1" fmla="val 34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0B9B45EE-CBC7-40B2-91C1-FE40703B41AC}"/>
              </a:ext>
            </a:extLst>
          </p:cNvPr>
          <p:cNvCxnSpPr/>
          <p:nvPr/>
        </p:nvCxnSpPr>
        <p:spPr>
          <a:xfrm rot="5400000" flipH="1" flipV="1">
            <a:off x="4686300" y="2954608"/>
            <a:ext cx="742950" cy="1123950"/>
          </a:xfrm>
          <a:prstGeom prst="bentConnector3">
            <a:avLst>
              <a:gd name="adj1" fmla="val 33654"/>
            </a:avLst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0386E9-F39D-4108-850A-A9FE5C07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37976"/>
            <a:ext cx="1038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extends</a:t>
            </a: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C14F2-411A-471A-B750-F2706630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3237976"/>
            <a:ext cx="156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implements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 animBg="1"/>
      <p:bldP spid="19" grpId="0" animBg="1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JdbcTemplate</a:t>
            </a:r>
            <a:r>
              <a:rPr lang="zh-CN" altLang="zh-CN" sz="2200" dirty="0">
                <a:latin typeface="Times New Roman" pitchFamily="18" charset="0"/>
                <a:cs typeface="Times New Roman" pitchFamily="18" charset="0"/>
              </a:rPr>
              <a:t>类的直接父类是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JdbcAccessor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200" dirty="0">
                <a:latin typeface="Times New Roman" pitchFamily="18" charset="0"/>
                <a:cs typeface="Times New Roman" pitchFamily="18" charset="0"/>
              </a:rPr>
              <a:t>该类提供了一些访问数据库时使用的公共属性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DataSource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其主要功能是获取数据库连接，还可以引入对数据库连接的缓冲池和分布式事务的支持，它可以作为访问数据库资源的标准接口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SQLExceptionTranslator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接口负责对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进行转译工作。通过必要的设置获取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SQLExceptionTranslator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中的方法，可以使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JdbcTemplate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在需要处理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时，委托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SQLExceptionTranslator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的实现类来完成相关的转译工作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JdbcOperations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接口定义了在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JdbcTemplate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类中可以使用的操作集合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添加、修改、查询和删除等操作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E42C433E-F67E-451D-A51D-50B364FFB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4.1.1 Spring JdbcTemplate</a:t>
            </a:r>
            <a:r>
              <a:rPr lang="zh-CN" altLang="en-US"/>
              <a:t>的解析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模块主要由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个包组成，分别是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（核心包）、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（数据源包）、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（对象包）和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（支持包）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71BFEEE3-A34E-41AE-A172-073FAD6B9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4.1.2 Spring JDBC</a:t>
            </a:r>
            <a:r>
              <a:rPr lang="zh-CN" altLang="en-US"/>
              <a:t>的配置</a:t>
            </a:r>
          </a:p>
        </p:txBody>
      </p:sp>
      <p:pic>
        <p:nvPicPr>
          <p:cNvPr id="14361" name="Picture 25">
            <a:extLst>
              <a:ext uri="{FF2B5EF4-FFF2-40B4-BE49-F238E27FC236}">
                <a16:creationId xmlns:a16="http://schemas.microsoft.com/office/drawing/2014/main" id="{11A31D6A-B53A-435C-89BF-A71C7AC8B10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7" y="1871631"/>
            <a:ext cx="7668572" cy="2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BF176D-4248-4878-BF1E-533306B7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对数据库的操作都封装在了这几个包中，而想要使用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，就需要对其进行配置。</a:t>
            </a:r>
            <a:endParaRPr lang="zh-CN" altLang="en-US" sz="2000" dirty="0"/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7E60318D-3297-4BBD-A90C-9ABC0DD8A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4.1.2 Spring JDBC</a:t>
            </a:r>
            <a:r>
              <a:rPr lang="zh-CN" altLang="en-US"/>
              <a:t>的配置</a:t>
            </a: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915F0F01-B675-4EB6-B384-18BF8347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5" y="1363115"/>
            <a:ext cx="8175625" cy="345638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class="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org.springframework.jdbc.datasource.DriverManagerDataSource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driverClassName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jdbc:mysql://localhost:3306/javaee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name="username" value="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name="password" value="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org.springframework.jdbc.core.JdbcTemplate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ref="</a:t>
            </a:r>
            <a:r>
              <a:rPr lang="en-US" altLang="zh-CN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id="xxx" class="Xxx"&gt;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ref="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	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CD718989-2C04-49EF-B335-7FBAEE2CC8E4}"/>
              </a:ext>
            </a:extLst>
          </p:cNvPr>
          <p:cNvSpPr/>
          <p:nvPr/>
        </p:nvSpPr>
        <p:spPr>
          <a:xfrm>
            <a:off x="2781861" y="1091053"/>
            <a:ext cx="1600200" cy="227410"/>
          </a:xfrm>
          <a:prstGeom prst="wedgeRoundRectCallout">
            <a:avLst>
              <a:gd name="adj1" fmla="val -63155"/>
              <a:gd name="adj2" fmla="val 877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1.</a:t>
            </a:r>
            <a:r>
              <a:rPr lang="zh-CN" altLang="en-US" dirty="0"/>
              <a:t>配置数据源</a:t>
            </a:r>
          </a:p>
        </p:txBody>
      </p:sp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7C3B3DB7-9BD2-48A5-B6CF-9E53DD1B082E}"/>
              </a:ext>
            </a:extLst>
          </p:cNvPr>
          <p:cNvSpPr/>
          <p:nvPr/>
        </p:nvSpPr>
        <p:spPr>
          <a:xfrm>
            <a:off x="2553261" y="2664867"/>
            <a:ext cx="1828800" cy="221456"/>
          </a:xfrm>
          <a:prstGeom prst="wedgeRoundRectCallout">
            <a:avLst>
              <a:gd name="adj1" fmla="val -57426"/>
              <a:gd name="adj2" fmla="val 10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2.</a:t>
            </a:r>
            <a:r>
              <a:rPr lang="zh-CN" altLang="en-US" dirty="0"/>
              <a:t>配置</a:t>
            </a:r>
            <a:r>
              <a:rPr lang="en-US" altLang="zh-CN" dirty="0"/>
              <a:t>JDBC</a:t>
            </a:r>
            <a:r>
              <a:rPr lang="zh-CN" altLang="en-US" dirty="0"/>
              <a:t>模板</a:t>
            </a: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34242306-EB6E-4EAB-A18D-BC9EC8E41569}"/>
              </a:ext>
            </a:extLst>
          </p:cNvPr>
          <p:cNvSpPr/>
          <p:nvPr/>
        </p:nvSpPr>
        <p:spPr>
          <a:xfrm>
            <a:off x="1665288" y="4259165"/>
            <a:ext cx="2847975" cy="273844"/>
          </a:xfrm>
          <a:prstGeom prst="wedgeRoundRectCallout">
            <a:avLst>
              <a:gd name="adj1" fmla="val -39967"/>
              <a:gd name="adj2" fmla="val -140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3.</a:t>
            </a:r>
            <a:r>
              <a:rPr lang="zh-CN" altLang="en-US" dirty="0"/>
              <a:t>配置需要实例化的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B8FC9174-AB1A-46FE-ACA0-75B7D97D42B4}"/>
              </a:ext>
            </a:extLst>
          </p:cNvPr>
          <p:cNvSpPr/>
          <p:nvPr/>
        </p:nvSpPr>
        <p:spPr>
          <a:xfrm>
            <a:off x="4754880" y="3278309"/>
            <a:ext cx="1409700" cy="220265"/>
          </a:xfrm>
          <a:prstGeom prst="wedgeRoundRectCallout">
            <a:avLst>
              <a:gd name="adj1" fmla="val -63676"/>
              <a:gd name="adj2" fmla="val 4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注入数据源</a:t>
            </a:r>
          </a:p>
        </p:txBody>
      </p:sp>
      <p:sp>
        <p:nvSpPr>
          <p:cNvPr id="14" name="圆角矩形标注 13">
            <a:extLst>
              <a:ext uri="{FF2B5EF4-FFF2-40B4-BE49-F238E27FC236}">
                <a16:creationId xmlns:a16="http://schemas.microsoft.com/office/drawing/2014/main" id="{752667FB-F0CD-4FA7-A537-508A5A217B4F}"/>
              </a:ext>
            </a:extLst>
          </p:cNvPr>
          <p:cNvSpPr/>
          <p:nvPr/>
        </p:nvSpPr>
        <p:spPr>
          <a:xfrm>
            <a:off x="5369242" y="4037709"/>
            <a:ext cx="1590675" cy="221456"/>
          </a:xfrm>
          <a:prstGeom prst="wedgeRoundRectCallout">
            <a:avLst>
              <a:gd name="adj1" fmla="val -63676"/>
              <a:gd name="adj2" fmla="val 4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注入</a:t>
            </a:r>
            <a:r>
              <a:rPr lang="en-US" altLang="zh-CN" dirty="0"/>
              <a:t>JDBC</a:t>
            </a:r>
            <a:r>
              <a:rPr lang="zh-CN" altLang="en-US" dirty="0"/>
              <a:t>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zh-CN" dirty="0"/>
              <a:t>上述</a:t>
            </a:r>
            <a:r>
              <a:rPr lang="zh-CN" altLang="en-US" dirty="0"/>
              <a:t>示例</a:t>
            </a:r>
            <a:r>
              <a:rPr lang="en-US" altLang="zh-CN" dirty="0" err="1"/>
              <a:t>dataSource</a:t>
            </a:r>
            <a:r>
              <a:rPr lang="zh-CN" altLang="zh-CN" dirty="0"/>
              <a:t>配置</a:t>
            </a:r>
            <a:r>
              <a:rPr lang="zh-CN" altLang="en-US" dirty="0"/>
              <a:t>中</a:t>
            </a:r>
            <a:r>
              <a:rPr lang="zh-CN" altLang="zh-CN" dirty="0"/>
              <a:t>的</a:t>
            </a:r>
            <a:r>
              <a:rPr lang="en-US" altLang="zh-CN" dirty="0"/>
              <a:t>4</a:t>
            </a:r>
            <a:r>
              <a:rPr lang="zh-CN" altLang="zh-CN" dirty="0"/>
              <a:t>个属性</a:t>
            </a:r>
            <a:r>
              <a:rPr lang="zh-CN" altLang="en-US" dirty="0"/>
              <a:t>说明</a:t>
            </a:r>
            <a:r>
              <a:rPr lang="zh-CN" altLang="zh-CN" dirty="0"/>
              <a:t>，如</a:t>
            </a:r>
            <a:r>
              <a:rPr lang="zh-CN" altLang="en-US" dirty="0"/>
              <a:t>下表</a:t>
            </a:r>
            <a:r>
              <a:rPr lang="zh-CN" altLang="zh-CN" dirty="0"/>
              <a:t>所示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8776DCAA-3FE5-4CD3-AE68-9F93E67A1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4.1.2 Spring JDBC</a:t>
            </a:r>
            <a:r>
              <a:rPr lang="zh-CN" altLang="en-US"/>
              <a:t>的配置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D14162AC-31EE-4CE5-99D1-7076CF4DD4ED}"/>
              </a:ext>
            </a:extLst>
          </p:cNvPr>
          <p:cNvGrpSpPr>
            <a:grpSpLocks/>
          </p:cNvGrpSpPr>
          <p:nvPr/>
        </p:nvGrpSpPr>
        <p:grpSpPr bwMode="auto">
          <a:xfrm>
            <a:off x="295276" y="3750469"/>
            <a:ext cx="8201025" cy="747713"/>
            <a:chOff x="437357" y="4743451"/>
            <a:chExt cx="7693119" cy="99695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498306-25AD-469F-9C0D-55B3D7C02FA4}"/>
                </a:ext>
              </a:extLst>
            </p:cNvPr>
            <p:cNvSpPr/>
            <p:nvPr/>
          </p:nvSpPr>
          <p:spPr>
            <a:xfrm>
              <a:off x="747107" y="4951414"/>
              <a:ext cx="7383369" cy="750887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注意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：上表中的属性值在实际配置时，需要根据数据库类型和设置进行相应配置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  <p:pic>
          <p:nvPicPr>
            <p:cNvPr id="18440" name="Picture 2" descr="E:\白沙\设计文档\素材\灯泡.png">
              <a:extLst>
                <a:ext uri="{FF2B5EF4-FFF2-40B4-BE49-F238E27FC236}">
                  <a16:creationId xmlns:a16="http://schemas.microsoft.com/office/drawing/2014/main" id="{51582754-8994-4D6B-881A-39103FB1E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743451"/>
              <a:ext cx="964991" cy="99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412" name="Picture 28">
            <a:extLst>
              <a:ext uri="{FF2B5EF4-FFF2-40B4-BE49-F238E27FC236}">
                <a16:creationId xmlns:a16="http://schemas.microsoft.com/office/drawing/2014/main" id="{CA5B4E52-F384-4701-B342-058D53E7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6" y="1311965"/>
            <a:ext cx="8921363" cy="180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扩充：利用</a:t>
            </a:r>
            <a:r>
              <a:rPr lang="en-US" altLang="zh-CN" dirty="0"/>
              <a:t>property-placeholder</a:t>
            </a:r>
            <a:r>
              <a:rPr lang="zh-CN" altLang="en-US" dirty="0"/>
              <a:t>提取数据库配置参数</a:t>
            </a:r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8776DCAA-3FE5-4CD3-AE68-9F93E67A1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4.1.2 Spring JDBC</a:t>
            </a:r>
            <a:r>
              <a:rPr lang="zh-CN" altLang="en-US"/>
              <a:t>的配置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915F0F01-B675-4EB6-B384-18BF8347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380" y="1235894"/>
            <a:ext cx="6435483" cy="201618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&lt;</a:t>
            </a:r>
            <a:r>
              <a:rPr lang="en-US" altLang="zh-CN" sz="1200" dirty="0" err="1">
                <a:solidFill>
                  <a:srgbClr val="C00000"/>
                </a:solidFill>
              </a:rPr>
              <a:t>context:property</a:t>
            </a:r>
            <a:r>
              <a:rPr lang="en-US" altLang="zh-CN" sz="1200" dirty="0">
                <a:solidFill>
                  <a:srgbClr val="C00000"/>
                </a:solidFill>
              </a:rPr>
              <a:t>-placeholder location="</a:t>
            </a:r>
            <a:r>
              <a:rPr lang="en-US" altLang="zh-CN" sz="1200" dirty="0" err="1">
                <a:solidFill>
                  <a:srgbClr val="C00000"/>
                </a:solidFill>
              </a:rPr>
              <a:t>jdbc.properties</a:t>
            </a:r>
            <a:r>
              <a:rPr lang="en-US" altLang="zh-CN" sz="1200" dirty="0">
                <a:solidFill>
                  <a:srgbClr val="C00000"/>
                </a:solidFill>
              </a:rPr>
              <a:t>"/&gt;</a:t>
            </a:r>
            <a:endParaRPr lang="en-US" altLang="zh-C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class="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org.springframework.jdbc.datasource.DriverManagerDataSource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driverClassName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200" dirty="0">
                <a:solidFill>
                  <a:srgbClr val="C00000"/>
                </a:solidFill>
              </a:rPr>
              <a:t>${</a:t>
            </a:r>
            <a:r>
              <a:rPr lang="en-US" altLang="zh-CN" sz="1200" dirty="0" err="1">
                <a:solidFill>
                  <a:srgbClr val="C00000"/>
                </a:solidFill>
              </a:rPr>
              <a:t>jdbc.driverClassName</a:t>
            </a:r>
            <a:r>
              <a:rPr lang="en-US" altLang="zh-CN" sz="1200" dirty="0">
                <a:solidFill>
                  <a:srgbClr val="C00000"/>
                </a:solidFill>
              </a:rPr>
              <a:t>}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${</a:t>
            </a:r>
            <a:r>
              <a:rPr lang="en-US" altLang="zh-CN" sz="1200" dirty="0" err="1">
                <a:solidFill>
                  <a:srgbClr val="C00000"/>
                </a:solidFill>
              </a:rPr>
              <a:t>jdbc.url</a:t>
            </a:r>
            <a:r>
              <a:rPr lang="en-US" altLang="zh-CN" sz="1200" dirty="0">
                <a:solidFill>
                  <a:srgbClr val="C00000"/>
                </a:solidFill>
              </a:rPr>
              <a:t>}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name="username" value="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${</a:t>
            </a:r>
            <a:r>
              <a:rPr lang="en-US" altLang="zh-CN" sz="1200" dirty="0" err="1">
                <a:solidFill>
                  <a:srgbClr val="C00000"/>
                </a:solidFill>
              </a:rPr>
              <a:t>jdbc.username</a:t>
            </a:r>
            <a:r>
              <a:rPr lang="en-US" altLang="zh-CN" sz="1200" dirty="0">
                <a:solidFill>
                  <a:srgbClr val="C00000"/>
                </a:solidFill>
              </a:rPr>
              <a:t>}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&lt;property name="password" value="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${</a:t>
            </a:r>
            <a:r>
              <a:rPr lang="en-US" altLang="zh-CN" sz="1200" dirty="0" err="1">
                <a:solidFill>
                  <a:srgbClr val="C00000"/>
                </a:solidFill>
              </a:rPr>
              <a:t>jdbc.password</a:t>
            </a:r>
            <a:r>
              <a:rPr lang="en-US" altLang="zh-CN" sz="1200" dirty="0">
                <a:solidFill>
                  <a:srgbClr val="C00000"/>
                </a:solidFill>
              </a:rPr>
              <a:t>}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&lt;/bean&gt;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915F0F01-B675-4EB6-B384-18BF8347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982" y="3621415"/>
            <a:ext cx="3301344" cy="102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 err="1"/>
              <a:t>jdbc.driverClassName</a:t>
            </a:r>
            <a:r>
              <a:rPr lang="en-US" altLang="zh-CN" sz="1200" dirty="0"/>
              <a:t>=</a:t>
            </a:r>
            <a:r>
              <a:rPr lang="en-US" altLang="zh-C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err="1"/>
              <a:t>jdbc.url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jdbc:mysql://localhost:3306/javaee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err="1"/>
              <a:t>jdbc.username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err="1"/>
              <a:t>jdbc.password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矩形 9"/>
          <p:cNvSpPr/>
          <p:nvPr/>
        </p:nvSpPr>
        <p:spPr>
          <a:xfrm>
            <a:off x="3453108" y="3252083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jdbc.properties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>
          <a:xfrm>
            <a:off x="3946498" y="1460390"/>
            <a:ext cx="4280452" cy="1966622"/>
          </a:xfrm>
          <a:custGeom>
            <a:avLst/>
            <a:gdLst>
              <a:gd name="connsiteX0" fmla="*/ 1301363 w 4280452"/>
              <a:gd name="connsiteY0" fmla="*/ 201433 h 1966622"/>
              <a:gd name="connsiteX1" fmla="*/ 307450 w 4280452"/>
              <a:gd name="connsiteY1" fmla="*/ 352507 h 1966622"/>
              <a:gd name="connsiteX2" fmla="*/ 68911 w 4280452"/>
              <a:gd name="connsiteY2" fmla="*/ 106017 h 1966622"/>
              <a:gd name="connsiteX3" fmla="*/ 720918 w 4280452"/>
              <a:gd name="connsiteY3" fmla="*/ 2650 h 1966622"/>
              <a:gd name="connsiteX4" fmla="*/ 1396779 w 4280452"/>
              <a:gd name="connsiteY4" fmla="*/ 121920 h 1966622"/>
              <a:gd name="connsiteX5" fmla="*/ 1977224 w 4280452"/>
              <a:gd name="connsiteY5" fmla="*/ 129871 h 1966622"/>
              <a:gd name="connsiteX6" fmla="*/ 3933245 w 4280452"/>
              <a:gd name="connsiteY6" fmla="*/ 257092 h 1966622"/>
              <a:gd name="connsiteX7" fmla="*/ 3813975 w 4280452"/>
              <a:gd name="connsiteY7" fmla="*/ 1330518 h 1966622"/>
              <a:gd name="connsiteX8" fmla="*/ 1134385 w 4280452"/>
              <a:gd name="connsiteY8" fmla="*/ 1966622 h 19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0452" h="1966622">
                <a:moveTo>
                  <a:pt x="1301363" y="201433"/>
                </a:moveTo>
                <a:cubicBezTo>
                  <a:pt x="907111" y="284921"/>
                  <a:pt x="512859" y="368410"/>
                  <a:pt x="307450" y="352507"/>
                </a:cubicBezTo>
                <a:cubicBezTo>
                  <a:pt x="102041" y="336604"/>
                  <a:pt x="0" y="164327"/>
                  <a:pt x="68911" y="106017"/>
                </a:cubicBezTo>
                <a:cubicBezTo>
                  <a:pt x="137822" y="47708"/>
                  <a:pt x="499607" y="0"/>
                  <a:pt x="720918" y="2650"/>
                </a:cubicBezTo>
                <a:cubicBezTo>
                  <a:pt x="942229" y="5300"/>
                  <a:pt x="1187395" y="100717"/>
                  <a:pt x="1396779" y="121920"/>
                </a:cubicBezTo>
                <a:cubicBezTo>
                  <a:pt x="1606163" y="143123"/>
                  <a:pt x="1554480" y="107342"/>
                  <a:pt x="1977224" y="129871"/>
                </a:cubicBezTo>
                <a:cubicBezTo>
                  <a:pt x="2399968" y="152400"/>
                  <a:pt x="3627120" y="56984"/>
                  <a:pt x="3933245" y="257092"/>
                </a:cubicBezTo>
                <a:cubicBezTo>
                  <a:pt x="4239370" y="457200"/>
                  <a:pt x="4280452" y="1045596"/>
                  <a:pt x="3813975" y="1330518"/>
                </a:cubicBezTo>
                <a:cubicBezTo>
                  <a:pt x="3347498" y="1615440"/>
                  <a:pt x="2240941" y="1791031"/>
                  <a:pt x="1134385" y="1966622"/>
                </a:cubicBezTo>
              </a:path>
            </a:pathLst>
          </a:cu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D3DDC8-EB1D-4478-890D-B70A91049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Spring</a:t>
            </a:r>
            <a:r>
              <a:rPr lang="zh-CN" altLang="en-US" dirty="0"/>
              <a:t>的数据库开发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F20F1F2-8D49-4A25-A24A-6DD3CBB07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  <p:extLst>
      <p:ext uri="{BB962C8B-B14F-4D97-AF65-F5344CB8AC3E}">
        <p14:creationId xmlns:p14="http://schemas.microsoft.com/office/powerpoint/2010/main" val="179825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A4E56A-48D1-4BF7-AEBB-41A0CCE5C12F}"/>
              </a:ext>
            </a:extLst>
          </p:cNvPr>
          <p:cNvGrpSpPr>
            <a:grpSpLocks/>
          </p:cNvGrpSpPr>
          <p:nvPr/>
        </p:nvGrpSpPr>
        <p:grpSpPr bwMode="auto">
          <a:xfrm>
            <a:off x="719090" y="885528"/>
            <a:ext cx="7675562" cy="3443287"/>
            <a:chOff x="750888" y="1757363"/>
            <a:chExt cx="7675562" cy="3443287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E4B91097-8706-41CA-82C7-949E78DBC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888" y="1757363"/>
              <a:ext cx="7675562" cy="3443287"/>
              <a:chOff x="751392" y="1756903"/>
              <a:chExt cx="7674998" cy="3444382"/>
            </a:xfrm>
          </p:grpSpPr>
          <p:sp>
            <p:nvSpPr>
              <p:cNvPr id="18" name="对角圆角矩形 17">
                <a:extLst>
                  <a:ext uri="{FF2B5EF4-FFF2-40B4-BE49-F238E27FC236}">
                    <a16:creationId xmlns:a16="http://schemas.microsoft.com/office/drawing/2014/main" id="{AAF3AC4E-2AE7-4A07-8A7A-B25431DFC6F2}"/>
                  </a:ext>
                </a:extLst>
              </p:cNvPr>
              <p:cNvSpPr/>
              <p:nvPr/>
            </p:nvSpPr>
            <p:spPr>
              <a:xfrm>
                <a:off x="751392" y="3807017"/>
                <a:ext cx="5719342" cy="736834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9" name="组合 2">
                <a:extLst>
                  <a:ext uri="{FF2B5EF4-FFF2-40B4-BE49-F238E27FC236}">
                    <a16:creationId xmlns:a16="http://schemas.microsoft.com/office/drawing/2014/main" id="{C557649B-CA22-4289-B113-F57E05C02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823CF6A-F2B8-44F7-B184-248F9EB1897A}"/>
                    </a:ext>
                  </a:extLst>
                </p:cNvPr>
                <p:cNvSpPr/>
                <p:nvPr/>
              </p:nvSpPr>
              <p:spPr>
                <a:xfrm>
                  <a:off x="4897637" y="1756903"/>
                  <a:ext cx="3444622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TextBox 1">
                  <a:extLst>
                    <a:ext uri="{FF2B5EF4-FFF2-40B4-BE49-F238E27FC236}">
                      <a16:creationId xmlns:a16="http://schemas.microsoft.com/office/drawing/2014/main" id="{14B35A0C-5EF4-4B65-B8E7-901AEE7858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FBC0A355-917A-4A50-9F2B-A941EBB86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034" y="3804253"/>
              <a:ext cx="379131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 Spring JdbcTemplate     	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的常用方法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1D71D823-EC68-4047-A850-8B09F92A2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082" y="2455951"/>
              <a:ext cx="4350280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 Spring JDBC</a:t>
              </a:r>
              <a:endPara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类中，提供了大量的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更新和查询数据库的方法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使用这些方法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可以方便的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操作数据库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E3ECB136-FCE0-4336-8B98-846130A8F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 Spring JdbcTemplate</a:t>
            </a:r>
            <a:r>
              <a:rPr lang="zh-CN" altLang="en-US"/>
              <a:t>的常用方法</a:t>
            </a:r>
          </a:p>
        </p:txBody>
      </p:sp>
      <p:sp>
        <p:nvSpPr>
          <p:cNvPr id="38" name="AutoShape 2">
            <a:extLst>
              <a:ext uri="{FF2B5EF4-FFF2-40B4-BE49-F238E27FC236}">
                <a16:creationId xmlns:a16="http://schemas.microsoft.com/office/drawing/2014/main" id="{813294FE-AC4C-4313-97B7-DB08C5164051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77838" y="1454254"/>
            <a:ext cx="8159750" cy="3357562"/>
          </a:xfrm>
          <a:prstGeom prst="roundRect">
            <a:avLst>
              <a:gd name="adj" fmla="val 9583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C043755-75FA-4D86-9D58-879DBFF62A51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1643166"/>
            <a:ext cx="7038975" cy="923925"/>
            <a:chOff x="1114425" y="2962275"/>
            <a:chExt cx="7038975" cy="923720"/>
          </a:xfrm>
        </p:grpSpPr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05A57DB9-EE04-444B-A055-F8D68937E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425" y="3302000"/>
              <a:ext cx="7014486" cy="252413"/>
              <a:chOff x="1392" y="1536"/>
              <a:chExt cx="3652" cy="144"/>
            </a:xfrm>
          </p:grpSpPr>
          <p:sp>
            <p:nvSpPr>
              <p:cNvPr id="42" name="Line 4">
                <a:extLst>
                  <a:ext uri="{FF2B5EF4-FFF2-40B4-BE49-F238E27FC236}">
                    <a16:creationId xmlns:a16="http://schemas.microsoft.com/office/drawing/2014/main" id="{6ED340BF-0413-4D5F-93DC-C6E555788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1" y="1608"/>
                <a:ext cx="3513" cy="0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Oval 5">
                <a:extLst>
                  <a:ext uri="{FF2B5EF4-FFF2-40B4-BE49-F238E27FC236}">
                    <a16:creationId xmlns:a16="http://schemas.microsoft.com/office/drawing/2014/main" id="{884CD5E4-E6A5-437A-85B7-F1B62DE6DF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92" y="1536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E96E29"/>
                  </a:gs>
                  <a:gs pos="100000">
                    <a:srgbClr val="9B491B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矩形 6">
              <a:extLst>
                <a:ext uri="{FF2B5EF4-FFF2-40B4-BE49-F238E27FC236}">
                  <a16:creationId xmlns:a16="http://schemas.microsoft.com/office/drawing/2014/main" id="{691004AA-A297-4E06-A2E1-E790FB4B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962275"/>
              <a:ext cx="6680200" cy="92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execute(String sql)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方法可用于执行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4C7CC7-A25F-464E-8E4E-D61A3750C64E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2635354"/>
            <a:ext cx="7029450" cy="923925"/>
            <a:chOff x="1114425" y="4569724"/>
            <a:chExt cx="7029685" cy="923721"/>
          </a:xfrm>
        </p:grpSpPr>
        <p:grpSp>
          <p:nvGrpSpPr>
            <p:cNvPr id="45" name="Group 7">
              <a:extLst>
                <a:ext uri="{FF2B5EF4-FFF2-40B4-BE49-F238E27FC236}">
                  <a16:creationId xmlns:a16="http://schemas.microsoft.com/office/drawing/2014/main" id="{08A9AC96-758D-49B6-8A39-09B22C41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425" y="4895916"/>
              <a:ext cx="7014489" cy="252413"/>
              <a:chOff x="1392" y="2002"/>
              <a:chExt cx="3652" cy="144"/>
            </a:xfrm>
          </p:grpSpPr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F31688CD-7993-4992-865E-85FE0AB30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081"/>
                <a:ext cx="3508" cy="0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Oval 9">
                <a:extLst>
                  <a:ext uri="{FF2B5EF4-FFF2-40B4-BE49-F238E27FC236}">
                    <a16:creationId xmlns:a16="http://schemas.microsoft.com/office/drawing/2014/main" id="{38FEB970-48C7-403E-AF4C-B2090D7E19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92" y="2002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93933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矩形 11">
              <a:extLst>
                <a:ext uri="{FF2B5EF4-FFF2-40B4-BE49-F238E27FC236}">
                  <a16:creationId xmlns:a16="http://schemas.microsoft.com/office/drawing/2014/main" id="{6ED03B4B-3203-404C-8ACD-53B43D6D7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569724"/>
              <a:ext cx="6670910" cy="92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update()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用于执行插入、更新和删除操作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038A36A-45A5-4D49-82C9-06DED8EC7B9D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3702154"/>
            <a:ext cx="7029450" cy="923925"/>
            <a:chOff x="1114425" y="4569724"/>
            <a:chExt cx="7029685" cy="923721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8006E170-A2F9-489A-9463-ACE79EA60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425" y="4895916"/>
              <a:ext cx="7014489" cy="252413"/>
              <a:chOff x="1392" y="2002"/>
              <a:chExt cx="3652" cy="144"/>
            </a:xfrm>
          </p:grpSpPr>
          <p:sp>
            <p:nvSpPr>
              <p:cNvPr id="52" name="Line 8">
                <a:extLst>
                  <a:ext uri="{FF2B5EF4-FFF2-40B4-BE49-F238E27FC236}">
                    <a16:creationId xmlns:a16="http://schemas.microsoft.com/office/drawing/2014/main" id="{F0479A43-4FD3-4CE1-B42A-B52DF8829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081"/>
                <a:ext cx="3508" cy="0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9">
                <a:extLst>
                  <a:ext uri="{FF2B5EF4-FFF2-40B4-BE49-F238E27FC236}">
                    <a16:creationId xmlns:a16="http://schemas.microsoft.com/office/drawing/2014/main" id="{319CAA73-4168-4006-AF07-E50CBD5FEE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92" y="2002"/>
                <a:ext cx="144" cy="144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矩形 11">
              <a:extLst>
                <a:ext uri="{FF2B5EF4-FFF2-40B4-BE49-F238E27FC236}">
                  <a16:creationId xmlns:a16="http://schemas.microsoft.com/office/drawing/2014/main" id="{ECEB9C92-4BFF-4480-BE9A-079ED910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569724"/>
              <a:ext cx="6670910" cy="92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query()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query()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用于执行数据查询操作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方法执行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建表：</a:t>
            </a:r>
            <a:endParaRPr lang="zh-CN" altLang="en-US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2692BE0F-E54F-4346-934B-4C58E4428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4.2.1 execute()</a:t>
            </a:r>
            <a:endParaRPr lang="zh-CN" altLang="en-US"/>
          </a:p>
        </p:txBody>
      </p:sp>
      <p:sp>
        <p:nvSpPr>
          <p:cNvPr id="62" name="矩形 86">
            <a:extLst>
              <a:ext uri="{FF2B5EF4-FFF2-40B4-BE49-F238E27FC236}">
                <a16:creationId xmlns:a16="http://schemas.microsoft.com/office/drawing/2014/main" id="{7DB980EF-8158-48F9-BB6C-C82EB4FB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2" y="1084320"/>
            <a:ext cx="8749784" cy="203259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class="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org.springframework.jdbc.datasource.DriverManagerDataSource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&lt;property name="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driverClassName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&lt;property name="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jdbc:mysql://localhost/javaee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name="username" value="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name="password" value="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org.springframework.jdbc.core.JdbcTemplate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86">
            <a:extLst>
              <a:ext uri="{FF2B5EF4-FFF2-40B4-BE49-F238E27FC236}">
                <a16:creationId xmlns:a16="http://schemas.microsoft.com/office/drawing/2014/main" id="{2D9F520E-1C6C-49E8-AD28-54B34DB3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" y="3180521"/>
            <a:ext cx="9144083" cy="1590260"/>
          </a:xfrm>
          <a:prstGeom prst="rect">
            <a:avLst/>
          </a:prstGeom>
          <a:solidFill>
            <a:srgbClr val="E7F4FF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JdbcTemplateTest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ClassPathXmlApplicationContext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applicationContext.xml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applicationContext.getBean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jdTemplate.execute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account(id </a:t>
            </a:r>
            <a:r>
              <a:rPr lang="en-US" altLang="zh-CN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altLang="zh-CN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auto_increment,username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(50),balance double)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D3DDC8-EB1D-4478-890D-B70A91049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Spring</a:t>
            </a:r>
            <a:r>
              <a:rPr lang="zh-CN" altLang="en-US" dirty="0"/>
              <a:t>的数据库开发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F20F1F2-8D49-4A25-A24A-6DD3CBB07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  <p:extLst>
      <p:ext uri="{BB962C8B-B14F-4D97-AF65-F5344CB8AC3E}">
        <p14:creationId xmlns:p14="http://schemas.microsoft.com/office/powerpoint/2010/main" val="179825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多学一招</a:t>
            </a:r>
            <a:r>
              <a:rPr lang="zh-CN" altLang="zh-CN" sz="2800" b="1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JUnit</a:t>
            </a:r>
            <a:r>
              <a:rPr lang="zh-CN" altLang="en-US" dirty="0">
                <a:solidFill>
                  <a:srgbClr val="000000"/>
                </a:solidFill>
              </a:rPr>
              <a:t>单元测试</a:t>
            </a:r>
          </a:p>
          <a:p>
            <a:endParaRPr lang="zh-CN" altLang="en-US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9FB47DA5-04BE-464B-9B37-6D9B6728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4.2.1 execute()</a:t>
            </a: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DFE8352-2A4C-460E-A784-E61C70A9AC3E}"/>
              </a:ext>
            </a:extLst>
          </p:cNvPr>
          <p:cNvSpPr/>
          <p:nvPr/>
        </p:nvSpPr>
        <p:spPr bwMode="auto">
          <a:xfrm>
            <a:off x="468314" y="1311965"/>
            <a:ext cx="8199437" cy="187761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在软件开发过程中，需要有相应的测试工作。依据测试目的不同，可以将软件测试分为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单元测试、集成测试、确认测试和系统测试</a:t>
            </a:r>
            <a:r>
              <a:rPr lang="zh-CN" altLang="zh-CN" dirty="0"/>
              <a:t>等。其中单元测试在软件开发阶段是最底层的测试，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它易于及时发现并解决问题</a:t>
            </a:r>
            <a:r>
              <a:rPr lang="zh-CN" altLang="zh-CN" dirty="0"/>
              <a:t>。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就是一个进行单元测试的开源框架</a:t>
            </a:r>
            <a:r>
              <a:rPr lang="zh-CN" altLang="zh-CN" dirty="0"/>
              <a:t>，下面以</a:t>
            </a:r>
            <a:r>
              <a:rPr lang="zh-CN" altLang="en-US" dirty="0"/>
              <a:t>上个示例</a:t>
            </a:r>
            <a:r>
              <a:rPr lang="zh-CN" altLang="zh-CN" dirty="0"/>
              <a:t>，来学习单元测试框架</a:t>
            </a:r>
            <a:r>
              <a:rPr lang="en-US" altLang="zh-CN" dirty="0"/>
              <a:t>JUnit4</a:t>
            </a:r>
            <a:r>
              <a:rPr lang="zh-CN" altLang="zh-CN" dirty="0"/>
              <a:t>的使用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-</a:t>
            </a:r>
            <a:r>
              <a:rPr lang="zh-CN" altLang="en-US" dirty="0"/>
              <a:t>一般在</a:t>
            </a:r>
            <a:r>
              <a:rPr lang="en-US" altLang="zh-CN" dirty="0" err="1"/>
              <a:t>src</a:t>
            </a:r>
            <a:r>
              <a:rPr lang="en-US" altLang="zh-CN" dirty="0"/>
              <a:t>/test/java</a:t>
            </a:r>
            <a:r>
              <a:rPr lang="zh-CN" altLang="en-US" dirty="0"/>
              <a:t>下创建</a:t>
            </a:r>
            <a:r>
              <a:rPr lang="en-US" altLang="zh-CN" dirty="0" err="1"/>
              <a:t>Junit</a:t>
            </a:r>
            <a:r>
              <a:rPr lang="zh-CN" altLang="en-US" dirty="0"/>
              <a:t>的测试类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65E4B7BB-E0EF-45D3-ACA7-FE997CEFF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4.2.1 execute()</a:t>
            </a:r>
            <a:endParaRPr lang="zh-CN" altLang="en-US"/>
          </a:p>
        </p:txBody>
      </p:sp>
      <p:grpSp>
        <p:nvGrpSpPr>
          <p:cNvPr id="10" name="组合 11279">
            <a:extLst>
              <a:ext uri="{FF2B5EF4-FFF2-40B4-BE49-F238E27FC236}">
                <a16:creationId xmlns:a16="http://schemas.microsoft.com/office/drawing/2014/main" id="{11596991-7F54-4DB4-BE56-53FE2AF88C12}"/>
              </a:ext>
            </a:extLst>
          </p:cNvPr>
          <p:cNvGrpSpPr>
            <a:grpSpLocks/>
          </p:cNvGrpSpPr>
          <p:nvPr/>
        </p:nvGrpSpPr>
        <p:grpSpPr bwMode="auto">
          <a:xfrm>
            <a:off x="423007" y="1117700"/>
            <a:ext cx="8242300" cy="2588801"/>
            <a:chOff x="611186" y="2711500"/>
            <a:chExt cx="8242300" cy="4223931"/>
          </a:xfrm>
        </p:grpSpPr>
        <p:sp>
          <p:nvSpPr>
            <p:cNvPr id="23568" name="矩形 16">
              <a:extLst>
                <a:ext uri="{FF2B5EF4-FFF2-40B4-BE49-F238E27FC236}">
                  <a16:creationId xmlns:a16="http://schemas.microsoft.com/office/drawing/2014/main" id="{8B8D49D7-66FB-45F0-8976-F47E69D8B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6" y="2711500"/>
              <a:ext cx="8242300" cy="4223931"/>
            </a:xfrm>
            <a:prstGeom prst="rect">
              <a:avLst/>
            </a:prstGeom>
            <a:solidFill>
              <a:srgbClr val="E7F4FF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@Test           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public void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mainTest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new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ClassPathXmlApplicationContext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applicationContext.xml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JdbcTemplate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jdTemplate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=(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JdbcTemplate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                    	 			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applicationContext.getBean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jdbcTemplate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jdTemplate.execute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("create table account(" id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primary key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auto_increment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," +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       "username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(50)," +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       "balance double)");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</p:txBody>
        </p:sp>
        <p:sp>
          <p:nvSpPr>
            <p:cNvPr id="11275" name="矩形 11274">
              <a:extLst>
                <a:ext uri="{FF2B5EF4-FFF2-40B4-BE49-F238E27FC236}">
                  <a16:creationId xmlns:a16="http://schemas.microsoft.com/office/drawing/2014/main" id="{501B36C1-085F-44EC-A99A-E2875AF22A4C}"/>
                </a:ext>
              </a:extLst>
            </p:cNvPr>
            <p:cNvSpPr/>
            <p:nvPr/>
          </p:nvSpPr>
          <p:spPr>
            <a:xfrm>
              <a:off x="3105147" y="2735252"/>
              <a:ext cx="2961695" cy="7238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在方法上添加</a:t>
              </a:r>
              <a:r>
                <a:rPr lang="en-US" altLang="zh-CN" sz="1400" dirty="0">
                  <a:solidFill>
                    <a:schemeClr val="tx1"/>
                  </a:solidFill>
                </a:rPr>
                <a:t>@Test</a:t>
              </a:r>
              <a:r>
                <a:rPr lang="zh-CN" altLang="en-US" sz="1400" dirty="0">
                  <a:solidFill>
                    <a:schemeClr val="tx1"/>
                  </a:solidFill>
                </a:rPr>
                <a:t>注解，同时修改为普通方法</a:t>
              </a:r>
            </a:p>
          </p:txBody>
        </p:sp>
        <p:cxnSp>
          <p:nvCxnSpPr>
            <p:cNvPr id="11277" name="直接箭头连接符 11276">
              <a:extLst>
                <a:ext uri="{FF2B5EF4-FFF2-40B4-BE49-F238E27FC236}">
                  <a16:creationId xmlns:a16="http://schemas.microsoft.com/office/drawing/2014/main" id="{7E3AAE75-8109-4F4D-ADBF-F1BD0650A712}"/>
                </a:ext>
              </a:extLst>
            </p:cNvPr>
            <p:cNvCxnSpPr/>
            <p:nvPr/>
          </p:nvCxnSpPr>
          <p:spPr>
            <a:xfrm>
              <a:off x="1533523" y="2943194"/>
              <a:ext cx="158115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9" name="直接箭头连接符 11278">
              <a:extLst>
                <a:ext uri="{FF2B5EF4-FFF2-40B4-BE49-F238E27FC236}">
                  <a16:creationId xmlns:a16="http://schemas.microsoft.com/office/drawing/2014/main" id="{44494523-294D-436F-9C07-09D4E50359AF}"/>
                </a:ext>
              </a:extLst>
            </p:cNvPr>
            <p:cNvCxnSpPr/>
            <p:nvPr/>
          </p:nvCxnSpPr>
          <p:spPr>
            <a:xfrm flipV="1">
              <a:off x="2438398" y="2978116"/>
              <a:ext cx="666750" cy="2904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1268">
            <a:extLst>
              <a:ext uri="{FF2B5EF4-FFF2-40B4-BE49-F238E27FC236}">
                <a16:creationId xmlns:a16="http://schemas.microsoft.com/office/drawing/2014/main" id="{E048DEB9-C7E1-43BF-AC1C-A27C8CDDC07D}"/>
              </a:ext>
            </a:extLst>
          </p:cNvPr>
          <p:cNvGrpSpPr>
            <a:grpSpLocks/>
          </p:cNvGrpSpPr>
          <p:nvPr/>
        </p:nvGrpSpPr>
        <p:grpSpPr bwMode="auto">
          <a:xfrm>
            <a:off x="3578088" y="1132257"/>
            <a:ext cx="5343416" cy="3687242"/>
            <a:chOff x="3103160" y="-445739"/>
            <a:chExt cx="4981575" cy="4291129"/>
          </a:xfrm>
        </p:grpSpPr>
        <p:pic>
          <p:nvPicPr>
            <p:cNvPr id="23572" name="图片 1">
              <a:extLst>
                <a:ext uri="{FF2B5EF4-FFF2-40B4-BE49-F238E27FC236}">
                  <a16:creationId xmlns:a16="http://schemas.microsoft.com/office/drawing/2014/main" id="{A10CB7E6-656D-4B29-A9F9-D5A7937F5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160" y="-445739"/>
              <a:ext cx="4981575" cy="42911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3" name="TextBox 11267">
              <a:extLst>
                <a:ext uri="{FF2B5EF4-FFF2-40B4-BE49-F238E27FC236}">
                  <a16:creationId xmlns:a16="http://schemas.microsoft.com/office/drawing/2014/main" id="{3730D4E9-B645-4F43-8452-A78959A07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6860" y="139699"/>
              <a:ext cx="2457889" cy="77972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右键点击方法名，选择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As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下的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JUnit Test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即可</a:t>
              </a:r>
            </a:p>
          </p:txBody>
        </p:sp>
      </p:grpSp>
      <p:pic>
        <p:nvPicPr>
          <p:cNvPr id="12" name="图片 1">
            <a:extLst>
              <a:ext uri="{FF2B5EF4-FFF2-40B4-BE49-F238E27FC236}">
                <a16:creationId xmlns:a16="http://schemas.microsoft.com/office/drawing/2014/main" id="{009A75C0-130E-486F-BE51-180F3635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3209061"/>
            <a:ext cx="5272088" cy="144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update()</a:t>
            </a:r>
            <a:r>
              <a:rPr lang="zh-CN" altLang="zh-CN" dirty="0"/>
              <a:t>方法可以完成插入、更新和删除数据的操作。在</a:t>
            </a:r>
            <a:r>
              <a:rPr lang="en-US" altLang="zh-CN" dirty="0" err="1"/>
              <a:t>JdbcTemplate</a:t>
            </a:r>
            <a:r>
              <a:rPr lang="zh-CN" altLang="zh-CN" dirty="0"/>
              <a:t>类中，提供了一系列的</a:t>
            </a:r>
            <a:r>
              <a:rPr lang="en-US" altLang="zh-CN" dirty="0"/>
              <a:t>update()</a:t>
            </a:r>
            <a:r>
              <a:rPr lang="zh-CN" altLang="zh-CN" dirty="0"/>
              <a:t>方法，其常用方法</a:t>
            </a:r>
            <a:r>
              <a:rPr lang="zh-CN" altLang="en-US" dirty="0"/>
              <a:t>下表</a:t>
            </a:r>
            <a:r>
              <a:rPr lang="zh-CN" altLang="zh-CN" dirty="0"/>
              <a:t>所示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79DF8F1D-1994-438C-A47A-4974D8FE1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4.2.2 update()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01E88-AFCF-4D8D-B0FB-E8FE7B2D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816769"/>
            <a:ext cx="8147050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22553" name="Picture 25">
            <a:extLst>
              <a:ext uri="{FF2B5EF4-FFF2-40B4-BE49-F238E27FC236}">
                <a16:creationId xmlns:a16="http://schemas.microsoft.com/office/drawing/2014/main" id="{78893395-938A-4291-9301-E6EB2E9F4E58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00" y="1984721"/>
            <a:ext cx="6380953" cy="22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创建领域对象</a:t>
            </a:r>
            <a:r>
              <a:rPr lang="en-US" altLang="zh-CN" sz="2200" dirty="0"/>
              <a:t>(</a:t>
            </a:r>
            <a:r>
              <a:rPr lang="zh-CN" altLang="en-US" sz="2200" dirty="0"/>
              <a:t>业务逻辑对象</a:t>
            </a:r>
            <a:r>
              <a:rPr lang="en-US" altLang="zh-CN" sz="2200" dirty="0"/>
              <a:t>):</a:t>
            </a:r>
            <a:r>
              <a:rPr lang="en-US" altLang="zh-CN" sz="2200" dirty="0" err="1"/>
              <a:t>Account.java</a:t>
            </a:r>
            <a:endParaRPr lang="en-US" altLang="zh-CN" sz="2200" dirty="0"/>
          </a:p>
          <a:p>
            <a:r>
              <a:rPr lang="zh-CN" altLang="en-US" sz="2200" dirty="0"/>
              <a:t>编写</a:t>
            </a:r>
            <a:r>
              <a:rPr lang="en-US" altLang="zh-CN" sz="2200" dirty="0"/>
              <a:t>Dao</a:t>
            </a:r>
            <a:r>
              <a:rPr lang="zh-CN" altLang="en-US" sz="2200" dirty="0"/>
              <a:t>层接口</a:t>
            </a:r>
            <a:r>
              <a:rPr lang="en-US" altLang="zh-CN" sz="2200" dirty="0"/>
              <a:t>:</a:t>
            </a:r>
          </a:p>
          <a:p>
            <a:endParaRPr lang="zh-CN" altLang="en-US" sz="2200" dirty="0"/>
          </a:p>
        </p:txBody>
      </p:sp>
      <p:sp>
        <p:nvSpPr>
          <p:cNvPr id="25607" name="标题 1">
            <a:extLst>
              <a:ext uri="{FF2B5EF4-FFF2-40B4-BE49-F238E27FC236}">
                <a16:creationId xmlns:a16="http://schemas.microsoft.com/office/drawing/2014/main" id="{3D9B8040-6FF8-4093-9A2B-0BB16BBF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4.2.2 update()</a:t>
            </a:r>
            <a:endParaRPr lang="zh-CN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41585" y="593998"/>
            <a:ext cx="3202415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public class Account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private Integer id;    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private String username;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 Double balance;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765185" y="1710971"/>
          <a:ext cx="527966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   interface   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IAccountDao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添加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addAccount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 account);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updateAccount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 account);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deleteAccount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id);	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查询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Account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findAccountById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id);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zh-CN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查询所有账户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List&lt;Account&gt;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findAllAccount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更新账户功能的部分代码：</a:t>
            </a:r>
          </a:p>
        </p:txBody>
      </p:sp>
      <p:sp>
        <p:nvSpPr>
          <p:cNvPr id="25607" name="标题 1">
            <a:extLst>
              <a:ext uri="{FF2B5EF4-FFF2-40B4-BE49-F238E27FC236}">
                <a16:creationId xmlns:a16="http://schemas.microsoft.com/office/drawing/2014/main" id="{3D9B8040-6FF8-4093-9A2B-0BB16BBF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4.2.2 update()</a:t>
            </a:r>
            <a:endParaRPr lang="zh-CN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80002" y="1112841"/>
            <a:ext cx="886369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lvl="0" eaLnBrk="1" hangingPunct="1"/>
            <a:r>
              <a:rPr lang="en-US" altLang="zh-CN" sz="1400" dirty="0">
                <a:solidFill>
                  <a:srgbClr val="C00000"/>
                </a:solidFill>
                <a:cs typeface="宋体" pitchFamily="2" charset="-122"/>
              </a:rPr>
              <a:t>@Repository("</a:t>
            </a:r>
            <a:r>
              <a:rPr lang="en-US" altLang="zh-CN" sz="1400" dirty="0" err="1">
                <a:solidFill>
                  <a:srgbClr val="C00000"/>
                </a:solidFill>
                <a:cs typeface="宋体" pitchFamily="2" charset="-122"/>
              </a:rPr>
              <a:t>accountDao</a:t>
            </a:r>
            <a:r>
              <a:rPr lang="en-US" altLang="zh-CN" sz="1400" dirty="0">
                <a:solidFill>
                  <a:srgbClr val="C00000"/>
                </a:solidFill>
                <a:cs typeface="宋体" pitchFamily="2" charset="-122"/>
              </a:rPr>
              <a:t>")</a:t>
            </a:r>
          </a:p>
          <a:p>
            <a:pPr lvl="0" eaLnBrk="1" hangingPunct="1"/>
            <a:r>
              <a:rPr lang="en-US" altLang="zh-CN" sz="1400" dirty="0">
                <a:cs typeface="宋体" pitchFamily="2" charset="-122"/>
              </a:rPr>
              <a:t>public class </a:t>
            </a:r>
            <a:r>
              <a:rPr lang="en-US" altLang="zh-CN" sz="1400" dirty="0" err="1">
                <a:cs typeface="宋体" pitchFamily="2" charset="-122"/>
              </a:rPr>
              <a:t>AccountDaoImpl</a:t>
            </a:r>
            <a:r>
              <a:rPr lang="en-US" altLang="zh-CN" sz="1400" dirty="0">
                <a:cs typeface="宋体" pitchFamily="2" charset="-122"/>
              </a:rPr>
              <a:t> implements </a:t>
            </a:r>
            <a:r>
              <a:rPr lang="en-US" altLang="zh-CN" sz="1400" dirty="0" err="1">
                <a:cs typeface="宋体" pitchFamily="2" charset="-122"/>
              </a:rPr>
              <a:t>IAccountDao</a:t>
            </a:r>
            <a:r>
              <a:rPr lang="en-US" altLang="zh-CN" sz="1400" dirty="0">
                <a:cs typeface="宋体" pitchFamily="2" charset="-122"/>
              </a:rPr>
              <a:t> {</a:t>
            </a:r>
          </a:p>
          <a:p>
            <a:pPr lvl="0" eaLnBrk="1" hangingPunct="1"/>
            <a:r>
              <a:rPr lang="en-US" altLang="zh-CN" sz="1400" dirty="0">
                <a:cs typeface="宋体" pitchFamily="2" charset="-122"/>
              </a:rPr>
              <a:t>	</a:t>
            </a:r>
            <a:r>
              <a:rPr lang="en-US" altLang="zh-CN" sz="1400" dirty="0">
                <a:solidFill>
                  <a:srgbClr val="C00000"/>
                </a:solidFill>
                <a:cs typeface="宋体" pitchFamily="2" charset="-122"/>
              </a:rPr>
              <a:t>@</a:t>
            </a:r>
            <a:r>
              <a:rPr lang="en-US" altLang="zh-CN" sz="1400" dirty="0" err="1">
                <a:solidFill>
                  <a:srgbClr val="C00000"/>
                </a:solidFill>
                <a:cs typeface="宋体" pitchFamily="2" charset="-122"/>
              </a:rPr>
              <a:t>Autowired</a:t>
            </a:r>
            <a:endParaRPr lang="en-US" altLang="zh-CN" sz="1400" dirty="0">
              <a:solidFill>
                <a:srgbClr val="C00000"/>
              </a:solidFill>
              <a:cs typeface="宋体" pitchFamily="2" charset="-122"/>
            </a:endParaRPr>
          </a:p>
          <a:p>
            <a:pPr lvl="0" eaLnBrk="1" hangingPunct="1"/>
            <a:r>
              <a:rPr lang="en-US" altLang="zh-CN" sz="1400" dirty="0">
                <a:cs typeface="宋体" pitchFamily="2" charset="-122"/>
              </a:rPr>
              <a:t>	private </a:t>
            </a:r>
            <a:r>
              <a:rPr lang="en-US" altLang="zh-CN" sz="1400" dirty="0" err="1">
                <a:cs typeface="宋体" pitchFamily="2" charset="-122"/>
              </a:rPr>
              <a:t>JdbcTemplate</a:t>
            </a:r>
            <a:r>
              <a:rPr lang="en-US" altLang="zh-CN" sz="1400" dirty="0">
                <a:cs typeface="宋体" pitchFamily="2" charset="-122"/>
              </a:rPr>
              <a:t> </a:t>
            </a:r>
            <a:r>
              <a:rPr lang="en-US" altLang="zh-CN" sz="1400" dirty="0" err="1">
                <a:cs typeface="宋体" pitchFamily="2" charset="-122"/>
              </a:rPr>
              <a:t>jdbcTemplate</a:t>
            </a:r>
            <a:r>
              <a:rPr lang="en-US" altLang="zh-CN" sz="1400" dirty="0">
                <a:cs typeface="宋体" pitchFamily="2" charset="-122"/>
              </a:rPr>
              <a:t>;</a:t>
            </a:r>
          </a:p>
          <a:p>
            <a:r>
              <a:rPr lang="en-US" altLang="zh-CN" sz="1400" dirty="0"/>
              <a:t>                   // </a:t>
            </a:r>
            <a:r>
              <a:rPr lang="zh-CN" altLang="zh-CN" sz="1400" dirty="0"/>
              <a:t>更新账户</a:t>
            </a:r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updateAccount</a:t>
            </a:r>
            <a:r>
              <a:rPr lang="en-US" altLang="zh-CN" sz="1400" dirty="0"/>
              <a:t>(Account account) {</a:t>
            </a:r>
            <a:endParaRPr lang="zh-CN" altLang="zh-CN" sz="1400" dirty="0"/>
          </a:p>
          <a:p>
            <a:r>
              <a:rPr lang="en-US" altLang="zh-CN" sz="1400" dirty="0"/>
              <a:t>	      String 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 = "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</a:rPr>
              <a:t>update account set username=?,balance=? where id = ?</a:t>
            </a:r>
            <a:r>
              <a:rPr lang="en-US" altLang="zh-CN" sz="1400" dirty="0"/>
              <a:t>";</a:t>
            </a:r>
            <a:endParaRPr lang="zh-CN" altLang="zh-CN" sz="1400" dirty="0"/>
          </a:p>
          <a:p>
            <a:r>
              <a:rPr lang="en-US" altLang="zh-CN" sz="1400" dirty="0"/>
              <a:t>	      Object[]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= new Object[] { </a:t>
            </a:r>
            <a:r>
              <a:rPr lang="en-US" altLang="zh-CN" sz="1400" dirty="0" err="1"/>
              <a:t>account.getUsername</a:t>
            </a:r>
            <a:r>
              <a:rPr lang="en-US" altLang="zh-CN" sz="1400" dirty="0"/>
              <a:t>(), </a:t>
            </a:r>
            <a:r>
              <a:rPr lang="en-US" altLang="zh-CN" sz="1400" dirty="0" err="1"/>
              <a:t>account.getBalance</a:t>
            </a:r>
            <a:r>
              <a:rPr lang="en-US" altLang="zh-CN" sz="1400" dirty="0"/>
              <a:t>(), </a:t>
            </a:r>
            <a:endParaRPr lang="zh-CN" altLang="zh-CN" sz="1400" dirty="0"/>
          </a:p>
          <a:p>
            <a:r>
              <a:rPr lang="en-US" altLang="zh-CN" sz="1400" dirty="0"/>
              <a:t>                               </a:t>
            </a:r>
            <a:r>
              <a:rPr lang="en-US" altLang="zh-CN" sz="1400" dirty="0" err="1"/>
              <a:t>account.getId</a:t>
            </a:r>
            <a:r>
              <a:rPr lang="en-US" altLang="zh-CN" sz="1400" dirty="0"/>
              <a:t>() };</a:t>
            </a:r>
            <a:endParaRPr lang="zh-CN" altLang="zh-CN" sz="1400" dirty="0"/>
          </a:p>
          <a:p>
            <a:r>
              <a:rPr lang="en-US" altLang="zh-CN" sz="1400" dirty="0"/>
              <a:t>	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num = </a:t>
            </a:r>
            <a:r>
              <a:rPr lang="en-US" altLang="zh-CN" sz="1400" b="1" dirty="0" err="1">
                <a:solidFill>
                  <a:srgbClr val="C00000"/>
                </a:solidFill>
              </a:rPr>
              <a:t>this.jdbcTemplate.update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sql</a:t>
            </a:r>
            <a:r>
              <a:rPr lang="en-US" altLang="zh-CN" sz="1400" b="1" dirty="0">
                <a:solidFill>
                  <a:srgbClr val="C00000"/>
                </a:solidFill>
              </a:rPr>
              <a:t>, </a:t>
            </a:r>
            <a:r>
              <a:rPr lang="en-US" altLang="zh-CN" sz="1400" b="1" dirty="0" err="1">
                <a:solidFill>
                  <a:srgbClr val="C00000"/>
                </a:solidFill>
              </a:rPr>
              <a:t>params</a:t>
            </a:r>
            <a:r>
              <a:rPr lang="en-US" altLang="zh-CN" sz="1400" b="1" dirty="0">
                <a:solidFill>
                  <a:srgbClr val="C00000"/>
                </a:solidFill>
              </a:rPr>
              <a:t>);</a:t>
            </a:r>
            <a:endParaRPr lang="zh-CN" altLang="zh-CN" sz="1400" b="1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	      return num;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……</a:t>
            </a:r>
          </a:p>
          <a:p>
            <a:r>
              <a:rPr lang="en-US" altLang="zh-CN" sz="1400" dirty="0"/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/>
              <a:t>JdbcTemplate</a:t>
            </a:r>
            <a:r>
              <a:rPr lang="zh-CN" altLang="zh-CN" sz="2200" dirty="0"/>
              <a:t>类中还提供了大量的</a:t>
            </a:r>
            <a:r>
              <a:rPr lang="en-US" altLang="zh-CN" sz="2200" dirty="0"/>
              <a:t>query()</a:t>
            </a:r>
            <a:r>
              <a:rPr lang="zh-CN" altLang="zh-CN" sz="2200" dirty="0"/>
              <a:t>方法来处理各种对数据库表的查询操作。其中，常用的几个</a:t>
            </a:r>
            <a:r>
              <a:rPr lang="en-US" altLang="zh-CN" sz="2200" dirty="0"/>
              <a:t>query()</a:t>
            </a:r>
            <a:r>
              <a:rPr lang="zh-CN" altLang="zh-CN" sz="2200" dirty="0"/>
              <a:t>方法如</a:t>
            </a:r>
            <a:r>
              <a:rPr lang="zh-CN" altLang="en-US" sz="2200" dirty="0"/>
              <a:t>下表</a:t>
            </a:r>
            <a:r>
              <a:rPr lang="zh-CN" altLang="zh-CN" sz="2200" dirty="0"/>
              <a:t>所示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/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C8407BFE-56AA-4C32-B469-97D578912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4.2.3 query()</a:t>
            </a:r>
            <a:endParaRPr lang="zh-CN" altLang="en-US"/>
          </a:p>
        </p:txBody>
      </p:sp>
      <p:pic>
        <p:nvPicPr>
          <p:cNvPr id="24604" name="Picture 28">
            <a:extLst>
              <a:ext uri="{FF2B5EF4-FFF2-40B4-BE49-F238E27FC236}">
                <a16:creationId xmlns:a16="http://schemas.microsoft.com/office/drawing/2014/main" id="{4753BFE0-35CE-44F0-800A-F0D504C01E5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25" y="1424082"/>
            <a:ext cx="5751429" cy="33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0">
            <a:extLst>
              <a:ext uri="{FF2B5EF4-FFF2-40B4-BE49-F238E27FC236}">
                <a16:creationId xmlns:a16="http://schemas.microsoft.com/office/drawing/2014/main" id="{41086A4D-4B5A-4278-A949-5A1936C1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" y="593998"/>
            <a:ext cx="914399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// </a:t>
            </a:r>
            <a:r>
              <a:rPr lang="zh-CN" altLang="zh-CN" sz="1400" dirty="0"/>
              <a:t>通过</a:t>
            </a:r>
            <a:r>
              <a:rPr lang="en-US" altLang="zh-CN" sz="1400" dirty="0"/>
              <a:t>id</a:t>
            </a:r>
            <a:r>
              <a:rPr lang="zh-CN" altLang="zh-CN" sz="1400" dirty="0"/>
              <a:t>查询账户数据信息</a:t>
            </a:r>
          </a:p>
          <a:p>
            <a:r>
              <a:rPr lang="en-US" altLang="zh-CN" sz="1400" dirty="0"/>
              <a:t>public Account </a:t>
            </a:r>
            <a:r>
              <a:rPr lang="en-US" altLang="zh-CN" sz="1400" dirty="0" err="1"/>
              <a:t>findAccountById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id) {</a:t>
            </a:r>
            <a:endParaRPr lang="zh-CN" altLang="zh-CN" sz="1400" dirty="0"/>
          </a:p>
          <a:p>
            <a:r>
              <a:rPr lang="en-US" altLang="zh-CN" sz="1400" dirty="0"/>
              <a:t>	//</a:t>
            </a:r>
            <a:r>
              <a:rPr lang="zh-CN" altLang="zh-CN" sz="1400" dirty="0"/>
              <a:t>定义</a:t>
            </a:r>
            <a:r>
              <a:rPr lang="en-US" altLang="zh-CN" sz="1400" dirty="0"/>
              <a:t>SQL</a:t>
            </a:r>
            <a:r>
              <a:rPr lang="zh-CN" altLang="zh-CN" sz="1400" dirty="0"/>
              <a:t>语句</a:t>
            </a:r>
          </a:p>
          <a:p>
            <a:r>
              <a:rPr lang="en-US" altLang="zh-CN" sz="1400" dirty="0"/>
              <a:t>	String 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 = "</a:t>
            </a:r>
            <a:r>
              <a:rPr lang="en-US" altLang="zh-CN" sz="1400" dirty="0">
                <a:solidFill>
                  <a:srgbClr val="C00000"/>
                </a:solidFill>
              </a:rPr>
              <a:t>select * from account where id = ?</a:t>
            </a:r>
            <a:r>
              <a:rPr lang="en-US" altLang="zh-CN" sz="1400" dirty="0"/>
              <a:t>";</a:t>
            </a:r>
            <a:endParaRPr lang="zh-CN" altLang="zh-CN" sz="1400" dirty="0"/>
          </a:p>
          <a:p>
            <a:r>
              <a:rPr lang="en-US" altLang="zh-CN" sz="1400" dirty="0"/>
              <a:t>	// </a:t>
            </a:r>
            <a:r>
              <a:rPr lang="zh-CN" altLang="zh-CN" sz="1400" dirty="0"/>
              <a:t>创建一个新的</a:t>
            </a:r>
            <a:r>
              <a:rPr lang="en-US" altLang="zh-CN" sz="1400" dirty="0" err="1"/>
              <a:t>BeanPropertyRowMapper</a:t>
            </a:r>
            <a:r>
              <a:rPr lang="zh-CN" altLang="zh-CN" sz="1400" dirty="0"/>
              <a:t>对象</a:t>
            </a:r>
          </a:p>
          <a:p>
            <a:r>
              <a:rPr lang="en-US" altLang="zh-CN" sz="1400" dirty="0"/>
              <a:t>	</a:t>
            </a:r>
            <a:r>
              <a:rPr lang="en-US" altLang="zh-CN" sz="1400" b="1" dirty="0" err="1">
                <a:solidFill>
                  <a:srgbClr val="C00000"/>
                </a:solidFill>
              </a:rPr>
              <a:t>RowMapper</a:t>
            </a:r>
            <a:r>
              <a:rPr lang="en-US" altLang="zh-CN" sz="1400" b="1" dirty="0">
                <a:solidFill>
                  <a:srgbClr val="C00000"/>
                </a:solidFill>
              </a:rPr>
              <a:t>&lt;Account&gt; </a:t>
            </a:r>
            <a:r>
              <a:rPr lang="en-US" altLang="zh-CN" sz="1400" b="1" dirty="0" err="1">
                <a:solidFill>
                  <a:srgbClr val="C00000"/>
                </a:solidFill>
              </a:rPr>
              <a:t>rowMapper</a:t>
            </a:r>
            <a:r>
              <a:rPr lang="en-US" altLang="zh-CN" sz="1400" b="1" dirty="0">
                <a:solidFill>
                  <a:srgbClr val="C00000"/>
                </a:solidFill>
              </a:rPr>
              <a:t> = new </a:t>
            </a:r>
            <a:r>
              <a:rPr lang="en-US" altLang="zh-CN" sz="1400" b="1" dirty="0" err="1">
                <a:solidFill>
                  <a:srgbClr val="C00000"/>
                </a:solidFill>
              </a:rPr>
              <a:t>BeanPropertyRowMapper</a:t>
            </a:r>
            <a:r>
              <a:rPr lang="en-US" altLang="zh-CN" sz="1400" b="1" dirty="0">
                <a:solidFill>
                  <a:srgbClr val="C00000"/>
                </a:solidFill>
              </a:rPr>
              <a:t>&lt;Account&gt;(</a:t>
            </a:r>
            <a:r>
              <a:rPr lang="en-US" altLang="zh-CN" sz="1400" b="1" dirty="0" err="1">
                <a:solidFill>
                  <a:srgbClr val="C00000"/>
                </a:solidFill>
              </a:rPr>
              <a:t>Account.class</a:t>
            </a:r>
            <a:r>
              <a:rPr lang="en-US" altLang="zh-CN" sz="1400" b="1" dirty="0">
                <a:solidFill>
                  <a:srgbClr val="C00000"/>
                </a:solidFill>
              </a:rPr>
              <a:t>);</a:t>
            </a:r>
            <a:endParaRPr lang="zh-CN" altLang="zh-CN" sz="1400" b="1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	 // </a:t>
            </a:r>
            <a:r>
              <a:rPr lang="zh-CN" altLang="zh-CN" sz="1400" dirty="0"/>
              <a:t>将</a:t>
            </a:r>
            <a:r>
              <a:rPr lang="en-US" altLang="zh-CN" sz="1400" dirty="0"/>
              <a:t>id</a:t>
            </a:r>
            <a:r>
              <a:rPr lang="zh-CN" altLang="zh-CN" sz="1400" dirty="0"/>
              <a:t>绑定到</a:t>
            </a:r>
            <a:r>
              <a:rPr lang="en-US" altLang="zh-CN" sz="1400" dirty="0"/>
              <a:t>SQL</a:t>
            </a:r>
            <a:r>
              <a:rPr lang="zh-CN" altLang="zh-CN" sz="1400" dirty="0"/>
              <a:t>语句中，并通过</a:t>
            </a:r>
            <a:r>
              <a:rPr lang="en-US" altLang="zh-CN" sz="1400" dirty="0" err="1"/>
              <a:t>RowMapper</a:t>
            </a:r>
            <a:r>
              <a:rPr lang="zh-CN" altLang="zh-CN" sz="1400" dirty="0"/>
              <a:t>返回一个</a:t>
            </a:r>
            <a:r>
              <a:rPr lang="en-US" altLang="zh-CN" sz="1400" dirty="0"/>
              <a:t>Object</a:t>
            </a:r>
            <a:r>
              <a:rPr lang="zh-CN" altLang="zh-CN" sz="1400" dirty="0"/>
              <a:t>类型的记录</a:t>
            </a:r>
          </a:p>
          <a:p>
            <a:r>
              <a:rPr lang="en-US" altLang="zh-CN" sz="1400" dirty="0"/>
              <a:t>	return </a:t>
            </a:r>
            <a:r>
              <a:rPr lang="en-US" altLang="zh-CN" sz="1400" dirty="0" err="1"/>
              <a:t>this.jdbcTemplate.</a:t>
            </a:r>
            <a:r>
              <a:rPr lang="en-US" altLang="zh-CN" sz="1400" b="1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queryForObject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rowMapper</a:t>
            </a:r>
            <a:r>
              <a:rPr lang="en-US" altLang="zh-CN" sz="1400" dirty="0"/>
              <a:t>, id);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标题 1">
            <a:extLst>
              <a:ext uri="{FF2B5EF4-FFF2-40B4-BE49-F238E27FC236}">
                <a16:creationId xmlns:a16="http://schemas.microsoft.com/office/drawing/2014/main" id="{8EB9255B-EDCE-4140-A0F5-752EB6783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4.2.3 query()</a:t>
            </a:r>
            <a:endParaRPr lang="zh-CN" altLang="en-US"/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1086A4D-4B5A-4278-A949-5A1936C1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10" y="2715848"/>
            <a:ext cx="914399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//</a:t>
            </a:r>
            <a:r>
              <a:rPr lang="zh-CN" altLang="zh-CN" sz="1400" dirty="0"/>
              <a:t>查询所有账户信息</a:t>
            </a:r>
          </a:p>
          <a:p>
            <a:r>
              <a:rPr lang="en-US" altLang="zh-CN" sz="1400" dirty="0"/>
              <a:t>public List&lt;Account&gt; </a:t>
            </a:r>
            <a:r>
              <a:rPr lang="en-US" altLang="zh-CN" sz="1400" dirty="0" err="1"/>
              <a:t>findAllAccount</a:t>
            </a:r>
            <a:r>
              <a:rPr lang="en-US" altLang="zh-CN" sz="1400" dirty="0"/>
              <a:t>() {</a:t>
            </a:r>
            <a:endParaRPr lang="zh-CN" altLang="zh-CN" sz="1400" dirty="0"/>
          </a:p>
          <a:p>
            <a:r>
              <a:rPr lang="en-US" altLang="zh-CN" sz="1400" dirty="0"/>
              <a:t>	// </a:t>
            </a:r>
            <a:r>
              <a:rPr lang="zh-CN" altLang="zh-CN" sz="1400" dirty="0"/>
              <a:t>定义</a:t>
            </a:r>
            <a:r>
              <a:rPr lang="en-US" altLang="zh-CN" sz="1400" dirty="0"/>
              <a:t>SQL</a:t>
            </a:r>
            <a:r>
              <a:rPr lang="zh-CN" altLang="zh-CN" sz="1400" dirty="0"/>
              <a:t>语句</a:t>
            </a:r>
          </a:p>
          <a:p>
            <a:r>
              <a:rPr lang="en-US" altLang="zh-CN" sz="1400" dirty="0"/>
              <a:t>	String 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 = "select * from account";</a:t>
            </a:r>
            <a:endParaRPr lang="zh-CN" altLang="zh-CN" sz="1400" dirty="0"/>
          </a:p>
          <a:p>
            <a:r>
              <a:rPr lang="en-US" altLang="zh-CN" sz="1400" dirty="0"/>
              <a:t>	// </a:t>
            </a:r>
            <a:r>
              <a:rPr lang="zh-CN" altLang="zh-CN" sz="1400" dirty="0"/>
              <a:t>创建一个新的</a:t>
            </a:r>
            <a:r>
              <a:rPr lang="en-US" altLang="zh-CN" sz="1400" dirty="0" err="1"/>
              <a:t>BeanPropertyRowMapper</a:t>
            </a:r>
            <a:r>
              <a:rPr lang="zh-CN" altLang="zh-CN" sz="1400" dirty="0"/>
              <a:t>对象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RowMapper</a:t>
            </a:r>
            <a:r>
              <a:rPr lang="en-US" altLang="zh-CN" sz="1400" dirty="0"/>
              <a:t>&lt;Account&gt; </a:t>
            </a:r>
            <a:r>
              <a:rPr lang="en-US" altLang="zh-CN" sz="1400" dirty="0" err="1"/>
              <a:t>rowMapper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BeanPropertyRowMapper</a:t>
            </a:r>
            <a:r>
              <a:rPr lang="en-US" altLang="zh-CN" sz="1400" dirty="0"/>
              <a:t>&lt;Account&gt;(</a:t>
            </a:r>
            <a:r>
              <a:rPr lang="en-US" altLang="zh-CN" sz="1400" dirty="0" err="1"/>
              <a:t>Account.class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	 // </a:t>
            </a:r>
            <a:r>
              <a:rPr lang="zh-CN" altLang="zh-CN" sz="1400" dirty="0"/>
              <a:t>执行静态的</a:t>
            </a:r>
            <a:r>
              <a:rPr lang="en-US" altLang="zh-CN" sz="1400" dirty="0"/>
              <a:t>SQL</a:t>
            </a:r>
            <a:r>
              <a:rPr lang="zh-CN" altLang="zh-CN" sz="1400" dirty="0"/>
              <a:t>查询，并通过</a:t>
            </a:r>
            <a:r>
              <a:rPr lang="en-US" altLang="zh-CN" sz="1400" dirty="0" err="1"/>
              <a:t>RowMapper</a:t>
            </a:r>
            <a:r>
              <a:rPr lang="zh-CN" altLang="zh-CN" sz="1400" dirty="0"/>
              <a:t>返回结果</a:t>
            </a:r>
          </a:p>
          <a:p>
            <a:r>
              <a:rPr lang="en-US" altLang="zh-CN" sz="1400" dirty="0"/>
              <a:t>	return </a:t>
            </a:r>
            <a:r>
              <a:rPr lang="en-US" altLang="zh-CN" sz="1400" dirty="0" err="1"/>
              <a:t>this.jdbcTemplate.query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rowMapper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51AB5DAC-43B8-4BC8-917C-5D25A26E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51198"/>
            <a:ext cx="5148262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37C23DA5-2E29-49E6-930A-2E99D9FC21E2}"/>
              </a:ext>
            </a:extLst>
          </p:cNvPr>
          <p:cNvGrpSpPr>
            <a:grpSpLocks/>
          </p:cNvGrpSpPr>
          <p:nvPr/>
        </p:nvGrpSpPr>
        <p:grpSpPr bwMode="auto">
          <a:xfrm>
            <a:off x="2244726" y="625079"/>
            <a:ext cx="6346825" cy="4161605"/>
            <a:chOff x="2374672" y="3207682"/>
            <a:chExt cx="5913437" cy="799627"/>
          </a:xfrm>
        </p:grpSpPr>
        <p:sp>
          <p:nvSpPr>
            <p:cNvPr id="28679" name="圆角矩形 1">
              <a:extLst>
                <a:ext uri="{FF2B5EF4-FFF2-40B4-BE49-F238E27FC236}">
                  <a16:creationId xmlns:a16="http://schemas.microsoft.com/office/drawing/2014/main" id="{BCA66FE2-19AA-42B2-8C02-94C9AB31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680" name="矩形 2">
              <a:extLst>
                <a:ext uri="{FF2B5EF4-FFF2-40B4-BE49-F238E27FC236}">
                  <a16:creationId xmlns:a16="http://schemas.microsoft.com/office/drawing/2014/main" id="{6E14BE06-C886-420F-BABE-60C9DB0CC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07682"/>
              <a:ext cx="5739381" cy="799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B4F7F2F-ED09-4BD2-9CFC-DCA6AFF5F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188720"/>
            <a:ext cx="2447925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2F496F-782A-472B-A25D-DC7CED06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779228"/>
            <a:ext cx="591185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678" name="标题 1">
            <a:extLst>
              <a:ext uri="{FF2B5EF4-FFF2-40B4-BE49-F238E27FC236}">
                <a16:creationId xmlns:a16="http://schemas.microsoft.com/office/drawing/2014/main" id="{C557F0AD-4F8F-40B0-AE1A-8BB35F3F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本章小结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0" y="1485745"/>
            <a:ext cx="6134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框架中，使用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JDBC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进行数据操作的知识进行了详细讲解。首先讲解了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JDBC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以及如何在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JDBC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，然后通过案例讲解了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JDBC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核心类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常用方法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通过本章的学习，读者能够学会如何使用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框架进行数据库开发，并能深切的体会到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框架的强大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B083E6-3685-479D-BC95-14DE020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CGLIB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234C93-BE92-4BAE-8DA8-132F280B2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回顾：基于</a:t>
            </a:r>
            <a:r>
              <a:rPr lang="en-US" altLang="zh-CN" dirty="0"/>
              <a:t>CGLIB</a:t>
            </a:r>
            <a:r>
              <a:rPr lang="zh-CN" altLang="en-US" dirty="0"/>
              <a:t>实现动态代理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551DBFD-EB00-43D1-8D53-1BB5638A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112" y="609886"/>
            <a:ext cx="4105275" cy="11652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/>
              <a:t>public class </a:t>
            </a:r>
            <a:r>
              <a:rPr lang="en-US" altLang="zh-CN" sz="1400" b="1" dirty="0" err="1"/>
              <a:t>HelloSpeaker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6600FF"/>
                </a:solidFill>
              </a:rPr>
              <a:t>implements </a:t>
            </a:r>
            <a:r>
              <a:rPr lang="en-US" altLang="zh-CN" sz="1400" b="1" dirty="0" err="1">
                <a:solidFill>
                  <a:srgbClr val="6600FF"/>
                </a:solidFill>
              </a:rPr>
              <a:t>IHello</a:t>
            </a:r>
            <a:r>
              <a:rPr lang="en-US" altLang="zh-CN" sz="1400" b="1" dirty="0"/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/>
              <a:t>    public void </a:t>
            </a:r>
            <a:r>
              <a:rPr lang="en-US" altLang="zh-CN" sz="1400" b="1" dirty="0">
                <a:solidFill>
                  <a:srgbClr val="6600FF"/>
                </a:solidFill>
              </a:rPr>
              <a:t>hello</a:t>
            </a:r>
            <a:r>
              <a:rPr lang="en-US" altLang="zh-CN" sz="1400" b="1" dirty="0"/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/>
              <a:t>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hello,"+name</a:t>
            </a:r>
            <a:r>
              <a:rPr lang="en-US" altLang="zh-CN" sz="1400" b="1" dirty="0"/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/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/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D39209-431C-4AE0-80AB-2408437E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13" y="630238"/>
            <a:ext cx="3455988" cy="8350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/>
              <a:t>public interface IHello{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/>
              <a:t>	public void hello(String name);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EF671-0D12-4AAB-B340-29C984ADCC96}"/>
              </a:ext>
            </a:extLst>
          </p:cNvPr>
          <p:cNvSpPr/>
          <p:nvPr/>
        </p:nvSpPr>
        <p:spPr>
          <a:xfrm>
            <a:off x="170883" y="1537708"/>
            <a:ext cx="8829503" cy="255454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MyMethodInterceptor</a:t>
            </a:r>
            <a:r>
              <a:rPr lang="en-US" altLang="zh-CN" sz="1600" b="1" dirty="0"/>
              <a:t> implements </a:t>
            </a:r>
            <a:r>
              <a:rPr lang="en-US" altLang="zh-CN" sz="1600" b="1" dirty="0" err="1">
                <a:solidFill>
                  <a:srgbClr val="C00000"/>
                </a:solidFill>
              </a:rPr>
              <a:t>MethodInterceptor</a:t>
            </a:r>
            <a:r>
              <a:rPr lang="en-US" altLang="zh-CN" sz="1600" b="1" dirty="0"/>
              <a:t> {</a:t>
            </a:r>
            <a:endParaRPr lang="zh-CN" altLang="en-US" sz="1600" b="1" dirty="0"/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@Override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public Object intercept(Object obj, Method </a:t>
            </a:r>
            <a:r>
              <a:rPr lang="en-US" altLang="zh-CN" sz="1600" b="1" dirty="0" err="1"/>
              <a:t>method</a:t>
            </a:r>
            <a:r>
              <a:rPr lang="en-US" altLang="zh-CN" sz="1600" b="1" dirty="0"/>
              <a:t>, Object[] </a:t>
            </a:r>
            <a:r>
              <a:rPr lang="en-US" altLang="zh-CN" sz="1600" b="1" dirty="0" err="1"/>
              <a:t>args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MethodProxy</a:t>
            </a:r>
            <a:r>
              <a:rPr lang="en-US" altLang="zh-CN" sz="1600" b="1" dirty="0"/>
              <a:t> proxy) throws Throwable {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</a:rPr>
              <a:t>("Before:" + method);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Object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</a:rPr>
              <a:t>object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</a:rPr>
              <a:t>proxy.invokeSuper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(obj,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</a:rPr>
              <a:t>args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</a:rPr>
              <a:t>("After:" + method);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  return object;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  }</a:t>
            </a:r>
            <a:endParaRPr lang="zh-CN" altLang="en-US" sz="1600" b="1" dirty="0"/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63C65-CC1D-4366-970F-AE9E05FC73E5}"/>
              </a:ext>
            </a:extLst>
          </p:cNvPr>
          <p:cNvSpPr/>
          <p:nvPr/>
        </p:nvSpPr>
        <p:spPr>
          <a:xfrm>
            <a:off x="3842133" y="3112175"/>
            <a:ext cx="5309958" cy="20313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/>
              <a:t>public class Test {</a:t>
            </a:r>
            <a:endParaRPr lang="zh-CN" altLang="en-US" sz="1400" b="1" dirty="0"/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/>
              <a:t>    public static void 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{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</a:rPr>
              <a:t>        Enhancer </a:t>
            </a:r>
            <a:r>
              <a:rPr lang="en-US" altLang="zh-CN" sz="1400" b="1" dirty="0" err="1">
                <a:solidFill>
                  <a:srgbClr val="C00000"/>
                </a:solidFill>
              </a:rPr>
              <a:t>enhancer</a:t>
            </a:r>
            <a:r>
              <a:rPr lang="en-US" altLang="zh-CN" sz="1400" b="1" dirty="0">
                <a:solidFill>
                  <a:srgbClr val="C00000"/>
                </a:solidFill>
              </a:rPr>
              <a:t> = new Enhancer(); 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enhancer.setSuperclass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HelloSpeaker.class</a:t>
            </a:r>
            <a:r>
              <a:rPr lang="en-US" altLang="zh-CN" sz="1400" b="1" dirty="0">
                <a:solidFill>
                  <a:srgbClr val="C00000"/>
                </a:solidFill>
              </a:rPr>
              <a:t>); 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enhancer.setCallback</a:t>
            </a:r>
            <a:r>
              <a:rPr lang="en-US" altLang="zh-CN" sz="1400" b="1" dirty="0">
                <a:solidFill>
                  <a:srgbClr val="C00000"/>
                </a:solidFill>
              </a:rPr>
              <a:t>(new </a:t>
            </a:r>
            <a:r>
              <a:rPr lang="en-US" altLang="zh-CN" sz="1400" b="1" dirty="0" err="1">
                <a:solidFill>
                  <a:srgbClr val="C00000"/>
                </a:solidFill>
              </a:rPr>
              <a:t>MyMethodInterceptor</a:t>
            </a:r>
            <a:r>
              <a:rPr lang="en-US" altLang="zh-CN" sz="1400" b="1" dirty="0">
                <a:solidFill>
                  <a:srgbClr val="C00000"/>
                </a:solidFill>
              </a:rPr>
              <a:t>());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HelloSpeaker</a:t>
            </a:r>
            <a:r>
              <a:rPr lang="en-US" altLang="zh-CN" sz="1400" b="1" dirty="0">
                <a:solidFill>
                  <a:srgbClr val="C00000"/>
                </a:solidFill>
              </a:rPr>
              <a:t> hello = (</a:t>
            </a:r>
            <a:r>
              <a:rPr lang="en-US" altLang="zh-CN" sz="1400" b="1" dirty="0" err="1">
                <a:solidFill>
                  <a:srgbClr val="C00000"/>
                </a:solidFill>
              </a:rPr>
              <a:t>HelloSpeaker</a:t>
            </a:r>
            <a:r>
              <a:rPr lang="en-US" altLang="zh-CN" sz="1400" b="1" dirty="0">
                <a:solidFill>
                  <a:srgbClr val="C00000"/>
                </a:solidFill>
              </a:rPr>
              <a:t>) </a:t>
            </a:r>
            <a:r>
              <a:rPr lang="en-US" altLang="zh-CN" sz="1400" b="1" dirty="0" err="1">
                <a:solidFill>
                  <a:srgbClr val="C00000"/>
                </a:solidFill>
              </a:rPr>
              <a:t>enhancer.create</a:t>
            </a:r>
            <a:r>
              <a:rPr lang="en-US" altLang="zh-CN" sz="1400" b="1" dirty="0">
                <a:solidFill>
                  <a:srgbClr val="C00000"/>
                </a:solidFill>
              </a:rPr>
              <a:t>();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hello.hello</a:t>
            </a:r>
            <a:r>
              <a:rPr lang="en-US" altLang="zh-CN" sz="1400" b="1" dirty="0">
                <a:solidFill>
                  <a:srgbClr val="C00000"/>
                </a:solidFill>
              </a:rPr>
              <a:t>("</a:t>
            </a:r>
            <a:r>
              <a:rPr lang="en-US" altLang="zh-CN" sz="1400" b="1" dirty="0" err="1">
                <a:solidFill>
                  <a:srgbClr val="C00000"/>
                </a:solidFill>
              </a:rPr>
              <a:t>liukun</a:t>
            </a:r>
            <a:r>
              <a:rPr lang="en-US" altLang="zh-CN" sz="1400" b="1" dirty="0">
                <a:solidFill>
                  <a:srgbClr val="C00000"/>
                </a:solidFill>
              </a:rPr>
              <a:t>");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/>
              <a:t>   }</a:t>
            </a:r>
            <a:endParaRPr lang="zh-CN" altLang="en-US" sz="1400" b="1" dirty="0"/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83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" y="1126181"/>
            <a:ext cx="5387008" cy="2462213"/>
          </a:xfrm>
          <a:prstGeom prst="rect">
            <a:avLst/>
          </a:prstGeom>
          <a:solidFill>
            <a:srgbClr val="A3D3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@Aspect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@Component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MyAspect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Pointcut</a:t>
            </a:r>
            <a:r>
              <a:rPr lang="en-US" altLang="zh-CN" sz="1400" b="1" dirty="0">
                <a:solidFill>
                  <a:srgbClr val="FF0000"/>
                </a:solidFill>
              </a:rPr>
              <a:t>("execution(* cn.edu.ujn.ch3.aop.*.*(..))")</a:t>
            </a:r>
          </a:p>
          <a:p>
            <a:r>
              <a:rPr lang="en-US" altLang="zh-CN" sz="1400" dirty="0"/>
              <a:t>	private void </a:t>
            </a:r>
            <a:r>
              <a:rPr lang="en-US" altLang="zh-CN" sz="1400" dirty="0" err="1"/>
              <a:t>myPointCut</a:t>
            </a:r>
            <a:r>
              <a:rPr lang="en-US" altLang="zh-CN" sz="1400" dirty="0"/>
              <a:t>() {}	</a:t>
            </a:r>
          </a:p>
          <a:p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@Before("</a:t>
            </a:r>
            <a:r>
              <a:rPr lang="en-US" altLang="zh-CN" sz="1400" b="1" dirty="0" err="1">
                <a:solidFill>
                  <a:srgbClr val="FF0000"/>
                </a:solidFill>
              </a:rPr>
              <a:t>myPointCut</a:t>
            </a:r>
            <a:r>
              <a:rPr lang="en-US" altLang="zh-CN" sz="1400" b="1" dirty="0">
                <a:solidFill>
                  <a:srgbClr val="FF0000"/>
                </a:solidFill>
              </a:rPr>
              <a:t>()")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myBefore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JoinPoint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joinPoint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aspectj</a:t>
            </a:r>
            <a:r>
              <a:rPr lang="en-US" altLang="zh-CN" sz="1400" dirty="0"/>
              <a:t>---</a:t>
            </a:r>
            <a:r>
              <a:rPr lang="zh-CN" altLang="en-US" sz="1400" dirty="0"/>
              <a:t>前置通知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		……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387009" y="295184"/>
            <a:ext cx="376508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public interface </a:t>
            </a:r>
            <a:r>
              <a:rPr lang="en-US" altLang="zh-CN" sz="1200" dirty="0" err="1"/>
              <a:t>IUserDao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     public void  </a:t>
            </a:r>
            <a:r>
              <a:rPr lang="en-US" altLang="zh-CN" sz="1200" dirty="0" err="1"/>
              <a:t>addUser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 public void </a:t>
            </a:r>
            <a:r>
              <a:rPr lang="en-US" altLang="zh-CN" sz="1200" dirty="0" err="1"/>
              <a:t>deleteUser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87009" y="1126181"/>
            <a:ext cx="3756991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public class </a:t>
            </a:r>
            <a:r>
              <a:rPr lang="en-US" altLang="zh-CN" sz="1200" dirty="0" err="1"/>
              <a:t>UserDaoImpl</a:t>
            </a:r>
            <a:r>
              <a:rPr lang="en-US" altLang="zh-CN" sz="1200" dirty="0"/>
              <a:t> implements </a:t>
            </a:r>
            <a:r>
              <a:rPr lang="en-US" altLang="zh-CN" sz="1200" dirty="0" err="1"/>
              <a:t>IUserDao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    @Override</a:t>
            </a:r>
          </a:p>
          <a:p>
            <a:r>
              <a:rPr lang="en-US" altLang="zh-CN" sz="1200" dirty="0"/>
              <a:t>        public void </a:t>
            </a:r>
            <a:r>
              <a:rPr lang="en-US" altLang="zh-CN" sz="1200" dirty="0" err="1"/>
              <a:t>addUser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("</a:t>
            </a:r>
            <a:r>
              <a:rPr lang="zh-CN" altLang="en-US" sz="1200" dirty="0"/>
              <a:t>添加用户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 }</a:t>
            </a:r>
          </a:p>
          <a:p>
            <a:r>
              <a:rPr lang="en-US" altLang="zh-CN" sz="1200" dirty="0"/>
              <a:t>         @Override</a:t>
            </a:r>
          </a:p>
          <a:p>
            <a:r>
              <a:rPr lang="en-US" altLang="zh-CN" sz="1200" dirty="0"/>
              <a:t>         public void </a:t>
            </a:r>
            <a:r>
              <a:rPr lang="en-US" altLang="zh-CN" sz="1200" dirty="0" err="1"/>
              <a:t>deleteUser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("</a:t>
            </a:r>
            <a:r>
              <a:rPr lang="zh-CN" altLang="en-US" sz="1200" dirty="0"/>
              <a:t>删除用户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847232" y="3065173"/>
            <a:ext cx="429676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public class </a:t>
            </a:r>
            <a:r>
              <a:rPr lang="en-US" altLang="zh-CN" sz="1200" dirty="0" err="1"/>
              <a:t>TestAspectJ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public static void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ApplicationContext</a:t>
            </a:r>
            <a:r>
              <a:rPr lang="en-US" altLang="zh-CN" sz="1200" dirty="0"/>
              <a:t>  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= </a:t>
            </a:r>
          </a:p>
          <a:p>
            <a:r>
              <a:rPr lang="en-US" altLang="zh-CN" sz="1200" dirty="0"/>
              <a:t>              new </a:t>
            </a:r>
            <a:r>
              <a:rPr lang="en-US" altLang="zh-CN" sz="1200" dirty="0" err="1"/>
              <a:t>ClassPathXmlApplicationContext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bean.xml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IUserDao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userdao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IUserDao</a:t>
            </a:r>
            <a:r>
              <a:rPr lang="en-US" altLang="zh-CN" sz="1200" dirty="0"/>
              <a:t>) </a:t>
            </a:r>
            <a:r>
              <a:rPr lang="en-US" altLang="zh-CN" sz="1200" dirty="0" err="1"/>
              <a:t>ctx.getBean</a:t>
            </a:r>
            <a:r>
              <a:rPr lang="en-US" altLang="zh-CN" sz="1200" dirty="0"/>
              <a:t>("</a:t>
            </a:r>
            <a:r>
              <a:rPr lang="en-US" altLang="zh-CN" sz="1200" b="1" dirty="0" err="1">
                <a:solidFill>
                  <a:srgbClr val="FF0000"/>
                </a:solidFill>
              </a:rPr>
              <a:t>userdao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userdao.addUser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userdao.deleteUser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" y="3588394"/>
            <a:ext cx="4847231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……</a:t>
            </a:r>
          </a:p>
          <a:p>
            <a:r>
              <a:rPr lang="en-US" altLang="zh-CN" sz="1200" dirty="0"/>
              <a:t>&lt;!-- </a:t>
            </a:r>
            <a:r>
              <a:rPr lang="zh-CN" altLang="en-US" sz="1200" dirty="0"/>
              <a:t>指定需要扫描的包，使注解生效 </a:t>
            </a:r>
            <a:r>
              <a:rPr lang="en-US" altLang="zh-CN" sz="1200" dirty="0"/>
              <a:t>--&gt;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context:component</a:t>
            </a:r>
            <a:r>
              <a:rPr lang="en-US" altLang="zh-CN" sz="1200" dirty="0"/>
              <a:t>-scan base-package="cn.edu.ujn.ch3.aop" /&gt;</a:t>
            </a:r>
          </a:p>
          <a:p>
            <a:r>
              <a:rPr lang="en-US" altLang="zh-CN" sz="1200" dirty="0"/>
              <a:t>&lt;!-- </a:t>
            </a:r>
            <a:r>
              <a:rPr lang="zh-CN" altLang="en-US" sz="1200" dirty="0"/>
              <a:t>启动基于注解的声明式</a:t>
            </a:r>
            <a:r>
              <a:rPr lang="en-US" altLang="zh-CN" sz="1200" dirty="0" err="1"/>
              <a:t>AspectJ</a:t>
            </a:r>
            <a:r>
              <a:rPr lang="zh-CN" altLang="en-US" sz="1200" dirty="0"/>
              <a:t>支持 </a:t>
            </a:r>
            <a:r>
              <a:rPr lang="en-US" altLang="zh-CN" sz="1200" dirty="0"/>
              <a:t>--&gt;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aop:aspectj-autoproxy</a:t>
            </a:r>
            <a:r>
              <a:rPr lang="en-US" altLang="zh-CN" sz="1200" dirty="0"/>
              <a:t> /&gt;</a:t>
            </a:r>
          </a:p>
          <a:p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669298" y="3548639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Spring</a:t>
            </a:r>
            <a:r>
              <a:rPr lang="zh-CN" altLang="en-US" sz="1200" b="1" dirty="0">
                <a:solidFill>
                  <a:srgbClr val="FF0000"/>
                </a:solidFill>
              </a:rPr>
              <a:t>配置文件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24513AB-4C89-47C4-A1D8-4CF62022B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17986FC-20F6-4A7B-AB61-905B1FECE38A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1316275"/>
            <a:ext cx="5245100" cy="4035425"/>
            <a:chOff x="1643733" y="2112066"/>
            <a:chExt cx="5245036" cy="4035361"/>
          </a:xfrm>
        </p:grpSpPr>
        <p:grpSp>
          <p:nvGrpSpPr>
            <p:cNvPr id="39" name="组合 41">
              <a:extLst>
                <a:ext uri="{FF2B5EF4-FFF2-40B4-BE49-F238E27FC236}">
                  <a16:creationId xmlns:a16="http://schemas.microsoft.com/office/drawing/2014/main" id="{9625C95E-9169-43AA-A7E6-830A51E4A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733" y="2112066"/>
              <a:ext cx="5245036" cy="4035361"/>
              <a:chOff x="1398367" y="1722062"/>
              <a:chExt cx="5245036" cy="4035172"/>
            </a:xfrm>
          </p:grpSpPr>
          <p:graphicFrame>
            <p:nvGraphicFramePr>
              <p:cNvPr id="44" name="图表 2">
                <a:extLst>
                  <a:ext uri="{FF2B5EF4-FFF2-40B4-BE49-F238E27FC236}">
                    <a16:creationId xmlns:a16="http://schemas.microsoft.com/office/drawing/2014/main" id="{515987CA-6C32-4CF4-9B70-DB868600B2B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2" r:id="rId4" imgW="5346655" imgH="4139543" progId="Excel.Chart.8">
                      <p:embed/>
                    </p:oleObj>
                  </mc:Choice>
                  <mc:Fallback>
                    <p:oleObj r:id="rId4" imgW="5346655" imgH="4139543" progId="Excel.Chart.8">
                      <p:embed/>
                      <p:pic>
                        <p:nvPicPr>
                          <p:cNvPr id="0" name="Picture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C4E3AB-908A-49A8-9FBC-6E4F4BD1D432}"/>
                  </a:ext>
                </a:extLst>
              </p:cNvPr>
              <p:cNvSpPr txBox="1"/>
              <p:nvPr/>
            </p:nvSpPr>
            <p:spPr bwMode="auto">
              <a:xfrm>
                <a:off x="3762125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B9BEE4-2929-47EE-B321-A46CBCD34AD9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831FDD-F1C9-4CE6-839F-C0AB00DCCE5E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0" name="组合 2">
              <a:extLst>
                <a:ext uri="{FF2B5EF4-FFF2-40B4-BE49-F238E27FC236}">
                  <a16:creationId xmlns:a16="http://schemas.microsoft.com/office/drawing/2014/main" id="{310563C6-9990-41FE-826F-C2653DC56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6390A485-6375-403B-95A4-077ABDD067B6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59072A6D-DC0A-476E-BFAE-08548A8FF4FD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C801BF66-2171-4F19-AD04-8C96FE523D12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" name="组合 6">
            <a:extLst>
              <a:ext uri="{FF2B5EF4-FFF2-40B4-BE49-F238E27FC236}">
                <a16:creationId xmlns:a16="http://schemas.microsoft.com/office/drawing/2014/main" id="{E3845446-F7FF-4ACB-B8EB-32AD8D9AACE7}"/>
              </a:ext>
            </a:extLst>
          </p:cNvPr>
          <p:cNvGrpSpPr>
            <a:grpSpLocks/>
          </p:cNvGrpSpPr>
          <p:nvPr/>
        </p:nvGrpSpPr>
        <p:grpSpPr bwMode="auto">
          <a:xfrm>
            <a:off x="4468019" y="628888"/>
            <a:ext cx="3983038" cy="1063625"/>
            <a:chOff x="5620096" y="1671128"/>
            <a:chExt cx="3728716" cy="1062384"/>
          </a:xfrm>
        </p:grpSpPr>
        <p:sp>
          <p:nvSpPr>
            <p:cNvPr id="55" name="矩形 5">
              <a:extLst>
                <a:ext uri="{FF2B5EF4-FFF2-40B4-BE49-F238E27FC236}">
                  <a16:creationId xmlns:a16="http://schemas.microsoft.com/office/drawing/2014/main" id="{7A875BF3-3437-418E-84F7-EC2F179A4B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05455" y="1671128"/>
              <a:ext cx="3443357" cy="95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JdbcTemplate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类中几个常用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方法的使用</a:t>
              </a:r>
            </a:p>
          </p:txBody>
        </p:sp>
        <p:grpSp>
          <p:nvGrpSpPr>
            <p:cNvPr id="58" name="组合 16">
              <a:extLst>
                <a:ext uri="{FF2B5EF4-FFF2-40B4-BE49-F238E27FC236}">
                  <a16:creationId xmlns:a16="http://schemas.microsoft.com/office/drawing/2014/main" id="{2FD3C6E2-1FE2-4DFA-AF3B-62C561D3FD8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62" name="直接连接符 7">
                <a:extLst>
                  <a:ext uri="{FF2B5EF4-FFF2-40B4-BE49-F238E27FC236}">
                    <a16:creationId xmlns:a16="http://schemas.microsoft.com/office/drawing/2014/main" id="{861DA219-24CC-450C-9D45-7D0BDA0A34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接连接符 10">
                <a:extLst>
                  <a:ext uri="{FF2B5EF4-FFF2-40B4-BE49-F238E27FC236}">
                    <a16:creationId xmlns:a16="http://schemas.microsoft.com/office/drawing/2014/main" id="{F36D6144-701E-4000-9A47-1E6E014A88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9" name="组合 15">
              <a:extLst>
                <a:ext uri="{FF2B5EF4-FFF2-40B4-BE49-F238E27FC236}">
                  <a16:creationId xmlns:a16="http://schemas.microsoft.com/office/drawing/2014/main" id="{409B2676-F1B7-413B-8F6E-B48C825DE21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3BF8F99D-1725-4DD0-B780-AD9DEE4EB4C7}"/>
                  </a:ext>
                </a:extLst>
              </p:cNvPr>
              <p:cNvSpPr/>
              <p:nvPr/>
            </p:nvSpPr>
            <p:spPr bwMode="auto">
              <a:xfrm>
                <a:off x="1419290" y="4086314"/>
                <a:ext cx="475513" cy="472747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E2A2AF-33A2-4F51-A81F-576AF055B47C}"/>
                  </a:ext>
                </a:extLst>
              </p:cNvPr>
              <p:cNvSpPr txBox="1"/>
              <p:nvPr/>
            </p:nvSpPr>
            <p:spPr>
              <a:xfrm>
                <a:off x="1490773" y="4070450"/>
                <a:ext cx="335657" cy="52033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17">
            <a:extLst>
              <a:ext uri="{FF2B5EF4-FFF2-40B4-BE49-F238E27FC236}">
                <a16:creationId xmlns:a16="http://schemas.microsoft.com/office/drawing/2014/main" id="{BAFAF38A-DA4E-412B-ABB0-30F2CAE4266C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743563"/>
            <a:ext cx="2949575" cy="1096962"/>
            <a:chOff x="633515" y="3950799"/>
            <a:chExt cx="2949032" cy="1094642"/>
          </a:xfrm>
        </p:grpSpPr>
        <p:grpSp>
          <p:nvGrpSpPr>
            <p:cNvPr id="67" name="组合 26">
              <a:extLst>
                <a:ext uri="{FF2B5EF4-FFF2-40B4-BE49-F238E27FC236}">
                  <a16:creationId xmlns:a16="http://schemas.microsoft.com/office/drawing/2014/main" id="{202AAC42-A1A8-46A4-BF40-F6656512AF6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4" name="直接连接符 27">
                <a:extLst>
                  <a:ext uri="{FF2B5EF4-FFF2-40B4-BE49-F238E27FC236}">
                    <a16:creationId xmlns:a16="http://schemas.microsoft.com/office/drawing/2014/main" id="{B92333E4-9141-4B60-9DF5-8188BC8FA3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连接符 28">
                <a:extLst>
                  <a:ext uri="{FF2B5EF4-FFF2-40B4-BE49-F238E27FC236}">
                    <a16:creationId xmlns:a16="http://schemas.microsoft.com/office/drawing/2014/main" id="{36CB1054-EDC8-405B-B375-3717025652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组合 29">
              <a:extLst>
                <a:ext uri="{FF2B5EF4-FFF2-40B4-BE49-F238E27FC236}">
                  <a16:creationId xmlns:a16="http://schemas.microsoft.com/office/drawing/2014/main" id="{30FCCAB5-121A-4A48-A518-40B1AA051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E05762DC-2C4C-498D-829A-3C5A9AEC8071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969C2C-E925-4E17-9C1C-8EF23159677D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矩形 21">
              <a:extLst>
                <a:ext uri="{FF2B5EF4-FFF2-40B4-BE49-F238E27FC236}">
                  <a16:creationId xmlns:a16="http://schemas.microsoft.com/office/drawing/2014/main" id="{92E9C62A-2379-4F9F-828F-13175E1B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07" y="4027916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JDBC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模块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的作用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E4CA0BE-FB84-4F41-A848-E9D8B514118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67375"/>
            <a:ext cx="3178175" cy="1104900"/>
            <a:chOff x="5519539" y="4225925"/>
            <a:chExt cx="3176786" cy="1104900"/>
          </a:xfrm>
        </p:grpSpPr>
        <p:grpSp>
          <p:nvGrpSpPr>
            <p:cNvPr id="77" name="组合 38">
              <a:extLst>
                <a:ext uri="{FF2B5EF4-FFF2-40B4-BE49-F238E27FC236}">
                  <a16:creationId xmlns:a16="http://schemas.microsoft.com/office/drawing/2014/main" id="{4E410485-6861-4A2F-850C-771A7F85232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2" name="直接连接符 39">
                <a:extLst>
                  <a:ext uri="{FF2B5EF4-FFF2-40B4-BE49-F238E27FC236}">
                    <a16:creationId xmlns:a16="http://schemas.microsoft.com/office/drawing/2014/main" id="{781D1626-B749-4B91-B8B9-7CD3778FD3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40">
                <a:extLst>
                  <a:ext uri="{FF2B5EF4-FFF2-40B4-BE49-F238E27FC236}">
                    <a16:creationId xmlns:a16="http://schemas.microsoft.com/office/drawing/2014/main" id="{90E61F05-BB91-4D80-8DEB-02F341036F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8" name="组合 41">
              <a:extLst>
                <a:ext uri="{FF2B5EF4-FFF2-40B4-BE49-F238E27FC236}">
                  <a16:creationId xmlns:a16="http://schemas.microsoft.com/office/drawing/2014/main" id="{ED06923B-DE92-48F6-8419-6589592C074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10BDE841-E421-4526-8943-D42439EF589A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3B8AC6-EAEA-4EE7-9B3F-1CAE565C75DA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4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矩形 51">
              <a:extLst>
                <a:ext uri="{FF2B5EF4-FFF2-40B4-BE49-F238E27FC236}">
                  <a16:creationId xmlns:a16="http://schemas.microsoft.com/office/drawing/2014/main" id="{CC895DF7-73B7-4519-A71C-06BAC4CEE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539" y="4234685"/>
              <a:ext cx="273355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JDBC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的配置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44B0-C825-4924-B94A-17F66B3BE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FF6904-2DB3-458C-9CA0-FF6A71E7282B}"/>
              </a:ext>
            </a:extLst>
          </p:cNvPr>
          <p:cNvGrpSpPr>
            <a:grpSpLocks/>
          </p:cNvGrpSpPr>
          <p:nvPr/>
        </p:nvGrpSpPr>
        <p:grpSpPr bwMode="auto">
          <a:xfrm>
            <a:off x="666751" y="823957"/>
            <a:ext cx="7675562" cy="3443287"/>
            <a:chOff x="751392" y="1756903"/>
            <a:chExt cx="7674998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DD331EF8-3920-4343-9F56-DC20B1750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392" y="1756903"/>
              <a:ext cx="7674998" cy="3444382"/>
              <a:chOff x="751392" y="1756903"/>
              <a:chExt cx="7674998" cy="3444382"/>
            </a:xfrm>
          </p:grpSpPr>
          <p:sp>
            <p:nvSpPr>
              <p:cNvPr id="18" name="对角圆角矩形 17">
                <a:extLst>
                  <a:ext uri="{FF2B5EF4-FFF2-40B4-BE49-F238E27FC236}">
                    <a16:creationId xmlns:a16="http://schemas.microsoft.com/office/drawing/2014/main" id="{942BF92C-C612-47DC-965A-BD799B118C26}"/>
                  </a:ext>
                </a:extLst>
              </p:cNvPr>
              <p:cNvSpPr/>
              <p:nvPr/>
            </p:nvSpPr>
            <p:spPr>
              <a:xfrm>
                <a:off x="751392" y="2292060"/>
                <a:ext cx="5719342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9" name="组合 2">
                <a:extLst>
                  <a:ext uri="{FF2B5EF4-FFF2-40B4-BE49-F238E27FC236}">
                    <a16:creationId xmlns:a16="http://schemas.microsoft.com/office/drawing/2014/main" id="{ED2A126B-21B8-4C59-9CCB-B327AE7F6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A840D314-50F8-4F7F-B541-E8EFEC203519}"/>
                    </a:ext>
                  </a:extLst>
                </p:cNvPr>
                <p:cNvSpPr/>
                <p:nvPr/>
              </p:nvSpPr>
              <p:spPr>
                <a:xfrm>
                  <a:off x="4897637" y="1756903"/>
                  <a:ext cx="3444622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TextBox 1">
                  <a:extLst>
                    <a:ext uri="{FF2B5EF4-FFF2-40B4-BE49-F238E27FC236}">
                      <a16:creationId xmlns:a16="http://schemas.microsoft.com/office/drawing/2014/main" id="{59821F76-EB14-4445-BCBA-E98D050A61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9E1497A5-0B57-473F-BBEE-75AE67142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601" y="3680332"/>
              <a:ext cx="3791036" cy="73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 Spring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JdbcTemplate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	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的常用方法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E509FE18-22B9-47C1-BA1C-98F46DF9F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558" y="2455713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 Spring JDBC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FEBDB0-3AAE-498B-B4BD-C05EFBE3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模块负责数据库资源管理和错误处理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简化了开发人员对数据库的操作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，使得开发人员将更多的精力投入到编写业务逻辑当中。</a:t>
            </a:r>
            <a:endParaRPr lang="zh-CN" altLang="en-US" dirty="0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FEFD040D-DD14-46C3-AD36-68CA568B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4.1 Spring JDBC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3182" y="1924216"/>
          <a:ext cx="6949441" cy="2791901"/>
        </p:xfrm>
        <a:graphic>
          <a:graphicData uri="http://schemas.openxmlformats.org/drawingml/2006/table">
            <a:tbl>
              <a:tblPr/>
              <a:tblGrid>
                <a:gridCol w="410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5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Action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>
                          <a:solidFill>
                            <a:srgbClr val="000000"/>
                          </a:solidFill>
                        </a:rPr>
                        <a:t>Spring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You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latin typeface="inherit"/>
                        </a:rPr>
                        <a:t>Define connection parameters.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Open the connection.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latin typeface="inherit"/>
                          <a:ea typeface="+mn-ea"/>
                          <a:cs typeface="+mn-cs"/>
                        </a:rPr>
                        <a:t>Specify the SQL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latin typeface="inherit"/>
                          <a:ea typeface="+mn-ea"/>
                          <a:cs typeface="+mn-cs"/>
                        </a:rPr>
                        <a:t>Declare parameters and provide parameter values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Prepare and execute the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Set up the loop to iterate through the results (if any).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latin typeface="inherit"/>
                          <a:ea typeface="+mn-ea"/>
                          <a:cs typeface="+mn-cs"/>
                        </a:rPr>
                        <a:t>Do the work for each iteration.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Process any exception.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solidFill>
                            <a:srgbClr val="C00000"/>
                          </a:solidFill>
                          <a:latin typeface="inherit"/>
                        </a:rPr>
                        <a:t>Handle transactions.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Close the connection, the statement, and the </a:t>
                      </a:r>
                      <a:r>
                        <a:rPr lang="en-US" sz="1200" b="0" dirty="0" err="1">
                          <a:solidFill>
                            <a:srgbClr val="C00000"/>
                          </a:solidFill>
                          <a:latin typeface="inherit"/>
                        </a:rPr>
                        <a:t>resultset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inherit"/>
                        </a:rPr>
                        <a:t>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nherit"/>
                        </a:rPr>
                        <a:t>X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zh-CN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78332" y="146255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who does what?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4661-08CB-4927-9940-4715ADA9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连接数据库，进行增删改查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A2C9CC-B41F-4AFD-8B21-BFCCD6036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56D3DD-361A-4771-BC8F-A88F2296F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42742"/>
              </p:ext>
            </p:extLst>
          </p:nvPr>
        </p:nvGraphicFramePr>
        <p:xfrm>
          <a:off x="100301" y="1091976"/>
          <a:ext cx="6356228" cy="37261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56228">
                  <a:extLst>
                    <a:ext uri="{9D8B030D-6E8A-4147-A177-3AD203B41FA5}">
                      <a16:colId xmlns:a16="http://schemas.microsoft.com/office/drawing/2014/main" val="1193225522"/>
                    </a:ext>
                  </a:extLst>
                </a:gridCol>
              </a:tblGrid>
              <a:tr h="290413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jdbc:mysql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://localhost:3306/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javaee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";</a:t>
                      </a:r>
                    </a:p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uname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"root";</a:t>
                      </a: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pwd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"root";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//1.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加载驱动程序 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Class.forName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com.mysql.jdbc.Driver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 </a:t>
                      </a:r>
                    </a:p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//2. 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获得数据库连接 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 conn =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DriverManager.getConnection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uname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pwd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//3.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操作数据库，实现增删改查 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stmt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conn.createStatement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 </a:t>
                      </a:r>
                    </a:p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stmt.executeQuery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("SELECT  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FROM 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info_user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where id=‘"+id+"’"); 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rs.next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 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rs.getString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US" altLang="zh-CN" sz="16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user_name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")); 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881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A69A6B-C224-46EB-AAF6-902C7243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69741"/>
              </p:ext>
            </p:extLst>
          </p:nvPr>
        </p:nvGraphicFramePr>
        <p:xfrm>
          <a:off x="6215864" y="1042213"/>
          <a:ext cx="2907535" cy="3777287"/>
        </p:xfrm>
        <a:graphic>
          <a:graphicData uri="http://schemas.openxmlformats.org/drawingml/2006/table">
            <a:tbl>
              <a:tblPr/>
              <a:tblGrid>
                <a:gridCol w="290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64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Action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Define connection parameters.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Open the connection.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Specify the SQL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20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Declare parameters and provide parameter values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Prepare and execute the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5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Set up the loop to iterate through the results (if any).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Do the work for each iteration.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Process any exception.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chemeClr val="tx1"/>
                          </a:solidFill>
                          <a:latin typeface="inherit"/>
                        </a:rPr>
                        <a:t>Handle transactions.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5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Close the connection, the statement, and the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inherit"/>
                        </a:rPr>
                        <a:t>resultset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B28B5B-F5BC-4BFC-BEB5-7FADDAC8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0924"/>
              </p:ext>
            </p:extLst>
          </p:nvPr>
        </p:nvGraphicFramePr>
        <p:xfrm>
          <a:off x="6215864" y="1042213"/>
          <a:ext cx="2907535" cy="3727279"/>
        </p:xfrm>
        <a:graphic>
          <a:graphicData uri="http://schemas.openxmlformats.org/drawingml/2006/table">
            <a:tbl>
              <a:tblPr/>
              <a:tblGrid>
                <a:gridCol w="290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85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Action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Define connection parameters.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Open the connection.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Specify the SQL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Declare parameters and provide parameter values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Prepare and execute the statement.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Set up the loop to iterate through the results (if any).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marL="0" algn="l" defTabSz="685793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inherit"/>
                          <a:ea typeface="+mn-ea"/>
                          <a:cs typeface="+mn-cs"/>
                        </a:rPr>
                        <a:t>Do the work for each iteration.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Process any exception.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chemeClr val="tx1"/>
                          </a:solidFill>
                          <a:latin typeface="inherit"/>
                        </a:rPr>
                        <a:t>Handle transactions.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Close the connection, the statement, and the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inherit"/>
                        </a:rPr>
                        <a:t>resultset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inherit"/>
                        </a:rPr>
                        <a:t>.</a:t>
                      </a:r>
                    </a:p>
                  </a:txBody>
                  <a:tcPr marL="67174" marR="67174" marT="33587" marB="335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0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D9674-7FE6-481A-897D-264E535E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你对</a:t>
            </a:r>
            <a:r>
              <a:rPr lang="en-US" altLang="zh-CN" dirty="0"/>
              <a:t>JDBC</a:t>
            </a:r>
            <a:r>
              <a:rPr lang="zh-CN" altLang="en-US" dirty="0"/>
              <a:t>的感受是（    ）。</a:t>
            </a:r>
            <a:endParaRPr lang="en-US" altLang="zh-CN" dirty="0"/>
          </a:p>
          <a:p>
            <a:pPr lvl="1"/>
            <a:r>
              <a:rPr lang="zh-CN" altLang="en-US" dirty="0"/>
              <a:t>能熟练掌握</a:t>
            </a:r>
            <a:endParaRPr lang="en-US" altLang="zh-CN" dirty="0"/>
          </a:p>
          <a:p>
            <a:pPr lvl="1"/>
            <a:r>
              <a:rPr lang="zh-CN" altLang="en-US" dirty="0"/>
              <a:t>需要借助资料才能完成</a:t>
            </a:r>
            <a:endParaRPr lang="en-US" altLang="zh-CN" dirty="0"/>
          </a:p>
          <a:p>
            <a:pPr lvl="1"/>
            <a:r>
              <a:rPr lang="zh-CN" altLang="en-US" dirty="0"/>
              <a:t>不是很理解，掌握起来有难度</a:t>
            </a:r>
            <a:endParaRPr lang="en-US" altLang="zh-CN" dirty="0"/>
          </a:p>
          <a:p>
            <a:pPr lvl="1"/>
            <a:r>
              <a:rPr lang="zh-CN" altLang="en-US" dirty="0"/>
              <a:t>不能熟练掌握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FE04E7-391F-41BA-A6C1-7348AACBF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JDBC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110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</TotalTime>
  <Pages>0</Pages>
  <Words>2625</Words>
  <Characters>0</Characters>
  <Application>Microsoft Office PowerPoint</Application>
  <DocSecurity>0</DocSecurity>
  <PresentationFormat>全屏显示(16:9)</PresentationFormat>
  <Lines>0</Lines>
  <Paragraphs>346</Paragraphs>
  <Slides>28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inherit</vt:lpstr>
      <vt:lpstr>Microsoft YaHei UI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JavaEE应用开发基础 </vt:lpstr>
      <vt:lpstr>第4章 Spring的数据库开发</vt:lpstr>
      <vt:lpstr>回顾：基于CGLIB实现动态代理</vt:lpstr>
      <vt:lpstr>使用AspectJ实现AOP</vt:lpstr>
      <vt:lpstr>学习目标</vt:lpstr>
      <vt:lpstr>主讲内容</vt:lpstr>
      <vt:lpstr>4.1 Spring JDBC</vt:lpstr>
      <vt:lpstr>复习：JDBC</vt:lpstr>
      <vt:lpstr>复习：JDBC</vt:lpstr>
      <vt:lpstr>4.1.1 Spring JdbcTemplate的解析</vt:lpstr>
      <vt:lpstr>4.1.1 Spring JdbcTemplate的解析</vt:lpstr>
      <vt:lpstr>4.1.2 Spring JDBC的配置</vt:lpstr>
      <vt:lpstr>4.1.2 Spring JDBC的配置</vt:lpstr>
      <vt:lpstr>4.1.2 Spring JDBC的配置</vt:lpstr>
      <vt:lpstr>4.1.2 Spring JDBC的配置</vt:lpstr>
      <vt:lpstr>第4章 Spring的数据库开发</vt:lpstr>
      <vt:lpstr>主讲内容</vt:lpstr>
      <vt:lpstr>4.2 Spring JdbcTemplate的常用方法</vt:lpstr>
      <vt:lpstr>4.2.1 execute()</vt:lpstr>
      <vt:lpstr>4.2.1 execute()</vt:lpstr>
      <vt:lpstr>4.2.1 execute()</vt:lpstr>
      <vt:lpstr>4.2.2 update()</vt:lpstr>
      <vt:lpstr>4.2.2 update()</vt:lpstr>
      <vt:lpstr>4.2.2 update()</vt:lpstr>
      <vt:lpstr>4.2.3 query()</vt:lpstr>
      <vt:lpstr>4.2.3 query()</vt:lpstr>
      <vt:lpstr>4.3 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nicop6@ujn.edu.cn</cp:lastModifiedBy>
  <cp:revision>553</cp:revision>
  <dcterms:created xsi:type="dcterms:W3CDTF">2013-01-25T01:44:32Z</dcterms:created>
  <dcterms:modified xsi:type="dcterms:W3CDTF">2020-03-11T02:09:34Z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