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7"/>
  </p:notesMasterIdLst>
  <p:sldIdLst>
    <p:sldId id="406" r:id="rId2"/>
    <p:sldId id="414" r:id="rId3"/>
    <p:sldId id="425" r:id="rId4"/>
    <p:sldId id="429" r:id="rId5"/>
    <p:sldId id="459" r:id="rId6"/>
    <p:sldId id="418" r:id="rId7"/>
    <p:sldId id="419" r:id="rId8"/>
    <p:sldId id="407" r:id="rId9"/>
    <p:sldId id="430" r:id="rId10"/>
    <p:sldId id="434" r:id="rId11"/>
    <p:sldId id="460" r:id="rId12"/>
    <p:sldId id="431" r:id="rId13"/>
    <p:sldId id="408" r:id="rId14"/>
    <p:sldId id="432" r:id="rId15"/>
    <p:sldId id="309" r:id="rId16"/>
    <p:sldId id="449" r:id="rId17"/>
    <p:sldId id="450" r:id="rId18"/>
    <p:sldId id="454" r:id="rId19"/>
    <p:sldId id="461" r:id="rId20"/>
    <p:sldId id="462" r:id="rId21"/>
    <p:sldId id="451" r:id="rId22"/>
    <p:sldId id="453" r:id="rId23"/>
    <p:sldId id="452" r:id="rId24"/>
    <p:sldId id="458" r:id="rId25"/>
    <p:sldId id="455" r:id="rId26"/>
    <p:sldId id="444" r:id="rId27"/>
    <p:sldId id="435" r:id="rId28"/>
    <p:sldId id="438" r:id="rId29"/>
    <p:sldId id="445" r:id="rId30"/>
    <p:sldId id="446" r:id="rId31"/>
    <p:sldId id="447" r:id="rId32"/>
    <p:sldId id="448" r:id="rId33"/>
    <p:sldId id="403" r:id="rId34"/>
    <p:sldId id="416" r:id="rId35"/>
    <p:sldId id="405" r:id="rId36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FF"/>
    <a:srgbClr val="FFFF99"/>
    <a:srgbClr val="FFFF00"/>
    <a:srgbClr val="3BCCFF"/>
    <a:srgbClr val="FFC000"/>
    <a:srgbClr val="0070C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0" autoAdjust="0"/>
  </p:normalViewPr>
  <p:slideViewPr>
    <p:cSldViewPr snapToGrid="0" snapToObjects="1">
      <p:cViewPr varScale="1">
        <p:scale>
          <a:sx n="69" d="100"/>
          <a:sy n="69" d="100"/>
        </p:scale>
        <p:origin x="192" y="48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2020/3/22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.com/doc/5333438-5568873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so.com/doc/7722506-7996601.html" TargetMode="External"/><Relationship Id="rId4" Type="http://schemas.openxmlformats.org/officeDocument/2006/relationships/hyperlink" Target="https://baike.so.com/doc/1381914-1460868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85309589-C120-4C16-8B7B-BFF06E9B22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4DBD3B0F-11A1-4148-9753-31AF7BA3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5D2B0E1-257E-462F-9376-6D548A22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DA16D2-FF66-4064-B4DF-668842B67ECD}" type="slidenum">
              <a:rPr lang="zh-CN" altLang="en-US">
                <a:solidFill>
                  <a:srgbClr val="000000"/>
                </a:solidFill>
                <a:ea typeface="微软雅黑" panose="020B0503020204020204" pitchFamily="34" charset="-122"/>
              </a:rPr>
              <a:pPr/>
              <a:t>2</a:t>
            </a:fld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2E93F44-AF98-44E2-91EA-B2E877F2EE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F0FFC834-1A50-45FB-A957-746044CAE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D3AA76E3-E5A0-41AC-9A82-9DB3DEF1A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AA9A63-621C-4923-BA40-1742BFAD1106}" type="slidenum">
              <a:rPr lang="zh-CN" altLang="en-US">
                <a:solidFill>
                  <a:srgbClr val="000000"/>
                </a:solidFill>
                <a:ea typeface="微软雅黑" panose="020B0503020204020204" pitchFamily="34" charset="-122"/>
              </a:rPr>
              <a:pPr/>
              <a:t>33</a:t>
            </a:fld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31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2E44957-BE9A-44BB-B0B6-6A8E2120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61805109-4435-484E-88DB-9CF9A09F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9600487-4570-43AC-A034-71569347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D10257E-9FD4-423D-A362-A836EC302518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35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35B4E4BA-5532-45A0-A342-163E895248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97AAFE5-8D06-4455-B829-F930BF4E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MyBatis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本是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  <a:hlinkClick r:id="rId3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的一个开源项目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cs typeface="+mn-cs"/>
                <a:hlinkClick r:id="rId4"/>
              </a:rPr>
              <a:t>iBatis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, 2010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年这个项目由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apache software foundation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迁移到了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google 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，并且改名为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MyBatis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2013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月迁移到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Github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。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iBATIS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一词来源于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"internet"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"abatis"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的组合，是一个基于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  <a:hlinkClick r:id="rId5"/>
              </a:rPr>
              <a:t>持久层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框架。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iBATIS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提供的持久层框架包括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SQL Maps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Data Access Objects(DAOs)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( of barbed wire )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带刺铁丝网</a:t>
            </a:r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7E8970EA-5D19-46DE-A395-721BAE2E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3E9C42-FBC1-4DC3-B9FD-88CA809C8AD7}" type="slidenum">
              <a:rPr lang="zh-CN" altLang="en-US">
                <a:ea typeface="微软雅黑" panose="020B0503020204020204" pitchFamily="34" charset="-122"/>
              </a:rPr>
              <a:pPr/>
              <a:t>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是一款优秀（一流的）的持久层框架，它支持自定义 </a:t>
            </a:r>
            <a:r>
              <a:rPr lang="en-US" altLang="zh-CN" dirty="0"/>
              <a:t>SQL</a:t>
            </a:r>
            <a:r>
              <a:rPr lang="zh-CN" altLang="en-US" dirty="0"/>
              <a:t>、存储过程以及高级映射。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免除了几乎所有的 </a:t>
            </a:r>
            <a:r>
              <a:rPr lang="en-US" altLang="zh-CN" dirty="0"/>
              <a:t>JDBC </a:t>
            </a:r>
            <a:r>
              <a:rPr lang="zh-CN" altLang="en-US" dirty="0"/>
              <a:t>代码以及设置参数和获取结果集的工作。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可以通过简单的 </a:t>
            </a:r>
            <a:r>
              <a:rPr lang="en-US" altLang="zh-CN" dirty="0"/>
              <a:t>XML </a:t>
            </a:r>
            <a:r>
              <a:rPr lang="zh-CN" altLang="en-US" dirty="0"/>
              <a:t>或注解来配置和映射原始类型、接口和 </a:t>
            </a:r>
            <a:r>
              <a:rPr lang="en-US" altLang="zh-CN" dirty="0"/>
              <a:t>Java POJO</a:t>
            </a:r>
            <a:r>
              <a:rPr lang="zh-CN" altLang="en-US" dirty="0"/>
              <a:t>（</a:t>
            </a:r>
            <a:r>
              <a:rPr lang="en-US" altLang="zh-CN" dirty="0"/>
              <a:t>Plain Old Java Objects</a:t>
            </a:r>
            <a:r>
              <a:rPr lang="zh-CN" altLang="en-US" dirty="0"/>
              <a:t>，普通老式 </a:t>
            </a:r>
            <a:r>
              <a:rPr lang="en-US" altLang="zh-CN" dirty="0"/>
              <a:t>Java </a:t>
            </a:r>
            <a:r>
              <a:rPr lang="zh-CN" altLang="en-US" dirty="0"/>
              <a:t>对象）为数据库中的记录。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36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1B26C6D3-FFBE-4450-9809-4F236EF1EC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F7EAAB8A-3A69-4402-80DB-719F92A0F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A646D0B3-06B9-41DB-9941-F857C6D11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492A30-4597-4C50-8BCC-2B57FD8B234C}" type="slidenum">
              <a:rPr lang="zh-CN" altLang="en-US">
                <a:ea typeface="微软雅黑" panose="020B0503020204020204" pitchFamily="34" charset="-122"/>
              </a:rPr>
              <a:pPr/>
              <a:t>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41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CC89E95A-157C-41EC-89B0-791F5D8E5B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CC063A1-2B7E-49F6-8696-424C508E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D6E5CC5B-813A-4DCF-BC23-67C8C8322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55973-5609-461E-A35C-7A30CF612ECF}" type="slidenum">
              <a:rPr lang="zh-CN" altLang="en-US">
                <a:ea typeface="微软雅黑" panose="020B0503020204020204" pitchFamily="34" charset="-122"/>
              </a:rPr>
              <a:pPr/>
              <a:t>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2F1B0950-B7D9-4F9F-8C94-940DCF1389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314565E9-BCF7-4861-92CE-54BE3B0C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24A25304-AEB0-43C2-8EE6-0F243282B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D3AE5F-59A1-4117-9B75-8D8B8341F40D}" type="slidenum">
              <a:rPr lang="zh-CN" altLang="en-US">
                <a:ea typeface="微软雅黑" panose="020B0503020204020204" pitchFamily="34" charset="-122"/>
              </a:rPr>
              <a:pPr/>
              <a:t>14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645C640C-072C-4F8E-BB3C-712D98265A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A0400486-76FF-4CB2-B7A5-E632B0FE1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/>
              <a:t>1</a:t>
            </a:r>
            <a:r>
              <a:rPr lang="zh-CN" altLang="zh-CN" b="1"/>
              <a:t>．根据客户编号查询客户信息</a:t>
            </a:r>
            <a:endParaRPr lang="zh-CN" altLang="zh-CN"/>
          </a:p>
          <a:p>
            <a:r>
              <a:rPr lang="zh-CN" altLang="zh-CN"/>
              <a:t>根据客户编号查询客户信息主要是通过查询客户表中的主键（这里表示唯一的客户编号）来实现的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根据客户名模糊查询客户信息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/>
              <a:t>模糊查询的实现非常简单，只需在映射文件中通过</a:t>
            </a:r>
            <a:r>
              <a:rPr lang="en-US" altLang="zh-CN"/>
              <a:t>&lt;select&gt;</a:t>
            </a:r>
            <a:r>
              <a:rPr lang="zh-CN" altLang="zh-CN"/>
              <a:t>元素编写相应的</a:t>
            </a:r>
            <a:r>
              <a:rPr lang="en-US" altLang="zh-CN"/>
              <a:t>SQL</a:t>
            </a:r>
            <a:r>
              <a:rPr lang="zh-CN" altLang="zh-CN"/>
              <a:t>语句</a:t>
            </a:r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41FB144B-B88F-47FA-90E2-C39C04F8A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8D524B-DEA1-4070-A0CD-E75B52BF00CC}" type="slidenum">
              <a:rPr lang="zh-CN" altLang="en-US">
                <a:ea typeface="微软雅黑" panose="020B0503020204020204" pitchFamily="34" charset="-122"/>
              </a:rPr>
              <a:pPr/>
              <a:t>15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22DB5F0C-FA5B-492F-A02D-EC82F4FFBA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5F363D6C-7C31-487B-9AD2-B5FCA8D7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138E293-04EB-48EF-863D-1CA50E978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B0EA51-4EF1-4B32-818F-5CA32FCB9291}" type="slidenum">
              <a:rPr lang="zh-CN" altLang="en-US">
                <a:ea typeface="微软雅黑" panose="020B0503020204020204" pitchFamily="34" charset="-122"/>
              </a:rPr>
              <a:pPr/>
              <a:t>26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342896" indent="-342896"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43" indent="-285747"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988" indent="-228597">
              <a:buFont typeface="Wingdings" panose="05000000000000000000" pitchFamily="2" charset="2"/>
              <a:buChar char="n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184" indent="-2285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379" indent="-2285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9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11B63-A949-4B59-B9A0-0A8DB914E2E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C8084B-B702-482A-A252-B744D0E54E33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7727BD1F-8C5E-4E8A-AA1D-828547DA83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7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5F08F0-E2F3-4764-AF0C-EA39A642D29D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74C967-D225-4F59-8574-A9764B1541B5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C2F970-BD09-4F86-9AE7-8C224383DB83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0669E44-1AD4-41D6-8886-65BE249366AC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E7F7C3-FC27-43A4-97AE-A78884C709BC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E373A47-6D2B-4D6E-83EA-1E8726E2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135354-9CF2-41E8-9967-21A3BD8665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C86CBA-6764-4CC9-9F6F-746907A8C8A1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9504FF-6776-4B87-8452-C93DEA3133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957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6" r:id="rId5"/>
    <p:sldLayoutId id="2147484207" r:id="rId6"/>
    <p:sldLayoutId id="2147484208" r:id="rId7"/>
    <p:sldLayoutId id="2147484209" r:id="rId8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mybatis/mybatis-3/relea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aike.so.com/doc/7722506-799660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182EDC7-1582-4007-82E4-19E6EBB31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初识</a:t>
            </a:r>
            <a:r>
              <a:rPr lang="en-US" altLang="zh-CN" dirty="0" err="1"/>
              <a:t>MyBatis</a:t>
            </a:r>
            <a:endParaRPr lang="en-US" altLang="zh-CN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0318F14C-84C7-4E81-BC13-17FD24DF3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7">
            <a:extLst>
              <a:ext uri="{FF2B5EF4-FFF2-40B4-BE49-F238E27FC236}">
                <a16:creationId xmlns:a16="http://schemas.microsoft.com/office/drawing/2014/main" id="{F9EAD08F-5B33-4699-A50C-1671ACA8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6102" y="3268881"/>
            <a:ext cx="3451812" cy="155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50BFFE-DA69-417C-9840-EFE66EFE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下载地址：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https://github.com/mybatis/mybatis-3/releases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8434" name="标题 1">
            <a:extLst>
              <a:ext uri="{FF2B5EF4-FFF2-40B4-BE49-F238E27FC236}">
                <a16:creationId xmlns:a16="http://schemas.microsoft.com/office/drawing/2014/main" id="{D81C59A5-00B0-405A-B61A-A944535FA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en-US" altLang="zh-CN" dirty="0" err="1"/>
              <a:t>MyBatis</a:t>
            </a:r>
            <a:r>
              <a:rPr lang="zh-CN" altLang="en-US" dirty="0"/>
              <a:t>的下载和使用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1FD0011-E31F-4E7B-825D-EEE4D2B8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610" y="307182"/>
            <a:ext cx="4252913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8EB1C-DC4F-45FD-B7D2-DD01EC58C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2" y="1188243"/>
            <a:ext cx="5130584" cy="3241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2CF385-156A-47B6-94F7-A182EEA63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53" y="1188243"/>
            <a:ext cx="4877141" cy="198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47ACBC41-4BF7-4B7E-B481-C87FD070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15" y="3260254"/>
            <a:ext cx="1558202" cy="1548859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20AE32E-DFF1-4A2A-9E93-0959E4B4F286}"/>
              </a:ext>
            </a:extLst>
          </p:cNvPr>
          <p:cNvSpPr/>
          <p:nvPr/>
        </p:nvSpPr>
        <p:spPr>
          <a:xfrm>
            <a:off x="6992135" y="3300680"/>
            <a:ext cx="19992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a typeface="微软雅黑" panose="020B0503020204020204" pitchFamily="34" charset="-122"/>
              </a:rPr>
              <a:t>MyBatis的依赖包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97FD97-C991-4E2C-ADD5-FFA369D1BB1A}"/>
              </a:ext>
            </a:extLst>
          </p:cNvPr>
          <p:cNvSpPr/>
          <p:nvPr/>
        </p:nvSpPr>
        <p:spPr>
          <a:xfrm>
            <a:off x="7335497" y="3796469"/>
            <a:ext cx="17988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  <a:ea typeface="微软雅黑" panose="020B0503020204020204" pitchFamily="34" charset="-122"/>
              </a:rPr>
              <a:t>MyBatis的核心包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FCE7E0-6265-48C7-8650-52BFB32D3E3D}"/>
              </a:ext>
            </a:extLst>
          </p:cNvPr>
          <p:cNvSpPr/>
          <p:nvPr/>
        </p:nvSpPr>
        <p:spPr>
          <a:xfrm>
            <a:off x="7330961" y="4135023"/>
            <a:ext cx="17988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  <a:ea typeface="微软雅黑" panose="020B0503020204020204" pitchFamily="34" charset="-122"/>
              </a:rPr>
              <a:t>MyBatis使用手册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8AD85B-CAA3-4FEA-AC85-15783D57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 </a:t>
            </a:r>
            <a:r>
              <a:rPr lang="en-US" altLang="zh-CN" dirty="0">
                <a:hlinkClick r:id="rId2"/>
              </a:rPr>
              <a:t>mybatis-x.x.x.jar</a:t>
            </a:r>
            <a:r>
              <a:rPr lang="zh-CN" altLang="en-US" dirty="0"/>
              <a:t> 文件置于类路径（</a:t>
            </a:r>
            <a:r>
              <a:rPr lang="en-US" altLang="zh-CN" dirty="0" err="1"/>
              <a:t>classpath</a:t>
            </a:r>
            <a:r>
              <a:rPr lang="zh-CN" altLang="en-US" dirty="0"/>
              <a:t>）中</a:t>
            </a:r>
          </a:p>
          <a:p>
            <a:r>
              <a:rPr lang="zh-CN" altLang="en-US" dirty="0"/>
              <a:t>如果使用 </a:t>
            </a:r>
            <a:r>
              <a:rPr lang="en-US" altLang="zh-CN" dirty="0"/>
              <a:t>Maven </a:t>
            </a:r>
            <a:r>
              <a:rPr lang="zh-CN" altLang="en-US" dirty="0"/>
              <a:t>来构建项目，则需将下面的依赖代码置于 </a:t>
            </a:r>
            <a:r>
              <a:rPr lang="en-US" altLang="zh-CN" dirty="0"/>
              <a:t>pom.xml </a:t>
            </a:r>
            <a:r>
              <a:rPr lang="zh-CN" altLang="en-US" dirty="0"/>
              <a:t>文件中：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69E2F2-A6CA-4BA4-8DDA-C4E7AD671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en-US" altLang="zh-CN" dirty="0" err="1"/>
              <a:t>MyBatis</a:t>
            </a:r>
            <a:r>
              <a:rPr lang="zh-CN" altLang="en-US" dirty="0"/>
              <a:t>的下载和使用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5C46EB-8A18-4413-999F-9E388946C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891" y="1940969"/>
            <a:ext cx="5079917" cy="1947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  <a:effectLst/>
        </p:spPr>
        <p:txBody>
          <a:bodyPr vert="horz" wrap="none" lIns="0" tIns="0" rIns="0" bIns="999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&lt;dependency&gt;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&lt;groupId&gt;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org.mybatis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&lt;/groupId&gt;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&lt;artifactId&gt;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mybatis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&lt;/artifactId&gt;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&lt;version&gt;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x.x.x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&lt;/version&gt;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onaco"/>
              </a:rPr>
              <a:t>&lt;/dependency&gt;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97DDE2-3A97-4E62-A63E-19111D370598}"/>
              </a:ext>
            </a:extLst>
          </p:cNvPr>
          <p:cNvGrpSpPr>
            <a:grpSpLocks/>
          </p:cNvGrpSpPr>
          <p:nvPr/>
        </p:nvGrpSpPr>
        <p:grpSpPr bwMode="auto">
          <a:xfrm>
            <a:off x="0" y="3821907"/>
            <a:ext cx="8963997" cy="978694"/>
            <a:chOff x="218239" y="4510106"/>
            <a:chExt cx="8082005" cy="13064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979499-6385-4BF1-85F0-0CA732D65F2C}"/>
                </a:ext>
              </a:extLst>
            </p:cNvPr>
            <p:cNvSpPr/>
            <p:nvPr/>
          </p:nvSpPr>
          <p:spPr>
            <a:xfrm>
              <a:off x="916934" y="4672223"/>
              <a:ext cx="7383310" cy="1144353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16000" lvl="1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注意：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如果底层采用的是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MySQL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数据库，还需要将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MySQL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数据库的驱动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JAR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包添加到应用程序的类路径。</a:t>
              </a:r>
            </a:p>
          </p:txBody>
        </p:sp>
        <p:pic>
          <p:nvPicPr>
            <p:cNvPr id="7" name="Picture 2" descr="E:\白沙\设计文档\素材\灯泡.png">
              <a:extLst>
                <a:ext uri="{FF2B5EF4-FFF2-40B4-BE49-F238E27FC236}">
                  <a16:creationId xmlns:a16="http://schemas.microsoft.com/office/drawing/2014/main" id="{8815459A-6999-4AA2-8ECA-5E64454D535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39" y="4510106"/>
              <a:ext cx="1071109" cy="1306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3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F57C2EC-3959-41D7-A7AE-E77B702B8C46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6D0155-18BE-42ED-89B8-927D12792191}"/>
              </a:ext>
            </a:extLst>
          </p:cNvPr>
          <p:cNvGrpSpPr>
            <a:grpSpLocks/>
          </p:cNvGrpSpPr>
          <p:nvPr/>
        </p:nvGrpSpPr>
        <p:grpSpPr bwMode="auto">
          <a:xfrm>
            <a:off x="1088692" y="1073682"/>
            <a:ext cx="6966616" cy="3081449"/>
            <a:chOff x="827584" y="1756903"/>
            <a:chExt cx="7598806" cy="3444382"/>
          </a:xfrm>
        </p:grpSpPr>
        <p:grpSp>
          <p:nvGrpSpPr>
            <p:cNvPr id="20484" name="组合 3">
              <a:extLst>
                <a:ext uri="{FF2B5EF4-FFF2-40B4-BE49-F238E27FC236}">
                  <a16:creationId xmlns:a16="http://schemas.microsoft.com/office/drawing/2014/main" id="{B0525ABD-9A80-4641-9365-1D8D79F63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1" name="对角圆角矩形 10">
                <a:extLst>
                  <a:ext uri="{FF2B5EF4-FFF2-40B4-BE49-F238E27FC236}">
                    <a16:creationId xmlns:a16="http://schemas.microsoft.com/office/drawing/2014/main" id="{5FF4082D-2194-4598-B475-01B9377A3B7C}"/>
                  </a:ext>
                </a:extLst>
              </p:cNvPr>
              <p:cNvSpPr/>
              <p:nvPr/>
            </p:nvSpPr>
            <p:spPr>
              <a:xfrm>
                <a:off x="827584" y="3530704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0070C0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490" name="组合 2">
                <a:extLst>
                  <a:ext uri="{FF2B5EF4-FFF2-40B4-BE49-F238E27FC236}">
                    <a16:creationId xmlns:a16="http://schemas.microsoft.com/office/drawing/2014/main" id="{A7C88E26-2BD7-4933-A50C-F56CEBD9CD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72CC1B5A-D592-48E1-B64E-165D1C8DA9CF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bg1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92" name="TextBox 1">
                  <a:extLst>
                    <a:ext uri="{FF2B5EF4-FFF2-40B4-BE49-F238E27FC236}">
                      <a16:creationId xmlns:a16="http://schemas.microsoft.com/office/drawing/2014/main" id="{537C6117-0510-4874-A68C-6BAA566FCF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591296"/>
                  <a:ext cx="3566358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20485" name="TextBox 10">
              <a:extLst>
                <a:ext uri="{FF2B5EF4-FFF2-40B4-BE49-F238E27FC236}">
                  <a16:creationId xmlns:a16="http://schemas.microsoft.com/office/drawing/2014/main" id="{1800A4F0-A09B-4B2E-B1F6-205001378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26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6.2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的下载和使用</a:t>
              </a:r>
            </a:p>
          </p:txBody>
        </p:sp>
        <p:sp>
          <p:nvSpPr>
            <p:cNvPr id="20486" name="TextBox 11">
              <a:extLst>
                <a:ext uri="{FF2B5EF4-FFF2-40B4-BE49-F238E27FC236}">
                  <a16:creationId xmlns:a16="http://schemas.microsoft.com/office/drawing/2014/main" id="{B576FECC-0963-42D4-B30F-2B42F6FF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271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6.3  MyBatis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的工作原理</a:t>
              </a:r>
            </a:p>
          </p:txBody>
        </p:sp>
        <p:sp>
          <p:nvSpPr>
            <p:cNvPr id="20487" name="TextBox 6">
              <a:extLst>
                <a:ext uri="{FF2B5EF4-FFF2-40B4-BE49-F238E27FC236}">
                  <a16:creationId xmlns:a16="http://schemas.microsoft.com/office/drawing/2014/main" id="{341B880A-9023-4766-B8E5-50621DBED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781"/>
              <a:ext cx="4349960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 </a:t>
              </a:r>
              <a:endPara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8" name="TextBox 11">
              <a:extLst>
                <a:ext uri="{FF2B5EF4-FFF2-40B4-BE49-F238E27FC236}">
                  <a16:creationId xmlns:a16="http://schemas.microsoft.com/office/drawing/2014/main" id="{13C9ADCC-D1FC-48E8-BFFB-4FCC7AA7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16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6.4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入门程序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4BD3C3B-FCA2-408D-9548-455C5B9D0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初识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6B382530-9348-4A9E-A493-0287FE1B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的工作原理</a:t>
            </a:r>
          </a:p>
        </p:txBody>
      </p:sp>
      <p:sp>
        <p:nvSpPr>
          <p:cNvPr id="21506" name="标题 1">
            <a:extLst>
              <a:ext uri="{FF2B5EF4-FFF2-40B4-BE49-F238E27FC236}">
                <a16:creationId xmlns:a16="http://schemas.microsoft.com/office/drawing/2014/main" id="{FF2CA9B1-1F1D-4109-8C67-4059C7B76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en-US" altLang="zh-CN" dirty="0" err="1"/>
              <a:t>MyBatis</a:t>
            </a:r>
            <a:r>
              <a:rPr lang="zh-CN" altLang="en-US" dirty="0"/>
              <a:t>的工作原理</a:t>
            </a:r>
          </a:p>
        </p:txBody>
      </p:sp>
      <p:pic>
        <p:nvPicPr>
          <p:cNvPr id="90114" name="Picture 2">
            <a:extLst>
              <a:ext uri="{FF2B5EF4-FFF2-40B4-BE49-F238E27FC236}">
                <a16:creationId xmlns:a16="http://schemas.microsoft.com/office/drawing/2014/main" id="{D3D5B993-6BF5-4BA4-B640-F56139DAD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" y="1159835"/>
            <a:ext cx="3835362" cy="187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>
            <a:extLst>
              <a:ext uri="{FF2B5EF4-FFF2-40B4-BE49-F238E27FC236}">
                <a16:creationId xmlns:a16="http://schemas.microsoft.com/office/drawing/2014/main" id="{699B8A70-61B4-4C76-A0DD-4FD52DF3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0" y="1494054"/>
            <a:ext cx="245967" cy="24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5B99BDF-6C1A-4A19-BF14-A4A4EA0B4BC9}"/>
              </a:ext>
            </a:extLst>
          </p:cNvPr>
          <p:cNvGrpSpPr/>
          <p:nvPr/>
        </p:nvGrpSpPr>
        <p:grpSpPr>
          <a:xfrm>
            <a:off x="198322" y="1755236"/>
            <a:ext cx="3522374" cy="1169110"/>
            <a:chOff x="666200" y="1274694"/>
            <a:chExt cx="2014538" cy="582216"/>
          </a:xfrm>
        </p:grpSpPr>
        <p:pic>
          <p:nvPicPr>
            <p:cNvPr id="90120" name="Picture 8">
              <a:extLst>
                <a:ext uri="{FF2B5EF4-FFF2-40B4-BE49-F238E27FC236}">
                  <a16:creationId xmlns:a16="http://schemas.microsoft.com/office/drawing/2014/main" id="{90053629-1F8C-4035-8B2E-EE838BF4B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00" y="1621166"/>
              <a:ext cx="2014538" cy="235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D532479-F9A5-458C-B42D-F770498CAEE8}"/>
                </a:ext>
              </a:extLst>
            </p:cNvPr>
            <p:cNvCxnSpPr/>
            <p:nvPr/>
          </p:nvCxnSpPr>
          <p:spPr>
            <a:xfrm flipH="1">
              <a:off x="1119829" y="1281838"/>
              <a:ext cx="525065" cy="346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8A9EFCB-EA4C-4339-844F-E5D41CE5544A}"/>
                </a:ext>
              </a:extLst>
            </p:cNvPr>
            <p:cNvCxnSpPr/>
            <p:nvPr/>
          </p:nvCxnSpPr>
          <p:spPr>
            <a:xfrm>
              <a:off x="1654419" y="1274694"/>
              <a:ext cx="540544" cy="346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E83F009-4683-48C1-9EAE-C777C8661092}"/>
                </a:ext>
              </a:extLst>
            </p:cNvPr>
            <p:cNvCxnSpPr/>
            <p:nvPr/>
          </p:nvCxnSpPr>
          <p:spPr>
            <a:xfrm>
              <a:off x="1652038" y="1274694"/>
              <a:ext cx="0" cy="346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D7A515-F1C1-45E5-9740-CCEA54044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366" y="1371293"/>
              <a:ext cx="802163" cy="153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>
                  <a:ea typeface="微软雅黑" panose="020B0503020204020204" pitchFamily="34" charset="-122"/>
                </a:rPr>
                <a:t>加载映射文件</a:t>
              </a:r>
            </a:p>
          </p:txBody>
        </p:sp>
        <p:pic>
          <p:nvPicPr>
            <p:cNvPr id="90122" name="Picture 10">
              <a:extLst>
                <a:ext uri="{FF2B5EF4-FFF2-40B4-BE49-F238E27FC236}">
                  <a16:creationId xmlns:a16="http://schemas.microsoft.com/office/drawing/2014/main" id="{E09F7140-4F89-43F0-BEE3-46C113BEA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397" y="1390071"/>
              <a:ext cx="130097" cy="130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0118" name="Picture 6">
            <a:extLst>
              <a:ext uri="{FF2B5EF4-FFF2-40B4-BE49-F238E27FC236}">
                <a16:creationId xmlns:a16="http://schemas.microsoft.com/office/drawing/2014/main" id="{7D1B5A3B-4C6F-450A-BE3C-5BB1A901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493" y="1324117"/>
            <a:ext cx="1732231" cy="50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D2DDC0-2426-4274-8368-0FCE3D4DC370}"/>
              </a:ext>
            </a:extLst>
          </p:cNvPr>
          <p:cNvCxnSpPr/>
          <p:nvPr/>
        </p:nvCxnSpPr>
        <p:spPr>
          <a:xfrm>
            <a:off x="6508009" y="1826789"/>
            <a:ext cx="0" cy="31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125" name="Picture 13">
            <a:extLst>
              <a:ext uri="{FF2B5EF4-FFF2-40B4-BE49-F238E27FC236}">
                <a16:creationId xmlns:a16="http://schemas.microsoft.com/office/drawing/2014/main" id="{B23E66CA-9A44-4E00-B46A-9E19072C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493" y="2149258"/>
            <a:ext cx="1732231" cy="50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494601-9830-445A-B647-651A5FD7C9A4}"/>
              </a:ext>
            </a:extLst>
          </p:cNvPr>
          <p:cNvCxnSpPr/>
          <p:nvPr/>
        </p:nvCxnSpPr>
        <p:spPr>
          <a:xfrm>
            <a:off x="6508009" y="2667737"/>
            <a:ext cx="0" cy="31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126" name="Picture 14">
            <a:extLst>
              <a:ext uri="{FF2B5EF4-FFF2-40B4-BE49-F238E27FC236}">
                <a16:creationId xmlns:a16="http://schemas.microsoft.com/office/drawing/2014/main" id="{3E97947D-2693-4FA3-BC58-A0F40978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493" y="2993366"/>
            <a:ext cx="1732231" cy="38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48D216-D95E-491A-B944-90873D1175A8}"/>
              </a:ext>
            </a:extLst>
          </p:cNvPr>
          <p:cNvCxnSpPr/>
          <p:nvPr/>
        </p:nvCxnSpPr>
        <p:spPr>
          <a:xfrm>
            <a:off x="6517906" y="3382226"/>
            <a:ext cx="0" cy="31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127" name="Picture 15">
            <a:extLst>
              <a:ext uri="{FF2B5EF4-FFF2-40B4-BE49-F238E27FC236}">
                <a16:creationId xmlns:a16="http://schemas.microsoft.com/office/drawing/2014/main" id="{88DF7E7E-8126-4BB5-ABAF-EA7D3AB2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493" y="3704694"/>
            <a:ext cx="1732231" cy="38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8" name="Picture 16">
            <a:extLst>
              <a:ext uri="{FF2B5EF4-FFF2-40B4-BE49-F238E27FC236}">
                <a16:creationId xmlns:a16="http://schemas.microsoft.com/office/drawing/2014/main" id="{C1835725-7072-46B1-831C-9B0BE005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9" y="4330664"/>
            <a:ext cx="643400" cy="42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C8A9CA-DCEB-41D3-AA5B-005874F648C9}"/>
              </a:ext>
            </a:extLst>
          </p:cNvPr>
          <p:cNvCxnSpPr>
            <a:endCxn id="90128" idx="0"/>
          </p:cNvCxnSpPr>
          <p:nvPr/>
        </p:nvCxnSpPr>
        <p:spPr>
          <a:xfrm>
            <a:off x="6514607" y="4065101"/>
            <a:ext cx="0" cy="2655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130" name="Picture 18">
            <a:extLst>
              <a:ext uri="{FF2B5EF4-FFF2-40B4-BE49-F238E27FC236}">
                <a16:creationId xmlns:a16="http://schemas.microsoft.com/office/drawing/2014/main" id="{528562F0-08EF-4FD6-9381-86FD0753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56" y="2803680"/>
            <a:ext cx="1435277" cy="186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E4624C5-F0ED-404D-A4D9-54B54DE1B040}"/>
              </a:ext>
            </a:extLst>
          </p:cNvPr>
          <p:cNvCxnSpPr>
            <a:cxnSpLocks/>
          </p:cNvCxnSpPr>
          <p:nvPr/>
        </p:nvCxnSpPr>
        <p:spPr>
          <a:xfrm>
            <a:off x="5402233" y="3899124"/>
            <a:ext cx="265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9F23EC6-DD88-4A54-BFC2-688AA1D5C6E3}"/>
              </a:ext>
            </a:extLst>
          </p:cNvPr>
          <p:cNvCxnSpPr>
            <a:cxnSpLocks/>
          </p:cNvCxnSpPr>
          <p:nvPr/>
        </p:nvCxnSpPr>
        <p:spPr>
          <a:xfrm>
            <a:off x="7380724" y="3880155"/>
            <a:ext cx="275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131" name="Picture 19">
            <a:extLst>
              <a:ext uri="{FF2B5EF4-FFF2-40B4-BE49-F238E27FC236}">
                <a16:creationId xmlns:a16="http://schemas.microsoft.com/office/drawing/2014/main" id="{5A286352-698C-4A75-A06B-B8B6F15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80" y="2808421"/>
            <a:ext cx="1435277" cy="186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4" name="Picture 12">
            <a:extLst>
              <a:ext uri="{FF2B5EF4-FFF2-40B4-BE49-F238E27FC236}">
                <a16:creationId xmlns:a16="http://schemas.microsoft.com/office/drawing/2014/main" id="{7D25D46D-763B-4931-A88A-0719A0BE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19" y="1416372"/>
            <a:ext cx="203025" cy="1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FA6C777-535E-4785-8750-27B15BB386D6}"/>
              </a:ext>
            </a:extLst>
          </p:cNvPr>
          <p:cNvCxnSpPr>
            <a:stCxn id="90114" idx="2"/>
            <a:endCxn id="90118" idx="0"/>
          </p:cNvCxnSpPr>
          <p:nvPr/>
        </p:nvCxnSpPr>
        <p:spPr>
          <a:xfrm rot="5400000" flipH="1" flipV="1">
            <a:off x="3389423" y="-87617"/>
            <a:ext cx="1713452" cy="4536920"/>
          </a:xfrm>
          <a:prstGeom prst="bentConnector5">
            <a:avLst>
              <a:gd name="adj1" fmla="val -32976"/>
              <a:gd name="adj2" fmla="val 42955"/>
              <a:gd name="adj3" fmla="val 113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C48CA975-E6E7-4337-B9E2-145446FD89D9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3E8B93F-1DE8-4E57-BB8A-87C178646228}"/>
              </a:ext>
            </a:extLst>
          </p:cNvPr>
          <p:cNvGrpSpPr>
            <a:grpSpLocks/>
          </p:cNvGrpSpPr>
          <p:nvPr/>
        </p:nvGrpSpPr>
        <p:grpSpPr bwMode="auto">
          <a:xfrm>
            <a:off x="1123197" y="1017974"/>
            <a:ext cx="6897605" cy="3107552"/>
            <a:chOff x="827584" y="1756903"/>
            <a:chExt cx="7598806" cy="3444382"/>
          </a:xfrm>
        </p:grpSpPr>
        <p:grpSp>
          <p:nvGrpSpPr>
            <p:cNvPr id="22532" name="组合 3">
              <a:extLst>
                <a:ext uri="{FF2B5EF4-FFF2-40B4-BE49-F238E27FC236}">
                  <a16:creationId xmlns:a16="http://schemas.microsoft.com/office/drawing/2014/main" id="{28934916-DE63-49F6-9111-7C7961C9A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1" name="对角圆角矩形 10">
                <a:extLst>
                  <a:ext uri="{FF2B5EF4-FFF2-40B4-BE49-F238E27FC236}">
                    <a16:creationId xmlns:a16="http://schemas.microsoft.com/office/drawing/2014/main" id="{DB0FFC32-87F3-4371-95CF-2F1DA636B818}"/>
                  </a:ext>
                </a:extLst>
              </p:cNvPr>
              <p:cNvSpPr/>
              <p:nvPr/>
            </p:nvSpPr>
            <p:spPr>
              <a:xfrm>
                <a:off x="827584" y="4378698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0070C0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538" name="组合 2">
                <a:extLst>
                  <a:ext uri="{FF2B5EF4-FFF2-40B4-BE49-F238E27FC236}">
                    <a16:creationId xmlns:a16="http://schemas.microsoft.com/office/drawing/2014/main" id="{3C206AC7-F664-4588-9CF6-DC74A83304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19310F10-59CE-4BA0-BE04-5B190E8C3F8A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bg1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40" name="TextBox 1">
                  <a:extLst>
                    <a:ext uri="{FF2B5EF4-FFF2-40B4-BE49-F238E27FC236}">
                      <a16:creationId xmlns:a16="http://schemas.microsoft.com/office/drawing/2014/main" id="{A031C012-DD95-4989-A033-0AD2B24B2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591296"/>
                  <a:ext cx="3566358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22533" name="TextBox 10">
              <a:extLst>
                <a:ext uri="{FF2B5EF4-FFF2-40B4-BE49-F238E27FC236}">
                  <a16:creationId xmlns:a16="http://schemas.microsoft.com/office/drawing/2014/main" id="{8858FFDB-1C30-4A88-A61D-186457E80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26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6.2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的下载和使用</a:t>
              </a:r>
            </a:p>
          </p:txBody>
        </p:sp>
        <p:sp>
          <p:nvSpPr>
            <p:cNvPr id="22534" name="TextBox 11">
              <a:extLst>
                <a:ext uri="{FF2B5EF4-FFF2-40B4-BE49-F238E27FC236}">
                  <a16:creationId xmlns:a16="http://schemas.microsoft.com/office/drawing/2014/main" id="{B5ED68AB-BAA5-442D-A99B-5CD871CDD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271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6.3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的工作原理</a:t>
              </a:r>
            </a:p>
          </p:txBody>
        </p:sp>
        <p:sp>
          <p:nvSpPr>
            <p:cNvPr id="22535" name="TextBox 6">
              <a:extLst>
                <a:ext uri="{FF2B5EF4-FFF2-40B4-BE49-F238E27FC236}">
                  <a16:creationId xmlns:a16="http://schemas.microsoft.com/office/drawing/2014/main" id="{69B156A5-CC3A-43C3-8787-1A54B8D51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781"/>
              <a:ext cx="4349960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 </a:t>
              </a:r>
              <a:endPara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6" name="TextBox 11">
              <a:extLst>
                <a:ext uri="{FF2B5EF4-FFF2-40B4-BE49-F238E27FC236}">
                  <a16:creationId xmlns:a16="http://schemas.microsoft.com/office/drawing/2014/main" id="{8FCEE4E5-44C0-43DB-80D7-82591ABB7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16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6.4  MyBatis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入门程序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699D5A2-23FA-47D6-B252-6631B7B93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初识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AF881-D6FC-4A4B-8B72-5A239A0B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在实际开发中，查询操作通常都会涉及到单条数据的精确查询，以及多条数据的模糊查询。</a:t>
            </a:r>
            <a:endParaRPr lang="zh-CN" altLang="en-US" sz="3200" dirty="0"/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CAC505DF-0F80-4020-A787-D3B56B98B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查询客户</a:t>
            </a:r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58F1E8A-5C11-4851-AD09-E584B1F0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44" y="528638"/>
            <a:ext cx="4252913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5FC8224-0A71-490E-807B-3FA2EA8205E8}"/>
              </a:ext>
            </a:extLst>
          </p:cNvPr>
          <p:cNvGrpSpPr>
            <a:grpSpLocks/>
          </p:cNvGrpSpPr>
          <p:nvPr/>
        </p:nvGrpSpPr>
        <p:grpSpPr bwMode="auto">
          <a:xfrm>
            <a:off x="975997" y="1902418"/>
            <a:ext cx="3099596" cy="1668917"/>
            <a:chOff x="1273175" y="2990850"/>
            <a:chExt cx="2682875" cy="1466850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01D6AE64-1E6C-422C-988C-44F49342D2F6}"/>
                </a:ext>
              </a:extLst>
            </p:cNvPr>
            <p:cNvSpPr/>
            <p:nvPr/>
          </p:nvSpPr>
          <p:spPr>
            <a:xfrm>
              <a:off x="1470025" y="3152775"/>
              <a:ext cx="2486025" cy="130492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lnSpc>
                  <a:spcPct val="150000"/>
                </a:lnSpc>
                <a:buFont typeface="宋体" pitchFamily="2" charset="-122"/>
                <a:buChar char="－"/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根据</a:t>
              </a:r>
              <a:r>
                <a:rPr lang="zh-CN" alt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客户编号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查询客户信息</a:t>
              </a:r>
              <a:r>
                <a:rPr lang="zh-CN" altLang="zh-CN" sz="2400" b="1" dirty="0">
                  <a:solidFill>
                    <a:srgbClr val="00206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。</a:t>
              </a:r>
              <a:endPara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4" name="流程图: 联系 3">
              <a:extLst>
                <a:ext uri="{FF2B5EF4-FFF2-40B4-BE49-F238E27FC236}">
                  <a16:creationId xmlns:a16="http://schemas.microsoft.com/office/drawing/2014/main" id="{D84FAA02-5BAF-46BF-86ED-948832FB6238}"/>
                </a:ext>
              </a:extLst>
            </p:cNvPr>
            <p:cNvSpPr/>
            <p:nvPr/>
          </p:nvSpPr>
          <p:spPr>
            <a:xfrm>
              <a:off x="1273175" y="2990850"/>
              <a:ext cx="542925" cy="54292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5F81E9A-F0FC-42D3-B1B7-6259142E6DE8}"/>
              </a:ext>
            </a:extLst>
          </p:cNvPr>
          <p:cNvGrpSpPr>
            <a:grpSpLocks/>
          </p:cNvGrpSpPr>
          <p:nvPr/>
        </p:nvGrpSpPr>
        <p:grpSpPr bwMode="auto">
          <a:xfrm>
            <a:off x="4998135" y="1902418"/>
            <a:ext cx="3099596" cy="1668917"/>
            <a:chOff x="4665662" y="2967037"/>
            <a:chExt cx="2682875" cy="1466850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D24D41B9-96BB-4684-87B6-AB80BD3E662B}"/>
                </a:ext>
              </a:extLst>
            </p:cNvPr>
            <p:cNvSpPr/>
            <p:nvPr/>
          </p:nvSpPr>
          <p:spPr>
            <a:xfrm>
              <a:off x="4862512" y="3128962"/>
              <a:ext cx="2486025" cy="130492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lnSpc>
                  <a:spcPct val="150000"/>
                </a:lnSpc>
                <a:buFont typeface="宋体" pitchFamily="2" charset="-122"/>
                <a:buChar char="－"/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根据</a:t>
              </a:r>
              <a:r>
                <a:rPr lang="zh-CN" alt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客户名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模糊查询客户信息。</a:t>
              </a:r>
              <a:endPara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流程图: 联系 14">
              <a:extLst>
                <a:ext uri="{FF2B5EF4-FFF2-40B4-BE49-F238E27FC236}">
                  <a16:creationId xmlns:a16="http://schemas.microsoft.com/office/drawing/2014/main" id="{C3EA7A74-B477-40AA-B739-A26B71D3730F}"/>
                </a:ext>
              </a:extLst>
            </p:cNvPr>
            <p:cNvSpPr/>
            <p:nvPr/>
          </p:nvSpPr>
          <p:spPr>
            <a:xfrm>
              <a:off x="4665662" y="2967037"/>
              <a:ext cx="542925" cy="54292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9ED0DA-61C9-4713-AD92-62C70B1E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根据客户编号查询客户信息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CBBEC8F-FDBA-455D-B617-7C71DE1C3C7C}"/>
              </a:ext>
            </a:extLst>
          </p:cNvPr>
          <p:cNvGrpSpPr>
            <a:grpSpLocks/>
          </p:cNvGrpSpPr>
          <p:nvPr/>
        </p:nvGrpSpPr>
        <p:grpSpPr bwMode="auto">
          <a:xfrm>
            <a:off x="1" y="1087629"/>
            <a:ext cx="9143999" cy="822597"/>
            <a:chOff x="569118" y="1450464"/>
            <a:chExt cx="7812087" cy="1096089"/>
          </a:xfrm>
        </p:grpSpPr>
        <p:sp>
          <p:nvSpPr>
            <p:cNvPr id="24587" name="矩形 15">
              <a:extLst>
                <a:ext uri="{FF2B5EF4-FFF2-40B4-BE49-F238E27FC236}">
                  <a16:creationId xmlns:a16="http://schemas.microsoft.com/office/drawing/2014/main" id="{0ADA8BDF-DF3A-4914-85C6-015FE076C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18" y="1450464"/>
              <a:ext cx="7812087" cy="1096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MySQL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数据库中，创建一个名为</a:t>
              </a:r>
              <a:r>
                <a:rPr lang="en-US" altLang="zh-CN" sz="2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mybatis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的数据库，在此数据库中创建一个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customer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表，同时预先插入几条数据。</a:t>
              </a:r>
              <a:endPara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流程图: 联系 4">
              <a:extLst>
                <a:ext uri="{FF2B5EF4-FFF2-40B4-BE49-F238E27FC236}">
                  <a16:creationId xmlns:a16="http://schemas.microsoft.com/office/drawing/2014/main" id="{643D91F3-2BAE-484B-822F-52715ADD025A}"/>
                </a:ext>
              </a:extLst>
            </p:cNvPr>
            <p:cNvSpPr/>
            <p:nvPr/>
          </p:nvSpPr>
          <p:spPr>
            <a:xfrm>
              <a:off x="1090613" y="1577316"/>
              <a:ext cx="352425" cy="5159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6">
            <a:extLst>
              <a:ext uri="{FF2B5EF4-FFF2-40B4-BE49-F238E27FC236}">
                <a16:creationId xmlns:a16="http://schemas.microsoft.com/office/drawing/2014/main" id="{14C5CDB2-534A-446D-9F34-9D1FA5B93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07" y="1910226"/>
            <a:ext cx="8134708" cy="288163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CREATE DATABASE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USE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CREATE TABLE customer (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id int(32) PRIMARY KEY AUTO_INCREMENT,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username varchar(50),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jobs varchar(50),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phone varchar(16)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);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INSERT INTO customer VALUES ('1', 'joy', 'doctor', '13745874578');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…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81" name="标题 1">
            <a:extLst>
              <a:ext uri="{FF2B5EF4-FFF2-40B4-BE49-F238E27FC236}">
                <a16:creationId xmlns:a16="http://schemas.microsoft.com/office/drawing/2014/main" id="{D1958E6C-4D24-4199-ACE4-BEDAAD444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查询客户</a:t>
            </a:r>
            <a:r>
              <a:rPr lang="en-US" altLang="zh-CN"/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5">
            <a:extLst>
              <a:ext uri="{FF2B5EF4-FFF2-40B4-BE49-F238E27FC236}">
                <a16:creationId xmlns:a16="http://schemas.microsoft.com/office/drawing/2014/main" id="{3A2813F8-5B09-4164-85C4-A22F3CF4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3" y="1071649"/>
            <a:ext cx="8769155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ea typeface="微软雅黑" panose="020B0503020204020204" pitchFamily="34" charset="-122"/>
              </a:rPr>
              <a:t>Eclipse</a:t>
            </a:r>
            <a:r>
              <a:rPr lang="zh-CN" altLang="zh-CN" sz="2400" dirty="0">
                <a:ea typeface="微软雅黑" panose="020B0503020204020204" pitchFamily="34" charset="-122"/>
              </a:rPr>
              <a:t>中，创建一个名为</a:t>
            </a:r>
            <a:r>
              <a:rPr lang="en-US" altLang="zh-CN" sz="2400" dirty="0">
                <a:ea typeface="微软雅黑" panose="020B0503020204020204" pitchFamily="34" charset="-122"/>
              </a:rPr>
              <a:t>ch6</a:t>
            </a:r>
            <a:r>
              <a:rPr lang="zh-CN" altLang="zh-CN" sz="2400" dirty="0"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ea typeface="微软雅黑" panose="020B0503020204020204" pitchFamily="34" charset="-122"/>
              </a:rPr>
              <a:t>Maven</a:t>
            </a:r>
            <a:r>
              <a:rPr lang="zh-CN" altLang="zh-CN" sz="2400" dirty="0">
                <a:ea typeface="微软雅黑" panose="020B0503020204020204" pitchFamily="34" charset="-122"/>
              </a:rPr>
              <a:t>项目，将</a:t>
            </a:r>
            <a:r>
              <a:rPr lang="zh-CN" altLang="en-US" sz="2400" dirty="0">
                <a:ea typeface="微软雅黑" panose="020B0503020204020204" pitchFamily="34" charset="-122"/>
              </a:rPr>
              <a:t>添加</a:t>
            </a:r>
            <a:r>
              <a:rPr lang="en-US" altLang="zh-CN" sz="2400" dirty="0" err="1">
                <a:ea typeface="微软雅黑" panose="020B0503020204020204" pitchFamily="34" charset="-122"/>
              </a:rPr>
              <a:t>MyBatis</a:t>
            </a:r>
            <a:r>
              <a:rPr lang="zh-CN" altLang="en-US" sz="2400" dirty="0">
                <a:ea typeface="微软雅黑" panose="020B0503020204020204" pitchFamily="34" charset="-122"/>
              </a:rPr>
              <a:t>依赖和</a:t>
            </a:r>
            <a:r>
              <a:rPr lang="en-US" altLang="zh-CN" sz="2400" dirty="0"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ea typeface="微软雅黑" panose="020B0503020204020204" pitchFamily="34" charset="-122"/>
              </a:rPr>
              <a:t>驱动依赖</a:t>
            </a:r>
            <a:r>
              <a:rPr lang="zh-CN" altLang="zh-CN" sz="2400" dirty="0"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682C54-D67A-4AC3-9E74-16FA1F37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根据客户编号查询客户信息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流程图: 联系 3">
            <a:extLst>
              <a:ext uri="{FF2B5EF4-FFF2-40B4-BE49-F238E27FC236}">
                <a16:creationId xmlns:a16="http://schemas.microsoft.com/office/drawing/2014/main" id="{83B40EAE-76D8-4E4A-8F3C-5E6937D7A825}"/>
              </a:ext>
            </a:extLst>
          </p:cNvPr>
          <p:cNvSpPr/>
          <p:nvPr/>
        </p:nvSpPr>
        <p:spPr>
          <a:xfrm>
            <a:off x="848150" y="1209614"/>
            <a:ext cx="264319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anose="020B0503020204020204" pitchFamily="34" charset="-122"/>
              </a:rPr>
              <a:t>2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pic>
        <p:nvPicPr>
          <p:cNvPr id="25604" name="图片 1">
            <a:extLst>
              <a:ext uri="{FF2B5EF4-FFF2-40B4-BE49-F238E27FC236}">
                <a16:creationId xmlns:a16="http://schemas.microsoft.com/office/drawing/2014/main" id="{8D493C0A-EB2B-4FF8-A0E4-093928ED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63" y="1933898"/>
            <a:ext cx="3569494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标题 1">
            <a:extLst>
              <a:ext uri="{FF2B5EF4-FFF2-40B4-BE49-F238E27FC236}">
                <a16:creationId xmlns:a16="http://schemas.microsoft.com/office/drawing/2014/main" id="{78E460FB-1BBE-4253-A6A1-56A0786A0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查询客户</a:t>
            </a:r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329C03-0713-49AF-8ACA-B8B90591AAF9}"/>
              </a:ext>
            </a:extLst>
          </p:cNvPr>
          <p:cNvSpPr/>
          <p:nvPr/>
        </p:nvSpPr>
        <p:spPr>
          <a:xfrm>
            <a:off x="100301" y="2082176"/>
            <a:ext cx="5210354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微软雅黑" panose="020B0503020204020204" pitchFamily="34" charset="-122"/>
              </a:rPr>
              <a:t>&lt;dependency&gt;			&lt;</a:t>
            </a:r>
            <a:r>
              <a:rPr lang="en-US" altLang="zh-CN" sz="1600" dirty="0" err="1"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ea typeface="微软雅黑" panose="020B0503020204020204" pitchFamily="34" charset="-122"/>
              </a:rPr>
              <a:t>&gt;</a:t>
            </a:r>
            <a:r>
              <a:rPr lang="en-US" altLang="zh-CN" sz="1600" dirty="0" err="1">
                <a:ea typeface="微软雅黑" panose="020B0503020204020204" pitchFamily="34" charset="-122"/>
              </a:rPr>
              <a:t>org.mybatis</a:t>
            </a:r>
            <a:r>
              <a:rPr lang="en-US" altLang="zh-CN" sz="1600" dirty="0">
                <a:ea typeface="微软雅黑" panose="020B0503020204020204" pitchFamily="34" charset="-122"/>
              </a:rPr>
              <a:t>&lt;/</a:t>
            </a:r>
            <a:r>
              <a:rPr lang="en-US" altLang="zh-CN" sz="1600" dirty="0" err="1"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ea typeface="微软雅黑" panose="020B0503020204020204" pitchFamily="34" charset="-122"/>
              </a:rPr>
              <a:t>&gt;		&lt;</a:t>
            </a:r>
            <a:r>
              <a:rPr lang="en-US" altLang="zh-CN" sz="1600" dirty="0" err="1"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ea typeface="微软雅黑" panose="020B0503020204020204" pitchFamily="34" charset="-122"/>
              </a:rPr>
              <a:t>&gt;</a:t>
            </a:r>
            <a:r>
              <a:rPr lang="en-US" altLang="zh-CN" sz="1600" dirty="0" err="1">
                <a:ea typeface="微软雅黑" panose="020B0503020204020204" pitchFamily="34" charset="-122"/>
              </a:rPr>
              <a:t>mybatis</a:t>
            </a:r>
            <a:r>
              <a:rPr lang="en-US" altLang="zh-CN" sz="1600" dirty="0">
                <a:ea typeface="微软雅黑" panose="020B0503020204020204" pitchFamily="34" charset="-122"/>
              </a:rPr>
              <a:t>&lt;/</a:t>
            </a:r>
            <a:r>
              <a:rPr lang="en-US" altLang="zh-CN" sz="1600" dirty="0" err="1"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ea typeface="微软雅黑" panose="020B0503020204020204" pitchFamily="34" charset="-122"/>
              </a:rPr>
              <a:t>&gt;		&lt;version&gt;3.5.0&lt;/version&gt;</a:t>
            </a:r>
          </a:p>
          <a:p>
            <a:r>
              <a:rPr lang="en-US" altLang="zh-CN" sz="1600" dirty="0">
                <a:ea typeface="微软雅黑" panose="020B0503020204020204" pitchFamily="34" charset="-122"/>
              </a:rPr>
              <a:t>&lt;/dependency&gt;</a:t>
            </a:r>
          </a:p>
          <a:p>
            <a:r>
              <a:rPr lang="en-US" altLang="zh-CN" sz="1600" dirty="0">
                <a:ea typeface="微软雅黑" panose="020B0503020204020204" pitchFamily="34" charset="-122"/>
              </a:rPr>
              <a:t>&lt;dependency&gt;			&lt;</a:t>
            </a:r>
            <a:r>
              <a:rPr lang="en-US" altLang="zh-CN" sz="1600" dirty="0" err="1"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ea typeface="微软雅黑" panose="020B0503020204020204" pitchFamily="34" charset="-122"/>
              </a:rPr>
              <a:t>&gt;</a:t>
            </a:r>
            <a:r>
              <a:rPr lang="en-US" altLang="zh-CN" sz="1600" dirty="0" err="1"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ea typeface="微软雅黑" panose="020B0503020204020204" pitchFamily="34" charset="-122"/>
              </a:rPr>
              <a:t>&lt;/</a:t>
            </a:r>
            <a:r>
              <a:rPr lang="en-US" altLang="zh-CN" sz="1600" dirty="0" err="1"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dirty="0">
                <a:ea typeface="微软雅黑" panose="020B0503020204020204" pitchFamily="34" charset="-122"/>
              </a:rPr>
              <a:t>	&lt;</a:t>
            </a:r>
            <a:r>
              <a:rPr lang="en-US" altLang="zh-CN" sz="1600" dirty="0" err="1"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ea typeface="微软雅黑" panose="020B0503020204020204" pitchFamily="34" charset="-122"/>
              </a:rPr>
              <a:t>&gt;</a:t>
            </a:r>
            <a:r>
              <a:rPr lang="en-US" altLang="zh-CN" sz="1600" dirty="0" err="1"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ea typeface="微软雅黑" panose="020B0503020204020204" pitchFamily="34" charset="-122"/>
              </a:rPr>
              <a:t>-connector-java&lt;/</a:t>
            </a:r>
            <a:r>
              <a:rPr lang="en-US" altLang="zh-CN" sz="1600" dirty="0" err="1"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ea typeface="微软雅黑" panose="020B0503020204020204" pitchFamily="34" charset="-122"/>
              </a:rPr>
              <a:t>&gt;		&lt;version&gt;5.1.47&lt;/version&gt;</a:t>
            </a:r>
          </a:p>
          <a:p>
            <a:r>
              <a:rPr lang="en-US" altLang="zh-CN" sz="1600" dirty="0">
                <a:ea typeface="微软雅黑" panose="020B0503020204020204" pitchFamily="34" charset="-122"/>
              </a:rPr>
              <a:t>&lt;/dependency&gt;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5">
            <a:extLst>
              <a:ext uri="{FF2B5EF4-FFF2-40B4-BE49-F238E27FC236}">
                <a16:creationId xmlns:a16="http://schemas.microsoft.com/office/drawing/2014/main" id="{8FFFDBFB-3A6B-49CD-865D-C355193F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18" y="593997"/>
            <a:ext cx="86609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ea typeface="微软雅黑" panose="020B0503020204020204" pitchFamily="34" charset="-122"/>
              </a:rPr>
              <a:t>    </a:t>
            </a:r>
            <a:r>
              <a:rPr lang="zh-CN" altLang="zh-CN" sz="2200" dirty="0">
                <a:ea typeface="微软雅黑" panose="020B0503020204020204" pitchFamily="34" charset="-122"/>
              </a:rPr>
              <a:t>由于</a:t>
            </a:r>
            <a:r>
              <a:rPr lang="en-US" altLang="zh-CN" sz="2200" dirty="0" err="1">
                <a:ea typeface="微软雅黑" panose="020B0503020204020204" pitchFamily="34" charset="-122"/>
              </a:rPr>
              <a:t>MyBatis</a:t>
            </a:r>
            <a:r>
              <a:rPr lang="zh-CN" altLang="zh-CN" sz="2200" dirty="0">
                <a:ea typeface="微软雅黑" panose="020B0503020204020204" pitchFamily="34" charset="-122"/>
              </a:rPr>
              <a:t>默认使用</a:t>
            </a:r>
            <a:r>
              <a:rPr lang="en-US" altLang="zh-CN" sz="2200" dirty="0">
                <a:ea typeface="微软雅黑" panose="020B0503020204020204" pitchFamily="34" charset="-122"/>
              </a:rPr>
              <a:t>log4j</a:t>
            </a:r>
            <a:r>
              <a:rPr lang="zh-CN" altLang="zh-CN" sz="2200" dirty="0">
                <a:ea typeface="微软雅黑" panose="020B0503020204020204" pitchFamily="34" charset="-122"/>
              </a:rPr>
              <a:t>输出日志信息，所以如果要查看控制台的输出</a:t>
            </a:r>
            <a:r>
              <a:rPr lang="en-US" altLang="zh-CN" sz="2200" dirty="0">
                <a:ea typeface="微软雅黑" panose="020B0503020204020204" pitchFamily="34" charset="-122"/>
              </a:rPr>
              <a:t>SQL</a:t>
            </a:r>
            <a:r>
              <a:rPr lang="zh-CN" altLang="zh-CN" sz="2200" dirty="0">
                <a:ea typeface="微软雅黑" panose="020B0503020204020204" pitchFamily="34" charset="-122"/>
              </a:rPr>
              <a:t>语句，那么就需要在</a:t>
            </a:r>
            <a:r>
              <a:rPr lang="en-US" altLang="zh-CN" sz="2200" dirty="0" err="1">
                <a:ea typeface="微软雅黑" panose="020B0503020204020204" pitchFamily="34" charset="-122"/>
              </a:rPr>
              <a:t>classpath</a:t>
            </a:r>
            <a:r>
              <a:rPr lang="zh-CN" altLang="zh-CN" sz="2200" dirty="0">
                <a:ea typeface="微软雅黑" panose="020B0503020204020204" pitchFamily="34" charset="-122"/>
              </a:rPr>
              <a:t>路径下配置其日志文件。在项目的</a:t>
            </a:r>
            <a:r>
              <a:rPr lang="en-US" altLang="zh-CN" sz="2200" dirty="0" err="1">
                <a:ea typeface="微软雅黑" panose="020B0503020204020204" pitchFamily="34" charset="-122"/>
              </a:rPr>
              <a:t>src</a:t>
            </a:r>
            <a:r>
              <a:rPr lang="zh-CN" altLang="zh-CN" sz="2200" dirty="0">
                <a:ea typeface="微软雅黑" panose="020B0503020204020204" pitchFamily="34" charset="-122"/>
              </a:rPr>
              <a:t>目录下创建</a:t>
            </a:r>
            <a:r>
              <a:rPr lang="en-US" altLang="zh-CN" sz="2200" dirty="0">
                <a:ea typeface="微软雅黑" panose="020B0503020204020204" pitchFamily="34" charset="-122"/>
              </a:rPr>
              <a:t>log4j.properties</a:t>
            </a:r>
            <a:r>
              <a:rPr lang="zh-CN" altLang="zh-CN" sz="2200" dirty="0">
                <a:ea typeface="微软雅黑" panose="020B0503020204020204" pitchFamily="34" charset="-122"/>
              </a:rPr>
              <a:t>文件</a:t>
            </a:r>
            <a:r>
              <a:rPr lang="zh-CN" altLang="en-US" sz="2200" dirty="0">
                <a:ea typeface="微软雅黑" panose="020B0503020204020204" pitchFamily="34" charset="-122"/>
              </a:rPr>
              <a:t>。</a:t>
            </a:r>
            <a:endParaRPr lang="zh-CN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流程图: 联系 3">
            <a:extLst>
              <a:ext uri="{FF2B5EF4-FFF2-40B4-BE49-F238E27FC236}">
                <a16:creationId xmlns:a16="http://schemas.microsoft.com/office/drawing/2014/main" id="{7A2B7851-E4C1-43D3-A2F9-C572ED2B92F3}"/>
              </a:ext>
            </a:extLst>
          </p:cNvPr>
          <p:cNvSpPr/>
          <p:nvPr/>
        </p:nvSpPr>
        <p:spPr>
          <a:xfrm>
            <a:off x="393918" y="692818"/>
            <a:ext cx="264319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anose="020B0503020204020204" pitchFamily="34" charset="-122"/>
              </a:rPr>
              <a:t>3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33CDCF6-0EAA-45B4-8767-C97DA3AB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17" y="1701993"/>
            <a:ext cx="8396399" cy="29735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# Global logging configuration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log4j.rootLogger=ERROR,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stdout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#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logging configuration...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log4j.logger.cn.edu.ujn.ch6=DEBUG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# Console output...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log4j.appender.stdout=org.apache.log4j.ConsoleAppender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log4j.appender.stdout.layout=org.apache.log4j.PatternLayout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log4j.appender.stdout.layout.ConversionPattern=%5p [%t] - %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m%n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629" name="标题 1">
            <a:extLst>
              <a:ext uri="{FF2B5EF4-FFF2-40B4-BE49-F238E27FC236}">
                <a16:creationId xmlns:a16="http://schemas.microsoft.com/office/drawing/2014/main" id="{C56CD6EF-696E-438A-8FC8-A233DA4FE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查询客户</a:t>
            </a:r>
            <a:r>
              <a:rPr lang="en-US" altLang="zh-CN"/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白沙\设计文档\素材\灯泡.png">
            <a:extLst>
              <a:ext uri="{FF2B5EF4-FFF2-40B4-BE49-F238E27FC236}">
                <a16:creationId xmlns:a16="http://schemas.microsoft.com/office/drawing/2014/main" id="{1D972627-9149-4F6A-8E09-2A991307611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1907"/>
            <a:ext cx="1187999" cy="9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46BC62-5327-45E9-BD06-8B50EE7D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官网提供了一个映射文件生成的工具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添加依赖：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E88655-F20E-441F-A4EC-08DB2E211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F122C0-7926-41FE-86DE-6C6A297BAABA}"/>
              </a:ext>
            </a:extLst>
          </p:cNvPr>
          <p:cNvSpPr/>
          <p:nvPr/>
        </p:nvSpPr>
        <p:spPr>
          <a:xfrm>
            <a:off x="267131" y="1696844"/>
            <a:ext cx="8591636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&lt;</a:t>
            </a:r>
            <a:r>
              <a:rPr lang="en-US" altLang="zh-CN" sz="2400" dirty="0" err="1">
                <a:latin typeface="Consolas" panose="020B0609020204030204" pitchFamily="49" charset="0"/>
              </a:rPr>
              <a:t>groupId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  <a:r>
              <a:rPr lang="en-US" altLang="zh-CN" sz="2400" dirty="0" err="1">
                <a:latin typeface="Consolas" panose="020B0609020204030204" pitchFamily="49" charset="0"/>
              </a:rPr>
              <a:t>org.mybatis.generator</a:t>
            </a:r>
            <a:r>
              <a:rPr lang="en-US" altLang="zh-CN" sz="2400" dirty="0">
                <a:latin typeface="Consolas" panose="020B0609020204030204" pitchFamily="49" charset="0"/>
              </a:rPr>
              <a:t>&lt;/</a:t>
            </a:r>
            <a:r>
              <a:rPr lang="en-US" altLang="zh-CN" sz="2400" dirty="0" err="1">
                <a:latin typeface="Consolas" panose="020B0609020204030204" pitchFamily="49" charset="0"/>
              </a:rPr>
              <a:t>groupId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&lt;</a:t>
            </a:r>
            <a:r>
              <a:rPr lang="en-US" altLang="zh-CN" sz="2400" dirty="0" err="1">
                <a:latin typeface="Consolas" panose="020B0609020204030204" pitchFamily="49" charset="0"/>
              </a:rPr>
              <a:t>artifactId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-generator-core</a:t>
            </a:r>
            <a:r>
              <a:rPr lang="en-US" altLang="zh-CN" sz="2400" dirty="0">
                <a:latin typeface="Consolas" panose="020B0609020204030204" pitchFamily="49" charset="0"/>
              </a:rPr>
              <a:t>&lt;/</a:t>
            </a:r>
            <a:r>
              <a:rPr lang="en-US" altLang="zh-CN" sz="2400" dirty="0" err="1">
                <a:latin typeface="Consolas" panose="020B0609020204030204" pitchFamily="49" charset="0"/>
              </a:rPr>
              <a:t>artifactId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&lt;version&gt;1.4.0&lt;/version&gt;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&lt;/dependency&gt;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F1B522-5E08-4570-A70A-DF527505B749}"/>
              </a:ext>
            </a:extLst>
          </p:cNvPr>
          <p:cNvSpPr/>
          <p:nvPr/>
        </p:nvSpPr>
        <p:spPr>
          <a:xfrm>
            <a:off x="1104540" y="4092715"/>
            <a:ext cx="8022619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每一次用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-Generator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生成映射之前都要先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之前生成的映射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不删掉再生成，会变成大坑！</a:t>
            </a:r>
          </a:p>
        </p:txBody>
      </p:sp>
    </p:spTree>
    <p:extLst>
      <p:ext uri="{BB962C8B-B14F-4D97-AF65-F5344CB8AC3E}">
        <p14:creationId xmlns:p14="http://schemas.microsoft.com/office/powerpoint/2010/main" val="26118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1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1C7FDF-6ACD-42FE-A89F-366F7CE2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框架的掌握情况</a:t>
            </a:r>
            <a:endParaRPr lang="en-US" altLang="zh-CN" dirty="0"/>
          </a:p>
          <a:p>
            <a:pPr lvl="1"/>
            <a:r>
              <a:rPr lang="en-US" altLang="zh-CN" dirty="0"/>
              <a:t>Spring Context</a:t>
            </a:r>
          </a:p>
          <a:p>
            <a:pPr lvl="1"/>
            <a:r>
              <a:rPr lang="en-US" altLang="zh-CN" dirty="0"/>
              <a:t>Spring AOP</a:t>
            </a:r>
          </a:p>
          <a:p>
            <a:pPr lvl="1"/>
            <a:r>
              <a:rPr lang="en-US" altLang="zh-CN" dirty="0"/>
              <a:t>Spring JDBC</a:t>
            </a:r>
          </a:p>
          <a:p>
            <a:pPr lvl="1"/>
            <a:r>
              <a:rPr lang="en-US" altLang="zh-CN" dirty="0"/>
              <a:t>Spring Transaction Context</a:t>
            </a:r>
          </a:p>
          <a:p>
            <a:pPr lvl="1"/>
            <a:r>
              <a:rPr lang="en-US" altLang="zh-CN" dirty="0"/>
              <a:t>Spring Test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Maven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Junit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Annotation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242" name="标题 1">
            <a:extLst>
              <a:ext uri="{FF2B5EF4-FFF2-40B4-BE49-F238E27FC236}">
                <a16:creationId xmlns:a16="http://schemas.microsoft.com/office/drawing/2014/main" id="{AD48C64E-7357-438E-B6B7-9AD7C7444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实验点评</a:t>
            </a:r>
          </a:p>
        </p:txBody>
      </p:sp>
      <p:sp>
        <p:nvSpPr>
          <p:cNvPr id="5" name="直接连接符 45">
            <a:extLst>
              <a:ext uri="{FF2B5EF4-FFF2-40B4-BE49-F238E27FC236}">
                <a16:creationId xmlns:a16="http://schemas.microsoft.com/office/drawing/2014/main" id="{20D8D955-CDE4-4BCC-AEA8-C63523E67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3545" y="1723603"/>
            <a:ext cx="2477989" cy="535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6" name="直接连接符 46">
            <a:extLst>
              <a:ext uri="{FF2B5EF4-FFF2-40B4-BE49-F238E27FC236}">
                <a16:creationId xmlns:a16="http://schemas.microsoft.com/office/drawing/2014/main" id="{D426D024-BAF0-4860-97BB-3843BE4A4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3365" y="2020069"/>
            <a:ext cx="2468166" cy="11609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7" name="直接连接符 47">
            <a:extLst>
              <a:ext uri="{FF2B5EF4-FFF2-40B4-BE49-F238E27FC236}">
                <a16:creationId xmlns:a16="http://schemas.microsoft.com/office/drawing/2014/main" id="{03EB70BC-4878-4154-81B3-ECAE8DA49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8548" y="1420888"/>
            <a:ext cx="2452985" cy="893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8" name="任意多边形 44">
            <a:extLst>
              <a:ext uri="{FF2B5EF4-FFF2-40B4-BE49-F238E27FC236}">
                <a16:creationId xmlns:a16="http://schemas.microsoft.com/office/drawing/2014/main" id="{05F39916-1D34-46E2-9451-2B7D89F0E7AF}"/>
              </a:ext>
            </a:extLst>
          </p:cNvPr>
          <p:cNvSpPr/>
          <p:nvPr/>
        </p:nvSpPr>
        <p:spPr>
          <a:xfrm>
            <a:off x="5758608" y="1162819"/>
            <a:ext cx="56258" cy="252710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0716" tIns="0" rIns="10716" bIns="0" spcCol="1270" anchor="ctr"/>
          <a:lstStyle/>
          <a:p>
            <a:pPr defTabSz="125016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650" kern="0" dirty="0">
              <a:solidFill>
                <a:schemeClr val="accent1">
                  <a:lumMod val="75000"/>
                </a:schemeClr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9" name="任意多边形 45">
            <a:extLst>
              <a:ext uri="{FF2B5EF4-FFF2-40B4-BE49-F238E27FC236}">
                <a16:creationId xmlns:a16="http://schemas.microsoft.com/office/drawing/2014/main" id="{00DE15EB-B761-4C27-A2A9-0B47FE4664EF}"/>
              </a:ext>
            </a:extLst>
          </p:cNvPr>
          <p:cNvSpPr/>
          <p:nvPr/>
        </p:nvSpPr>
        <p:spPr>
          <a:xfrm>
            <a:off x="5524652" y="1428029"/>
            <a:ext cx="77689" cy="253604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0716" tIns="0" rIns="10716" bIns="0" spcCol="1270" anchor="ctr"/>
          <a:lstStyle/>
          <a:p>
            <a:pPr defTabSz="125016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650" kern="0" dirty="0">
              <a:solidFill>
                <a:schemeClr val="accent1">
                  <a:lumMod val="75000"/>
                </a:schemeClr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10" name="任意多边形 46">
            <a:extLst>
              <a:ext uri="{FF2B5EF4-FFF2-40B4-BE49-F238E27FC236}">
                <a16:creationId xmlns:a16="http://schemas.microsoft.com/office/drawing/2014/main" id="{3235BA2E-A35F-40F0-92C7-F78E01528CA0}"/>
              </a:ext>
            </a:extLst>
          </p:cNvPr>
          <p:cNvSpPr/>
          <p:nvPr/>
        </p:nvSpPr>
        <p:spPr>
          <a:xfrm>
            <a:off x="5444284" y="1719119"/>
            <a:ext cx="86618" cy="253604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0716" tIns="0" rIns="10716" bIns="0" spcCol="1270" anchor="ctr"/>
          <a:lstStyle/>
          <a:p>
            <a:pPr defTabSz="125016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650" kern="0" dirty="0">
              <a:solidFill>
                <a:schemeClr val="accent1">
                  <a:lumMod val="75000"/>
                </a:schemeClr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11" name="圆角矩形 47">
            <a:extLst>
              <a:ext uri="{FF2B5EF4-FFF2-40B4-BE49-F238E27FC236}">
                <a16:creationId xmlns:a16="http://schemas.microsoft.com/office/drawing/2014/main" id="{89F4433C-EEB2-42CB-96D2-3D6026B4ADC9}"/>
              </a:ext>
            </a:extLst>
          </p:cNvPr>
          <p:cNvSpPr/>
          <p:nvPr/>
        </p:nvSpPr>
        <p:spPr bwMode="auto">
          <a:xfrm>
            <a:off x="5196932" y="1180203"/>
            <a:ext cx="252710" cy="253604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50" kern="0" dirty="0">
              <a:solidFill>
                <a:prstClr val="black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CA730F8D-8F9E-4DA6-8639-40B76C16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403" y="1159248"/>
            <a:ext cx="165467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5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非侵入式设计</a:t>
            </a:r>
            <a:endParaRPr lang="zh-CN" altLang="zh-CN" sz="165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49">
            <a:extLst>
              <a:ext uri="{FF2B5EF4-FFF2-40B4-BE49-F238E27FC236}">
                <a16:creationId xmlns:a16="http://schemas.microsoft.com/office/drawing/2014/main" id="{F65FF14E-94D4-4A85-AF98-03F33ED46EB9}"/>
              </a:ext>
            </a:extLst>
          </p:cNvPr>
          <p:cNvSpPr/>
          <p:nvPr/>
        </p:nvSpPr>
        <p:spPr bwMode="auto">
          <a:xfrm>
            <a:off x="5196932" y="1493854"/>
            <a:ext cx="252710" cy="253604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50" kern="0" dirty="0">
              <a:solidFill>
                <a:prstClr val="black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14" name="圆角矩形 50">
            <a:extLst>
              <a:ext uri="{FF2B5EF4-FFF2-40B4-BE49-F238E27FC236}">
                <a16:creationId xmlns:a16="http://schemas.microsoft.com/office/drawing/2014/main" id="{B79CB934-A030-4BD1-A122-30D5215BF585}"/>
              </a:ext>
            </a:extLst>
          </p:cNvPr>
          <p:cNvSpPr/>
          <p:nvPr/>
        </p:nvSpPr>
        <p:spPr bwMode="auto">
          <a:xfrm>
            <a:off x="5196932" y="1801928"/>
            <a:ext cx="252710" cy="253604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50" kern="0" dirty="0">
              <a:solidFill>
                <a:prstClr val="black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68019E90-CE43-45B7-8839-5B0F0160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404" y="1779861"/>
            <a:ext cx="107914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5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5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zh-CN" sz="165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DEC83AFD-7388-4300-8B89-D47DFCBB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405" y="1470001"/>
            <a:ext cx="208903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5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方便解耦、简化开发</a:t>
            </a:r>
            <a:endParaRPr lang="zh-CN" altLang="zh-CN" sz="165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8D9969A6-2709-4410-A3B6-41F2B71A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417" y="1162820"/>
            <a:ext cx="3145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1ABFAA10-6E27-47F4-AECB-4152B2084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948" y="1453707"/>
            <a:ext cx="37382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50" dirty="0">
                <a:ea typeface="微软雅黑" panose="020B0503020204020204" pitchFamily="34" charset="-122"/>
              </a:rPr>
              <a:t> 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6E3547F5-9980-4313-8FE1-A07E1559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948" y="1771605"/>
            <a:ext cx="3770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zh-CN" altLang="en-US" sz="16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接连接符 46">
            <a:extLst>
              <a:ext uri="{FF2B5EF4-FFF2-40B4-BE49-F238E27FC236}">
                <a16:creationId xmlns:a16="http://schemas.microsoft.com/office/drawing/2014/main" id="{5214A691-1F8A-4D50-8FF2-DB69CF493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545" y="2341537"/>
            <a:ext cx="2477989" cy="893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21" name="圆角矩形 57">
            <a:extLst>
              <a:ext uri="{FF2B5EF4-FFF2-40B4-BE49-F238E27FC236}">
                <a16:creationId xmlns:a16="http://schemas.microsoft.com/office/drawing/2014/main" id="{53A8F2C5-68E2-43EF-971B-C40E26CB9D40}"/>
              </a:ext>
            </a:extLst>
          </p:cNvPr>
          <p:cNvSpPr/>
          <p:nvPr/>
        </p:nvSpPr>
        <p:spPr bwMode="auto">
          <a:xfrm>
            <a:off x="5196932" y="2109109"/>
            <a:ext cx="252710" cy="253604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50" kern="0" dirty="0">
              <a:solidFill>
                <a:prstClr val="black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F76D62A3-2BA2-4B20-B9FE-CA6FF81D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405" y="2090614"/>
            <a:ext cx="208903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5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支持声明式事务处理</a:t>
            </a:r>
            <a:endParaRPr lang="zh-CN" altLang="zh-CN" sz="165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38497398-0E33-40F0-85F5-757D5A4F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948" y="2068071"/>
            <a:ext cx="3770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endParaRPr lang="zh-CN" altLang="en-US" sz="16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直接连接符 46">
            <a:extLst>
              <a:ext uri="{FF2B5EF4-FFF2-40B4-BE49-F238E27FC236}">
                <a16:creationId xmlns:a16="http://schemas.microsoft.com/office/drawing/2014/main" id="{7CC0B86B-C731-49C8-8618-643825700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1398" y="2638003"/>
            <a:ext cx="2510135" cy="11609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25" name="圆角矩形 61">
            <a:extLst>
              <a:ext uri="{FF2B5EF4-FFF2-40B4-BE49-F238E27FC236}">
                <a16:creationId xmlns:a16="http://schemas.microsoft.com/office/drawing/2014/main" id="{136C4ED8-B2A8-418F-89C7-CA093736E363}"/>
              </a:ext>
            </a:extLst>
          </p:cNvPr>
          <p:cNvSpPr/>
          <p:nvPr/>
        </p:nvSpPr>
        <p:spPr bwMode="auto">
          <a:xfrm>
            <a:off x="5196932" y="2417184"/>
            <a:ext cx="252710" cy="253604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50" kern="0" dirty="0">
              <a:solidFill>
                <a:prstClr val="black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26" name="矩形 7">
            <a:extLst>
              <a:ext uri="{FF2B5EF4-FFF2-40B4-BE49-F238E27FC236}">
                <a16:creationId xmlns:a16="http://schemas.microsoft.com/office/drawing/2014/main" id="{1FBE3542-6199-40DF-BEC8-3CBBD261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403" y="2401367"/>
            <a:ext cx="145424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5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方便程序测试</a:t>
            </a:r>
            <a:endParaRPr lang="zh-CN" altLang="zh-CN" sz="165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3">
            <a:extLst>
              <a:ext uri="{FF2B5EF4-FFF2-40B4-BE49-F238E27FC236}">
                <a16:creationId xmlns:a16="http://schemas.microsoft.com/office/drawing/2014/main" id="{8A9647CD-3519-48BB-BAF8-DD8B39E4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664" y="2402698"/>
            <a:ext cx="3145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直接连接符 46">
            <a:extLst>
              <a:ext uri="{FF2B5EF4-FFF2-40B4-BE49-F238E27FC236}">
                <a16:creationId xmlns:a16="http://schemas.microsoft.com/office/drawing/2014/main" id="{12C26183-2302-4C1F-82DB-C343908E5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6756" y="2946970"/>
            <a:ext cx="2510135" cy="11609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29" name="圆角矩形 69">
            <a:extLst>
              <a:ext uri="{FF2B5EF4-FFF2-40B4-BE49-F238E27FC236}">
                <a16:creationId xmlns:a16="http://schemas.microsoft.com/office/drawing/2014/main" id="{2B4B85A4-3E23-4150-8B93-C23AD633BB7E}"/>
              </a:ext>
            </a:extLst>
          </p:cNvPr>
          <p:cNvSpPr/>
          <p:nvPr/>
        </p:nvSpPr>
        <p:spPr bwMode="auto">
          <a:xfrm>
            <a:off x="5196932" y="2724365"/>
            <a:ext cx="252710" cy="253604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50" kern="0" dirty="0">
              <a:solidFill>
                <a:prstClr val="black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0" name="矩形 7">
            <a:extLst>
              <a:ext uri="{FF2B5EF4-FFF2-40B4-BE49-F238E27FC236}">
                <a16:creationId xmlns:a16="http://schemas.microsoft.com/office/drawing/2014/main" id="{78AE9C44-107F-4127-8F4B-A0501EC55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404" y="2711228"/>
            <a:ext cx="230063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5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方便集成各种优秀框架</a:t>
            </a:r>
            <a:endParaRPr lang="zh-CN" altLang="zh-CN" sz="165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">
            <a:extLst>
              <a:ext uri="{FF2B5EF4-FFF2-40B4-BE49-F238E27FC236}">
                <a16:creationId xmlns:a16="http://schemas.microsoft.com/office/drawing/2014/main" id="{8E500552-08F3-41A7-BA9C-D5C009AD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664" y="2711665"/>
            <a:ext cx="3145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接连接符 46">
            <a:extLst>
              <a:ext uri="{FF2B5EF4-FFF2-40B4-BE49-F238E27FC236}">
                <a16:creationId xmlns:a16="http://schemas.microsoft.com/office/drawing/2014/main" id="{1EB4A2F4-76B7-4741-93F3-D2293EDFDC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2114" y="3257723"/>
            <a:ext cx="2510135" cy="11609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33" name="圆角矩形 73">
            <a:extLst>
              <a:ext uri="{FF2B5EF4-FFF2-40B4-BE49-F238E27FC236}">
                <a16:creationId xmlns:a16="http://schemas.microsoft.com/office/drawing/2014/main" id="{67643D8D-8525-43D4-9767-FBAA5EC475EA}"/>
              </a:ext>
            </a:extLst>
          </p:cNvPr>
          <p:cNvSpPr/>
          <p:nvPr/>
        </p:nvSpPr>
        <p:spPr bwMode="auto">
          <a:xfrm>
            <a:off x="5207648" y="3035118"/>
            <a:ext cx="252710" cy="253604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50" kern="0" dirty="0">
              <a:solidFill>
                <a:prstClr val="black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4" name="矩形 7">
            <a:extLst>
              <a:ext uri="{FF2B5EF4-FFF2-40B4-BE49-F238E27FC236}">
                <a16:creationId xmlns:a16="http://schemas.microsoft.com/office/drawing/2014/main" id="{62B06ED0-BF7C-4A81-A853-84788A49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403" y="3021981"/>
            <a:ext cx="286488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5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65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 API</a:t>
            </a:r>
            <a:r>
              <a:rPr lang="zh-CN" altLang="en-US" sz="165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的使用难度</a:t>
            </a:r>
            <a:endParaRPr lang="zh-CN" altLang="zh-CN" sz="165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">
            <a:extLst>
              <a:ext uri="{FF2B5EF4-FFF2-40B4-BE49-F238E27FC236}">
                <a16:creationId xmlns:a16="http://schemas.microsoft.com/office/drawing/2014/main" id="{815D8E43-9329-4794-A5CF-8EBD2945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664" y="3022418"/>
            <a:ext cx="3145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1" grpId="0" animBg="1"/>
      <p:bldP spid="22" grpId="0"/>
      <p:bldP spid="23" grpId="0"/>
      <p:bldP spid="25" grpId="0" animBg="1"/>
      <p:bldP spid="26" grpId="0"/>
      <p:bldP spid="27" grpId="0"/>
      <p:bldP spid="29" grpId="0" animBg="1"/>
      <p:bldP spid="30" grpId="0"/>
      <p:bldP spid="31" grpId="0"/>
      <p:bldP spid="33" grpId="0" animBg="1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46BC62-5327-45E9-BD06-8B50EE7D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r>
              <a:rPr lang="zh-CN" altLang="en-US" dirty="0"/>
              <a:t>的配置文件</a:t>
            </a:r>
            <a:r>
              <a:rPr lang="en-US" altLang="zh-CN" dirty="0"/>
              <a:t>——generatorConfig.xml</a:t>
            </a:r>
          </a:p>
          <a:p>
            <a:r>
              <a:rPr lang="zh-CN" altLang="en-US" dirty="0"/>
              <a:t>操作类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MBGTest.java</a:t>
            </a:r>
            <a:r>
              <a:rPr lang="zh-CN" altLang="en-US" dirty="0"/>
              <a:t>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E88655-F20E-441F-A4EC-08DB2E211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322CD-97CC-4F16-86DC-5ABD9100AAE5}"/>
              </a:ext>
            </a:extLst>
          </p:cNvPr>
          <p:cNvSpPr/>
          <p:nvPr/>
        </p:nvSpPr>
        <p:spPr>
          <a:xfrm>
            <a:off x="180003" y="1539567"/>
            <a:ext cx="8863696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MBGTest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List&lt;String&gt;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warnings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"/generatorConfig.xml"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File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MBGTest.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.getResource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cfile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ConfigurationParser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ConfigurationParser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warnings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Configuration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.parseConfiguration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DefaultShellCallback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DefaultShellCallback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MyBatisGenerator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myBatisGenerator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MyBatisGenerator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myBatisGenerator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.generate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710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5">
            <a:extLst>
              <a:ext uri="{FF2B5EF4-FFF2-40B4-BE49-F238E27FC236}">
                <a16:creationId xmlns:a16="http://schemas.microsoft.com/office/drawing/2014/main" id="{99A4A14C-353F-415A-B6B3-86EEE65DE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19" y="591722"/>
            <a:ext cx="85660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ea typeface="微软雅黑" panose="020B0503020204020204" pitchFamily="34" charset="-122"/>
              </a:rPr>
              <a:t>     </a:t>
            </a:r>
            <a:r>
              <a:rPr lang="zh-CN" altLang="zh-CN" sz="2200" dirty="0">
                <a:ea typeface="微软雅黑" panose="020B0503020204020204" pitchFamily="34" charset="-122"/>
              </a:rPr>
              <a:t>在</a:t>
            </a:r>
            <a:r>
              <a:rPr lang="en-US" altLang="zh-CN" sz="2200" dirty="0" err="1">
                <a:ea typeface="微软雅黑" panose="020B0503020204020204" pitchFamily="34" charset="-122"/>
              </a:rPr>
              <a:t>src</a:t>
            </a:r>
            <a:r>
              <a:rPr lang="zh-CN" altLang="zh-CN" sz="2200" dirty="0">
                <a:ea typeface="微软雅黑" panose="020B0503020204020204" pitchFamily="34" charset="-122"/>
              </a:rPr>
              <a:t>目录下，创建一个</a:t>
            </a:r>
            <a:r>
              <a:rPr lang="en-US" altLang="zh-CN" sz="2200" dirty="0">
                <a:ea typeface="微软雅黑" panose="020B0503020204020204" pitchFamily="34" charset="-122"/>
              </a:rPr>
              <a:t>cn.edu.ujn.ch6.dao</a:t>
            </a:r>
            <a:r>
              <a:rPr lang="zh-CN" altLang="zh-CN" sz="2200" dirty="0">
                <a:ea typeface="微软雅黑" panose="020B0503020204020204" pitchFamily="34" charset="-122"/>
              </a:rPr>
              <a:t>包，在该包下创建持久化类</a:t>
            </a:r>
            <a:r>
              <a:rPr lang="en-US" altLang="zh-CN" sz="2200" dirty="0">
                <a:ea typeface="微软雅黑" panose="020B0503020204020204" pitchFamily="34" charset="-122"/>
              </a:rPr>
              <a:t>Customer</a:t>
            </a:r>
            <a:r>
              <a:rPr lang="zh-CN" altLang="zh-CN" sz="2200" dirty="0">
                <a:ea typeface="微软雅黑" panose="020B0503020204020204" pitchFamily="34" charset="-122"/>
              </a:rPr>
              <a:t>，并在类中声明</a:t>
            </a:r>
            <a:r>
              <a:rPr lang="en-US" altLang="zh-CN" sz="2200" dirty="0">
                <a:ea typeface="微软雅黑" panose="020B0503020204020204" pitchFamily="34" charset="-122"/>
              </a:rPr>
              <a:t>id</a:t>
            </a:r>
            <a:r>
              <a:rPr lang="zh-CN" altLang="zh-CN" sz="2200" dirty="0"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ea typeface="微软雅黑" panose="020B0503020204020204" pitchFamily="34" charset="-122"/>
              </a:rPr>
              <a:t>username</a:t>
            </a:r>
            <a:r>
              <a:rPr lang="zh-CN" altLang="zh-CN" sz="2200" dirty="0"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ea typeface="微软雅黑" panose="020B0503020204020204" pitchFamily="34" charset="-122"/>
              </a:rPr>
              <a:t>jobs</a:t>
            </a:r>
            <a:r>
              <a:rPr lang="zh-CN" altLang="zh-CN" sz="2200" dirty="0"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ea typeface="微软雅黑" panose="020B0503020204020204" pitchFamily="34" charset="-122"/>
              </a:rPr>
              <a:t>phone</a:t>
            </a:r>
            <a:r>
              <a:rPr lang="zh-CN" altLang="zh-CN" sz="2200" dirty="0">
                <a:ea typeface="微软雅黑" panose="020B0503020204020204" pitchFamily="34" charset="-122"/>
              </a:rPr>
              <a:t>属性，及其对应的</a:t>
            </a:r>
            <a:r>
              <a:rPr lang="en-US" altLang="zh-CN" sz="2200" dirty="0">
                <a:ea typeface="微软雅黑" panose="020B0503020204020204" pitchFamily="34" charset="-122"/>
              </a:rPr>
              <a:t>getter/setter</a:t>
            </a:r>
            <a:r>
              <a:rPr lang="zh-CN" altLang="zh-CN" sz="2200" dirty="0">
                <a:ea typeface="微软雅黑" panose="020B0503020204020204" pitchFamily="34" charset="-122"/>
              </a:rPr>
              <a:t>方法。</a:t>
            </a:r>
            <a:endParaRPr lang="zh-CN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流程图: 联系 3">
            <a:extLst>
              <a:ext uri="{FF2B5EF4-FFF2-40B4-BE49-F238E27FC236}">
                <a16:creationId xmlns:a16="http://schemas.microsoft.com/office/drawing/2014/main" id="{3BCBA751-053C-4AFA-B90C-53ED8CCAEFA6}"/>
              </a:ext>
            </a:extLst>
          </p:cNvPr>
          <p:cNvSpPr/>
          <p:nvPr/>
        </p:nvSpPr>
        <p:spPr>
          <a:xfrm>
            <a:off x="416832" y="654825"/>
            <a:ext cx="264319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anose="020B0503020204020204" pitchFamily="34" charset="-122"/>
              </a:rPr>
              <a:t>4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602FA143-E9B0-459D-9710-FF880FDE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97" y="1699718"/>
            <a:ext cx="6932874" cy="28890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public class Customer {</a:t>
            </a:r>
            <a:endParaRPr lang="zh-CN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       private Integer id;        </a:t>
            </a:r>
            <a:endParaRPr lang="zh-CN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       private String username;  </a:t>
            </a:r>
            <a:endParaRPr lang="zh-CN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       private String jobs;       </a:t>
            </a:r>
            <a:endParaRPr lang="zh-CN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       private String phone 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       //</a:t>
            </a:r>
            <a:r>
              <a:rPr lang="zh-CN" altLang="en-US" sz="1600" dirty="0">
                <a:ea typeface="微软雅黑" panose="020B0503020204020204" pitchFamily="34" charset="-122"/>
              </a:rPr>
              <a:t>省略</a:t>
            </a:r>
            <a:r>
              <a:rPr lang="en-US" altLang="zh-CN" sz="1600" dirty="0">
                <a:ea typeface="微软雅黑" panose="020B0503020204020204" pitchFamily="34" charset="-122"/>
              </a:rPr>
              <a:t>Getter</a:t>
            </a:r>
            <a:r>
              <a:rPr lang="zh-CN" altLang="en-US" sz="1600" dirty="0"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ea typeface="微软雅黑" panose="020B0503020204020204" pitchFamily="34" charset="-122"/>
              </a:rPr>
              <a:t>Setter</a:t>
            </a:r>
            <a:r>
              <a:rPr lang="zh-CN" altLang="en-US" sz="1600" dirty="0">
                <a:ea typeface="微软雅黑" panose="020B0503020204020204" pitchFamily="34" charset="-122"/>
              </a:rPr>
              <a:t>方法</a:t>
            </a:r>
            <a:endParaRPr lang="zh-CN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       @Override</a:t>
            </a:r>
            <a:endParaRPr lang="zh-CN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        public String </a:t>
            </a:r>
            <a:r>
              <a:rPr lang="en-US" altLang="zh-CN" sz="1600" dirty="0" err="1"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ea typeface="微软雅黑" panose="020B0503020204020204" pitchFamily="34" charset="-122"/>
              </a:rPr>
              <a:t>() {	     …….                    	}</a:t>
            </a:r>
            <a:endParaRPr lang="zh-CN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     }</a:t>
            </a:r>
            <a:endParaRPr lang="zh-CN" altLang="zh-CN" sz="1600" dirty="0">
              <a:ea typeface="微软雅黑" panose="020B0503020204020204" pitchFamily="34" charset="-122"/>
            </a:endParaRPr>
          </a:p>
        </p:txBody>
      </p:sp>
      <p:sp>
        <p:nvSpPr>
          <p:cNvPr id="27653" name="标题 1">
            <a:extLst>
              <a:ext uri="{FF2B5EF4-FFF2-40B4-BE49-F238E27FC236}">
                <a16:creationId xmlns:a16="http://schemas.microsoft.com/office/drawing/2014/main" id="{09ACC877-B84E-473B-B22E-40C188B17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查询客户</a:t>
            </a:r>
            <a:r>
              <a:rPr lang="en-US" altLang="zh-CN"/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3106B4C-B8BD-4C61-8BA6-C3A2A6D56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查询客户</a:t>
            </a:r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28675" name="矩形 15">
            <a:extLst>
              <a:ext uri="{FF2B5EF4-FFF2-40B4-BE49-F238E27FC236}">
                <a16:creationId xmlns:a16="http://schemas.microsoft.com/office/drawing/2014/main" id="{78509157-8AA3-46A5-83D3-AE455C95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2" y="617935"/>
            <a:ext cx="87069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ea typeface="微软雅黑" panose="020B0503020204020204" pitchFamily="34" charset="-122"/>
              </a:rPr>
              <a:t>     </a:t>
            </a:r>
            <a:r>
              <a:rPr lang="zh-CN" altLang="zh-CN" sz="2200" dirty="0">
                <a:ea typeface="微软雅黑" panose="020B0503020204020204" pitchFamily="34" charset="-122"/>
              </a:rPr>
              <a:t>在</a:t>
            </a:r>
            <a:r>
              <a:rPr lang="en-US" altLang="zh-CN" sz="2200" dirty="0" err="1">
                <a:ea typeface="微软雅黑" panose="020B0503020204020204" pitchFamily="34" charset="-122"/>
              </a:rPr>
              <a:t>src</a:t>
            </a:r>
            <a:r>
              <a:rPr lang="zh-CN" altLang="zh-CN" sz="2200" dirty="0">
                <a:ea typeface="微软雅黑" panose="020B0503020204020204" pitchFamily="34" charset="-122"/>
              </a:rPr>
              <a:t>目录下，创建一个</a:t>
            </a:r>
            <a:r>
              <a:rPr lang="en-US" altLang="zh-CN" sz="2200" dirty="0">
                <a:ea typeface="微软雅黑" panose="020B0503020204020204" pitchFamily="34" charset="-122"/>
              </a:rPr>
              <a:t>cn.edu.ujn.ch6.dao</a:t>
            </a:r>
            <a:r>
              <a:rPr lang="zh-CN" altLang="zh-CN" sz="2200" dirty="0">
                <a:ea typeface="微软雅黑" panose="020B0503020204020204" pitchFamily="34" charset="-122"/>
              </a:rPr>
              <a:t>包，并在包中创建映射文件</a:t>
            </a:r>
            <a:r>
              <a:rPr lang="en-US" altLang="zh-CN" sz="2200" dirty="0">
                <a:ea typeface="微软雅黑" panose="020B0503020204020204" pitchFamily="34" charset="-122"/>
              </a:rPr>
              <a:t>CustomerMapper.xml</a:t>
            </a:r>
            <a:r>
              <a:rPr lang="zh-CN" altLang="en-US" sz="2200" dirty="0">
                <a:ea typeface="微软雅黑" panose="020B0503020204020204" pitchFamily="34" charset="-122"/>
              </a:rPr>
              <a:t>。</a:t>
            </a:r>
            <a:endParaRPr lang="zh-CN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FF29FAB5-FA17-47DB-BBFC-BA198EEC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48" y="1334816"/>
            <a:ext cx="8597704" cy="347009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&lt;?xml version="1.0" encoding="UTF-8"?&gt;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&lt;!DOCTYPE mapper PUBLIC "-//mybatis.org//DTD Mapper 3.0//EN"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"http://mybatis.org/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dtd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/mybatis-3-mapper.dtd"&gt;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&lt;mapper namespace="cn.edu.ujn.ch6.dao.CustomerMapper"&gt;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&lt;select id="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findCustomerById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="Integer"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resultType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="cn.edu.ujn.ch6.dao.Customer"&gt;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select * from customer where id = #{id}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&lt;/select&gt;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&lt;/mapper&gt;</a:t>
            </a:r>
          </a:p>
        </p:txBody>
      </p:sp>
      <p:sp>
        <p:nvSpPr>
          <p:cNvPr id="7" name="流程图: 联系 6">
            <a:extLst>
              <a:ext uri="{FF2B5EF4-FFF2-40B4-BE49-F238E27FC236}">
                <a16:creationId xmlns:a16="http://schemas.microsoft.com/office/drawing/2014/main" id="{9A8E70F3-797D-4C52-A236-B10E107355EA}"/>
              </a:ext>
            </a:extLst>
          </p:cNvPr>
          <p:cNvSpPr/>
          <p:nvPr/>
        </p:nvSpPr>
        <p:spPr>
          <a:xfrm>
            <a:off x="273148" y="700087"/>
            <a:ext cx="264319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anose="020B0503020204020204" pitchFamily="34" charset="-122"/>
              </a:rPr>
              <a:t>5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5">
            <a:extLst>
              <a:ext uri="{FF2B5EF4-FFF2-40B4-BE49-F238E27FC236}">
                <a16:creationId xmlns:a16="http://schemas.microsoft.com/office/drawing/2014/main" id="{15C252D8-52EF-421A-9A3F-6D94B3985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1455"/>
            <a:ext cx="9143998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ea typeface="微软雅黑" panose="020B0503020204020204" pitchFamily="34" charset="-122"/>
              </a:rPr>
              <a:t>src</a:t>
            </a:r>
            <a:r>
              <a:rPr lang="zh-CN" altLang="zh-CN" sz="2000" dirty="0">
                <a:ea typeface="微软雅黑" panose="020B0503020204020204" pitchFamily="34" charset="-122"/>
              </a:rPr>
              <a:t>目录下，创建</a:t>
            </a:r>
            <a:r>
              <a:rPr lang="en-US" altLang="zh-CN" sz="2000" dirty="0" err="1"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ea typeface="微软雅黑" panose="020B0503020204020204" pitchFamily="34" charset="-122"/>
              </a:rPr>
              <a:t>的核心配置文件</a:t>
            </a:r>
            <a:r>
              <a:rPr lang="en-US" altLang="zh-CN" sz="2000" dirty="0">
                <a:ea typeface="微软雅黑" panose="020B0503020204020204" pitchFamily="34" charset="-122"/>
              </a:rPr>
              <a:t>mybatis-config.xml</a:t>
            </a:r>
            <a:r>
              <a:rPr lang="zh-CN" altLang="en-US" sz="2000" dirty="0"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585AAFE2-6A91-440F-A375-F4BE01CE4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04" y="949552"/>
            <a:ext cx="8531524" cy="403621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&lt;configuration&gt;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&lt;environments default="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"&gt;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&lt;environment id="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"&gt;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&lt;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transactionManager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type="JDBC" /&gt;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&lt;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dataSource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type="POOLED"&gt;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  &lt;property name="driver" value="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com.mysql.jdbc.Driver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&lt;property name="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 value="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jdbc:mysql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://localhost:3306/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 /&gt;          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  &lt;property name="username" value="root"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  &lt;property name="password" value="root"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&lt;/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dataSource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&lt;/environment&gt;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&lt;/environments&gt;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&lt;mappers&gt;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&lt;mapper resource="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edu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ujn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/ch6/mapper/CustomerMapper.xml"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&lt;/mappers&gt;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&lt;/configuration&gt;</a:t>
            </a:r>
          </a:p>
        </p:txBody>
      </p:sp>
      <p:sp>
        <p:nvSpPr>
          <p:cNvPr id="5" name="流程图: 联系 4">
            <a:extLst>
              <a:ext uri="{FF2B5EF4-FFF2-40B4-BE49-F238E27FC236}">
                <a16:creationId xmlns:a16="http://schemas.microsoft.com/office/drawing/2014/main" id="{1D0A6B23-072E-4057-8C8D-FBD0C80EDD1C}"/>
              </a:ext>
            </a:extLst>
          </p:cNvPr>
          <p:cNvSpPr/>
          <p:nvPr/>
        </p:nvSpPr>
        <p:spPr>
          <a:xfrm>
            <a:off x="261557" y="672512"/>
            <a:ext cx="264319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anose="020B0503020204020204" pitchFamily="34" charset="-122"/>
              </a:rPr>
              <a:t>6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29701" name="标题 1">
            <a:extLst>
              <a:ext uri="{FF2B5EF4-FFF2-40B4-BE49-F238E27FC236}">
                <a16:creationId xmlns:a16="http://schemas.microsoft.com/office/drawing/2014/main" id="{8F5BA324-C8F2-436E-8785-446399733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查询客户</a:t>
            </a:r>
            <a:r>
              <a:rPr lang="en-US" altLang="zh-CN"/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466E6EA-EE41-47C9-A9C5-188C71C61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查询客户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0723" name="矩形 15">
            <a:extLst>
              <a:ext uri="{FF2B5EF4-FFF2-40B4-BE49-F238E27FC236}">
                <a16:creationId xmlns:a16="http://schemas.microsoft.com/office/drawing/2014/main" id="{8034AF72-0343-497C-845B-523F51AB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86" y="593997"/>
            <a:ext cx="8669547" cy="74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dirty="0"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ea typeface="微软雅黑" panose="020B0503020204020204" pitchFamily="34" charset="-122"/>
              </a:rPr>
              <a:t>src</a:t>
            </a:r>
            <a:r>
              <a:rPr lang="zh-CN" altLang="zh-CN" dirty="0">
                <a:ea typeface="微软雅黑" panose="020B0503020204020204" pitchFamily="34" charset="-122"/>
              </a:rPr>
              <a:t>目录下，创建一个</a:t>
            </a:r>
            <a:r>
              <a:rPr lang="en-US" altLang="zh-CN" dirty="0">
                <a:ea typeface="微软雅黑" panose="020B0503020204020204" pitchFamily="34" charset="-122"/>
              </a:rPr>
              <a:t>cn.edu.ujn.ch6.test</a:t>
            </a:r>
            <a:r>
              <a:rPr lang="zh-CN" altLang="zh-CN" dirty="0">
                <a:ea typeface="微软雅黑" panose="020B0503020204020204" pitchFamily="34" charset="-122"/>
              </a:rPr>
              <a:t>包，在该包下创建测试类</a:t>
            </a:r>
            <a:r>
              <a:rPr lang="en-US" altLang="zh-CN" dirty="0" err="1">
                <a:ea typeface="微软雅黑" panose="020B0503020204020204" pitchFamily="34" charset="-122"/>
              </a:rPr>
              <a:t>MybatisTest</a:t>
            </a:r>
            <a:r>
              <a:rPr lang="zh-CN" altLang="zh-CN" dirty="0">
                <a:ea typeface="微软雅黑" panose="020B0503020204020204" pitchFamily="34" charset="-122"/>
              </a:rPr>
              <a:t>，并在类中编写测试方法</a:t>
            </a:r>
            <a:r>
              <a:rPr lang="en-US" altLang="zh-CN" dirty="0" err="1">
                <a:ea typeface="微软雅黑" panose="020B0503020204020204" pitchFamily="34" charset="-122"/>
              </a:rPr>
              <a:t>findCustomerByIdTest</a:t>
            </a:r>
            <a:r>
              <a:rPr lang="en-US" altLang="zh-CN" dirty="0"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38280927-0334-4EC4-B20E-86F47D43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" y="1343561"/>
            <a:ext cx="8862091" cy="366553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MybatisTest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7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@Test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findCustomerByIdTest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throws Exception {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 </a:t>
            </a:r>
            <a:endParaRPr lang="en-US" altLang="zh-CN" sz="17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String resource = "mybatis-config.xml";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Resources.getResourceAsStream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(resource);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SqlSessionFactory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sqlSessionFactory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SqlSessionFactoryBuilder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().build(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sqlSessionFactory.openSession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Customer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sqlSession.selectOne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("cn.edu.ujn.ch6.mapper"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        + ".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CustomerMapper.findCustomerById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", 1);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customer.toString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());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7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sqlSession.close</a:t>
            </a:r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17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流程图: 联系 6">
            <a:extLst>
              <a:ext uri="{FF2B5EF4-FFF2-40B4-BE49-F238E27FC236}">
                <a16:creationId xmlns:a16="http://schemas.microsoft.com/office/drawing/2014/main" id="{0A89AAAA-0592-4E2F-BF31-B58777545456}"/>
              </a:ext>
            </a:extLst>
          </p:cNvPr>
          <p:cNvSpPr/>
          <p:nvPr/>
        </p:nvSpPr>
        <p:spPr>
          <a:xfrm>
            <a:off x="330567" y="700185"/>
            <a:ext cx="264319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anose="020B0503020204020204" pitchFamily="34" charset="-122"/>
              </a:rPr>
              <a:t>7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pic>
        <p:nvPicPr>
          <p:cNvPr id="58370" name="图片 1">
            <a:extLst>
              <a:ext uri="{FF2B5EF4-FFF2-40B4-BE49-F238E27FC236}">
                <a16:creationId xmlns:a16="http://schemas.microsoft.com/office/drawing/2014/main" id="{6C287741-D22E-4C34-AC65-CC73B4E6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28" y="3743324"/>
            <a:ext cx="59102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0A44B6-533F-4F98-A5BB-9B36FE0C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根据客户名模糊查询客户信息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/>
              <a:t>在映射文件</a:t>
            </a:r>
            <a:r>
              <a:rPr lang="en-US" altLang="zh-CN" dirty="0"/>
              <a:t>CustomerMapper.xml</a:t>
            </a:r>
            <a:r>
              <a:rPr lang="zh-CN" altLang="zh-CN" dirty="0"/>
              <a:t>中，添加根据客户名模糊查询客户信息列表的</a:t>
            </a:r>
            <a:r>
              <a:rPr lang="en-US" altLang="zh-CN" dirty="0"/>
              <a:t>SQL</a:t>
            </a:r>
            <a:r>
              <a:rPr lang="zh-CN" altLang="zh-CN" dirty="0"/>
              <a:t>语句</a:t>
            </a:r>
            <a:r>
              <a:rPr lang="zh-CN" altLang="en-US" dirty="0"/>
              <a:t>。</a:t>
            </a:r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D52F34B1-0621-487D-A347-98FE8DD39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查询客户</a:t>
            </a:r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31750" name="矩形 15">
            <a:extLst>
              <a:ext uri="{FF2B5EF4-FFF2-40B4-BE49-F238E27FC236}">
                <a16:creationId xmlns:a16="http://schemas.microsoft.com/office/drawing/2014/main" id="{47A3B406-9BEA-4A45-A4E2-B51AFB12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1" y="1124676"/>
            <a:ext cx="89433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endParaRPr lang="zh-CN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B32ABDEC-4095-4E76-987F-A4988247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38" y="2058891"/>
            <a:ext cx="8531524" cy="164790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&lt;select id="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findCustomerByName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="String"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resultType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="cn.edu.ujn.ch6.dao.Customer"&gt;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select * from customer where username like '%${value}%'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&lt;/select&gt;</a:t>
            </a:r>
          </a:p>
          <a:p>
            <a:pPr>
              <a:lnSpc>
                <a:spcPct val="125000"/>
              </a:lnSpc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D5E1-3D8E-4FA9-BD09-E1C0533D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案例总结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5938B9E-B775-41B9-AA57-181C02186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查询客户</a:t>
            </a:r>
          </a:p>
        </p:txBody>
      </p:sp>
      <p:sp>
        <p:nvSpPr>
          <p:cNvPr id="34" name="直接连接符 45">
            <a:extLst>
              <a:ext uri="{FF2B5EF4-FFF2-40B4-BE49-F238E27FC236}">
                <a16:creationId xmlns:a16="http://schemas.microsoft.com/office/drawing/2014/main" id="{6F50886A-840D-4554-A487-45BDC1F8B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3313" y="2498725"/>
            <a:ext cx="4757737" cy="952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直接连接符 46">
            <a:extLst>
              <a:ext uri="{FF2B5EF4-FFF2-40B4-BE49-F238E27FC236}">
                <a16:creationId xmlns:a16="http://schemas.microsoft.com/office/drawing/2014/main" id="{DFB1055F-1FE0-4A7E-88F1-4B2C3D704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250" y="3035300"/>
            <a:ext cx="4749800" cy="2063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直接连接符 47">
            <a:extLst>
              <a:ext uri="{FF2B5EF4-FFF2-40B4-BE49-F238E27FC236}">
                <a16:creationId xmlns:a16="http://schemas.microsoft.com/office/drawing/2014/main" id="{520A202F-3D01-4526-9EFC-AAE083C41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1976437"/>
            <a:ext cx="4722812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任意多边形 36">
            <a:extLst>
              <a:ext uri="{FF2B5EF4-FFF2-40B4-BE49-F238E27FC236}">
                <a16:creationId xmlns:a16="http://schemas.microsoft.com/office/drawing/2014/main" id="{E8624003-E25A-41C3-B1D0-B710D3A6F70E}"/>
              </a:ext>
            </a:extLst>
          </p:cNvPr>
          <p:cNvSpPr/>
          <p:nvPr/>
        </p:nvSpPr>
        <p:spPr>
          <a:xfrm>
            <a:off x="4641850" y="1533525"/>
            <a:ext cx="100013" cy="449262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b="1" kern="0" dirty="0">
              <a:solidFill>
                <a:schemeClr val="tx2">
                  <a:lumMod val="75000"/>
                </a:schemeClr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57" name="任意多边形 37">
            <a:extLst>
              <a:ext uri="{FF2B5EF4-FFF2-40B4-BE49-F238E27FC236}">
                <a16:creationId xmlns:a16="http://schemas.microsoft.com/office/drawing/2014/main" id="{336F04D5-E1F4-4191-8184-D11E61AD9A94}"/>
              </a:ext>
            </a:extLst>
          </p:cNvPr>
          <p:cNvSpPr/>
          <p:nvPr/>
        </p:nvSpPr>
        <p:spPr>
          <a:xfrm>
            <a:off x="4264025" y="2005012"/>
            <a:ext cx="138113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b="1" kern="0" dirty="0">
              <a:solidFill>
                <a:schemeClr val="tx2">
                  <a:lumMod val="75000"/>
                </a:schemeClr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61" name="圆角矩形 39">
            <a:extLst>
              <a:ext uri="{FF2B5EF4-FFF2-40B4-BE49-F238E27FC236}">
                <a16:creationId xmlns:a16="http://schemas.microsoft.com/office/drawing/2014/main" id="{A8591353-E592-44C6-B600-5665304B8A1A}"/>
              </a:ext>
            </a:extLst>
          </p:cNvPr>
          <p:cNvSpPr/>
          <p:nvPr/>
        </p:nvSpPr>
        <p:spPr bwMode="auto">
          <a:xfrm>
            <a:off x="3681413" y="1495425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 dirty="0">
              <a:solidFill>
                <a:schemeClr val="tx2">
                  <a:lumMod val="75000"/>
                </a:schemeClr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62" name="矩形 5">
            <a:extLst>
              <a:ext uri="{FF2B5EF4-FFF2-40B4-BE49-F238E27FC236}">
                <a16:creationId xmlns:a16="http://schemas.microsoft.com/office/drawing/2014/main" id="{A52B47B7-02E0-48D7-BDDF-C80D477F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527175"/>
            <a:ext cx="294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读取配置文件</a:t>
            </a:r>
            <a:endParaRPr lang="zh-CN" altLang="zh-CN" sz="2000" b="1" kern="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41">
            <a:extLst>
              <a:ext uri="{FF2B5EF4-FFF2-40B4-BE49-F238E27FC236}">
                <a16:creationId xmlns:a16="http://schemas.microsoft.com/office/drawing/2014/main" id="{4F3A4F19-AF87-453A-B687-CDB99914A9BA}"/>
              </a:ext>
            </a:extLst>
          </p:cNvPr>
          <p:cNvSpPr/>
          <p:nvPr/>
        </p:nvSpPr>
        <p:spPr bwMode="auto">
          <a:xfrm>
            <a:off x="3681413" y="2024062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 dirty="0">
              <a:solidFill>
                <a:schemeClr val="tx2">
                  <a:lumMod val="75000"/>
                </a:schemeClr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64" name="圆角矩形 42">
            <a:extLst>
              <a:ext uri="{FF2B5EF4-FFF2-40B4-BE49-F238E27FC236}">
                <a16:creationId xmlns:a16="http://schemas.microsoft.com/office/drawing/2014/main" id="{6D3E129A-8B09-4992-9CA9-85BDD069C248}"/>
              </a:ext>
            </a:extLst>
          </p:cNvPr>
          <p:cNvSpPr/>
          <p:nvPr/>
        </p:nvSpPr>
        <p:spPr bwMode="auto">
          <a:xfrm>
            <a:off x="3681413" y="2562225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 dirty="0">
              <a:solidFill>
                <a:schemeClr val="tx2">
                  <a:lumMod val="75000"/>
                </a:schemeClr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65" name="矩形 7">
            <a:extLst>
              <a:ext uri="{FF2B5EF4-FFF2-40B4-BE49-F238E27FC236}">
                <a16:creationId xmlns:a16="http://schemas.microsoft.com/office/drawing/2014/main" id="{93F41779-4BD8-441B-9D37-3CBA7339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2657475"/>
            <a:ext cx="43765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通过</a:t>
            </a:r>
            <a:r>
              <a:rPr lang="en-US" altLang="zh-CN" sz="2000" b="1" kern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SqlSessionFactory</a:t>
            </a: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创建</a:t>
            </a:r>
            <a:r>
              <a:rPr lang="en-US" altLang="zh-CN" sz="2000" b="1" kern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SqlSession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6" name="矩形 6">
            <a:extLst>
              <a:ext uri="{FF2B5EF4-FFF2-40B4-BE49-F238E27FC236}">
                <a16:creationId xmlns:a16="http://schemas.microsoft.com/office/drawing/2014/main" id="{39633884-03DB-49F1-B11D-19F51CB1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2095500"/>
            <a:ext cx="4256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根据配置文件构建</a:t>
            </a:r>
            <a:r>
              <a:rPr lang="en-US" altLang="zh-CN" sz="2000" b="1" kern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SqlSessionFactory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7" name="矩形 1">
            <a:extLst>
              <a:ext uri="{FF2B5EF4-FFF2-40B4-BE49-F238E27FC236}">
                <a16:creationId xmlns:a16="http://schemas.microsoft.com/office/drawing/2014/main" id="{E5C9E7ED-358C-4FE1-A295-08A23FA7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1533525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2">
            <a:extLst>
              <a:ext uri="{FF2B5EF4-FFF2-40B4-BE49-F238E27FC236}">
                <a16:creationId xmlns:a16="http://schemas.microsoft.com/office/drawing/2014/main" id="{8C930580-4074-443F-A087-24E89D91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2062162"/>
            <a:ext cx="40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9" name="矩形 3">
            <a:extLst>
              <a:ext uri="{FF2B5EF4-FFF2-40B4-BE49-F238E27FC236}">
                <a16:creationId xmlns:a16="http://schemas.microsoft.com/office/drawing/2014/main" id="{1F0C63B1-CF55-47D0-94B0-186F7C84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2597150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直接连接符 46">
            <a:extLst>
              <a:ext uri="{FF2B5EF4-FFF2-40B4-BE49-F238E27FC236}">
                <a16:creationId xmlns:a16="http://schemas.microsoft.com/office/drawing/2014/main" id="{0289BEDB-E20A-4DAE-AD84-77C664E5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3" y="3598862"/>
            <a:ext cx="4757737" cy="1587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圆角矩形 49">
            <a:extLst>
              <a:ext uri="{FF2B5EF4-FFF2-40B4-BE49-F238E27FC236}">
                <a16:creationId xmlns:a16="http://schemas.microsoft.com/office/drawing/2014/main" id="{4090763C-3DF1-441B-9F17-F3CF9D115105}"/>
              </a:ext>
            </a:extLst>
          </p:cNvPr>
          <p:cNvSpPr/>
          <p:nvPr/>
        </p:nvSpPr>
        <p:spPr bwMode="auto">
          <a:xfrm>
            <a:off x="3681413" y="3103562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 dirty="0">
              <a:solidFill>
                <a:schemeClr val="tx2">
                  <a:lumMod val="75000"/>
                </a:schemeClr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72" name="矩形 7">
            <a:extLst>
              <a:ext uri="{FF2B5EF4-FFF2-40B4-BE49-F238E27FC236}">
                <a16:creationId xmlns:a16="http://schemas.microsoft.com/office/drawing/2014/main" id="{3F9B67F0-FC0F-4C40-AE63-D430A959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214687"/>
            <a:ext cx="372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使用</a:t>
            </a:r>
            <a:r>
              <a:rPr lang="en-US" altLang="zh-CN" sz="2000" b="1" kern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SqlSession</a:t>
            </a: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对象操作数据库 </a:t>
            </a:r>
            <a:endParaRPr lang="zh-CN" altLang="zh-CN" sz="2000" b="1" kern="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3" name="矩形 3">
            <a:extLst>
              <a:ext uri="{FF2B5EF4-FFF2-40B4-BE49-F238E27FC236}">
                <a16:creationId xmlns:a16="http://schemas.microsoft.com/office/drawing/2014/main" id="{E8DEE35F-EAE5-4125-AE5B-A271E0CE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3146425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直接连接符 46">
            <a:extLst>
              <a:ext uri="{FF2B5EF4-FFF2-40B4-BE49-F238E27FC236}">
                <a16:creationId xmlns:a16="http://schemas.microsoft.com/office/drawing/2014/main" id="{139A8D10-D8ED-41BB-BFA6-4F52C98D2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250" y="4137025"/>
            <a:ext cx="4749800" cy="952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5" name="圆角矩形 53">
            <a:extLst>
              <a:ext uri="{FF2B5EF4-FFF2-40B4-BE49-F238E27FC236}">
                <a16:creationId xmlns:a16="http://schemas.microsoft.com/office/drawing/2014/main" id="{9AA768E0-3CAC-4971-AFCE-6B1CCFAB6015}"/>
              </a:ext>
            </a:extLst>
          </p:cNvPr>
          <p:cNvSpPr/>
          <p:nvPr/>
        </p:nvSpPr>
        <p:spPr bwMode="auto">
          <a:xfrm>
            <a:off x="3681413" y="3649662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kern="0" dirty="0">
              <a:solidFill>
                <a:schemeClr val="tx2">
                  <a:lumMod val="75000"/>
                </a:schemeClr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76" name="矩形 7">
            <a:extLst>
              <a:ext uri="{FF2B5EF4-FFF2-40B4-BE49-F238E27FC236}">
                <a16:creationId xmlns:a16="http://schemas.microsoft.com/office/drawing/2014/main" id="{BEF56FA3-844C-47FA-9587-3B2E2A8D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752850"/>
            <a:ext cx="185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关闭</a:t>
            </a:r>
            <a:r>
              <a:rPr lang="en-US" altLang="zh-CN" sz="2000" b="1" kern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SqlSession</a:t>
            </a:r>
            <a:endParaRPr lang="zh-CN" altLang="zh-CN" sz="2000" b="1" kern="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7" name="矩形 3">
            <a:extLst>
              <a:ext uri="{FF2B5EF4-FFF2-40B4-BE49-F238E27FC236}">
                <a16:creationId xmlns:a16="http://schemas.microsoft.com/office/drawing/2014/main" id="{EB665581-AA96-492F-98BA-16B2477F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3692525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15E1DDA-4D47-42F2-BD8C-7A562A7DC77A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1255712"/>
            <a:ext cx="2992438" cy="2992438"/>
            <a:chOff x="482607" y="2373313"/>
            <a:chExt cx="2502120" cy="2501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5414DB-F16B-4BF4-9D75-A3909CD4AE2F}"/>
                </a:ext>
              </a:extLst>
            </p:cNvPr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BB2A769-6273-4697-B1E3-295335ADDEDE}"/>
                </a:ext>
              </a:extLst>
            </p:cNvPr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矩形 1">
              <a:extLst>
                <a:ext uri="{FF2B5EF4-FFF2-40B4-BE49-F238E27FC236}">
                  <a16:creationId xmlns:a16="http://schemas.microsoft.com/office/drawing/2014/main" id="{B67E91B1-F6FC-4776-8316-0B20B58F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65" y="3097053"/>
              <a:ext cx="1982785" cy="115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的操作步骤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1" grpId="0" animBg="1"/>
      <p:bldP spid="72" grpId="0"/>
      <p:bldP spid="73" grpId="0"/>
      <p:bldP spid="75" grpId="0" animBg="1"/>
      <p:bldP spid="76" grpId="0"/>
      <p:bldP spid="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9822171-7203-47E9-812C-935B31BB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添加操作是通过</a:t>
            </a:r>
            <a:r>
              <a:rPr lang="en-US" altLang="zh-CN" dirty="0"/>
              <a:t>&lt;insert&gt;</a:t>
            </a:r>
            <a:r>
              <a:rPr lang="zh-CN" altLang="zh-CN" dirty="0"/>
              <a:t>元素来实现的。例如，向数据库中的</a:t>
            </a:r>
            <a:r>
              <a:rPr lang="en-US" altLang="zh-CN" dirty="0"/>
              <a:t>customer</a:t>
            </a:r>
            <a:r>
              <a:rPr lang="zh-CN" altLang="zh-CN" dirty="0"/>
              <a:t>表中插入一条数据可以通过如下配置来实现。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EFBFFB-1452-4DFE-9EA9-6A1F35786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添加客户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3801" name="矩形 87">
            <a:extLst>
              <a:ext uri="{FF2B5EF4-FFF2-40B4-BE49-F238E27FC236}">
                <a16:creationId xmlns:a16="http://schemas.microsoft.com/office/drawing/2014/main" id="{8EA97390-06BB-49DC-8851-78262BA5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2" y="1688527"/>
            <a:ext cx="8863697" cy="206287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&lt;insert id="</a:t>
            </a:r>
            <a:r>
              <a:rPr lang="en-US" altLang="zh-CN" sz="22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addCustomer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  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2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cn.edu.ujn.ch6.dao.Customer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 into customer(</a:t>
            </a:r>
            <a:r>
              <a:rPr lang="en-US" altLang="zh-CN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username,jobs,phone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values(#{username},#{jobs},#{phone})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&lt;/insert&gt;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31612-3997-4079-93E2-943E25F9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在测试类</a:t>
            </a:r>
            <a:r>
              <a:rPr lang="en-US" altLang="zh-CN" dirty="0" err="1"/>
              <a:t>MybatisTest</a:t>
            </a:r>
            <a:r>
              <a:rPr lang="zh-CN" altLang="zh-CN" dirty="0"/>
              <a:t>中，添加测试方法</a:t>
            </a:r>
            <a:r>
              <a:rPr lang="en-US" altLang="zh-CN" dirty="0" err="1"/>
              <a:t>addCustomerTest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BDDE9F-6D88-48AF-A2B7-109B58188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添加客户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4825" name="矩形 87">
            <a:extLst>
              <a:ext uri="{FF2B5EF4-FFF2-40B4-BE49-F238E27FC236}">
                <a16:creationId xmlns:a16="http://schemas.microsoft.com/office/drawing/2014/main" id="{9DE6C5DB-D6F8-4CAC-B640-A2E07F650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26" y="1110455"/>
            <a:ext cx="8514270" cy="383181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addCustomerTest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throws Exception{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Customer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new Customer();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customer.setUsername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("rose");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customer.setJobs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("student");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customer.setPhone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("13333533092");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int rows =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sqlSession.insert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("cn.edu.ujn.ch6.mapper"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       + ".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CustomerMapper.addCustomer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", customer);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…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01F81F-7EE8-4864-8833-E37FB857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更新操作在映射文件中是通过配置</a:t>
            </a:r>
            <a:r>
              <a:rPr lang="en-US" altLang="zh-CN" dirty="0"/>
              <a:t>&lt;update&gt;</a:t>
            </a:r>
            <a:r>
              <a:rPr lang="zh-CN" altLang="zh-CN" dirty="0"/>
              <a:t>元素来实现的</a:t>
            </a:r>
            <a:r>
              <a:rPr lang="zh-CN" altLang="en-US" dirty="0"/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0E3A1-EA12-4443-A174-B7383424C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6.4.3 </a:t>
            </a:r>
            <a:r>
              <a:rPr lang="zh-CN" altLang="en-US" dirty="0"/>
              <a:t>更新客户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5849" name="矩形 87">
            <a:extLst>
              <a:ext uri="{FF2B5EF4-FFF2-40B4-BE49-F238E27FC236}">
                <a16:creationId xmlns:a16="http://schemas.microsoft.com/office/drawing/2014/main" id="{6BDB11C7-C64B-48CC-91BC-F54F06DC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1" y="1364146"/>
            <a:ext cx="8687954" cy="307853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&lt;update id="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updateCustomer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 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cn.edu.ujn.ch6.dao.Customer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update customer set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username=#{username},jobs=#{jobs},phone=#{phone}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where id=#{id}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&lt;/update&gt;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7C28DEB-1458-407A-B51D-437C8231B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BF631D2-0CF3-4C60-8986-E0ECCCDCE352}"/>
              </a:ext>
            </a:extLst>
          </p:cNvPr>
          <p:cNvGrpSpPr>
            <a:grpSpLocks/>
          </p:cNvGrpSpPr>
          <p:nvPr/>
        </p:nvGrpSpPr>
        <p:grpSpPr bwMode="auto">
          <a:xfrm>
            <a:off x="1968066" y="1259781"/>
            <a:ext cx="4691095" cy="3557750"/>
            <a:chOff x="1683467" y="2035823"/>
            <a:chExt cx="5346636" cy="4136961"/>
          </a:xfrm>
        </p:grpSpPr>
        <p:grpSp>
          <p:nvGrpSpPr>
            <p:cNvPr id="12316" name="组合 41">
              <a:extLst>
                <a:ext uri="{FF2B5EF4-FFF2-40B4-BE49-F238E27FC236}">
                  <a16:creationId xmlns:a16="http://schemas.microsoft.com/office/drawing/2014/main" id="{AD1009A3-3C6B-41FC-8767-0D06008DC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3467" y="2035823"/>
              <a:ext cx="5346636" cy="4136961"/>
              <a:chOff x="1438101" y="1645822"/>
              <a:chExt cx="5346636" cy="4136767"/>
            </a:xfrm>
          </p:grpSpPr>
          <p:graphicFrame>
            <p:nvGraphicFramePr>
              <p:cNvPr id="12321" name="图表 2">
                <a:extLst>
                  <a:ext uri="{FF2B5EF4-FFF2-40B4-BE49-F238E27FC236}">
                    <a16:creationId xmlns:a16="http://schemas.microsoft.com/office/drawing/2014/main" id="{74757CE8-8B39-40C8-A208-D31AA22A12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05562370"/>
                  </p:ext>
                </p:extLst>
              </p:nvPr>
            </p:nvGraphicFramePr>
            <p:xfrm>
              <a:off x="1438101" y="1645822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5" r:id="rId4" imgW="5346655" imgH="4139543" progId="Excel.Chart.8">
                      <p:embed/>
                    </p:oleObj>
                  </mc:Choice>
                  <mc:Fallback>
                    <p:oleObj r:id="rId4" imgW="5346655" imgH="4139543" progId="Excel.Chart.8">
                      <p:embed/>
                      <p:pic>
                        <p:nvPicPr>
                          <p:cNvPr id="12321" name="图表 2">
                            <a:extLst>
                              <a:ext uri="{FF2B5EF4-FFF2-40B4-BE49-F238E27FC236}">
                                <a16:creationId xmlns:a16="http://schemas.microsoft.com/office/drawing/2014/main" id="{74757CE8-8B39-40C8-A208-D31AA22A121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8101" y="1645822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778DB5-67AC-45C0-AAB4-D92934AD0F58}"/>
                  </a:ext>
                </a:extLst>
              </p:cNvPr>
              <p:cNvSpPr txBox="1"/>
              <p:nvPr/>
            </p:nvSpPr>
            <p:spPr bwMode="auto">
              <a:xfrm>
                <a:off x="3762125" y="2290352"/>
                <a:ext cx="1042975" cy="4924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22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D995D9-1D2F-445A-A049-4FADADC46EDE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685505"/>
                <a:ext cx="1041335" cy="4924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22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FA98786-26A3-439D-A9C8-A56D97089F88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656932"/>
                <a:ext cx="1041335" cy="4924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22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12317" name="组合 2">
              <a:extLst>
                <a:ext uri="{FF2B5EF4-FFF2-40B4-BE49-F238E27FC236}">
                  <a16:creationId xmlns:a16="http://schemas.microsoft.com/office/drawing/2014/main" id="{26EDA76B-393A-4CB0-87B4-582233B1E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45" name="弧形 44">
                <a:extLst>
                  <a:ext uri="{FF2B5EF4-FFF2-40B4-BE49-F238E27FC236}">
                    <a16:creationId xmlns:a16="http://schemas.microsoft.com/office/drawing/2014/main" id="{102D625D-6987-4815-A00D-BFAE9A831F51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3098337D-C9C4-45DC-8100-128346B8D831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弧形 46">
                <a:extLst>
                  <a:ext uri="{FF2B5EF4-FFF2-40B4-BE49-F238E27FC236}">
                    <a16:creationId xmlns:a16="http://schemas.microsoft.com/office/drawing/2014/main" id="{44A1B1EE-0309-4A41-A0CF-3915CCC2CA32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2" name="组合 6">
            <a:extLst>
              <a:ext uri="{FF2B5EF4-FFF2-40B4-BE49-F238E27FC236}">
                <a16:creationId xmlns:a16="http://schemas.microsoft.com/office/drawing/2014/main" id="{8FF6E41D-09B4-470A-91F7-AA8C2B945BF6}"/>
              </a:ext>
            </a:extLst>
          </p:cNvPr>
          <p:cNvGrpSpPr>
            <a:grpSpLocks/>
          </p:cNvGrpSpPr>
          <p:nvPr/>
        </p:nvGrpSpPr>
        <p:grpSpPr bwMode="auto">
          <a:xfrm>
            <a:off x="4342210" y="859269"/>
            <a:ext cx="4036067" cy="728272"/>
            <a:chOff x="6012513" y="1827375"/>
            <a:chExt cx="3210228" cy="970678"/>
          </a:xfrm>
        </p:grpSpPr>
        <p:sp>
          <p:nvSpPr>
            <p:cNvPr id="12309" name="矩形 5">
              <a:extLst>
                <a:ext uri="{FF2B5EF4-FFF2-40B4-BE49-F238E27FC236}">
                  <a16:creationId xmlns:a16="http://schemas.microsoft.com/office/drawing/2014/main" id="{AB258CEC-5E85-4E9B-91C3-1A9FAF1B77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79370" y="1936590"/>
              <a:ext cx="2671988" cy="86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入门程序的编写</a:t>
              </a:r>
            </a:p>
          </p:txBody>
        </p:sp>
        <p:grpSp>
          <p:nvGrpSpPr>
            <p:cNvPr id="12310" name="组合 16">
              <a:extLst>
                <a:ext uri="{FF2B5EF4-FFF2-40B4-BE49-F238E27FC236}">
                  <a16:creationId xmlns:a16="http://schemas.microsoft.com/office/drawing/2014/main" id="{7667B200-7851-44E0-AE3D-2E3DE5DC230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012513" y="2286831"/>
              <a:ext cx="2974750" cy="446681"/>
              <a:chOff x="980659" y="2862509"/>
              <a:chExt cx="3110526" cy="446892"/>
            </a:xfrm>
          </p:grpSpPr>
          <p:cxnSp>
            <p:nvCxnSpPr>
              <p:cNvPr id="12314" name="直接连接符 7">
                <a:extLst>
                  <a:ext uri="{FF2B5EF4-FFF2-40B4-BE49-F238E27FC236}">
                    <a16:creationId xmlns:a16="http://schemas.microsoft.com/office/drawing/2014/main" id="{BD0B966B-234C-4F3E-A85B-592E2B60E2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5" name="直接连接符 10">
                <a:extLst>
                  <a:ext uri="{FF2B5EF4-FFF2-40B4-BE49-F238E27FC236}">
                    <a16:creationId xmlns:a16="http://schemas.microsoft.com/office/drawing/2014/main" id="{851F6236-3D37-438F-953A-DE27F2518F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2855452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11" name="组合 15">
              <a:extLst>
                <a:ext uri="{FF2B5EF4-FFF2-40B4-BE49-F238E27FC236}">
                  <a16:creationId xmlns:a16="http://schemas.microsoft.com/office/drawing/2014/main" id="{A2E9794F-1A39-46D9-B1D4-FF4CD1FC3C0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959" y="1827375"/>
              <a:ext cx="454782" cy="553797"/>
              <a:chOff x="1419028" y="4069721"/>
              <a:chExt cx="475539" cy="554059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D6DA081-24FF-4136-8BAD-8693FE099A5E}"/>
                  </a:ext>
                </a:extLst>
              </p:cNvPr>
              <p:cNvSpPr/>
              <p:nvPr/>
            </p:nvSpPr>
            <p:spPr bwMode="auto">
              <a:xfrm>
                <a:off x="1419028" y="4085598"/>
                <a:ext cx="475539" cy="473128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616FEA-749A-4AE6-B92D-5D467D0CA8A0}"/>
                  </a:ext>
                </a:extLst>
              </p:cNvPr>
              <p:cNvSpPr txBox="1"/>
              <p:nvPr/>
            </p:nvSpPr>
            <p:spPr>
              <a:xfrm>
                <a:off x="1490515" y="4069721"/>
                <a:ext cx="335675" cy="55405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" name="组合 17">
            <a:extLst>
              <a:ext uri="{FF2B5EF4-FFF2-40B4-BE49-F238E27FC236}">
                <a16:creationId xmlns:a16="http://schemas.microsoft.com/office/drawing/2014/main" id="{D1629A24-E9C6-43AE-81BB-3EEFCD565A14}"/>
              </a:ext>
            </a:extLst>
          </p:cNvPr>
          <p:cNvGrpSpPr>
            <a:grpSpLocks/>
          </p:cNvGrpSpPr>
          <p:nvPr/>
        </p:nvGrpSpPr>
        <p:grpSpPr bwMode="auto">
          <a:xfrm>
            <a:off x="439947" y="3022614"/>
            <a:ext cx="3239085" cy="1308642"/>
            <a:chOff x="633515" y="3794312"/>
            <a:chExt cx="2891893" cy="1227367"/>
          </a:xfrm>
        </p:grpSpPr>
        <p:grpSp>
          <p:nvGrpSpPr>
            <p:cNvPr id="12302" name="组合 26">
              <a:extLst>
                <a:ext uri="{FF2B5EF4-FFF2-40B4-BE49-F238E27FC236}">
                  <a16:creationId xmlns:a16="http://schemas.microsoft.com/office/drawing/2014/main" id="{5215D81B-3F05-4F1A-912B-5957DF36EC8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12307" name="直接连接符 27">
                <a:extLst>
                  <a:ext uri="{FF2B5EF4-FFF2-40B4-BE49-F238E27FC236}">
                    <a16:creationId xmlns:a16="http://schemas.microsoft.com/office/drawing/2014/main" id="{45AFF972-3B0B-4E7D-B294-912640B0C1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8" name="直接连接符 28">
                <a:extLst>
                  <a:ext uri="{FF2B5EF4-FFF2-40B4-BE49-F238E27FC236}">
                    <a16:creationId xmlns:a16="http://schemas.microsoft.com/office/drawing/2014/main" id="{F6824E7B-CAC6-4289-9A32-09BA200FAE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03" name="组合 29">
              <a:extLst>
                <a:ext uri="{FF2B5EF4-FFF2-40B4-BE49-F238E27FC236}">
                  <a16:creationId xmlns:a16="http://schemas.microsoft.com/office/drawing/2014/main" id="{F2E2EA8A-0529-4103-A608-201DE9D03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499005"/>
              <a:chOff x="1318173" y="3524885"/>
              <a:chExt cx="474576" cy="499005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C471D31-4E49-45A6-93BB-24F755717EF0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latin typeface="Arial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8EBE70-691F-4828-A891-A9CB79ABE330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901" cy="38969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4" name="矩形 21">
              <a:extLst>
                <a:ext uri="{FF2B5EF4-FFF2-40B4-BE49-F238E27FC236}">
                  <a16:creationId xmlns:a16="http://schemas.microsoft.com/office/drawing/2014/main" id="{3D3EDD74-8229-4D8E-8E2F-2CEB324ED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68" y="3794312"/>
              <a:ext cx="2476140" cy="1002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700"/>
                </a:lnSpc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MyBatis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的基础知识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C6CAD2E-26BA-4122-92C1-A1E33F05C743}"/>
              </a:ext>
            </a:extLst>
          </p:cNvPr>
          <p:cNvGrpSpPr>
            <a:grpSpLocks/>
          </p:cNvGrpSpPr>
          <p:nvPr/>
        </p:nvGrpSpPr>
        <p:grpSpPr bwMode="auto">
          <a:xfrm>
            <a:off x="5198269" y="3038656"/>
            <a:ext cx="3307760" cy="1115146"/>
            <a:chOff x="5821032" y="4066686"/>
            <a:chExt cx="2875292" cy="1240325"/>
          </a:xfrm>
        </p:grpSpPr>
        <p:grpSp>
          <p:nvGrpSpPr>
            <p:cNvPr id="12295" name="组合 38">
              <a:extLst>
                <a:ext uri="{FF2B5EF4-FFF2-40B4-BE49-F238E27FC236}">
                  <a16:creationId xmlns:a16="http://schemas.microsoft.com/office/drawing/2014/main" id="{BFF8221A-F17B-453E-A429-C60E60A034F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12300" name="直接连接符 39">
                <a:extLst>
                  <a:ext uri="{FF2B5EF4-FFF2-40B4-BE49-F238E27FC236}">
                    <a16:creationId xmlns:a16="http://schemas.microsoft.com/office/drawing/2014/main" id="{C7F0E04E-8761-4E72-BC0C-5A757D5DE5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1" name="直接连接符 40">
                <a:extLst>
                  <a:ext uri="{FF2B5EF4-FFF2-40B4-BE49-F238E27FC236}">
                    <a16:creationId xmlns:a16="http://schemas.microsoft.com/office/drawing/2014/main" id="{CA00D32B-CAC2-4C33-BC17-E898FA30C8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296" name="组合 41">
              <a:extLst>
                <a:ext uri="{FF2B5EF4-FFF2-40B4-BE49-F238E27FC236}">
                  <a16:creationId xmlns:a16="http://schemas.microsoft.com/office/drawing/2014/main" id="{C25A2255-1E3C-4D94-842F-BA8A9542C4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455" y="4806948"/>
              <a:ext cx="472869" cy="500063"/>
              <a:chOff x="1232465" y="3533629"/>
              <a:chExt cx="474208" cy="499438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7CC2950-D516-4275-AE3C-3DC5F3CBABAD}"/>
                  </a:ext>
                </a:extLst>
              </p:cNvPr>
              <p:cNvSpPr/>
              <p:nvPr/>
            </p:nvSpPr>
            <p:spPr bwMode="auto">
              <a:xfrm>
                <a:off x="1232465" y="3558997"/>
                <a:ext cx="474208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latin typeface="Arial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5C16C44-0C82-43AD-BE41-FA0DAAEA352B}"/>
                  </a:ext>
                </a:extLst>
              </p:cNvPr>
              <p:cNvSpPr txBox="1"/>
              <p:nvPr/>
            </p:nvSpPr>
            <p:spPr>
              <a:xfrm>
                <a:off x="1305665" y="3533629"/>
                <a:ext cx="335764" cy="46156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97" name="矩形 51">
              <a:extLst>
                <a:ext uri="{FF2B5EF4-FFF2-40B4-BE49-F238E27FC236}">
                  <a16:creationId xmlns:a16="http://schemas.microsoft.com/office/drawing/2014/main" id="{6E54610B-D7B7-407B-8390-0666A6455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032" y="4066686"/>
              <a:ext cx="2451101" cy="1004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700"/>
                </a:lnSpc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MyBatis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的工作原理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5ED4C-0744-45DF-9699-E76BD9E2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在测试类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MybatisTest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中，添加测试方法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updateCustomerTest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的用户职业修改为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，电话修改为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13311111111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7CAB1C-B76D-4FDA-B6A5-380B79C0D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6.4.3 </a:t>
            </a:r>
            <a:r>
              <a:rPr lang="zh-CN" altLang="en-US" dirty="0"/>
              <a:t>更新客户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6875" name="矩形 87">
            <a:extLst>
              <a:ext uri="{FF2B5EF4-FFF2-40B4-BE49-F238E27FC236}">
                <a16:creationId xmlns:a16="http://schemas.microsoft.com/office/drawing/2014/main" id="{AC1C5A0F-432E-4AEC-8E35-06E4B0CC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45" y="1504643"/>
            <a:ext cx="8609163" cy="313932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updateCustomerTest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throws Exception{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…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Customer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new Customer();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customer.setId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customer.setUsername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("rose");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customer.setJobs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("programmer");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customer.setPhone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("13311111111"); 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int rows =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sqlSession.update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("cn.edu.ujn.ch6.mapper"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+ ".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CustomerMapper.updateCustomer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", customer);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…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69" name="矩形 10">
            <a:extLst>
              <a:ext uri="{FF2B5EF4-FFF2-40B4-BE49-F238E27FC236}">
                <a16:creationId xmlns:a16="http://schemas.microsoft.com/office/drawing/2014/main" id="{31EC4920-2CD6-499D-A927-BAE35A82C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290638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36871" name="矩形 12">
            <a:extLst>
              <a:ext uri="{FF2B5EF4-FFF2-40B4-BE49-F238E27FC236}">
                <a16:creationId xmlns:a16="http://schemas.microsoft.com/office/drawing/2014/main" id="{D72DC26F-DE5C-4FA6-857D-3BE6A7F5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035" y="243363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662D1-2784-44B0-8FDC-E0C25ED9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删除操作在映射文件中是通过配置</a:t>
            </a:r>
            <a:r>
              <a:rPr lang="en-US" altLang="zh-CN" dirty="0"/>
              <a:t>&lt;delete&gt;</a:t>
            </a:r>
            <a:r>
              <a:rPr lang="zh-CN" altLang="zh-CN" dirty="0"/>
              <a:t>元素来实现的。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0BB09D-14A3-4901-9FD0-E81142790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6.4.4 </a:t>
            </a:r>
            <a:r>
              <a:rPr lang="zh-CN" altLang="en-US" dirty="0"/>
              <a:t>删除客户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7897" name="矩形 87">
            <a:extLst>
              <a:ext uri="{FF2B5EF4-FFF2-40B4-BE49-F238E27FC236}">
                <a16:creationId xmlns:a16="http://schemas.microsoft.com/office/drawing/2014/main" id="{BB7CF1E3-814B-47A9-8706-251B4E760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57" y="1253952"/>
            <a:ext cx="8157043" cy="168796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&lt;delete id="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deleteCustomer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="Integer"&gt;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delete from customer where id=#{id}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&lt;/delete&gt;</a:t>
            </a:r>
          </a:p>
        </p:txBody>
      </p:sp>
      <p:sp>
        <p:nvSpPr>
          <p:cNvPr id="37895" name="矩形 6">
            <a:extLst>
              <a:ext uri="{FF2B5EF4-FFF2-40B4-BE49-F238E27FC236}">
                <a16:creationId xmlns:a16="http://schemas.microsoft.com/office/drawing/2014/main" id="{1304BA5A-8A48-48A8-BDB8-EB6B84DF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283" y="1253952"/>
            <a:ext cx="5100453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84B19-F7AA-40B9-81DB-2EBA60F7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在测试类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MybatisTest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中，添加测试方法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deleteCustomerTest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，该方法用于将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的客户信息删除。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BED01D-3B42-45E3-9DF8-908D5EB0A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6.4.4 </a:t>
            </a:r>
            <a:r>
              <a:rPr lang="zh-CN" altLang="en-US" dirty="0"/>
              <a:t>删除客户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8922" name="矩形 87">
            <a:extLst>
              <a:ext uri="{FF2B5EF4-FFF2-40B4-BE49-F238E27FC236}">
                <a16:creationId xmlns:a16="http://schemas.microsoft.com/office/drawing/2014/main" id="{A30B4413-3090-457D-ADE7-94542E45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59" y="1475304"/>
            <a:ext cx="8174141" cy="240065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deleteCustomerTest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throws Exception{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int rows =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sqlSession.delete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("cn.edu.ujn.ch6.mapper"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+ ".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CustomerMapper.deleteCustomer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", 4);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…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917" name="矩形 10">
            <a:extLst>
              <a:ext uri="{FF2B5EF4-FFF2-40B4-BE49-F238E27FC236}">
                <a16:creationId xmlns:a16="http://schemas.microsoft.com/office/drawing/2014/main" id="{70AFAD78-11BE-457D-A470-EC423924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290638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1EA92E1-B275-464C-8B22-A5E95495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B9C828-F523-41A7-AF1D-78D7B0441B89}"/>
              </a:ext>
            </a:extLst>
          </p:cNvPr>
          <p:cNvGrpSpPr>
            <a:grpSpLocks/>
          </p:cNvGrpSpPr>
          <p:nvPr/>
        </p:nvGrpSpPr>
        <p:grpSpPr bwMode="auto">
          <a:xfrm>
            <a:off x="1798320" y="-114300"/>
            <a:ext cx="6880860" cy="4777740"/>
            <a:chOff x="2374672" y="3577212"/>
            <a:chExt cx="5913437" cy="75301"/>
          </a:xfrm>
        </p:grpSpPr>
        <p:sp>
          <p:nvSpPr>
            <p:cNvPr id="39943" name="圆角矩形 1">
              <a:extLst>
                <a:ext uri="{FF2B5EF4-FFF2-40B4-BE49-F238E27FC236}">
                  <a16:creationId xmlns:a16="http://schemas.microsoft.com/office/drawing/2014/main" id="{86085785-F16F-4876-BC86-1375B1838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589981"/>
              <a:ext cx="5913437" cy="62532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944" name="矩形 2">
              <a:extLst>
                <a:ext uri="{FF2B5EF4-FFF2-40B4-BE49-F238E27FC236}">
                  <a16:creationId xmlns:a16="http://schemas.microsoft.com/office/drawing/2014/main" id="{30ACCA12-F3BA-4E81-82B9-7A05DB34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577212"/>
              <a:ext cx="5739381" cy="60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C1E294E-05B4-43FF-80B0-2A8016020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7" y="1122759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标题 1">
            <a:extLst>
              <a:ext uri="{FF2B5EF4-FFF2-40B4-BE49-F238E27FC236}">
                <a16:creationId xmlns:a16="http://schemas.microsoft.com/office/drawing/2014/main" id="{2CC1BD02-C04C-44A9-BBB1-99A8BCA8F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6.5 </a:t>
            </a:r>
            <a:r>
              <a:rPr lang="zh-CN" altLang="en-US"/>
              <a:t>本章小结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673895-6602-44B0-9C69-9FD9FF6A9250}"/>
              </a:ext>
            </a:extLst>
          </p:cNvPr>
          <p:cNvSpPr/>
          <p:nvPr/>
        </p:nvSpPr>
        <p:spPr>
          <a:xfrm>
            <a:off x="2254995" y="759696"/>
            <a:ext cx="6165105" cy="358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本章首先对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下载使用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进行了讲解，然后对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进行了流程分析，最后通过一个简单的增删改查案例来演示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通过本章的学习，读者可以了解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的概念和作用，熟悉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的工作原理，并能够使用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框架完成基本的数据库操作。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CE3ED0-A610-4911-B7E1-4D98EA13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1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课下自学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框架，并根据自己的理解描述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框架与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框架的区别。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1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预习作业</a:t>
            </a:r>
            <a:endParaRPr lang="en-US" altLang="zh-CN" sz="21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配置文件中的各个元素有什么作用？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映射文件中有哪些常用元素？</a:t>
            </a:r>
            <a:endParaRPr lang="en-US" altLang="zh-CN" sz="1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0962" name="标题 1">
            <a:extLst>
              <a:ext uri="{FF2B5EF4-FFF2-40B4-BE49-F238E27FC236}">
                <a16:creationId xmlns:a16="http://schemas.microsoft.com/office/drawing/2014/main" id="{08623713-B8FE-491C-9496-8708C8BE1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EBE3F421-020D-46D6-90E8-DEFA5931BF65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07ED78-C04F-4C9A-9A2F-7760AF3D4A9B}"/>
              </a:ext>
            </a:extLst>
          </p:cNvPr>
          <p:cNvGrpSpPr>
            <a:grpSpLocks/>
          </p:cNvGrpSpPr>
          <p:nvPr/>
        </p:nvGrpSpPr>
        <p:grpSpPr bwMode="auto">
          <a:xfrm>
            <a:off x="1041246" y="953921"/>
            <a:ext cx="7061507" cy="3235657"/>
            <a:chOff x="827584" y="1756903"/>
            <a:chExt cx="7598806" cy="3444382"/>
          </a:xfrm>
        </p:grpSpPr>
        <p:grpSp>
          <p:nvGrpSpPr>
            <p:cNvPr id="13316" name="组合 3">
              <a:extLst>
                <a:ext uri="{FF2B5EF4-FFF2-40B4-BE49-F238E27FC236}">
                  <a16:creationId xmlns:a16="http://schemas.microsoft.com/office/drawing/2014/main" id="{74158FD7-7511-4EBE-AF4F-910585DF6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1" name="对角圆角矩形 10">
                <a:extLst>
                  <a:ext uri="{FF2B5EF4-FFF2-40B4-BE49-F238E27FC236}">
                    <a16:creationId xmlns:a16="http://schemas.microsoft.com/office/drawing/2014/main" id="{95E2226C-D474-4FEE-B4B5-D8BE11224507}"/>
                  </a:ext>
                </a:extLst>
              </p:cNvPr>
              <p:cNvSpPr/>
              <p:nvPr/>
            </p:nvSpPr>
            <p:spPr>
              <a:xfrm>
                <a:off x="827584" y="1825187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0070C0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322" name="组合 2">
                <a:extLst>
                  <a:ext uri="{FF2B5EF4-FFF2-40B4-BE49-F238E27FC236}">
                    <a16:creationId xmlns:a16="http://schemas.microsoft.com/office/drawing/2014/main" id="{4C1F7061-5E0C-4065-A7E7-B17986D603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50D9E025-0209-4ECF-8055-586F51AC448D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bg1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24" name="TextBox 1">
                  <a:extLst>
                    <a:ext uri="{FF2B5EF4-FFF2-40B4-BE49-F238E27FC236}">
                      <a16:creationId xmlns:a16="http://schemas.microsoft.com/office/drawing/2014/main" id="{39EA1F0F-DC39-413F-839D-7A7B15AB58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591296"/>
                  <a:ext cx="3566358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3317" name="TextBox 10">
              <a:extLst>
                <a:ext uri="{FF2B5EF4-FFF2-40B4-BE49-F238E27FC236}">
                  <a16:creationId xmlns:a16="http://schemas.microsoft.com/office/drawing/2014/main" id="{CF5F860C-7616-41C4-A64F-7CBE59F12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26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6.2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的下载和使用</a:t>
              </a:r>
            </a:p>
          </p:txBody>
        </p:sp>
        <p:sp>
          <p:nvSpPr>
            <p:cNvPr id="13318" name="TextBox 11">
              <a:extLst>
                <a:ext uri="{FF2B5EF4-FFF2-40B4-BE49-F238E27FC236}">
                  <a16:creationId xmlns:a16="http://schemas.microsoft.com/office/drawing/2014/main" id="{00E0B4FB-ECC5-456D-B468-76D1860E7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271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6.3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的工作原理</a:t>
              </a:r>
            </a:p>
          </p:txBody>
        </p:sp>
        <p:sp>
          <p:nvSpPr>
            <p:cNvPr id="13319" name="TextBox 6">
              <a:extLst>
                <a:ext uri="{FF2B5EF4-FFF2-40B4-BE49-F238E27FC236}">
                  <a16:creationId xmlns:a16="http://schemas.microsoft.com/office/drawing/2014/main" id="{5015031A-EFA5-4F1B-9CE3-39F417F82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781"/>
              <a:ext cx="4349960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 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 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0" name="TextBox 11">
              <a:extLst>
                <a:ext uri="{FF2B5EF4-FFF2-40B4-BE49-F238E27FC236}">
                  <a16:creationId xmlns:a16="http://schemas.microsoft.com/office/drawing/2014/main" id="{BB973036-4CB6-47F4-B360-2A7CEEB54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16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6.4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入门程序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B403E6D-DE98-48AA-96D6-9C0A06C2B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初识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5FE2A1-1E3C-422D-BB1C-9F75BC6E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err="1">
                <a:cs typeface="Times New Roman" panose="02020603050405020304" pitchFamily="18" charset="0"/>
              </a:rPr>
              <a:t>MyBatis</a:t>
            </a:r>
            <a:r>
              <a:rPr lang="en-US" altLang="zh-CN" sz="2600" dirty="0">
                <a:cs typeface="Times New Roman" panose="02020603050405020304" pitchFamily="18" charset="0"/>
              </a:rPr>
              <a:t> is a first class </a:t>
            </a:r>
            <a:r>
              <a:rPr lang="en-US" altLang="zh-CN" sz="2600" b="1" dirty="0">
                <a:solidFill>
                  <a:srgbClr val="C00000"/>
                </a:solidFill>
                <a:cs typeface="Times New Roman" panose="02020603050405020304" pitchFamily="18" charset="0"/>
              </a:rPr>
              <a:t>persistence framework </a:t>
            </a:r>
            <a:r>
              <a:rPr lang="en-US" altLang="zh-CN" sz="2600" dirty="0">
                <a:cs typeface="Times New Roman" panose="02020603050405020304" pitchFamily="18" charset="0"/>
              </a:rPr>
              <a:t>with support for custom SQL, stored procedures and advanced mappings. </a:t>
            </a:r>
          </a:p>
          <a:p>
            <a:r>
              <a:rPr lang="en-US" altLang="zh-CN" sz="2600" dirty="0" err="1">
                <a:cs typeface="Times New Roman" panose="02020603050405020304" pitchFamily="18" charset="0"/>
              </a:rPr>
              <a:t>MyBatis</a:t>
            </a:r>
            <a:r>
              <a:rPr lang="en-US" altLang="zh-CN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cs typeface="Times New Roman" panose="02020603050405020304" pitchFamily="18" charset="0"/>
              </a:rPr>
              <a:t>eliminates</a:t>
            </a:r>
            <a:r>
              <a:rPr lang="en-US" altLang="zh-CN" sz="2600" dirty="0">
                <a:cs typeface="Times New Roman" panose="02020603050405020304" pitchFamily="18" charset="0"/>
              </a:rPr>
              <a:t> almost all of the JDBC code and manual setting of parameters and retrieval of results.</a:t>
            </a:r>
          </a:p>
          <a:p>
            <a:r>
              <a:rPr lang="en-US" altLang="zh-CN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cs typeface="Times New Roman" panose="02020603050405020304" pitchFamily="18" charset="0"/>
              </a:rPr>
              <a:t>MyBatis</a:t>
            </a:r>
            <a:r>
              <a:rPr lang="en-US" altLang="zh-CN" sz="2600" dirty="0">
                <a:cs typeface="Times New Roman" panose="02020603050405020304" pitchFamily="18" charset="0"/>
              </a:rPr>
              <a:t> can use simple </a:t>
            </a:r>
            <a:r>
              <a:rPr lang="en-US" altLang="zh-CN" sz="2600" dirty="0">
                <a:solidFill>
                  <a:srgbClr val="C00000"/>
                </a:solidFill>
                <a:cs typeface="Times New Roman" panose="02020603050405020304" pitchFamily="18" charset="0"/>
              </a:rPr>
              <a:t>XML</a:t>
            </a:r>
            <a:r>
              <a:rPr lang="en-US" altLang="zh-CN" sz="2600" dirty="0">
                <a:cs typeface="Times New Roman" panose="02020603050405020304" pitchFamily="18" charset="0"/>
              </a:rPr>
              <a:t> or </a:t>
            </a:r>
            <a:r>
              <a:rPr lang="en-US" altLang="zh-CN" sz="2600" dirty="0">
                <a:solidFill>
                  <a:srgbClr val="C00000"/>
                </a:solidFill>
                <a:cs typeface="Times New Roman" panose="02020603050405020304" pitchFamily="18" charset="0"/>
              </a:rPr>
              <a:t>Annotations</a:t>
            </a:r>
            <a:r>
              <a:rPr lang="en-US" altLang="zh-CN" sz="2600" dirty="0">
                <a:cs typeface="Times New Roman" panose="02020603050405020304" pitchFamily="18" charset="0"/>
              </a:rPr>
              <a:t> for </a:t>
            </a:r>
            <a:r>
              <a:rPr lang="en-US" altLang="zh-CN" sz="26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configuration and map primitives, Map interfaces and Java POJOs </a:t>
            </a:r>
            <a:r>
              <a:rPr lang="en-US" altLang="zh-CN" sz="2600" dirty="0">
                <a:cs typeface="Times New Roman" panose="02020603050405020304" pitchFamily="18" charset="0"/>
              </a:rPr>
              <a:t>(Plain Old Java Objects) </a:t>
            </a:r>
            <a:r>
              <a:rPr lang="en-US" altLang="zh-CN" sz="2600" b="1" dirty="0">
                <a:solidFill>
                  <a:srgbClr val="C00000"/>
                </a:solidFill>
                <a:cs typeface="Times New Roman" panose="02020603050405020304" pitchFamily="18" charset="0"/>
              </a:rPr>
              <a:t>to database records</a:t>
            </a:r>
            <a:r>
              <a:rPr lang="en-US" altLang="zh-CN" sz="2600" dirty="0">
                <a:cs typeface="Times New Roman" panose="02020603050405020304" pitchFamily="18" charset="0"/>
              </a:rPr>
              <a:t>.</a:t>
            </a:r>
            <a:endParaRPr lang="zh-CN" altLang="en-US" sz="2600" dirty="0"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03DD126-BB90-4255-B494-E74F481D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什么是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2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B5E1F0-38CF-491E-A69D-AF4007D4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（前身是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）是一个支持普通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查询、存储过程以及高级映射的持久层框架。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一词来源于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"internet"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"abatis"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的组合，是一个基于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持久层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提供的持久层框架包括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Maps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Access Objects(DAOs)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标题 1">
            <a:extLst>
              <a:ext uri="{FF2B5EF4-FFF2-40B4-BE49-F238E27FC236}">
                <a16:creationId xmlns:a16="http://schemas.microsoft.com/office/drawing/2014/main" id="{9BF5C412-4CB0-494E-AAE0-BDF986F3E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什么是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674954-8163-49A1-82D6-0BEC2EA5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124201"/>
            <a:ext cx="6048375" cy="4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29F972-853B-4C60-8DA1-7F8485198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18" y="3184586"/>
            <a:ext cx="4763311" cy="1197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C16B3B-1FC1-464F-8C2D-336BEB05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MyBatis</a:t>
            </a:r>
            <a:r>
              <a:rPr lang="zh-CN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框架：</a:t>
            </a:r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ORM</a:t>
            </a:r>
            <a:r>
              <a:rPr lang="zh-CN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框架</a:t>
            </a:r>
            <a:endParaRPr lang="en-US" altLang="zh-C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ORM</a:t>
            </a:r>
            <a:r>
              <a:rPr lang="zh-CN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Object/Relation Mapping</a:t>
            </a:r>
          </a:p>
          <a:p>
            <a:pPr lvl="1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为了解决面向对象与关系型数据库中数据类型不匹配的技术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通过描述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对象与数据库表之间的映射关系，自动将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应用程序中的对象持久化到关系型数据库的表中。</a:t>
            </a:r>
            <a:endParaRPr lang="zh-CN" altLang="en-US" dirty="0"/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id="{831C0871-2CF8-4783-9EB1-45ED31879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什么是</a:t>
            </a:r>
            <a:r>
              <a:rPr lang="en-US" altLang="zh-CN"/>
              <a:t>MyBatis</a:t>
            </a:r>
            <a:endParaRPr lang="zh-CN" alt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A6CE693-EF92-4EF9-8321-67406605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9" y="2916478"/>
            <a:ext cx="8475162" cy="175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B684C-134D-45D0-9B3B-BEBE88C7ECF1}"/>
              </a:ext>
            </a:extLst>
          </p:cNvPr>
          <p:cNvSpPr txBox="1"/>
          <p:nvPr/>
        </p:nvSpPr>
        <p:spPr>
          <a:xfrm>
            <a:off x="3364302" y="4357098"/>
            <a:ext cx="2415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ORM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框架的工作原理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4E8F2B-37D0-4AD3-8B21-D31B50F9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ORM</a:t>
            </a:r>
            <a:endParaRPr lang="zh-CN" altLang="en-US" dirty="0"/>
          </a:p>
        </p:txBody>
      </p:sp>
      <p:sp>
        <p:nvSpPr>
          <p:cNvPr id="16387" name="标题 1">
            <a:extLst>
              <a:ext uri="{FF2B5EF4-FFF2-40B4-BE49-F238E27FC236}">
                <a16:creationId xmlns:a16="http://schemas.microsoft.com/office/drawing/2014/main" id="{12B0A535-21DB-4028-B426-6D03C3CC6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什么是</a:t>
            </a:r>
            <a:r>
              <a:rPr lang="en-US" altLang="zh-CN"/>
              <a:t>MyBatis</a:t>
            </a:r>
            <a:endParaRPr lang="zh-CN" altLang="en-US"/>
          </a:p>
        </p:txBody>
      </p:sp>
      <p:graphicFrame>
        <p:nvGraphicFramePr>
          <p:cNvPr id="12" name="Object 18">
            <a:extLst>
              <a:ext uri="{FF2B5EF4-FFF2-40B4-BE49-F238E27FC236}">
                <a16:creationId xmlns:a16="http://schemas.microsoft.com/office/drawing/2014/main" id="{38EEABFE-F89B-4399-85FA-92EC40134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25379"/>
              </p:ext>
            </p:extLst>
          </p:nvPr>
        </p:nvGraphicFramePr>
        <p:xfrm>
          <a:off x="585181" y="1094980"/>
          <a:ext cx="8046933" cy="313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Visio" r:id="rId3" imgW="9376666" imgH="3278322" progId="Visio.Drawing.11">
                  <p:embed/>
                </p:oleObj>
              </mc:Choice>
              <mc:Fallback>
                <p:oleObj name="Visio" r:id="rId3" imgW="9376666" imgH="3278322" progId="Visio.Drawing.11">
                  <p:embed/>
                  <p:pic>
                    <p:nvPicPr>
                      <p:cNvPr id="29698" name="Object 18">
                        <a:extLst>
                          <a:ext uri="{FF2B5EF4-FFF2-40B4-BE49-F238E27FC236}">
                            <a16:creationId xmlns:a16="http://schemas.microsoft.com/office/drawing/2014/main" id="{D85DCC9C-2509-4D40-AB9A-BF3AD210B17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81" y="1094980"/>
                        <a:ext cx="8046933" cy="313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0">
            <a:extLst>
              <a:ext uri="{FF2B5EF4-FFF2-40B4-BE49-F238E27FC236}">
                <a16:creationId xmlns:a16="http://schemas.microsoft.com/office/drawing/2014/main" id="{F6341C35-9A84-4EBC-A90E-D916F87B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81" y="1570008"/>
            <a:ext cx="4005609" cy="2088453"/>
          </a:xfrm>
          <a:prstGeom prst="ellipse">
            <a:avLst/>
          </a:prstGeom>
          <a:noFill/>
          <a:ln w="5715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4624F47B-7C5E-41F9-8EAE-4F8C617E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152" y="1666270"/>
            <a:ext cx="2428554" cy="2088453"/>
          </a:xfrm>
          <a:prstGeom prst="ellipse">
            <a:avLst/>
          </a:prstGeom>
          <a:noFill/>
          <a:ln w="5715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53B1BF5-FD8E-45DB-BFE3-097E4C918364}"/>
              </a:ext>
            </a:extLst>
          </p:cNvPr>
          <p:cNvSpPr>
            <a:spLocks/>
          </p:cNvSpPr>
          <p:nvPr/>
        </p:nvSpPr>
        <p:spPr bwMode="auto">
          <a:xfrm>
            <a:off x="4145305" y="1760439"/>
            <a:ext cx="2558251" cy="585939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227" y="45"/>
              </a:cxn>
              <a:cxn ang="0">
                <a:pos x="363" y="227"/>
              </a:cxn>
              <a:cxn ang="0">
                <a:pos x="590" y="0"/>
              </a:cxn>
              <a:cxn ang="0">
                <a:pos x="726" y="227"/>
              </a:cxn>
              <a:cxn ang="0">
                <a:pos x="907" y="45"/>
              </a:cxn>
              <a:cxn ang="0">
                <a:pos x="1089" y="272"/>
              </a:cxn>
              <a:cxn ang="0">
                <a:pos x="1225" y="91"/>
              </a:cxn>
              <a:cxn ang="0">
                <a:pos x="1361" y="181"/>
              </a:cxn>
            </a:cxnLst>
            <a:rect l="0" t="0" r="r" b="b"/>
            <a:pathLst>
              <a:path w="1361" h="280">
                <a:moveTo>
                  <a:pt x="0" y="227"/>
                </a:moveTo>
                <a:cubicBezTo>
                  <a:pt x="83" y="136"/>
                  <a:pt x="167" y="45"/>
                  <a:pt x="227" y="45"/>
                </a:cubicBezTo>
                <a:cubicBezTo>
                  <a:pt x="287" y="45"/>
                  <a:pt x="303" y="235"/>
                  <a:pt x="363" y="227"/>
                </a:cubicBezTo>
                <a:cubicBezTo>
                  <a:pt x="423" y="219"/>
                  <a:pt x="530" y="0"/>
                  <a:pt x="590" y="0"/>
                </a:cubicBezTo>
                <a:cubicBezTo>
                  <a:pt x="650" y="0"/>
                  <a:pt x="673" y="220"/>
                  <a:pt x="726" y="227"/>
                </a:cubicBezTo>
                <a:cubicBezTo>
                  <a:pt x="779" y="234"/>
                  <a:pt x="847" y="37"/>
                  <a:pt x="907" y="45"/>
                </a:cubicBezTo>
                <a:cubicBezTo>
                  <a:pt x="967" y="53"/>
                  <a:pt x="1036" y="264"/>
                  <a:pt x="1089" y="272"/>
                </a:cubicBezTo>
                <a:cubicBezTo>
                  <a:pt x="1142" y="280"/>
                  <a:pt x="1180" y="106"/>
                  <a:pt x="1225" y="91"/>
                </a:cubicBezTo>
                <a:cubicBezTo>
                  <a:pt x="1270" y="76"/>
                  <a:pt x="1315" y="128"/>
                  <a:pt x="1361" y="181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E041BC5-0389-4ED1-BEC3-8C40EBBF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890" y="1094980"/>
            <a:ext cx="2046978" cy="3226848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1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7C27800-FCFA-4CDB-9B44-7D0D2859D1CD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A0355D-F208-45BD-971B-C6FE152A62D8}"/>
              </a:ext>
            </a:extLst>
          </p:cNvPr>
          <p:cNvGrpSpPr>
            <a:grpSpLocks/>
          </p:cNvGrpSpPr>
          <p:nvPr/>
        </p:nvGrpSpPr>
        <p:grpSpPr bwMode="auto">
          <a:xfrm>
            <a:off x="1021992" y="1095981"/>
            <a:ext cx="6949363" cy="3124581"/>
            <a:chOff x="827584" y="1756903"/>
            <a:chExt cx="7598806" cy="3444382"/>
          </a:xfrm>
        </p:grpSpPr>
        <p:grpSp>
          <p:nvGrpSpPr>
            <p:cNvPr id="17412" name="组合 3">
              <a:extLst>
                <a:ext uri="{FF2B5EF4-FFF2-40B4-BE49-F238E27FC236}">
                  <a16:creationId xmlns:a16="http://schemas.microsoft.com/office/drawing/2014/main" id="{588213F1-E4AE-4550-8005-3BD71AFB2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1" name="对角圆角矩形 10">
                <a:extLst>
                  <a:ext uri="{FF2B5EF4-FFF2-40B4-BE49-F238E27FC236}">
                    <a16:creationId xmlns:a16="http://schemas.microsoft.com/office/drawing/2014/main" id="{31BB993F-FAFA-46AD-B82C-FE835C02C5DF}"/>
                  </a:ext>
                </a:extLst>
              </p:cNvPr>
              <p:cNvSpPr/>
              <p:nvPr/>
            </p:nvSpPr>
            <p:spPr>
              <a:xfrm>
                <a:off x="827584" y="2673181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0070C0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418" name="组合 2">
                <a:extLst>
                  <a:ext uri="{FF2B5EF4-FFF2-40B4-BE49-F238E27FC236}">
                    <a16:creationId xmlns:a16="http://schemas.microsoft.com/office/drawing/2014/main" id="{2F0145CE-76FD-4D0F-BDDD-40D475CBB5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ED3CFF0-1628-4F2D-BEBE-BBEA5724EB99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bg1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20" name="TextBox 1">
                  <a:extLst>
                    <a:ext uri="{FF2B5EF4-FFF2-40B4-BE49-F238E27FC236}">
                      <a16:creationId xmlns:a16="http://schemas.microsoft.com/office/drawing/2014/main" id="{30CB79F6-7EDD-4F7B-B88B-59B8E9F0F3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591296"/>
                  <a:ext cx="3566358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413" name="TextBox 10">
              <a:extLst>
                <a:ext uri="{FF2B5EF4-FFF2-40B4-BE49-F238E27FC236}">
                  <a16:creationId xmlns:a16="http://schemas.microsoft.com/office/drawing/2014/main" id="{7FEEBCE5-EBEE-4441-8D75-FD3B0C602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26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6.2  MyBatis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的下载和使用</a:t>
              </a:r>
            </a:p>
          </p:txBody>
        </p:sp>
        <p:sp>
          <p:nvSpPr>
            <p:cNvPr id="17414" name="TextBox 11">
              <a:extLst>
                <a:ext uri="{FF2B5EF4-FFF2-40B4-BE49-F238E27FC236}">
                  <a16:creationId xmlns:a16="http://schemas.microsoft.com/office/drawing/2014/main" id="{8D0C0CE1-FD77-4340-A709-0B3D33484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271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6.3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的工作原理</a:t>
              </a:r>
            </a:p>
          </p:txBody>
        </p:sp>
        <p:sp>
          <p:nvSpPr>
            <p:cNvPr id="17415" name="TextBox 6">
              <a:extLst>
                <a:ext uri="{FF2B5EF4-FFF2-40B4-BE49-F238E27FC236}">
                  <a16:creationId xmlns:a16="http://schemas.microsoft.com/office/drawing/2014/main" id="{DD094347-7945-4396-8F08-4D88A934B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781"/>
              <a:ext cx="4349960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6" name="TextBox 11">
              <a:extLst>
                <a:ext uri="{FF2B5EF4-FFF2-40B4-BE49-F238E27FC236}">
                  <a16:creationId xmlns:a16="http://schemas.microsoft.com/office/drawing/2014/main" id="{D4097A78-1153-4FA5-AC96-281FC7AE7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16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6.4  MyBatis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入门程序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7BE1D20-94B4-4B12-B37D-17095A7E4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初识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11993</TotalTime>
  <Pages>0</Pages>
  <Words>2633</Words>
  <Characters>0</Characters>
  <Application>Microsoft Office PowerPoint</Application>
  <DocSecurity>0</DocSecurity>
  <PresentationFormat>全屏显示(16:9)</PresentationFormat>
  <Lines>0</Lines>
  <Paragraphs>335</Paragraphs>
  <Slides>35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 Unicode MS</vt:lpstr>
      <vt:lpstr>Microsoft YaHei UI</vt:lpstr>
      <vt:lpstr>黑体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主题​​</vt:lpstr>
      <vt:lpstr>Microsoft Excel Chart</vt:lpstr>
      <vt:lpstr>Microsoft Visio 绘图</vt:lpstr>
      <vt:lpstr>第6章 初识MyBatis</vt:lpstr>
      <vt:lpstr>实验点评</vt:lpstr>
      <vt:lpstr>学习目标</vt:lpstr>
      <vt:lpstr>第6章 初识MyBatis</vt:lpstr>
      <vt:lpstr>6.1 什么是MyBatis</vt:lpstr>
      <vt:lpstr>6.1 什么是MyBatis</vt:lpstr>
      <vt:lpstr>6.1 什么是MyBatis</vt:lpstr>
      <vt:lpstr>6.1 什么是MyBatis</vt:lpstr>
      <vt:lpstr>第6章 初识MyBatis</vt:lpstr>
      <vt:lpstr>6.2 MyBatis的下载和使用</vt:lpstr>
      <vt:lpstr>6.2 MyBatis的下载和使用</vt:lpstr>
      <vt:lpstr>第6章 初识MyBatis</vt:lpstr>
      <vt:lpstr>6.3 MyBatis的工作原理</vt:lpstr>
      <vt:lpstr>第6章 初识MyBatis</vt:lpstr>
      <vt:lpstr>6.4.1 查询客户  </vt:lpstr>
      <vt:lpstr>6.4.1 查询客户  </vt:lpstr>
      <vt:lpstr>6.4.1 查询客户  </vt:lpstr>
      <vt:lpstr>6.4.1 查询客户  </vt:lpstr>
      <vt:lpstr>扩展：MyBatis Generator</vt:lpstr>
      <vt:lpstr>扩展：MyBatis Generator</vt:lpstr>
      <vt:lpstr>6.4.1 查询客户  </vt:lpstr>
      <vt:lpstr>6.4.1 查询客户  </vt:lpstr>
      <vt:lpstr>6.4.1 查询客户  </vt:lpstr>
      <vt:lpstr>6.4.1 查询客户  </vt:lpstr>
      <vt:lpstr>6.4.1 查询客户  </vt:lpstr>
      <vt:lpstr>6.4.1 查询客户</vt:lpstr>
      <vt:lpstr>6.4.2 添加客户 </vt:lpstr>
      <vt:lpstr>6.4.2 添加客户 </vt:lpstr>
      <vt:lpstr>6.4.3 更新客户 </vt:lpstr>
      <vt:lpstr>6.4.3 更新客户 </vt:lpstr>
      <vt:lpstr>6.4.4 删除客户 </vt:lpstr>
      <vt:lpstr>6.4.4 删除客户 </vt:lpstr>
      <vt:lpstr>6.5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nicop6@ujn.edu.cn</cp:lastModifiedBy>
  <cp:revision>606</cp:revision>
  <dcterms:created xsi:type="dcterms:W3CDTF">2013-01-25T01:44:32Z</dcterms:created>
  <dcterms:modified xsi:type="dcterms:W3CDTF">2020-03-23T01:27:09Z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