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3" r:id="rId1"/>
  </p:sldMasterIdLst>
  <p:notesMasterIdLst>
    <p:notesMasterId r:id="rId54"/>
  </p:notesMasterIdLst>
  <p:sldIdLst>
    <p:sldId id="256" r:id="rId2"/>
    <p:sldId id="304" r:id="rId3"/>
    <p:sldId id="305" r:id="rId4"/>
    <p:sldId id="259" r:id="rId5"/>
    <p:sldId id="260" r:id="rId6"/>
    <p:sldId id="261" r:id="rId7"/>
    <p:sldId id="262" r:id="rId8"/>
    <p:sldId id="307" r:id="rId9"/>
    <p:sldId id="263" r:id="rId10"/>
    <p:sldId id="308" r:id="rId11"/>
    <p:sldId id="309" r:id="rId12"/>
    <p:sldId id="264" r:id="rId13"/>
    <p:sldId id="297" r:id="rId14"/>
    <p:sldId id="265" r:id="rId15"/>
    <p:sldId id="298" r:id="rId16"/>
    <p:sldId id="299" r:id="rId17"/>
    <p:sldId id="266" r:id="rId18"/>
    <p:sldId id="267" r:id="rId19"/>
    <p:sldId id="268" r:id="rId20"/>
    <p:sldId id="269" r:id="rId21"/>
    <p:sldId id="270" r:id="rId22"/>
    <p:sldId id="271" r:id="rId23"/>
    <p:sldId id="272" r:id="rId24"/>
    <p:sldId id="273" r:id="rId25"/>
    <p:sldId id="274" r:id="rId26"/>
    <p:sldId id="300" r:id="rId27"/>
    <p:sldId id="275" r:id="rId28"/>
    <p:sldId id="276" r:id="rId29"/>
    <p:sldId id="277" r:id="rId30"/>
    <p:sldId id="278" r:id="rId31"/>
    <p:sldId id="279" r:id="rId32"/>
    <p:sldId id="280" r:id="rId33"/>
    <p:sldId id="281" r:id="rId34"/>
    <p:sldId id="282" r:id="rId35"/>
    <p:sldId id="301" r:id="rId36"/>
    <p:sldId id="306" r:id="rId37"/>
    <p:sldId id="283" r:id="rId38"/>
    <p:sldId id="284" r:id="rId39"/>
    <p:sldId id="285" r:id="rId40"/>
    <p:sldId id="286" r:id="rId41"/>
    <p:sldId id="287" r:id="rId42"/>
    <p:sldId id="288" r:id="rId43"/>
    <p:sldId id="289" r:id="rId44"/>
    <p:sldId id="302" r:id="rId45"/>
    <p:sldId id="290" r:id="rId46"/>
    <p:sldId id="303" r:id="rId47"/>
    <p:sldId id="291" r:id="rId48"/>
    <p:sldId id="292" r:id="rId49"/>
    <p:sldId id="293" r:id="rId50"/>
    <p:sldId id="294" r:id="rId51"/>
    <p:sldId id="295" r:id="rId52"/>
    <p:sldId id="296" r:id="rId53"/>
  </p:sldIdLst>
  <p:sldSz cx="9144000" cy="5143500" type="screen16x9"/>
  <p:notesSz cx="6858000" cy="9144000"/>
  <p:custDataLst>
    <p:tags r:id="rId55"/>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3" userDrawn="1">
          <p15:clr>
            <a:srgbClr val="A4A3A4"/>
          </p15:clr>
        </p15:guide>
        <p15:guide id="2" pos="2881" userDrawn="1">
          <p15:clr>
            <a:srgbClr val="A4A3A4"/>
          </p15:clr>
        </p15:guide>
        <p15:guide id="3" orient="horz" pos="15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FF99"/>
    <a:srgbClr val="FFFF00"/>
    <a:srgbClr val="A3D3FF"/>
    <a:srgbClr val="3BCCFF"/>
    <a:srgbClr val="FFC000"/>
    <a:srgbClr val="009ED6"/>
    <a:srgbClr val="D5F2FF"/>
    <a:srgbClr val="D5E6FF"/>
    <a:srgbClr val="D5F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150" autoAdjust="0"/>
  </p:normalViewPr>
  <p:slideViewPr>
    <p:cSldViewPr snapToGrid="0" snapToObjects="1">
      <p:cViewPr varScale="1">
        <p:scale>
          <a:sx n="72" d="100"/>
          <a:sy n="72" d="100"/>
        </p:scale>
        <p:origin x="648" y="51"/>
      </p:cViewPr>
      <p:guideLst>
        <p:guide orient="horz" pos="2113"/>
        <p:guide pos="2881"/>
        <p:guide orient="horz" pos="1585"/>
      </p:guideLst>
    </p:cSldViewPr>
  </p:slideViewPr>
  <p:notesTextViewPr>
    <p:cViewPr>
      <p:scale>
        <a:sx n="1" d="1"/>
        <a:sy n="1" d="1"/>
      </p:scale>
      <p:origin x="0" y="0"/>
    </p:cViewPr>
  </p:notesTextViewPr>
  <p:sorterViewPr>
    <p:cViewPr>
      <p:scale>
        <a:sx n="100" d="100"/>
        <a:sy n="100" d="100"/>
      </p:scale>
      <p:origin x="0" y="0"/>
    </p:cViewPr>
  </p:sorter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0959303-43F7-4714-ACB7-D013DD5A2B9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微软雅黑" pitchFamily="34" charset="-122"/>
              </a:defRPr>
            </a:lvl1pPr>
          </a:lstStyle>
          <a:p>
            <a:pPr>
              <a:defRPr/>
            </a:pPr>
            <a:endParaRPr lang="zh-CN" altLang="en-US" dirty="0"/>
          </a:p>
        </p:txBody>
      </p:sp>
      <p:sp>
        <p:nvSpPr>
          <p:cNvPr id="2051" name="Rectangle 3">
            <a:extLst>
              <a:ext uri="{FF2B5EF4-FFF2-40B4-BE49-F238E27FC236}">
                <a16:creationId xmlns:a16="http://schemas.microsoft.com/office/drawing/2014/main" id="{BAEB0C6B-9BEC-4275-8236-F53271FF7687}"/>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ea typeface="微软雅黑" pitchFamily="34" charset="-122"/>
              </a:defRPr>
            </a:lvl1pPr>
          </a:lstStyle>
          <a:p>
            <a:pPr>
              <a:defRPr/>
            </a:pPr>
            <a:fld id="{ED5B94FA-DF91-4C74-8ACE-2AAC27BFBD14}" type="datetimeFigureOut">
              <a:rPr lang="zh-CN" altLang="en-US" smtClean="0"/>
              <a:pPr>
                <a:defRPr/>
              </a:pPr>
              <a:t>2020/3/25</a:t>
            </a:fld>
            <a:endParaRPr lang="en-US" dirty="0"/>
          </a:p>
        </p:txBody>
      </p:sp>
      <p:sp>
        <p:nvSpPr>
          <p:cNvPr id="46084" name="Rectangle 4">
            <a:extLst>
              <a:ext uri="{FF2B5EF4-FFF2-40B4-BE49-F238E27FC236}">
                <a16:creationId xmlns:a16="http://schemas.microsoft.com/office/drawing/2014/main" id="{167AE25F-CD89-4918-BBEB-8CCEA23BAD4A}"/>
              </a:ext>
            </a:extLst>
          </p:cNvPr>
          <p:cNvSpPr>
            <a:spLocks noGrp="1" noRot="1" noChangeAspect="1" noChangeArrowheads="1"/>
          </p:cNvSpPr>
          <p:nvPr>
            <p:ph type="sldImg" idx="2"/>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a:extLst>
              <a:ext uri="{FF2B5EF4-FFF2-40B4-BE49-F238E27FC236}">
                <a16:creationId xmlns:a16="http://schemas.microsoft.com/office/drawing/2014/main" id="{BD794BCF-B664-4197-8A59-322F090E56CA}"/>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2054" name="Rectangle 6">
            <a:extLst>
              <a:ext uri="{FF2B5EF4-FFF2-40B4-BE49-F238E27FC236}">
                <a16:creationId xmlns:a16="http://schemas.microsoft.com/office/drawing/2014/main" id="{0D43FC90-CFFD-4E4E-A2D9-9DBDE9CF1A5B}"/>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微软雅黑" pitchFamily="34" charset="-122"/>
              </a:defRPr>
            </a:lvl1pPr>
          </a:lstStyle>
          <a:p>
            <a:pPr>
              <a:defRPr/>
            </a:pPr>
            <a:endParaRPr lang="en-US" dirty="0"/>
          </a:p>
        </p:txBody>
      </p:sp>
      <p:sp>
        <p:nvSpPr>
          <p:cNvPr id="2055" name="Rectangle 7">
            <a:extLst>
              <a:ext uri="{FF2B5EF4-FFF2-40B4-BE49-F238E27FC236}">
                <a16:creationId xmlns:a16="http://schemas.microsoft.com/office/drawing/2014/main" id="{6CE5B366-BC57-4D8A-BA88-48FD8C6D118B}"/>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ea typeface="微软雅黑" pitchFamily="34" charset="-122"/>
              </a:defRPr>
            </a:lvl1pPr>
          </a:lstStyle>
          <a:p>
            <a:fld id="{4F18ADFE-1244-42C6-BDD7-7DE56380F773}" type="slidenum">
              <a:rPr lang="zh-CN" altLang="en-US" smtClean="0"/>
              <a:pPr/>
              <a:t>‹#›</a:t>
            </a:fld>
            <a:endParaRPr lang="en-US" altLang="zh-CN" dirty="0"/>
          </a:p>
        </p:txBody>
      </p:sp>
    </p:spTree>
    <p:extLst>
      <p:ext uri="{BB962C8B-B14F-4D97-AF65-F5344CB8AC3E}">
        <p14:creationId xmlns:p14="http://schemas.microsoft.com/office/powerpoint/2010/main" val="15309525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微软雅黑" pitchFamily="34"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微软雅黑" pitchFamily="34"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微软雅黑" pitchFamily="34"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微软雅黑" pitchFamily="34"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5%85%A8%E5%B1%80%E5%8F%98%E9%87%8F"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baike.baidu.com/item/%E7%BA%BF%E7%A8%8B%E5%90%8C%E6%AD%A5" TargetMode="External"/><Relationship Id="rId4" Type="http://schemas.openxmlformats.org/officeDocument/2006/relationships/hyperlink" Target="https://baike.baidu.com/item/%E9%9D%99%E6%80%81%E5%8F%98%E9%87%8F"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Calibri" pitchFamily="34" charset="0"/>
                <a:ea typeface="微软雅黑" pitchFamily="34" charset="-122"/>
                <a:cs typeface="+mn-cs"/>
              </a:rPr>
              <a:t>   </a:t>
            </a:r>
            <a:r>
              <a:rPr lang="en-US" altLang="zh-CN" sz="1200" b="0" i="0" kern="1200" dirty="0">
                <a:solidFill>
                  <a:schemeClr val="tx1"/>
                </a:solidFill>
                <a:effectLst/>
                <a:latin typeface="Calibri" pitchFamily="34" charset="0"/>
                <a:ea typeface="微软雅黑" pitchFamily="34" charset="-122"/>
                <a:cs typeface="+mn-cs"/>
              </a:rPr>
              <a:t>#{}: </a:t>
            </a:r>
            <a:r>
              <a:rPr lang="zh-CN" altLang="en-US" sz="1200" b="0" i="0" kern="1200" dirty="0">
                <a:solidFill>
                  <a:schemeClr val="tx1"/>
                </a:solidFill>
                <a:effectLst/>
                <a:latin typeface="Calibri" pitchFamily="34" charset="0"/>
                <a:ea typeface="微软雅黑" pitchFamily="34" charset="-122"/>
                <a:cs typeface="+mn-cs"/>
              </a:rPr>
              <a:t>解析为一个 </a:t>
            </a:r>
            <a:r>
              <a:rPr lang="en-US" altLang="zh-CN" sz="1200" b="0" i="0" kern="1200" dirty="0">
                <a:solidFill>
                  <a:schemeClr val="tx1"/>
                </a:solidFill>
                <a:effectLst/>
                <a:latin typeface="Calibri" pitchFamily="34" charset="0"/>
                <a:ea typeface="微软雅黑" pitchFamily="34" charset="-122"/>
                <a:cs typeface="+mn-cs"/>
              </a:rPr>
              <a:t>JDBC </a:t>
            </a:r>
            <a:r>
              <a:rPr lang="zh-CN" altLang="en-US" sz="1200" b="0" i="0" kern="1200" dirty="0">
                <a:solidFill>
                  <a:schemeClr val="tx1"/>
                </a:solidFill>
                <a:effectLst/>
                <a:latin typeface="Calibri" pitchFamily="34" charset="0"/>
                <a:ea typeface="微软雅黑" pitchFamily="34" charset="-122"/>
                <a:cs typeface="+mn-cs"/>
              </a:rPr>
              <a:t>预编译语句（</a:t>
            </a:r>
            <a:r>
              <a:rPr lang="en-US" altLang="zh-CN" sz="1200" b="0" i="0" kern="1200" dirty="0">
                <a:solidFill>
                  <a:schemeClr val="tx1"/>
                </a:solidFill>
                <a:effectLst/>
                <a:latin typeface="Calibri" pitchFamily="34" charset="0"/>
                <a:ea typeface="微软雅黑" pitchFamily="34" charset="-122"/>
                <a:cs typeface="+mn-cs"/>
              </a:rPr>
              <a:t>prepared statement</a:t>
            </a:r>
            <a:r>
              <a:rPr lang="zh-CN" altLang="en-US" sz="1200" b="0" i="0" kern="1200" dirty="0">
                <a:solidFill>
                  <a:schemeClr val="tx1"/>
                </a:solidFill>
                <a:effectLst/>
                <a:latin typeface="Calibri" pitchFamily="34" charset="0"/>
                <a:ea typeface="微软雅黑" pitchFamily="34" charset="-122"/>
                <a:cs typeface="+mn-cs"/>
              </a:rPr>
              <a:t>）的参数标记符，一个 </a:t>
            </a:r>
            <a:r>
              <a:rPr lang="en-US" altLang="zh-CN" sz="1200" b="0" i="0" kern="1200" dirty="0">
                <a:solidFill>
                  <a:schemeClr val="tx1"/>
                </a:solidFill>
                <a:effectLst/>
                <a:latin typeface="Calibri" pitchFamily="34" charset="0"/>
                <a:ea typeface="微软雅黑" pitchFamily="34" charset="-122"/>
                <a:cs typeface="+mn-cs"/>
              </a:rPr>
              <a:t>#{ } </a:t>
            </a:r>
            <a:r>
              <a:rPr lang="zh-CN" altLang="en-US" sz="1200" b="0" i="0" kern="1200" dirty="0">
                <a:solidFill>
                  <a:schemeClr val="tx1"/>
                </a:solidFill>
                <a:effectLst/>
                <a:latin typeface="Calibri" pitchFamily="34" charset="0"/>
                <a:ea typeface="微软雅黑" pitchFamily="34" charset="-122"/>
                <a:cs typeface="+mn-cs"/>
              </a:rPr>
              <a:t>被解析为一个参数占位符 。</a:t>
            </a:r>
          </a:p>
          <a:p>
            <a:r>
              <a:rPr lang="zh-CN" altLang="en-US" sz="1200" b="0" i="0" kern="1200" dirty="0">
                <a:solidFill>
                  <a:schemeClr val="tx1"/>
                </a:solidFill>
                <a:effectLst/>
                <a:latin typeface="Calibri" pitchFamily="34" charset="0"/>
                <a:ea typeface="微软雅黑" pitchFamily="34" charset="-122"/>
                <a:cs typeface="+mn-cs"/>
              </a:rPr>
              <a:t>   </a:t>
            </a:r>
            <a:r>
              <a:rPr lang="en-US" altLang="zh-CN" sz="1200" b="0" i="0" kern="1200" dirty="0">
                <a:solidFill>
                  <a:schemeClr val="tx1"/>
                </a:solidFill>
                <a:effectLst/>
                <a:latin typeface="Calibri" pitchFamily="34" charset="0"/>
                <a:ea typeface="微软雅黑" pitchFamily="34" charset="-122"/>
                <a:cs typeface="+mn-cs"/>
              </a:rPr>
              <a:t>${}: </a:t>
            </a:r>
            <a:r>
              <a:rPr lang="zh-CN" altLang="en-US" sz="1200" b="0" i="0" kern="1200" dirty="0">
                <a:solidFill>
                  <a:schemeClr val="tx1"/>
                </a:solidFill>
                <a:effectLst/>
                <a:latin typeface="Calibri" pitchFamily="34" charset="0"/>
                <a:ea typeface="微软雅黑" pitchFamily="34" charset="-122"/>
                <a:cs typeface="+mn-cs"/>
              </a:rPr>
              <a:t>仅仅为一个纯碎的 </a:t>
            </a:r>
            <a:r>
              <a:rPr lang="en-US" altLang="zh-CN" sz="1200" b="0" i="0" kern="1200" dirty="0">
                <a:solidFill>
                  <a:schemeClr val="tx1"/>
                </a:solidFill>
                <a:effectLst/>
                <a:latin typeface="Calibri" pitchFamily="34" charset="0"/>
                <a:ea typeface="微软雅黑" pitchFamily="34" charset="-122"/>
                <a:cs typeface="+mn-cs"/>
              </a:rPr>
              <a:t>string </a:t>
            </a:r>
            <a:r>
              <a:rPr lang="zh-CN" altLang="en-US" sz="1200" b="0" i="0" kern="1200" dirty="0">
                <a:solidFill>
                  <a:schemeClr val="tx1"/>
                </a:solidFill>
                <a:effectLst/>
                <a:latin typeface="Calibri" pitchFamily="34" charset="0"/>
                <a:ea typeface="微软雅黑" pitchFamily="34" charset="-122"/>
                <a:cs typeface="+mn-cs"/>
              </a:rPr>
              <a:t>替换，在动态 </a:t>
            </a:r>
            <a:r>
              <a:rPr lang="en-US" altLang="zh-CN" sz="1200" b="0" i="0" kern="1200" dirty="0">
                <a:solidFill>
                  <a:schemeClr val="tx1"/>
                </a:solidFill>
                <a:effectLst/>
                <a:latin typeface="Calibri" pitchFamily="34" charset="0"/>
                <a:ea typeface="微软雅黑" pitchFamily="34" charset="-122"/>
                <a:cs typeface="+mn-cs"/>
              </a:rPr>
              <a:t>SQL </a:t>
            </a:r>
            <a:r>
              <a:rPr lang="zh-CN" altLang="en-US" sz="1200" b="0" i="0" kern="1200" dirty="0">
                <a:solidFill>
                  <a:schemeClr val="tx1"/>
                </a:solidFill>
                <a:effectLst/>
                <a:latin typeface="Calibri" pitchFamily="34" charset="0"/>
                <a:ea typeface="微软雅黑" pitchFamily="34" charset="-122"/>
                <a:cs typeface="+mn-cs"/>
              </a:rPr>
              <a:t>解析阶段将会进行变量替换。</a:t>
            </a:r>
          </a:p>
          <a:p>
            <a:endParaRPr lang="zh-CN" altLang="en-US" dirty="0"/>
          </a:p>
        </p:txBody>
      </p:sp>
      <p:sp>
        <p:nvSpPr>
          <p:cNvPr id="4" name="灯片编号占位符 3"/>
          <p:cNvSpPr>
            <a:spLocks noGrp="1"/>
          </p:cNvSpPr>
          <p:nvPr>
            <p:ph type="sldNum" sz="quarter" idx="10"/>
          </p:nvPr>
        </p:nvSpPr>
        <p:spPr/>
        <p:txBody>
          <a:bodyPr/>
          <a:lstStyle/>
          <a:p>
            <a:fld id="{4F18ADFE-1244-42C6-BDD7-7DE56380F773}" type="slidenum">
              <a:rPr lang="zh-CN" altLang="en-US" smtClean="0"/>
              <a:pPr/>
              <a:t>3</a:t>
            </a:fld>
            <a:endParaRPr lang="en-US" altLang="zh-CN" dirty="0"/>
          </a:p>
        </p:txBody>
      </p:sp>
    </p:spTree>
    <p:extLst>
      <p:ext uri="{BB962C8B-B14F-4D97-AF65-F5344CB8AC3E}">
        <p14:creationId xmlns:p14="http://schemas.microsoft.com/office/powerpoint/2010/main" val="3915364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4EF79D9D-17F6-4325-956D-386C7D6E33A2}"/>
              </a:ext>
            </a:extLst>
          </p:cNvPr>
          <p:cNvSpPr>
            <a:spLocks noGrp="1" noRot="1" noChangeAspect="1" noTextEdit="1"/>
          </p:cNvSpPr>
          <p:nvPr>
            <p:ph type="sldImg"/>
          </p:nvPr>
        </p:nvSpPr>
        <p:spPr/>
      </p:sp>
      <p:sp>
        <p:nvSpPr>
          <p:cNvPr id="71683" name="备注占位符 2">
            <a:extLst>
              <a:ext uri="{FF2B5EF4-FFF2-40B4-BE49-F238E27FC236}">
                <a16:creationId xmlns:a16="http://schemas.microsoft.com/office/drawing/2014/main" id="{94DEBF26-EC06-4C5C-AE78-B41EFCF32DE2}"/>
              </a:ext>
            </a:extLst>
          </p:cNvPr>
          <p:cNvSpPr>
            <a:spLocks noGrp="1"/>
          </p:cNvSpPr>
          <p:nvPr>
            <p:ph type="body" idx="1"/>
          </p:nvPr>
        </p:nvSpPr>
        <p:spPr>
          <a:noFill/>
        </p:spPr>
        <p:txBody>
          <a:bodyPr/>
          <a:lstStyle/>
          <a:p>
            <a:endParaRPr lang="zh-CN" altLang="en-US"/>
          </a:p>
        </p:txBody>
      </p:sp>
      <p:sp>
        <p:nvSpPr>
          <p:cNvPr id="71684" name="灯片编号占位符 3">
            <a:extLst>
              <a:ext uri="{FF2B5EF4-FFF2-40B4-BE49-F238E27FC236}">
                <a16:creationId xmlns:a16="http://schemas.microsoft.com/office/drawing/2014/main" id="{5779C495-137F-48A2-B425-55338CAF9FB6}"/>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63EC9C-BE27-4EDE-A97E-C53DB9FE8AE7}" type="slidenum">
              <a:rPr lang="zh-CN" altLang="en-US">
                <a:solidFill>
                  <a:srgbClr val="000000"/>
                </a:solidFill>
                <a:ea typeface="微软雅黑" pitchFamily="34" charset="-122"/>
              </a:rPr>
              <a:pPr/>
              <a:t>5</a:t>
            </a:fld>
            <a:endParaRPr lang="zh-CN" altLang="en-US" dirty="0">
              <a:solidFill>
                <a:srgbClr val="000000"/>
              </a:solidFill>
              <a:ea typeface="微软雅黑"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Calibri" pitchFamily="34" charset="0"/>
                <a:ea typeface="微软雅黑" pitchFamily="34" charset="-122"/>
                <a:cs typeface="+mn-cs"/>
              </a:rPr>
              <a:t>线程安全是多线程编程时的计算机程序代码中的一个概念。在拥有共享数据的多条线程并行执行的程序中，线程安全的代码会通过同步机制保证各个线程都可以正常且正确的执行，不会出现数据污染等意外情况。</a:t>
            </a:r>
            <a:endParaRPr lang="en-US" altLang="zh-CN" sz="1200" b="0" i="0" kern="1200" dirty="0">
              <a:solidFill>
                <a:schemeClr val="tx1"/>
              </a:solidFill>
              <a:effectLst/>
              <a:latin typeface="Calibri" pitchFamily="34" charset="0"/>
              <a:ea typeface="微软雅黑" pitchFamily="34" charset="-122"/>
              <a:cs typeface="+mn-cs"/>
            </a:endParaRPr>
          </a:p>
          <a:p>
            <a:endParaRPr lang="en-US" altLang="zh-CN" sz="1200" b="0" i="0" kern="1200" dirty="0">
              <a:solidFill>
                <a:schemeClr val="tx1"/>
              </a:solidFill>
              <a:effectLst/>
              <a:latin typeface="Calibri" pitchFamily="34" charset="0"/>
              <a:ea typeface="微软雅黑" pitchFamily="34" charset="-122"/>
              <a:cs typeface="+mn-cs"/>
            </a:endParaRPr>
          </a:p>
          <a:p>
            <a:r>
              <a:rPr lang="zh-CN" altLang="en-US" sz="1200" b="0" i="0" kern="1200" dirty="0">
                <a:solidFill>
                  <a:schemeClr val="tx1"/>
                </a:solidFill>
                <a:effectLst/>
                <a:latin typeface="Calibri" pitchFamily="34" charset="0"/>
                <a:ea typeface="微软雅黑" pitchFamily="34" charset="-122"/>
                <a:cs typeface="+mn-cs"/>
              </a:rPr>
              <a:t>多个线程访问同一个对象时，如果不用考虑这些线程在运行时环境下的调度和交替执行，也不需要进行额外的同步，或者在调用方进行任何其他操作，调用这个对象的行为都可以获得正确的结果，那么这个对象就是线程安全的。</a:t>
            </a:r>
            <a:endParaRPr lang="en-US" altLang="zh-CN" sz="1200" b="0" i="0" kern="1200" dirty="0">
              <a:solidFill>
                <a:schemeClr val="tx1"/>
              </a:solidFill>
              <a:effectLst/>
              <a:latin typeface="Calibri" pitchFamily="34" charset="0"/>
              <a:ea typeface="微软雅黑" pitchFamily="34" charset="-122"/>
              <a:cs typeface="+mn-cs"/>
            </a:endParaRPr>
          </a:p>
          <a:p>
            <a:endParaRPr lang="en-US" altLang="zh-CN" sz="1200" b="0" i="0" kern="1200" dirty="0">
              <a:solidFill>
                <a:schemeClr val="tx1"/>
              </a:solidFill>
              <a:effectLst/>
              <a:latin typeface="Calibri" pitchFamily="34" charset="0"/>
              <a:ea typeface="微软雅黑" pitchFamily="34" charset="-122"/>
              <a:cs typeface="+mn-cs"/>
            </a:endParaRPr>
          </a:p>
          <a:p>
            <a:r>
              <a:rPr lang="zh-CN" altLang="en-US" sz="1200" b="0" i="0" kern="1200" dirty="0">
                <a:solidFill>
                  <a:schemeClr val="tx1"/>
                </a:solidFill>
                <a:effectLst/>
                <a:latin typeface="Calibri" pitchFamily="34" charset="0"/>
                <a:ea typeface="微软雅黑" pitchFamily="34" charset="-122"/>
                <a:cs typeface="+mn-cs"/>
              </a:rPr>
              <a:t>线程安全问题大多是由</a:t>
            </a:r>
            <a:r>
              <a:rPr lang="zh-CN" altLang="en-US" sz="1200" b="0" i="0" u="none" strike="noStrike" kern="1200" dirty="0">
                <a:solidFill>
                  <a:schemeClr val="tx1"/>
                </a:solidFill>
                <a:effectLst/>
                <a:latin typeface="Calibri" pitchFamily="34" charset="0"/>
                <a:ea typeface="微软雅黑" pitchFamily="34" charset="-122"/>
                <a:cs typeface="+mn-cs"/>
                <a:hlinkClick r:id="rId3"/>
              </a:rPr>
              <a:t>全局变量</a:t>
            </a:r>
            <a:r>
              <a:rPr lang="zh-CN" altLang="en-US" sz="1200" b="0" i="0" kern="1200" dirty="0">
                <a:solidFill>
                  <a:schemeClr val="tx1"/>
                </a:solidFill>
                <a:effectLst/>
                <a:latin typeface="Calibri" pitchFamily="34" charset="0"/>
                <a:ea typeface="微软雅黑" pitchFamily="34" charset="-122"/>
                <a:cs typeface="+mn-cs"/>
              </a:rPr>
              <a:t>及</a:t>
            </a:r>
            <a:r>
              <a:rPr lang="zh-CN" altLang="en-US" sz="1200" b="0" i="0" u="none" strike="noStrike" kern="1200" dirty="0">
                <a:solidFill>
                  <a:schemeClr val="tx1"/>
                </a:solidFill>
                <a:effectLst/>
                <a:latin typeface="Calibri" pitchFamily="34" charset="0"/>
                <a:ea typeface="微软雅黑" pitchFamily="34" charset="-122"/>
                <a:cs typeface="+mn-cs"/>
                <a:hlinkClick r:id="rId4"/>
              </a:rPr>
              <a:t>静态变量</a:t>
            </a:r>
            <a:r>
              <a:rPr lang="zh-CN" altLang="en-US" sz="1200" b="0" i="0" kern="1200" dirty="0">
                <a:solidFill>
                  <a:schemeClr val="tx1"/>
                </a:solidFill>
                <a:effectLst/>
                <a:latin typeface="Calibri" pitchFamily="34" charset="0"/>
                <a:ea typeface="微软雅黑" pitchFamily="34" charset="-122"/>
                <a:cs typeface="+mn-cs"/>
              </a:rPr>
              <a:t>引起的，局部变量逃逸也可能导致线程安全问题</a:t>
            </a:r>
            <a:endParaRPr lang="en-US" altLang="zh-CN" sz="1200" b="0" i="0" kern="1200" dirty="0">
              <a:solidFill>
                <a:schemeClr val="tx1"/>
              </a:solidFill>
              <a:effectLst/>
              <a:latin typeface="Calibri" pitchFamily="34" charset="0"/>
              <a:ea typeface="微软雅黑" pitchFamily="34" charset="-122"/>
              <a:cs typeface="+mn-cs"/>
            </a:endParaRPr>
          </a:p>
          <a:p>
            <a:endParaRPr lang="en-US" altLang="zh-CN" sz="1200" b="0" i="0" kern="1200" dirty="0">
              <a:solidFill>
                <a:schemeClr val="tx1"/>
              </a:solidFill>
              <a:effectLst/>
              <a:latin typeface="Calibri" pitchFamily="34" charset="0"/>
              <a:ea typeface="微软雅黑" pitchFamily="34" charset="-122"/>
              <a:cs typeface="+mn-cs"/>
            </a:endParaRPr>
          </a:p>
          <a:p>
            <a:r>
              <a:rPr lang="zh-CN" altLang="en-US" sz="1200" b="0" i="0" kern="1200" dirty="0">
                <a:solidFill>
                  <a:schemeClr val="tx1"/>
                </a:solidFill>
                <a:effectLst/>
                <a:latin typeface="Calibri" pitchFamily="34" charset="0"/>
                <a:ea typeface="微软雅黑" pitchFamily="34" charset="-122"/>
                <a:cs typeface="+mn-cs"/>
              </a:rPr>
              <a:t>若每个线程中对全局变量、静态变量只有读操作，而无写操作，一般来说，这个全局变量是线程安全的；若有多个线程同时执行写操作，一般都需要考虑</a:t>
            </a:r>
            <a:r>
              <a:rPr lang="zh-CN" altLang="en-US" sz="1200" b="0" i="0" u="none" strike="noStrike" kern="1200" dirty="0">
                <a:solidFill>
                  <a:schemeClr val="tx1"/>
                </a:solidFill>
                <a:effectLst/>
                <a:latin typeface="Calibri" pitchFamily="34" charset="0"/>
                <a:ea typeface="微软雅黑" pitchFamily="34" charset="-122"/>
                <a:cs typeface="+mn-cs"/>
                <a:hlinkClick r:id="rId5"/>
              </a:rPr>
              <a:t>线程同步</a:t>
            </a:r>
            <a:r>
              <a:rPr lang="zh-CN" altLang="en-US" sz="1200" b="0" i="0" kern="1200" dirty="0">
                <a:solidFill>
                  <a:schemeClr val="tx1"/>
                </a:solidFill>
                <a:effectLst/>
                <a:latin typeface="Calibri" pitchFamily="34" charset="0"/>
                <a:ea typeface="微软雅黑" pitchFamily="34" charset="-122"/>
                <a:cs typeface="+mn-cs"/>
              </a:rPr>
              <a:t>，否则的话就可能影响线程安全。</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F18ADFE-1244-42C6-BDD7-7DE56380F773}" type="slidenum">
              <a:rPr lang="zh-CN" altLang="en-US" smtClean="0"/>
              <a:pPr/>
              <a:t>8</a:t>
            </a:fld>
            <a:endParaRPr lang="en-US" altLang="zh-CN" dirty="0"/>
          </a:p>
        </p:txBody>
      </p:sp>
    </p:spTree>
    <p:extLst>
      <p:ext uri="{BB962C8B-B14F-4D97-AF65-F5344CB8AC3E}">
        <p14:creationId xmlns:p14="http://schemas.microsoft.com/office/powerpoint/2010/main" val="3358745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18ADFE-1244-42C6-BDD7-7DE56380F773}" type="slidenum">
              <a:rPr lang="zh-CN" altLang="en-US" smtClean="0"/>
              <a:pPr/>
              <a:t>9</a:t>
            </a:fld>
            <a:endParaRPr lang="en-US" altLang="zh-CN" dirty="0"/>
          </a:p>
        </p:txBody>
      </p:sp>
    </p:spTree>
    <p:extLst>
      <p:ext uri="{BB962C8B-B14F-4D97-AF65-F5344CB8AC3E}">
        <p14:creationId xmlns:p14="http://schemas.microsoft.com/office/powerpoint/2010/main" val="2154740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7D87B946-48D4-4D43-9852-1370BCF1E9F4}"/>
              </a:ext>
            </a:extLst>
          </p:cNvPr>
          <p:cNvSpPr>
            <a:spLocks noGrp="1" noRot="1" noChangeAspect="1" noTextEdit="1"/>
          </p:cNvSpPr>
          <p:nvPr>
            <p:ph type="sldImg"/>
          </p:nvPr>
        </p:nvSpPr>
        <p:spPr/>
      </p:sp>
      <p:sp>
        <p:nvSpPr>
          <p:cNvPr id="72707" name="备注占位符 2">
            <a:extLst>
              <a:ext uri="{FF2B5EF4-FFF2-40B4-BE49-F238E27FC236}">
                <a16:creationId xmlns:a16="http://schemas.microsoft.com/office/drawing/2014/main" id="{258D35ED-F11E-4012-BF22-FDD1EF70392B}"/>
              </a:ext>
            </a:extLst>
          </p:cNvPr>
          <p:cNvSpPr>
            <a:spLocks noGrp="1"/>
          </p:cNvSpPr>
          <p:nvPr>
            <p:ph type="body" idx="1"/>
          </p:nvPr>
        </p:nvSpPr>
        <p:spPr>
          <a:noFill/>
        </p:spPr>
        <p:txBody>
          <a:bodyPr/>
          <a:lstStyle/>
          <a:p>
            <a:endParaRPr lang="zh-CN" altLang="en-US"/>
          </a:p>
        </p:txBody>
      </p:sp>
      <p:sp>
        <p:nvSpPr>
          <p:cNvPr id="72708" name="灯片编号占位符 3">
            <a:extLst>
              <a:ext uri="{FF2B5EF4-FFF2-40B4-BE49-F238E27FC236}">
                <a16:creationId xmlns:a16="http://schemas.microsoft.com/office/drawing/2014/main" id="{970A7236-55A8-47A8-8E7F-2272349EF78F}"/>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6915F4-F0DE-4EEF-A95E-40D85903A7A7}" type="slidenum">
              <a:rPr lang="zh-CN" altLang="en-US">
                <a:solidFill>
                  <a:srgbClr val="000000"/>
                </a:solidFill>
                <a:ea typeface="微软雅黑" pitchFamily="34" charset="-122"/>
              </a:rPr>
              <a:pPr/>
              <a:t>18</a:t>
            </a:fld>
            <a:endParaRPr lang="zh-CN" altLang="en-US" dirty="0">
              <a:solidFill>
                <a:srgbClr val="000000"/>
              </a:solidFill>
              <a:ea typeface="微软雅黑"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1BC2C66C-A85C-4275-B3D6-3D7D6D7ED62A}"/>
              </a:ext>
            </a:extLst>
          </p:cNvPr>
          <p:cNvSpPr>
            <a:spLocks noGrp="1" noRot="1" noChangeAspect="1" noTextEdit="1"/>
          </p:cNvSpPr>
          <p:nvPr>
            <p:ph type="sldImg"/>
          </p:nvPr>
        </p:nvSpPr>
        <p:spPr/>
      </p:sp>
      <p:sp>
        <p:nvSpPr>
          <p:cNvPr id="73731" name="备注占位符 2">
            <a:extLst>
              <a:ext uri="{FF2B5EF4-FFF2-40B4-BE49-F238E27FC236}">
                <a16:creationId xmlns:a16="http://schemas.microsoft.com/office/drawing/2014/main" id="{F74D346F-BC47-4B5B-8B0A-B4C91B05A452}"/>
              </a:ext>
            </a:extLst>
          </p:cNvPr>
          <p:cNvSpPr>
            <a:spLocks noGrp="1"/>
          </p:cNvSpPr>
          <p:nvPr>
            <p:ph type="body" idx="1"/>
          </p:nvPr>
        </p:nvSpPr>
        <p:spPr>
          <a:noFill/>
        </p:spPr>
        <p:txBody>
          <a:bodyPr/>
          <a:lstStyle/>
          <a:p>
            <a:endParaRPr lang="zh-CN" altLang="en-US"/>
          </a:p>
        </p:txBody>
      </p:sp>
      <p:sp>
        <p:nvSpPr>
          <p:cNvPr id="73732" name="灯片编号占位符 3">
            <a:extLst>
              <a:ext uri="{FF2B5EF4-FFF2-40B4-BE49-F238E27FC236}">
                <a16:creationId xmlns:a16="http://schemas.microsoft.com/office/drawing/2014/main" id="{CC39A99E-3E1A-4A45-BFCC-F66EB0EA54CD}"/>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2A48B60-EF84-447E-8956-EFFC37CE6D9B}" type="slidenum">
              <a:rPr lang="zh-CN" altLang="en-US">
                <a:solidFill>
                  <a:srgbClr val="000000"/>
                </a:solidFill>
                <a:ea typeface="微软雅黑" pitchFamily="34" charset="-122"/>
              </a:rPr>
              <a:pPr/>
              <a:t>37</a:t>
            </a:fld>
            <a:endParaRPr lang="zh-CN" altLang="en-US" dirty="0">
              <a:solidFill>
                <a:srgbClr val="000000"/>
              </a:solidFill>
              <a:ea typeface="微软雅黑"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a:extLst>
              <a:ext uri="{FF2B5EF4-FFF2-40B4-BE49-F238E27FC236}">
                <a16:creationId xmlns:a16="http://schemas.microsoft.com/office/drawing/2014/main" id="{D34E62B3-EE3F-4384-B5C5-3AC44F46D486}"/>
              </a:ext>
            </a:extLst>
          </p:cNvPr>
          <p:cNvSpPr>
            <a:spLocks noGrp="1" noRot="1" noChangeAspect="1" noTextEdit="1"/>
          </p:cNvSpPr>
          <p:nvPr>
            <p:ph type="sldImg"/>
          </p:nvPr>
        </p:nvSpPr>
        <p:spPr/>
      </p:sp>
      <p:sp>
        <p:nvSpPr>
          <p:cNvPr id="74755" name="备注占位符 2">
            <a:extLst>
              <a:ext uri="{FF2B5EF4-FFF2-40B4-BE49-F238E27FC236}">
                <a16:creationId xmlns:a16="http://schemas.microsoft.com/office/drawing/2014/main" id="{56830315-4F23-4E11-B5E1-DF9B30215472}"/>
              </a:ext>
            </a:extLst>
          </p:cNvPr>
          <p:cNvSpPr>
            <a:spLocks noGrp="1"/>
          </p:cNvSpPr>
          <p:nvPr>
            <p:ph type="body" idx="1"/>
          </p:nvPr>
        </p:nvSpPr>
        <p:spPr>
          <a:noFill/>
        </p:spPr>
        <p:txBody>
          <a:bodyPr/>
          <a:lstStyle/>
          <a:p>
            <a:endParaRPr lang="zh-CN" altLang="en-US"/>
          </a:p>
        </p:txBody>
      </p:sp>
      <p:sp>
        <p:nvSpPr>
          <p:cNvPr id="74756" name="灯片编号占位符 3">
            <a:extLst>
              <a:ext uri="{FF2B5EF4-FFF2-40B4-BE49-F238E27FC236}">
                <a16:creationId xmlns:a16="http://schemas.microsoft.com/office/drawing/2014/main" id="{ED143939-0133-41E1-9F14-996C7D73E04C}"/>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FDB5BE0-E19B-4A4A-B54F-376865FC2D33}" type="slidenum">
              <a:rPr lang="zh-CN" altLang="en-US">
                <a:solidFill>
                  <a:srgbClr val="000000"/>
                </a:solidFill>
                <a:ea typeface="微软雅黑" pitchFamily="34" charset="-122"/>
              </a:rPr>
              <a:pPr/>
              <a:t>51</a:t>
            </a:fld>
            <a:endParaRPr lang="en-US" altLang="zh-CN" dirty="0">
              <a:solidFill>
                <a:srgbClr val="000000"/>
              </a:solidFill>
              <a:ea typeface="微软雅黑"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18D6F91D-DC72-407E-A49C-12F5CDB0ECAE}"/>
              </a:ext>
            </a:extLst>
          </p:cNvPr>
          <p:cNvSpPr>
            <a:spLocks noGrp="1" noRot="1" noChangeAspect="1" noTextEdit="1"/>
          </p:cNvSpPr>
          <p:nvPr>
            <p:ph type="sldImg"/>
          </p:nvPr>
        </p:nvSpPr>
        <p:spPr/>
      </p:sp>
      <p:sp>
        <p:nvSpPr>
          <p:cNvPr id="75779" name="备注占位符 2">
            <a:extLst>
              <a:ext uri="{FF2B5EF4-FFF2-40B4-BE49-F238E27FC236}">
                <a16:creationId xmlns:a16="http://schemas.microsoft.com/office/drawing/2014/main" id="{C7C5BD74-54B5-4D58-95AF-AE8420F72D17}"/>
              </a:ext>
            </a:extLst>
          </p:cNvPr>
          <p:cNvSpPr>
            <a:spLocks noGrp="1"/>
          </p:cNvSpPr>
          <p:nvPr>
            <p:ph type="body" idx="1"/>
          </p:nvPr>
        </p:nvSpPr>
        <p:spPr>
          <a:noFill/>
        </p:spPr>
        <p:txBody>
          <a:bodyPr/>
          <a:lstStyle/>
          <a:p>
            <a:endParaRPr lang="zh-CN" altLang="en-US"/>
          </a:p>
        </p:txBody>
      </p:sp>
      <p:sp>
        <p:nvSpPr>
          <p:cNvPr id="75780" name="灯片编号占位符 3">
            <a:extLst>
              <a:ext uri="{FF2B5EF4-FFF2-40B4-BE49-F238E27FC236}">
                <a16:creationId xmlns:a16="http://schemas.microsoft.com/office/drawing/2014/main" id="{424557A5-514A-45D1-A4E4-AFB448B85F30}"/>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EB0AAE1D-A35F-481F-BE93-107D30441372}" type="slidenum">
              <a:rPr lang="zh-CN" altLang="en-US">
                <a:ea typeface="微软雅黑" pitchFamily="34" charset="-122"/>
              </a:rPr>
              <a:pPr>
                <a:buFontTx/>
                <a:buNone/>
              </a:pPr>
              <a:t>52</a:t>
            </a:fld>
            <a:endParaRPr lang="en-US" altLang="zh-CN" dirty="0">
              <a:ea typeface="微软雅黑"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0357" y="1405222"/>
            <a:ext cx="7772400" cy="879250"/>
          </a:xfrm>
          <a:prstGeom prst="rect">
            <a:avLst/>
          </a:prstGeom>
        </p:spPr>
        <p:txBody>
          <a:bodyPr/>
          <a:lstStyle>
            <a:lvl1pPr marL="0" indent="0" algn="ctr">
              <a:defRPr sz="3600" b="1" cap="none" spc="38">
                <a:ln w="9525" cmpd="sng">
                  <a:solidFill>
                    <a:schemeClr val="accent1"/>
                  </a:solidFill>
                  <a:prstDash val="solid"/>
                </a:ln>
                <a:solidFill>
                  <a:srgbClr val="70AD47">
                    <a:tint val="1000"/>
                  </a:srgbClr>
                </a:solidFill>
                <a:effectLst>
                  <a:glow rad="38100">
                    <a:schemeClr val="accent1">
                      <a:alpha val="40000"/>
                    </a:schemeClr>
                  </a:glow>
                </a:effectLst>
                <a:latin typeface="微软雅黑" pitchFamily="34" charset="-122"/>
                <a:ea typeface="微软雅黑" pitchFamily="34" charset="-122"/>
              </a:defRPr>
            </a:lvl1pPr>
          </a:lstStyle>
          <a:p>
            <a:r>
              <a:rPr lang="zh-CN" altLang="en-US" dirty="0"/>
              <a:t>单击此处编辑母版标题样式</a:t>
            </a:r>
          </a:p>
        </p:txBody>
      </p:sp>
      <p:sp>
        <p:nvSpPr>
          <p:cNvPr id="5" name="页脚占位符 4"/>
          <p:cNvSpPr>
            <a:spLocks noGrp="1"/>
          </p:cNvSpPr>
          <p:nvPr>
            <p:ph type="ftr" sz="quarter" idx="11"/>
          </p:nvPr>
        </p:nvSpPr>
        <p:spPr>
          <a:xfrm>
            <a:off x="3124201" y="4876378"/>
            <a:ext cx="2895600" cy="164254"/>
          </a:xfrm>
          <a:prstGeom prst="rect">
            <a:avLst/>
          </a:prstGeom>
        </p:spPr>
        <p:txBody>
          <a:bodyPr/>
          <a:lstStyle>
            <a:lvl1pPr>
              <a:defRPr sz="600">
                <a:solidFill>
                  <a:schemeClr val="bg1">
                    <a:lumMod val="65000"/>
                  </a:schemeClr>
                </a:solidFill>
                <a:latin typeface="Verdana" panose="020B0604030504040204" pitchFamily="34" charset="0"/>
                <a:cs typeface="Verdana" panose="020B0604030504040204" pitchFamily="34" charset="0"/>
              </a:defRPr>
            </a:lvl1pPr>
          </a:lstStyle>
          <a:p>
            <a:pPr>
              <a:defRPr/>
            </a:pPr>
            <a:r>
              <a:rPr lang="en-US" altLang="zh-CN" dirty="0">
                <a:ea typeface="Verdana" panose="020B0604030504040204" pitchFamily="34" charset="0"/>
              </a:rPr>
              <a:t>Copyright 2013,SDPKL-NBIC</a:t>
            </a:r>
            <a:endParaRPr lang="zh-CN" altLang="en-US" dirty="0">
              <a:ea typeface="微软雅黑" pitchFamily="34" charset="-122"/>
            </a:endParaRPr>
          </a:p>
        </p:txBody>
      </p:sp>
      <p:sp>
        <p:nvSpPr>
          <p:cNvPr id="7" name="矩形 6"/>
          <p:cNvSpPr/>
          <p:nvPr userDrawn="1"/>
        </p:nvSpPr>
        <p:spPr>
          <a:xfrm>
            <a:off x="0" y="2695004"/>
            <a:ext cx="9144000" cy="200882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sp>
        <p:nvSpPr>
          <p:cNvPr id="8" name="矩形 7"/>
          <p:cNvSpPr/>
          <p:nvPr userDrawn="1"/>
        </p:nvSpPr>
        <p:spPr>
          <a:xfrm>
            <a:off x="0" y="2312525"/>
            <a:ext cx="9144000" cy="3765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sp>
        <p:nvSpPr>
          <p:cNvPr id="9" name="矩形 8"/>
          <p:cNvSpPr/>
          <p:nvPr userDrawn="1"/>
        </p:nvSpPr>
        <p:spPr>
          <a:xfrm>
            <a:off x="0" y="4709733"/>
            <a:ext cx="9144000" cy="4337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pic>
        <p:nvPicPr>
          <p:cNvPr id="14" name="图片 13"/>
          <p:cNvPicPr>
            <a:picLocks noChangeAspect="1"/>
          </p:cNvPicPr>
          <p:nvPr userDrawn="1"/>
        </p:nvPicPr>
        <p:blipFill rotWithShape="1">
          <a:blip r:embed="rId2" cstate="print">
            <a:extLst>
              <a:ext uri="{28A0092B-C50C-407E-A947-70E740481C1C}">
                <a14:useLocalDpi xmlns:a14="http://schemas.microsoft.com/office/drawing/2010/main" val="0"/>
              </a:ext>
            </a:extLst>
          </a:blip>
          <a:srcRect t="14568"/>
          <a:stretch/>
        </p:blipFill>
        <p:spPr>
          <a:xfrm>
            <a:off x="0" y="2723057"/>
            <a:ext cx="9144000" cy="1952722"/>
          </a:xfrm>
          <a:prstGeom prst="rect">
            <a:avLst/>
          </a:prstGeom>
        </p:spPr>
      </p:pic>
      <p:sp>
        <p:nvSpPr>
          <p:cNvPr id="3" name="副标题 2"/>
          <p:cNvSpPr>
            <a:spLocks noGrp="1"/>
          </p:cNvSpPr>
          <p:nvPr>
            <p:ph type="subTitle" idx="1" hasCustomPrompt="1"/>
          </p:nvPr>
        </p:nvSpPr>
        <p:spPr>
          <a:xfrm>
            <a:off x="1366157" y="2312525"/>
            <a:ext cx="6400800" cy="333156"/>
          </a:xfrm>
          <a:prstGeom prst="rect">
            <a:avLst/>
          </a:prstGeom>
        </p:spPr>
        <p:txBody>
          <a:bodyPr tIns="0"/>
          <a:lstStyle>
            <a:lvl1pPr marL="0" indent="0" algn="ctr">
              <a:buNone/>
              <a:defRPr sz="2400">
                <a:solidFill>
                  <a:schemeClr val="bg1">
                    <a:lumMod val="65000"/>
                  </a:schemeClr>
                </a:solidFill>
                <a:ea typeface="微软雅黑" pitchFamily="34" charset="-122"/>
              </a:defRPr>
            </a:lvl1pPr>
            <a:lvl2pPr marL="342897" indent="0" algn="ctr">
              <a:buNone/>
              <a:defRPr>
                <a:solidFill>
                  <a:schemeClr val="tx1">
                    <a:tint val="75000"/>
                  </a:schemeClr>
                </a:solidFill>
              </a:defRPr>
            </a:lvl2pPr>
            <a:lvl3pPr marL="685793" indent="0" algn="ctr">
              <a:buNone/>
              <a:defRPr>
                <a:solidFill>
                  <a:schemeClr val="tx1">
                    <a:tint val="75000"/>
                  </a:schemeClr>
                </a:solidFill>
              </a:defRPr>
            </a:lvl3pPr>
            <a:lvl4pPr marL="1028690" indent="0" algn="ctr">
              <a:buNone/>
              <a:defRPr>
                <a:solidFill>
                  <a:schemeClr val="tx1">
                    <a:tint val="75000"/>
                  </a:schemeClr>
                </a:solidFill>
              </a:defRPr>
            </a:lvl4pPr>
            <a:lvl5pPr marL="1371587" indent="0" algn="ctr">
              <a:buNone/>
              <a:defRPr>
                <a:solidFill>
                  <a:schemeClr val="tx1">
                    <a:tint val="75000"/>
                  </a:schemeClr>
                </a:solidFill>
              </a:defRPr>
            </a:lvl5pPr>
            <a:lvl6pPr marL="1714484" indent="0" algn="ctr">
              <a:buNone/>
              <a:defRPr>
                <a:solidFill>
                  <a:schemeClr val="tx1">
                    <a:tint val="75000"/>
                  </a:schemeClr>
                </a:solidFill>
              </a:defRPr>
            </a:lvl6pPr>
            <a:lvl7pPr marL="2057380" indent="0" algn="ctr">
              <a:buNone/>
              <a:defRPr>
                <a:solidFill>
                  <a:schemeClr val="tx1">
                    <a:tint val="75000"/>
                  </a:schemeClr>
                </a:solidFill>
              </a:defRPr>
            </a:lvl7pPr>
            <a:lvl8pPr marL="2400276" indent="0" algn="ctr">
              <a:buNone/>
              <a:defRPr>
                <a:solidFill>
                  <a:schemeClr val="tx1">
                    <a:tint val="75000"/>
                  </a:schemeClr>
                </a:solidFill>
              </a:defRPr>
            </a:lvl8pPr>
            <a:lvl9pPr marL="2743172" indent="0" algn="ctr">
              <a:buNone/>
              <a:defRPr>
                <a:solidFill>
                  <a:schemeClr val="tx1">
                    <a:tint val="75000"/>
                  </a:schemeClr>
                </a:solidFill>
              </a:defRPr>
            </a:lvl9pPr>
          </a:lstStyle>
          <a:p>
            <a:r>
              <a:rPr lang="zh-CN" altLang="en-US" dirty="0"/>
              <a:t>济南大学信息学院    刘鹍</a:t>
            </a:r>
          </a:p>
        </p:txBody>
      </p:sp>
      <p:sp>
        <p:nvSpPr>
          <p:cNvPr id="15" name="矩形 14"/>
          <p:cNvSpPr/>
          <p:nvPr userDrawn="1"/>
        </p:nvSpPr>
        <p:spPr>
          <a:xfrm>
            <a:off x="-10886" y="0"/>
            <a:ext cx="9154886" cy="44270"/>
          </a:xfrm>
          <a:prstGeom prst="rect">
            <a:avLst/>
          </a:prstGeom>
          <a:gradFill>
            <a:gsLst>
              <a:gs pos="0">
                <a:srgbClr val="FDFBEC"/>
              </a:gs>
              <a:gs pos="100000">
                <a:schemeClr val="bg1">
                  <a:lumMod val="50000"/>
                </a:schemeClr>
              </a:gs>
            </a:gsLst>
            <a:path path="circle">
              <a:fillToRect l="50000" t="50000" r="50000" b="50000"/>
            </a:path>
          </a:gradFill>
          <a:ln>
            <a:noFill/>
          </a:ln>
          <a:effectLst>
            <a:outerShdw blurRad="254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11691" fontAlgn="auto">
              <a:spcBef>
                <a:spcPts val="0"/>
              </a:spcBef>
              <a:spcAft>
                <a:spcPts val="0"/>
              </a:spcAft>
              <a:defRPr/>
            </a:pPr>
            <a:endParaRPr lang="zh-CN" altLang="en-US" dirty="0">
              <a:ea typeface="微软雅黑" pitchFamily="34" charset="-122"/>
            </a:endParaRPr>
          </a:p>
        </p:txBody>
      </p:sp>
      <p:pic>
        <p:nvPicPr>
          <p:cNvPr id="12" name="图片 11"/>
          <p:cNvPicPr>
            <a:picLocks/>
          </p:cNvPicPr>
          <p:nvPr userDrawn="1"/>
        </p:nvPicPr>
        <p:blipFill>
          <a:blip r:embed="rId3" cstate="print">
            <a:duotone>
              <a:schemeClr val="bg2">
                <a:shade val="45000"/>
                <a:satMod val="135000"/>
              </a:schemeClr>
              <a:prstClr val="white"/>
            </a:duotone>
          </a:blip>
          <a:stretch>
            <a:fillRect/>
          </a:stretch>
        </p:blipFill>
        <p:spPr>
          <a:xfrm>
            <a:off x="1144035" y="315482"/>
            <a:ext cx="1874350" cy="536197"/>
          </a:xfrm>
          <a:prstGeom prst="rect">
            <a:avLst/>
          </a:prstGeom>
          <a:effectLst>
            <a:outerShdw blurRad="25400" dist="12700" dir="2700000" algn="tl" rotWithShape="0">
              <a:prstClr val="black">
                <a:alpha val="10000"/>
              </a:prstClr>
            </a:outerShdw>
          </a:effectLst>
        </p:spPr>
      </p:pic>
      <p:sp>
        <p:nvSpPr>
          <p:cNvPr id="16" name="Rectangle 12"/>
          <p:cNvSpPr>
            <a:spLocks noChangeArrowheads="1"/>
          </p:cNvSpPr>
          <p:nvPr userDrawn="1"/>
        </p:nvSpPr>
        <p:spPr bwMode="auto">
          <a:xfrm>
            <a:off x="3018385" y="4731878"/>
            <a:ext cx="3096344" cy="41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dist" eaLnBrk="1" hangingPunct="1"/>
            <a:r>
              <a:rPr lang="zh-CN" altLang="en-US" sz="90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济南大学信息科学与工程学院</a:t>
            </a:r>
            <a:endParaRPr lang="en-US" altLang="zh-CN" sz="90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endParaRPr>
          </a:p>
          <a:p>
            <a:pPr algn="dist" eaLnBrk="1" hangingPunct="1"/>
            <a:r>
              <a:rPr lang="en-US" altLang="zh-CN" sz="75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School</a:t>
            </a:r>
            <a:r>
              <a:rPr lang="zh-CN" altLang="en-US" sz="75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 </a:t>
            </a:r>
            <a:r>
              <a:rPr lang="en-US" altLang="zh-CN" sz="75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of</a:t>
            </a:r>
            <a:r>
              <a:rPr lang="zh-CN" altLang="en-US"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 </a:t>
            </a:r>
            <a:r>
              <a:rPr lang="en-US" altLang="zh-CN"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Information</a:t>
            </a:r>
            <a:r>
              <a:rPr lang="zh-CN" altLang="en-US"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 </a:t>
            </a:r>
            <a:r>
              <a:rPr lang="en-US" altLang="zh-CN"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Science</a:t>
            </a:r>
            <a:r>
              <a:rPr lang="zh-CN" altLang="en-US"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 </a:t>
            </a:r>
            <a:r>
              <a:rPr lang="en-US" altLang="zh-CN"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and</a:t>
            </a:r>
            <a:r>
              <a:rPr lang="zh-CN" altLang="en-US"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 </a:t>
            </a:r>
            <a:r>
              <a:rPr lang="en-US" altLang="zh-CN"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Engineering</a:t>
            </a:r>
            <a:endParaRPr lang="de-DE" altLang="zh-CN" sz="75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endParaRPr>
          </a:p>
        </p:txBody>
      </p:sp>
      <p:pic>
        <p:nvPicPr>
          <p:cNvPr id="1030" name="Picture 6" descr="C:\Users\sunry\Desktop\xiaobiao1.png"/>
          <p:cNvPicPr>
            <a:picLocks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69991" y="315473"/>
            <a:ext cx="465535" cy="465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56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Rectangle 5"/>
          <p:cNvSpPr/>
          <p:nvPr userDrawn="1"/>
        </p:nvSpPr>
        <p:spPr>
          <a:xfrm>
            <a:off x="-1117" y="-13060"/>
            <a:ext cx="9144000" cy="3150395"/>
          </a:xfrm>
          <a:prstGeom prst="rect">
            <a:avLst/>
          </a:prstGeom>
          <a:gradFill flip="none" rotWithShape="1">
            <a:gsLst>
              <a:gs pos="0">
                <a:schemeClr val="bg1">
                  <a:lumMod val="85000"/>
                </a:schemeClr>
              </a:gs>
              <a:gs pos="50000">
                <a:schemeClr val="bg1">
                  <a:lumMod val="9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dirty="0">
              <a:ea typeface="微软雅黑" pitchFamily="34" charset="-122"/>
            </a:endParaRPr>
          </a:p>
        </p:txBody>
      </p:sp>
      <p:sp>
        <p:nvSpPr>
          <p:cNvPr id="3" name="内容占位符 2"/>
          <p:cNvSpPr>
            <a:spLocks noGrp="1"/>
          </p:cNvSpPr>
          <p:nvPr>
            <p:ph idx="1" hasCustomPrompt="1"/>
          </p:nvPr>
        </p:nvSpPr>
        <p:spPr>
          <a:xfrm>
            <a:off x="180002" y="684857"/>
            <a:ext cx="8863697" cy="4134642"/>
          </a:xfrm>
          <a:prstGeom prst="rect">
            <a:avLst/>
          </a:prstGeom>
        </p:spPr>
        <p:txBody>
          <a:bodyPr/>
          <a:lstStyle>
            <a:lvl1pPr marL="257172" indent="-257172">
              <a:buFont typeface="Wingdings" panose="05000000000000000000" pitchFamily="2" charset="2"/>
              <a:buChar char="n"/>
              <a:defRPr sz="2400">
                <a:latin typeface="微软雅黑" pitchFamily="34" charset="-122"/>
                <a:ea typeface="微软雅黑" pitchFamily="34" charset="-122"/>
              </a:defRPr>
            </a:lvl1pPr>
            <a:lvl2pPr marL="557207" indent="-214310">
              <a:buClr>
                <a:schemeClr val="tx2"/>
              </a:buClr>
              <a:buFont typeface="Wingdings" panose="05000000000000000000" pitchFamily="2" charset="2"/>
              <a:buChar char="n"/>
              <a:defRPr sz="2400">
                <a:solidFill>
                  <a:schemeClr val="tx2"/>
                </a:solidFill>
                <a:latin typeface="微软雅黑" pitchFamily="34" charset="-122"/>
                <a:ea typeface="微软雅黑" pitchFamily="34" charset="-122"/>
              </a:defRPr>
            </a:lvl2pPr>
            <a:lvl3pPr marL="857241" indent="-171448">
              <a:buFont typeface="Wingdings" panose="05000000000000000000" pitchFamily="2" charset="2"/>
              <a:buChar char="n"/>
              <a:defRPr sz="2400">
                <a:solidFill>
                  <a:srgbClr val="0070C0"/>
                </a:solidFill>
                <a:latin typeface="微软雅黑" pitchFamily="34" charset="-122"/>
                <a:ea typeface="微软雅黑" pitchFamily="34" charset="-122"/>
              </a:defRPr>
            </a:lvl3pPr>
            <a:lvl4pPr marL="1200138" indent="-171448">
              <a:buFont typeface="Wingdings" panose="05000000000000000000" pitchFamily="2" charset="2"/>
              <a:buChar char="n"/>
              <a:defRPr sz="2400">
                <a:solidFill>
                  <a:schemeClr val="bg2">
                    <a:lumMod val="25000"/>
                  </a:schemeClr>
                </a:solidFill>
                <a:latin typeface="微软雅黑" pitchFamily="34" charset="-122"/>
                <a:ea typeface="微软雅黑" pitchFamily="34" charset="-122"/>
              </a:defRPr>
            </a:lvl4pPr>
            <a:lvl5pPr marL="1543034" indent="-171448">
              <a:buFont typeface="Wingdings" panose="05000000000000000000" pitchFamily="2" charset="2"/>
              <a:buChar char="n"/>
              <a:defRPr sz="2400">
                <a:solidFill>
                  <a:schemeClr val="bg2">
                    <a:lumMod val="50000"/>
                  </a:schemeClr>
                </a:solidFill>
                <a:latin typeface="微软雅黑" pitchFamily="34" charset="-122"/>
                <a:ea typeface="微软雅黑" pitchFamily="34" charset="-122"/>
              </a:defRPr>
            </a:lvl5pPr>
          </a:lstStyle>
          <a:p>
            <a:pPr lvl="0"/>
            <a:r>
              <a:rPr lang="zh-CN" altLang="en-US" dirty="0"/>
              <a:t>单击此处编母版文本样式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0" name="矩形 19"/>
          <p:cNvSpPr/>
          <p:nvPr userDrawn="1"/>
        </p:nvSpPr>
        <p:spPr>
          <a:xfrm>
            <a:off x="410821" y="4827600"/>
            <a:ext cx="8741270" cy="3159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sp>
        <p:nvSpPr>
          <p:cNvPr id="21" name="矩形 20"/>
          <p:cNvSpPr/>
          <p:nvPr userDrawn="1"/>
        </p:nvSpPr>
        <p:spPr>
          <a:xfrm>
            <a:off x="0" y="4827600"/>
            <a:ext cx="360000" cy="324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sp>
        <p:nvSpPr>
          <p:cNvPr id="22" name="灯片编号占位符 5"/>
          <p:cNvSpPr txBox="1">
            <a:spLocks/>
          </p:cNvSpPr>
          <p:nvPr userDrawn="1"/>
        </p:nvSpPr>
        <p:spPr>
          <a:xfrm>
            <a:off x="0" y="4827600"/>
            <a:ext cx="360000" cy="315900"/>
          </a:xfrm>
          <a:prstGeom prst="rect">
            <a:avLst/>
          </a:prstGeom>
        </p:spPr>
        <p:txBody>
          <a:bodyPr vert="horz" lIns="68580" tIns="34290" rIns="68580" bIns="34290" rtlCol="0" anchor="ctr"/>
          <a:lstStyle>
            <a:defPPr>
              <a:defRPr lang="zh-CN"/>
            </a:defPPr>
            <a:lvl1pPr algn="ctr" rtl="0" fontAlgn="auto">
              <a:spcBef>
                <a:spcPts val="0"/>
              </a:spcBef>
              <a:spcAft>
                <a:spcPts val="0"/>
              </a:spcAft>
              <a:defRPr sz="1200" kern="1200" smtClean="0">
                <a:solidFill>
                  <a:schemeClr val="tx2"/>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defRPr/>
            </a:pPr>
            <a:fld id="{75CE9564-DFF3-4384-B225-F5B60C8BD4D6}" type="slidenum">
              <a:rPr lang="zh-CN" altLang="en-US" sz="825" smtClean="0">
                <a:ea typeface="微软雅黑" pitchFamily="34" charset="-122"/>
              </a:rPr>
              <a:pPr>
                <a:defRPr/>
              </a:pPr>
              <a:t>‹#›</a:t>
            </a:fld>
            <a:endParaRPr lang="zh-CN" altLang="en-US" sz="825" dirty="0">
              <a:ea typeface="微软雅黑" pitchFamily="34" charset="-122"/>
            </a:endParaRPr>
          </a:p>
        </p:txBody>
      </p:sp>
      <p:sp>
        <p:nvSpPr>
          <p:cNvPr id="24" name="矩形 23"/>
          <p:cNvSpPr/>
          <p:nvPr userDrawn="1"/>
        </p:nvSpPr>
        <p:spPr>
          <a:xfrm>
            <a:off x="-8090" y="573462"/>
            <a:ext cx="9152091" cy="41147"/>
          </a:xfrm>
          <a:prstGeom prst="rect">
            <a:avLst/>
          </a:prstGeom>
          <a:gradFill>
            <a:gsLst>
              <a:gs pos="0">
                <a:srgbClr val="FDFBEC"/>
              </a:gs>
              <a:gs pos="100000">
                <a:schemeClr val="bg1">
                  <a:lumMod val="50000"/>
                </a:schemeClr>
              </a:gs>
            </a:gsLst>
            <a:path path="circle">
              <a:fillToRect l="50000" t="50000" r="50000" b="50000"/>
            </a:path>
          </a:gradFill>
          <a:ln>
            <a:noFill/>
          </a:ln>
          <a:effectLst>
            <a:outerShdw blurRad="254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11691" fontAlgn="auto">
              <a:spcBef>
                <a:spcPts val="0"/>
              </a:spcBef>
              <a:spcAft>
                <a:spcPts val="0"/>
              </a:spcAft>
              <a:defRPr/>
            </a:pPr>
            <a:endParaRPr lang="zh-CN" altLang="en-US" dirty="0">
              <a:ea typeface="微软雅黑" pitchFamily="34" charset="-122"/>
            </a:endParaRPr>
          </a:p>
        </p:txBody>
      </p:sp>
      <p:sp>
        <p:nvSpPr>
          <p:cNvPr id="25" name="标题 1"/>
          <p:cNvSpPr>
            <a:spLocks noGrp="1"/>
          </p:cNvSpPr>
          <p:nvPr>
            <p:ph type="ctrTitle"/>
          </p:nvPr>
        </p:nvSpPr>
        <p:spPr>
          <a:xfrm>
            <a:off x="1" y="2"/>
            <a:ext cx="9152090" cy="593996"/>
          </a:xfrm>
          <a:prstGeom prst="rect">
            <a:avLst/>
          </a:prstGeom>
          <a:solidFill>
            <a:schemeClr val="tx2"/>
          </a:solidFill>
        </p:spPr>
        <p:txBody>
          <a:bodyPr lIns="0" tIns="54000" rIns="0" bIns="0"/>
          <a:lstStyle>
            <a:lvl1pPr marL="0" indent="266697" algn="l">
              <a:defRPr sz="3200" b="0" cap="none" spc="38">
                <a:ln w="9525" cmpd="sng">
                  <a:solidFill>
                    <a:schemeClr val="accent1"/>
                  </a:solidFill>
                  <a:prstDash val="solid"/>
                </a:ln>
                <a:solidFill>
                  <a:srgbClr val="70AD47">
                    <a:tint val="1000"/>
                  </a:srgbClr>
                </a:solidFill>
                <a:effectLst>
                  <a:glow rad="38100">
                    <a:schemeClr val="accent1">
                      <a:alpha val="40000"/>
                    </a:schemeClr>
                  </a:glow>
                </a:effectLst>
                <a:latin typeface="微软雅黑" pitchFamily="34" charset="-122"/>
                <a:ea typeface="微软雅黑" pitchFamily="34" charset="-122"/>
              </a:defRPr>
            </a:lvl1pPr>
          </a:lstStyle>
          <a:p>
            <a:r>
              <a:rPr lang="zh-CN" altLang="en-US" dirty="0"/>
              <a:t>单击此处编辑母版标题样式</a:t>
            </a:r>
          </a:p>
        </p:txBody>
      </p:sp>
      <p:pic>
        <p:nvPicPr>
          <p:cNvPr id="10" name="图片 9"/>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3563" y="4879076"/>
            <a:ext cx="236924" cy="236924"/>
          </a:xfrm>
          <a:prstGeom prst="rect">
            <a:avLst/>
          </a:prstGeom>
          <a:effectLst>
            <a:glow>
              <a:schemeClr val="bg1">
                <a:alpha val="18000"/>
              </a:schemeClr>
            </a:glow>
          </a:effectLst>
        </p:spPr>
      </p:pic>
      <p:pic>
        <p:nvPicPr>
          <p:cNvPr id="11" name="图片 10"/>
          <p:cNvPicPr>
            <a:picLocks/>
          </p:cNvPicPr>
          <p:nvPr userDrawn="1"/>
        </p:nvPicPr>
        <p:blipFill>
          <a:blip r:embed="rId3" cstate="print">
            <a:duotone>
              <a:schemeClr val="bg2">
                <a:shade val="45000"/>
                <a:satMod val="135000"/>
              </a:schemeClr>
              <a:prstClr val="white"/>
            </a:duotone>
          </a:blip>
          <a:stretch>
            <a:fillRect/>
          </a:stretch>
        </p:blipFill>
        <p:spPr>
          <a:xfrm>
            <a:off x="862888" y="4859320"/>
            <a:ext cx="804295" cy="254381"/>
          </a:xfrm>
          <a:prstGeom prst="rect">
            <a:avLst/>
          </a:prstGeom>
          <a:effectLst>
            <a:outerShdw blurRad="25400" dist="12700" dir="2700000" algn="tl" rotWithShape="0">
              <a:prstClr val="black">
                <a:alpha val="10000"/>
              </a:prstClr>
            </a:outerShdw>
          </a:effectLst>
        </p:spPr>
      </p:pic>
      <p:sp>
        <p:nvSpPr>
          <p:cNvPr id="12" name="Rectangle 12"/>
          <p:cNvSpPr>
            <a:spLocks noChangeArrowheads="1"/>
          </p:cNvSpPr>
          <p:nvPr userDrawn="1"/>
        </p:nvSpPr>
        <p:spPr bwMode="auto">
          <a:xfrm>
            <a:off x="1755320" y="4899660"/>
            <a:ext cx="1729102" cy="243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r>
              <a:rPr lang="zh-CN" altLang="en-US" sz="825"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信息科学与工程学院</a:t>
            </a:r>
            <a:endParaRPr lang="de-DE" altLang="zh-CN" sz="675"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02740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仅标题">
    <p:bg>
      <p:bgPr>
        <a:solidFill>
          <a:schemeClr val="tx2"/>
        </a:solidFill>
        <a:effectLst/>
      </p:bgPr>
    </p:bg>
    <p:spTree>
      <p:nvGrpSpPr>
        <p:cNvPr id="1" name=""/>
        <p:cNvGrpSpPr/>
        <p:nvPr/>
      </p:nvGrpSpPr>
      <p:grpSpPr>
        <a:xfrm>
          <a:off x="0" y="0"/>
          <a:ext cx="0" cy="0"/>
          <a:chOff x="0" y="0"/>
          <a:chExt cx="0" cy="0"/>
        </a:xfrm>
      </p:grpSpPr>
      <p:sp>
        <p:nvSpPr>
          <p:cNvPr id="7" name="矩形 6"/>
          <p:cNvSpPr/>
          <p:nvPr userDrawn="1"/>
        </p:nvSpPr>
        <p:spPr>
          <a:xfrm>
            <a:off x="0" y="1664495"/>
            <a:ext cx="9144000" cy="200882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sp>
        <p:nvSpPr>
          <p:cNvPr id="8" name="矩形 7"/>
          <p:cNvSpPr/>
          <p:nvPr userDrawn="1"/>
        </p:nvSpPr>
        <p:spPr>
          <a:xfrm>
            <a:off x="0" y="1405890"/>
            <a:ext cx="9144000" cy="2586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sp>
        <p:nvSpPr>
          <p:cNvPr id="9" name="矩形 8"/>
          <p:cNvSpPr/>
          <p:nvPr userDrawn="1"/>
        </p:nvSpPr>
        <p:spPr>
          <a:xfrm>
            <a:off x="0" y="3604739"/>
            <a:ext cx="9144000" cy="2586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pic>
        <p:nvPicPr>
          <p:cNvPr id="6" name="Picture 8"/>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rcRect t="28606" b="32082"/>
          <a:stretch/>
        </p:blipFill>
        <p:spPr bwMode="auto">
          <a:xfrm>
            <a:off x="1619675" y="1954139"/>
            <a:ext cx="5773737" cy="1360952"/>
          </a:xfrm>
          <a:prstGeom prst="rect">
            <a:avLst/>
          </a:prstGeom>
          <a:solidFill>
            <a:schemeClr val="bg1"/>
          </a:solidFill>
          <a:ln>
            <a:noFill/>
          </a:ln>
          <a:effectLst/>
        </p:spPr>
      </p:pic>
      <p:pic>
        <p:nvPicPr>
          <p:cNvPr id="13" name="图片 12"/>
          <p:cNvPicPr>
            <a:picLocks noChangeAspect="1"/>
          </p:cNvPicPr>
          <p:nvPr userDrawn="1"/>
        </p:nvPicPr>
        <p:blipFill>
          <a:blip r:embed="rId4" cstate="print">
            <a:duotone>
              <a:schemeClr val="bg2">
                <a:shade val="45000"/>
                <a:satMod val="135000"/>
              </a:schemeClr>
              <a:prstClr val="white"/>
            </a:duotone>
          </a:blip>
          <a:stretch>
            <a:fillRect/>
          </a:stretch>
        </p:blipFill>
        <p:spPr>
          <a:xfrm>
            <a:off x="3739620" y="431543"/>
            <a:ext cx="2427433" cy="752338"/>
          </a:xfrm>
          <a:prstGeom prst="rect">
            <a:avLst/>
          </a:prstGeom>
          <a:effectLst>
            <a:outerShdw blurRad="25400" dist="12700" dir="2700000" algn="tl" rotWithShape="0">
              <a:prstClr val="black">
                <a:alpha val="10000"/>
              </a:prstClr>
            </a:outerShdw>
          </a:effectLst>
        </p:spPr>
      </p:pic>
      <p:pic>
        <p:nvPicPr>
          <p:cNvPr id="14" name="Picture 6" descr="C:\Users\sunry\Desktop\xiaobiao1.png"/>
          <p:cNvPicPr>
            <a:picLocks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772325" y="431544"/>
            <a:ext cx="754167" cy="754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377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0357" y="1405225"/>
            <a:ext cx="7772400" cy="879250"/>
          </a:xfrm>
          <a:prstGeom prst="rect">
            <a:avLst/>
          </a:prstGeom>
        </p:spPr>
        <p:txBody>
          <a:bodyPr/>
          <a:lstStyle>
            <a:lvl1pPr marL="0" indent="0" algn="ctr">
              <a:defRPr sz="2700" b="1" cap="none" spc="28">
                <a:ln w="9525" cmpd="sng">
                  <a:solidFill>
                    <a:schemeClr val="accent1"/>
                  </a:solidFill>
                  <a:prstDash val="solid"/>
                </a:ln>
                <a:solidFill>
                  <a:srgbClr val="70AD47">
                    <a:tint val="1000"/>
                  </a:srgbClr>
                </a:solidFill>
                <a:effectLst>
                  <a:glow rad="38100">
                    <a:schemeClr val="accent1">
                      <a:alpha val="40000"/>
                    </a:schemeClr>
                  </a:glow>
                </a:effectLst>
                <a:latin typeface="微软雅黑" pitchFamily="34" charset="-122"/>
                <a:ea typeface="微软雅黑" pitchFamily="34" charset="-122"/>
              </a:defRPr>
            </a:lvl1pPr>
          </a:lstStyle>
          <a:p>
            <a:r>
              <a:rPr lang="zh-CN" altLang="en-US" dirty="0"/>
              <a:t>单击此处编辑母版标题样式</a:t>
            </a:r>
          </a:p>
        </p:txBody>
      </p:sp>
      <p:sp>
        <p:nvSpPr>
          <p:cNvPr id="5" name="页脚占位符 4"/>
          <p:cNvSpPr>
            <a:spLocks noGrp="1"/>
          </p:cNvSpPr>
          <p:nvPr>
            <p:ph type="ftr" sz="quarter" idx="11"/>
          </p:nvPr>
        </p:nvSpPr>
        <p:spPr>
          <a:xfrm>
            <a:off x="3124201" y="4876381"/>
            <a:ext cx="2895600" cy="164254"/>
          </a:xfrm>
          <a:prstGeom prst="rect">
            <a:avLst/>
          </a:prstGeom>
        </p:spPr>
        <p:txBody>
          <a:bodyPr/>
          <a:lstStyle>
            <a:lvl1pPr>
              <a:defRPr sz="450">
                <a:solidFill>
                  <a:schemeClr val="bg1">
                    <a:lumMod val="65000"/>
                  </a:schemeClr>
                </a:solidFill>
                <a:latin typeface="Verdana" panose="020B0604030504040204" pitchFamily="34" charset="0"/>
                <a:cs typeface="Verdana" panose="020B0604030504040204" pitchFamily="34" charset="0"/>
              </a:defRPr>
            </a:lvl1pPr>
          </a:lstStyle>
          <a:p>
            <a:pPr>
              <a:defRPr/>
            </a:pPr>
            <a:r>
              <a:rPr lang="en-US" altLang="zh-CN" dirty="0">
                <a:ea typeface="Verdana" panose="020B0604030504040204" pitchFamily="34" charset="0"/>
              </a:rPr>
              <a:t>Copyright 2013,SDPKL-NBIC</a:t>
            </a:r>
            <a:endParaRPr lang="zh-CN" altLang="en-US" dirty="0">
              <a:ea typeface="微软雅黑" pitchFamily="34" charset="-122"/>
            </a:endParaRPr>
          </a:p>
        </p:txBody>
      </p:sp>
      <p:sp>
        <p:nvSpPr>
          <p:cNvPr id="3" name="副标题 2"/>
          <p:cNvSpPr>
            <a:spLocks noGrp="1"/>
          </p:cNvSpPr>
          <p:nvPr>
            <p:ph type="subTitle" idx="1" hasCustomPrompt="1"/>
          </p:nvPr>
        </p:nvSpPr>
        <p:spPr>
          <a:xfrm>
            <a:off x="1366157" y="2347825"/>
            <a:ext cx="6400800" cy="333156"/>
          </a:xfrm>
          <a:prstGeom prst="rect">
            <a:avLst/>
          </a:prstGeom>
        </p:spPr>
        <p:txBody>
          <a:bodyPr/>
          <a:lstStyle>
            <a:lvl1pPr marL="0" indent="0" algn="ctr">
              <a:buNone/>
              <a:defRPr sz="1800">
                <a:solidFill>
                  <a:schemeClr val="bg1">
                    <a:lumMod val="65000"/>
                  </a:schemeClr>
                </a:solidFill>
                <a:ea typeface="微软雅黑" pitchFamily="34" charset="-122"/>
              </a:defRPr>
            </a:lvl1pPr>
            <a:lvl2pPr marL="257173" indent="0" algn="ctr">
              <a:buNone/>
              <a:defRPr>
                <a:solidFill>
                  <a:schemeClr val="tx1">
                    <a:tint val="75000"/>
                  </a:schemeClr>
                </a:solidFill>
              </a:defRPr>
            </a:lvl2pPr>
            <a:lvl3pPr marL="514345" indent="0" algn="ctr">
              <a:buNone/>
              <a:defRPr>
                <a:solidFill>
                  <a:schemeClr val="tx1">
                    <a:tint val="75000"/>
                  </a:schemeClr>
                </a:solidFill>
              </a:defRPr>
            </a:lvl3pPr>
            <a:lvl4pPr marL="771518" indent="0" algn="ctr">
              <a:buNone/>
              <a:defRPr>
                <a:solidFill>
                  <a:schemeClr val="tx1">
                    <a:tint val="75000"/>
                  </a:schemeClr>
                </a:solidFill>
              </a:defRPr>
            </a:lvl4pPr>
            <a:lvl5pPr marL="1028690" indent="0" algn="ctr">
              <a:buNone/>
              <a:defRPr>
                <a:solidFill>
                  <a:schemeClr val="tx1">
                    <a:tint val="75000"/>
                  </a:schemeClr>
                </a:solidFill>
              </a:defRPr>
            </a:lvl5pPr>
            <a:lvl6pPr marL="1285863" indent="0" algn="ctr">
              <a:buNone/>
              <a:defRPr>
                <a:solidFill>
                  <a:schemeClr val="tx1">
                    <a:tint val="75000"/>
                  </a:schemeClr>
                </a:solidFill>
              </a:defRPr>
            </a:lvl6pPr>
            <a:lvl7pPr marL="1543035" indent="0" algn="ctr">
              <a:buNone/>
              <a:defRPr>
                <a:solidFill>
                  <a:schemeClr val="tx1">
                    <a:tint val="75000"/>
                  </a:schemeClr>
                </a:solidFill>
              </a:defRPr>
            </a:lvl7pPr>
            <a:lvl8pPr marL="1800207" indent="0" algn="ctr">
              <a:buNone/>
              <a:defRPr>
                <a:solidFill>
                  <a:schemeClr val="tx1">
                    <a:tint val="75000"/>
                  </a:schemeClr>
                </a:solidFill>
              </a:defRPr>
            </a:lvl8pPr>
            <a:lvl9pPr marL="2057379" indent="0" algn="ctr">
              <a:buNone/>
              <a:defRPr>
                <a:solidFill>
                  <a:schemeClr val="tx1">
                    <a:tint val="75000"/>
                  </a:schemeClr>
                </a:solidFill>
              </a:defRPr>
            </a:lvl9pPr>
          </a:lstStyle>
          <a:p>
            <a:r>
              <a:rPr lang="zh-CN" altLang="en-US" dirty="0"/>
              <a:t>济南大学信息学院    刘鹍</a:t>
            </a:r>
          </a:p>
        </p:txBody>
      </p:sp>
      <p:sp>
        <p:nvSpPr>
          <p:cNvPr id="13" name="矩形 12">
            <a:extLst>
              <a:ext uri="{FF2B5EF4-FFF2-40B4-BE49-F238E27FC236}">
                <a16:creationId xmlns:a16="http://schemas.microsoft.com/office/drawing/2014/main" id="{67FB77D9-8C8B-446D-BB76-80D5D3BAD83E}"/>
              </a:ext>
            </a:extLst>
          </p:cNvPr>
          <p:cNvSpPr/>
          <p:nvPr userDrawn="1"/>
        </p:nvSpPr>
        <p:spPr>
          <a:xfrm>
            <a:off x="0" y="2695004"/>
            <a:ext cx="9144000" cy="200882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sp>
        <p:nvSpPr>
          <p:cNvPr id="17" name="矩形 16">
            <a:extLst>
              <a:ext uri="{FF2B5EF4-FFF2-40B4-BE49-F238E27FC236}">
                <a16:creationId xmlns:a16="http://schemas.microsoft.com/office/drawing/2014/main" id="{9BE22913-83E6-4C4F-8207-85FEC0031FA3}"/>
              </a:ext>
            </a:extLst>
          </p:cNvPr>
          <p:cNvSpPr/>
          <p:nvPr userDrawn="1"/>
        </p:nvSpPr>
        <p:spPr>
          <a:xfrm>
            <a:off x="0" y="2312526"/>
            <a:ext cx="9144000" cy="3765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sp>
        <p:nvSpPr>
          <p:cNvPr id="18" name="矩形 17">
            <a:extLst>
              <a:ext uri="{FF2B5EF4-FFF2-40B4-BE49-F238E27FC236}">
                <a16:creationId xmlns:a16="http://schemas.microsoft.com/office/drawing/2014/main" id="{B33DF0AD-6FF3-4C35-8EA2-EC9A6CECFFB0}"/>
              </a:ext>
            </a:extLst>
          </p:cNvPr>
          <p:cNvSpPr/>
          <p:nvPr userDrawn="1"/>
        </p:nvSpPr>
        <p:spPr>
          <a:xfrm>
            <a:off x="0" y="4709734"/>
            <a:ext cx="9144000" cy="4337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pic>
        <p:nvPicPr>
          <p:cNvPr id="19" name="图片 18">
            <a:extLst>
              <a:ext uri="{FF2B5EF4-FFF2-40B4-BE49-F238E27FC236}">
                <a16:creationId xmlns:a16="http://schemas.microsoft.com/office/drawing/2014/main" id="{2EF28BAC-9E47-4AA7-B81F-A74CF4256EA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568"/>
          <a:stretch/>
        </p:blipFill>
        <p:spPr>
          <a:xfrm>
            <a:off x="0" y="2723058"/>
            <a:ext cx="9144000" cy="1952722"/>
          </a:xfrm>
          <a:prstGeom prst="rect">
            <a:avLst/>
          </a:prstGeom>
        </p:spPr>
      </p:pic>
      <p:sp>
        <p:nvSpPr>
          <p:cNvPr id="20" name="矩形 19">
            <a:extLst>
              <a:ext uri="{FF2B5EF4-FFF2-40B4-BE49-F238E27FC236}">
                <a16:creationId xmlns:a16="http://schemas.microsoft.com/office/drawing/2014/main" id="{5E04EC13-6645-42D6-B85C-F9012C515ED7}"/>
              </a:ext>
            </a:extLst>
          </p:cNvPr>
          <p:cNvSpPr/>
          <p:nvPr userDrawn="1"/>
        </p:nvSpPr>
        <p:spPr>
          <a:xfrm>
            <a:off x="-10886" y="0"/>
            <a:ext cx="9154886" cy="44270"/>
          </a:xfrm>
          <a:prstGeom prst="rect">
            <a:avLst/>
          </a:prstGeom>
          <a:gradFill>
            <a:gsLst>
              <a:gs pos="0">
                <a:srgbClr val="FDFBEC"/>
              </a:gs>
              <a:gs pos="100000">
                <a:schemeClr val="bg1">
                  <a:lumMod val="50000"/>
                </a:schemeClr>
              </a:gs>
            </a:gsLst>
            <a:path path="circle">
              <a:fillToRect l="50000" t="50000" r="50000" b="50000"/>
            </a:path>
          </a:gradFill>
          <a:ln>
            <a:noFill/>
          </a:ln>
          <a:effectLst>
            <a:outerShdw blurRad="254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11691" fontAlgn="auto">
              <a:spcBef>
                <a:spcPts val="0"/>
              </a:spcBef>
              <a:spcAft>
                <a:spcPts val="0"/>
              </a:spcAft>
              <a:defRPr/>
            </a:pPr>
            <a:endParaRPr lang="zh-CN" altLang="en-US" dirty="0">
              <a:ea typeface="微软雅黑" pitchFamily="34" charset="-122"/>
            </a:endParaRPr>
          </a:p>
        </p:txBody>
      </p:sp>
      <p:sp>
        <p:nvSpPr>
          <p:cNvPr id="22" name="Rectangle 12">
            <a:extLst>
              <a:ext uri="{FF2B5EF4-FFF2-40B4-BE49-F238E27FC236}">
                <a16:creationId xmlns:a16="http://schemas.microsoft.com/office/drawing/2014/main" id="{4ADEB3AA-481A-4B24-9F1E-D653D77CD145}"/>
              </a:ext>
            </a:extLst>
          </p:cNvPr>
          <p:cNvSpPr>
            <a:spLocks noChangeArrowheads="1"/>
          </p:cNvSpPr>
          <p:nvPr userDrawn="1"/>
        </p:nvSpPr>
        <p:spPr bwMode="auto">
          <a:xfrm>
            <a:off x="3018385" y="4731879"/>
            <a:ext cx="3096344" cy="41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dist" eaLnBrk="1" hangingPunct="1"/>
            <a:r>
              <a:rPr lang="zh-CN" altLang="en-US" sz="90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济南大学信息科学与工程学院</a:t>
            </a:r>
            <a:endParaRPr lang="en-US" altLang="zh-CN" sz="90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endParaRPr>
          </a:p>
          <a:p>
            <a:pPr algn="dist" eaLnBrk="1" hangingPunct="1"/>
            <a:r>
              <a:rPr lang="en-US" altLang="zh-CN" sz="75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School</a:t>
            </a:r>
            <a:r>
              <a:rPr lang="zh-CN" altLang="en-US" sz="75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 </a:t>
            </a:r>
            <a:r>
              <a:rPr lang="en-US" altLang="zh-CN" sz="75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of</a:t>
            </a:r>
            <a:r>
              <a:rPr lang="zh-CN" altLang="en-US"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 </a:t>
            </a:r>
            <a:r>
              <a:rPr lang="en-US" altLang="zh-CN"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Information</a:t>
            </a:r>
            <a:r>
              <a:rPr lang="zh-CN" altLang="en-US"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 </a:t>
            </a:r>
            <a:r>
              <a:rPr lang="en-US" altLang="zh-CN"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Science</a:t>
            </a:r>
            <a:r>
              <a:rPr lang="zh-CN" altLang="en-US"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 </a:t>
            </a:r>
            <a:r>
              <a:rPr lang="en-US" altLang="zh-CN"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and</a:t>
            </a:r>
            <a:r>
              <a:rPr lang="zh-CN" altLang="en-US"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 </a:t>
            </a:r>
            <a:r>
              <a:rPr lang="en-US" altLang="zh-CN"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Engineering</a:t>
            </a:r>
            <a:endParaRPr lang="de-DE" altLang="zh-CN" sz="75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30109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仅标题">
    <p:bg>
      <p:bgPr>
        <a:solidFill>
          <a:schemeClr val="bg1"/>
        </a:solidFill>
        <a:effectLst/>
      </p:bgPr>
    </p:bg>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3D3E2676-B027-43EC-AB5E-BE03F18E8E22}"/>
              </a:ext>
            </a:extLst>
          </p:cNvPr>
          <p:cNvSpPr/>
          <p:nvPr userDrawn="1"/>
        </p:nvSpPr>
        <p:spPr>
          <a:xfrm>
            <a:off x="-1117" y="-13060"/>
            <a:ext cx="9144000" cy="3150395"/>
          </a:xfrm>
          <a:prstGeom prst="rect">
            <a:avLst/>
          </a:prstGeom>
          <a:gradFill flip="none" rotWithShape="1">
            <a:gsLst>
              <a:gs pos="0">
                <a:schemeClr val="bg1">
                  <a:lumMod val="85000"/>
                </a:schemeClr>
              </a:gs>
              <a:gs pos="50000">
                <a:schemeClr val="bg1">
                  <a:lumMod val="9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dirty="0">
              <a:ea typeface="微软雅黑" panose="020B0503020204020204" pitchFamily="34" charset="-122"/>
            </a:endParaRPr>
          </a:p>
        </p:txBody>
      </p:sp>
      <p:sp>
        <p:nvSpPr>
          <p:cNvPr id="11" name="矩形 10">
            <a:extLst>
              <a:ext uri="{FF2B5EF4-FFF2-40B4-BE49-F238E27FC236}">
                <a16:creationId xmlns:a16="http://schemas.microsoft.com/office/drawing/2014/main" id="{BEA8F2E4-0D5F-4CA7-A9D3-14C4E4666CC4}"/>
              </a:ext>
            </a:extLst>
          </p:cNvPr>
          <p:cNvSpPr/>
          <p:nvPr userDrawn="1"/>
        </p:nvSpPr>
        <p:spPr>
          <a:xfrm>
            <a:off x="401613" y="4827600"/>
            <a:ext cx="8741270" cy="3159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anose="020B0503020204020204" pitchFamily="34" charset="-122"/>
            </a:endParaRPr>
          </a:p>
        </p:txBody>
      </p:sp>
      <p:sp>
        <p:nvSpPr>
          <p:cNvPr id="12" name="矩形 11">
            <a:extLst>
              <a:ext uri="{FF2B5EF4-FFF2-40B4-BE49-F238E27FC236}">
                <a16:creationId xmlns:a16="http://schemas.microsoft.com/office/drawing/2014/main" id="{5CF31B21-B888-48C9-B30F-F4C48D444070}"/>
              </a:ext>
            </a:extLst>
          </p:cNvPr>
          <p:cNvSpPr/>
          <p:nvPr userDrawn="1"/>
        </p:nvSpPr>
        <p:spPr>
          <a:xfrm>
            <a:off x="0" y="4827600"/>
            <a:ext cx="360000" cy="324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anose="020B0503020204020204" pitchFamily="34" charset="-122"/>
            </a:endParaRPr>
          </a:p>
        </p:txBody>
      </p:sp>
      <p:sp>
        <p:nvSpPr>
          <p:cNvPr id="15" name="灯片编号占位符 5">
            <a:extLst>
              <a:ext uri="{FF2B5EF4-FFF2-40B4-BE49-F238E27FC236}">
                <a16:creationId xmlns:a16="http://schemas.microsoft.com/office/drawing/2014/main" id="{98AD1F0D-6049-4016-8A46-CB8070A6984A}"/>
              </a:ext>
            </a:extLst>
          </p:cNvPr>
          <p:cNvSpPr txBox="1">
            <a:spLocks/>
          </p:cNvSpPr>
          <p:nvPr userDrawn="1"/>
        </p:nvSpPr>
        <p:spPr>
          <a:xfrm>
            <a:off x="0" y="4827600"/>
            <a:ext cx="360000" cy="315900"/>
          </a:xfrm>
          <a:prstGeom prst="rect">
            <a:avLst/>
          </a:prstGeom>
        </p:spPr>
        <p:txBody>
          <a:bodyPr vert="horz" lIns="91440" tIns="45720" rIns="91440" bIns="45720" rtlCol="0" anchor="ctr"/>
          <a:lstStyle>
            <a:defPPr>
              <a:defRPr lang="zh-CN"/>
            </a:defPPr>
            <a:lvl1pPr algn="ctr" rtl="0" fontAlgn="auto">
              <a:spcBef>
                <a:spcPts val="0"/>
              </a:spcBef>
              <a:spcAft>
                <a:spcPts val="0"/>
              </a:spcAft>
              <a:defRPr sz="1200" kern="1200" smtClean="0">
                <a:solidFill>
                  <a:schemeClr val="tx2"/>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defRPr/>
            </a:pPr>
            <a:fld id="{75CE9564-DFF3-4384-B225-F5B60C8BD4D6}" type="slidenum">
              <a:rPr lang="zh-CN" altLang="en-US" sz="1100" smtClean="0">
                <a:ea typeface="微软雅黑" panose="020B0503020204020204" pitchFamily="34" charset="-122"/>
              </a:rPr>
              <a:pPr>
                <a:defRPr/>
              </a:pPr>
              <a:t>‹#›</a:t>
            </a:fld>
            <a:endParaRPr lang="zh-CN" altLang="en-US" sz="1100" dirty="0">
              <a:ea typeface="微软雅黑" panose="020B0503020204020204" pitchFamily="34" charset="-122"/>
            </a:endParaRPr>
          </a:p>
        </p:txBody>
      </p:sp>
      <p:sp>
        <p:nvSpPr>
          <p:cNvPr id="16" name="矩形 15">
            <a:extLst>
              <a:ext uri="{FF2B5EF4-FFF2-40B4-BE49-F238E27FC236}">
                <a16:creationId xmlns:a16="http://schemas.microsoft.com/office/drawing/2014/main" id="{A7274382-F36A-45D3-8A43-C2486A4183CE}"/>
              </a:ext>
            </a:extLst>
          </p:cNvPr>
          <p:cNvSpPr/>
          <p:nvPr userDrawn="1"/>
        </p:nvSpPr>
        <p:spPr>
          <a:xfrm>
            <a:off x="-8090" y="573460"/>
            <a:ext cx="9152091" cy="41147"/>
          </a:xfrm>
          <a:prstGeom prst="rect">
            <a:avLst/>
          </a:prstGeom>
          <a:gradFill>
            <a:gsLst>
              <a:gs pos="0">
                <a:srgbClr val="FDFBEC"/>
              </a:gs>
              <a:gs pos="100000">
                <a:schemeClr val="bg1">
                  <a:lumMod val="50000"/>
                </a:schemeClr>
              </a:gs>
            </a:gsLst>
            <a:path path="circle">
              <a:fillToRect l="50000" t="50000" r="50000" b="50000"/>
            </a:path>
          </a:gradFill>
          <a:ln>
            <a:noFill/>
          </a:ln>
          <a:effectLst>
            <a:outerShdw blurRad="254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15588" fontAlgn="auto">
              <a:spcBef>
                <a:spcPts val="0"/>
              </a:spcBef>
              <a:spcAft>
                <a:spcPts val="0"/>
              </a:spcAft>
              <a:defRPr/>
            </a:pPr>
            <a:endParaRPr lang="zh-CN" altLang="en-US" dirty="0">
              <a:ea typeface="微软雅黑" panose="020B0503020204020204" pitchFamily="34" charset="-122"/>
            </a:endParaRPr>
          </a:p>
        </p:txBody>
      </p:sp>
      <p:sp>
        <p:nvSpPr>
          <p:cNvPr id="20" name="标题 1">
            <a:extLst>
              <a:ext uri="{FF2B5EF4-FFF2-40B4-BE49-F238E27FC236}">
                <a16:creationId xmlns:a16="http://schemas.microsoft.com/office/drawing/2014/main" id="{7CC91A09-4067-4AF8-A179-97EA00B462E7}"/>
              </a:ext>
            </a:extLst>
          </p:cNvPr>
          <p:cNvSpPr>
            <a:spLocks noGrp="1"/>
          </p:cNvSpPr>
          <p:nvPr>
            <p:ph type="ctrTitle"/>
          </p:nvPr>
        </p:nvSpPr>
        <p:spPr>
          <a:xfrm>
            <a:off x="1" y="1"/>
            <a:ext cx="9152090" cy="593996"/>
          </a:xfrm>
          <a:prstGeom prst="rect">
            <a:avLst/>
          </a:prstGeom>
          <a:solidFill>
            <a:schemeClr val="tx2"/>
          </a:solidFill>
        </p:spPr>
        <p:txBody>
          <a:bodyPr lIns="0" tIns="108000" rIns="0" bIns="72000"/>
          <a:lstStyle>
            <a:lvl1pPr marL="0" indent="355596" algn="l">
              <a:defRPr sz="3200" b="1" cap="none" spc="5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13" name="图片 12">
            <a:extLst>
              <a:ext uri="{FF2B5EF4-FFF2-40B4-BE49-F238E27FC236}">
                <a16:creationId xmlns:a16="http://schemas.microsoft.com/office/drawing/2014/main" id="{14C11B63-A949-4B59-B9A0-0A8DB914E2E4}"/>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3562" y="4879076"/>
            <a:ext cx="252000" cy="189000"/>
          </a:xfrm>
          <a:prstGeom prst="rect">
            <a:avLst/>
          </a:prstGeom>
          <a:effectLst>
            <a:glow>
              <a:schemeClr val="bg1">
                <a:alpha val="18000"/>
              </a:schemeClr>
            </a:glow>
          </a:effectLst>
        </p:spPr>
      </p:pic>
      <p:pic>
        <p:nvPicPr>
          <p:cNvPr id="14" name="图片 13">
            <a:extLst>
              <a:ext uri="{FF2B5EF4-FFF2-40B4-BE49-F238E27FC236}">
                <a16:creationId xmlns:a16="http://schemas.microsoft.com/office/drawing/2014/main" id="{16C8084B-B702-482A-A252-B744D0E54E33}"/>
              </a:ext>
            </a:extLst>
          </p:cNvPr>
          <p:cNvPicPr>
            <a:picLocks/>
          </p:cNvPicPr>
          <p:nvPr userDrawn="1"/>
        </p:nvPicPr>
        <p:blipFill>
          <a:blip r:embed="rId3" cstate="print">
            <a:duotone>
              <a:schemeClr val="bg2">
                <a:shade val="45000"/>
                <a:satMod val="135000"/>
              </a:schemeClr>
              <a:prstClr val="white"/>
            </a:duotone>
          </a:blip>
          <a:stretch>
            <a:fillRect/>
          </a:stretch>
        </p:blipFill>
        <p:spPr>
          <a:xfrm>
            <a:off x="812086" y="4877978"/>
            <a:ext cx="864000" cy="189000"/>
          </a:xfrm>
          <a:prstGeom prst="rect">
            <a:avLst/>
          </a:prstGeom>
          <a:effectLst>
            <a:outerShdw blurRad="25400" dist="12700" dir="2700000" algn="tl" rotWithShape="0">
              <a:prstClr val="black">
                <a:alpha val="10000"/>
              </a:prstClr>
            </a:outerShdw>
          </a:effectLst>
        </p:spPr>
      </p:pic>
      <p:sp>
        <p:nvSpPr>
          <p:cNvPr id="21" name="Rectangle 12">
            <a:extLst>
              <a:ext uri="{FF2B5EF4-FFF2-40B4-BE49-F238E27FC236}">
                <a16:creationId xmlns:a16="http://schemas.microsoft.com/office/drawing/2014/main" id="{7727BD1F-8C5E-4E8A-AA1D-828547DA832A}"/>
              </a:ext>
            </a:extLst>
          </p:cNvPr>
          <p:cNvSpPr>
            <a:spLocks noChangeArrowheads="1"/>
          </p:cNvSpPr>
          <p:nvPr userDrawn="1"/>
        </p:nvSpPr>
        <p:spPr bwMode="auto">
          <a:xfrm>
            <a:off x="1618762" y="4893780"/>
            <a:ext cx="1729102" cy="243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r>
              <a:rPr lang="zh-CN" altLang="en-US" sz="110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信息科学与工程学院</a:t>
            </a:r>
            <a:endParaRPr lang="de-DE" altLang="zh-CN" sz="90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70787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7" name="Rectangle 5"/>
          <p:cNvSpPr/>
          <p:nvPr userDrawn="1"/>
        </p:nvSpPr>
        <p:spPr>
          <a:xfrm>
            <a:off x="-1117" y="-13060"/>
            <a:ext cx="9144000" cy="3150395"/>
          </a:xfrm>
          <a:prstGeom prst="rect">
            <a:avLst/>
          </a:prstGeom>
          <a:gradFill flip="none" rotWithShape="1">
            <a:gsLst>
              <a:gs pos="0">
                <a:schemeClr val="bg1">
                  <a:lumMod val="85000"/>
                </a:schemeClr>
              </a:gs>
              <a:gs pos="50000">
                <a:schemeClr val="bg1">
                  <a:lumMod val="9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dirty="0">
              <a:ea typeface="微软雅黑" panose="020B0503020204020204" pitchFamily="34" charset="-122"/>
            </a:endParaRPr>
          </a:p>
        </p:txBody>
      </p:sp>
      <p:sp>
        <p:nvSpPr>
          <p:cNvPr id="20" name="矩形 19"/>
          <p:cNvSpPr/>
          <p:nvPr userDrawn="1"/>
        </p:nvSpPr>
        <p:spPr>
          <a:xfrm>
            <a:off x="401613" y="4827600"/>
            <a:ext cx="8741270" cy="3159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anose="020B0503020204020204" pitchFamily="34" charset="-122"/>
            </a:endParaRPr>
          </a:p>
        </p:txBody>
      </p:sp>
      <p:sp>
        <p:nvSpPr>
          <p:cNvPr id="21" name="矩形 20"/>
          <p:cNvSpPr/>
          <p:nvPr userDrawn="1"/>
        </p:nvSpPr>
        <p:spPr>
          <a:xfrm>
            <a:off x="0" y="4827600"/>
            <a:ext cx="360000" cy="324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anose="020B0503020204020204" pitchFamily="34" charset="-122"/>
            </a:endParaRPr>
          </a:p>
        </p:txBody>
      </p:sp>
      <p:sp>
        <p:nvSpPr>
          <p:cNvPr id="22" name="灯片编号占位符 5"/>
          <p:cNvSpPr txBox="1">
            <a:spLocks/>
          </p:cNvSpPr>
          <p:nvPr userDrawn="1"/>
        </p:nvSpPr>
        <p:spPr>
          <a:xfrm>
            <a:off x="0" y="4827600"/>
            <a:ext cx="360000" cy="315900"/>
          </a:xfrm>
          <a:prstGeom prst="rect">
            <a:avLst/>
          </a:prstGeom>
        </p:spPr>
        <p:txBody>
          <a:bodyPr vert="horz" lIns="68580" tIns="34290" rIns="68580" bIns="34290" rtlCol="0" anchor="ctr"/>
          <a:lstStyle>
            <a:defPPr>
              <a:defRPr lang="zh-CN"/>
            </a:defPPr>
            <a:lvl1pPr algn="ctr" rtl="0" fontAlgn="auto">
              <a:spcBef>
                <a:spcPts val="0"/>
              </a:spcBef>
              <a:spcAft>
                <a:spcPts val="0"/>
              </a:spcAft>
              <a:defRPr sz="1200" kern="1200" smtClean="0">
                <a:solidFill>
                  <a:schemeClr val="tx2"/>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defRPr/>
            </a:pPr>
            <a:fld id="{75CE9564-DFF3-4384-B225-F5B60C8BD4D6}" type="slidenum">
              <a:rPr lang="zh-CN" altLang="en-US" sz="825" smtClean="0">
                <a:ea typeface="微软雅黑" panose="020B0503020204020204" pitchFamily="34" charset="-122"/>
              </a:rPr>
              <a:pPr>
                <a:defRPr/>
              </a:pPr>
              <a:t>‹#›</a:t>
            </a:fld>
            <a:endParaRPr lang="zh-CN" altLang="en-US" sz="825" dirty="0">
              <a:ea typeface="微软雅黑" panose="020B0503020204020204" pitchFamily="34" charset="-122"/>
            </a:endParaRPr>
          </a:p>
        </p:txBody>
      </p:sp>
      <p:sp>
        <p:nvSpPr>
          <p:cNvPr id="24" name="矩形 23"/>
          <p:cNvSpPr/>
          <p:nvPr userDrawn="1"/>
        </p:nvSpPr>
        <p:spPr>
          <a:xfrm>
            <a:off x="-8090" y="573460"/>
            <a:ext cx="9152091" cy="41147"/>
          </a:xfrm>
          <a:prstGeom prst="rect">
            <a:avLst/>
          </a:prstGeom>
          <a:gradFill>
            <a:gsLst>
              <a:gs pos="0">
                <a:srgbClr val="FDFBEC"/>
              </a:gs>
              <a:gs pos="100000">
                <a:schemeClr val="bg1">
                  <a:lumMod val="50000"/>
                </a:schemeClr>
              </a:gs>
            </a:gsLst>
            <a:path path="circle">
              <a:fillToRect l="50000" t="50000" r="50000" b="50000"/>
            </a:path>
          </a:gradFill>
          <a:ln>
            <a:noFill/>
          </a:ln>
          <a:effectLst>
            <a:outerShdw blurRad="254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11691" fontAlgn="auto">
              <a:spcBef>
                <a:spcPts val="0"/>
              </a:spcBef>
              <a:spcAft>
                <a:spcPts val="0"/>
              </a:spcAft>
              <a:defRPr/>
            </a:pPr>
            <a:endParaRPr lang="zh-CN" altLang="en-US" dirty="0">
              <a:ea typeface="微软雅黑" panose="020B0503020204020204" pitchFamily="34" charset="-122"/>
            </a:endParaRPr>
          </a:p>
        </p:txBody>
      </p:sp>
      <p:sp>
        <p:nvSpPr>
          <p:cNvPr id="25" name="标题 1"/>
          <p:cNvSpPr>
            <a:spLocks noGrp="1"/>
          </p:cNvSpPr>
          <p:nvPr>
            <p:ph type="ctrTitle"/>
          </p:nvPr>
        </p:nvSpPr>
        <p:spPr>
          <a:xfrm>
            <a:off x="1" y="1"/>
            <a:ext cx="9152090" cy="593996"/>
          </a:xfrm>
          <a:prstGeom prst="rect">
            <a:avLst/>
          </a:prstGeom>
          <a:solidFill>
            <a:schemeClr val="tx2"/>
          </a:solidFill>
        </p:spPr>
        <p:txBody>
          <a:bodyPr lIns="0" tIns="108000" rIns="0" bIns="72000"/>
          <a:lstStyle>
            <a:lvl1pPr marL="0" indent="266697" algn="l">
              <a:defRPr sz="2400" b="1" cap="none" spc="38">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13" name="图片 12">
            <a:extLst>
              <a:ext uri="{FF2B5EF4-FFF2-40B4-BE49-F238E27FC236}">
                <a16:creationId xmlns:a16="http://schemas.microsoft.com/office/drawing/2014/main" id="{A6CE6BCD-6ED3-467A-9B4D-518F85377A2A}"/>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3562" y="4879077"/>
            <a:ext cx="252000" cy="189000"/>
          </a:xfrm>
          <a:prstGeom prst="rect">
            <a:avLst/>
          </a:prstGeom>
          <a:effectLst>
            <a:glow>
              <a:schemeClr val="bg1">
                <a:alpha val="18000"/>
              </a:schemeClr>
            </a:glow>
          </a:effectLst>
        </p:spPr>
      </p:pic>
      <p:pic>
        <p:nvPicPr>
          <p:cNvPr id="14" name="图片 13">
            <a:extLst>
              <a:ext uri="{FF2B5EF4-FFF2-40B4-BE49-F238E27FC236}">
                <a16:creationId xmlns:a16="http://schemas.microsoft.com/office/drawing/2014/main" id="{FB3973C5-5786-40CC-8183-9FD1DA65EFBA}"/>
              </a:ext>
            </a:extLst>
          </p:cNvPr>
          <p:cNvPicPr>
            <a:picLocks noChangeAspect="1"/>
          </p:cNvPicPr>
          <p:nvPr userDrawn="1"/>
        </p:nvPicPr>
        <p:blipFill>
          <a:blip r:embed="rId3">
            <a:duotone>
              <a:schemeClr val="bg2">
                <a:shade val="45000"/>
                <a:satMod val="135000"/>
              </a:schemeClr>
              <a:prstClr val="white"/>
            </a:duotone>
          </a:blip>
          <a:stretch>
            <a:fillRect/>
          </a:stretch>
        </p:blipFill>
        <p:spPr>
          <a:xfrm>
            <a:off x="862888" y="4877979"/>
            <a:ext cx="821186" cy="212946"/>
          </a:xfrm>
          <a:prstGeom prst="rect">
            <a:avLst/>
          </a:prstGeom>
          <a:effectLst>
            <a:outerShdw blurRad="25400" dist="12700" dir="2700000" algn="tl" rotWithShape="0">
              <a:prstClr val="black">
                <a:alpha val="10000"/>
              </a:prstClr>
            </a:outerShdw>
          </a:effectLst>
        </p:spPr>
      </p:pic>
      <p:sp>
        <p:nvSpPr>
          <p:cNvPr id="15" name="Rectangle 12">
            <a:extLst>
              <a:ext uri="{FF2B5EF4-FFF2-40B4-BE49-F238E27FC236}">
                <a16:creationId xmlns:a16="http://schemas.microsoft.com/office/drawing/2014/main" id="{46C056A4-9364-40D2-9567-1E7559621551}"/>
              </a:ext>
            </a:extLst>
          </p:cNvPr>
          <p:cNvSpPr>
            <a:spLocks noChangeArrowheads="1"/>
          </p:cNvSpPr>
          <p:nvPr userDrawn="1"/>
        </p:nvSpPr>
        <p:spPr bwMode="auto">
          <a:xfrm>
            <a:off x="1684074" y="4893780"/>
            <a:ext cx="1729102" cy="243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r>
              <a:rPr lang="zh-CN" altLang="en-US" sz="825"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信息科学与工程学院</a:t>
            </a:r>
            <a:endParaRPr lang="de-DE" altLang="zh-CN" sz="675"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08349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仅标题">
    <p:bg>
      <p:bgPr>
        <a:solidFill>
          <a:schemeClr val="tx2"/>
        </a:solidFill>
        <a:effectLst/>
      </p:bgPr>
    </p:bg>
    <p:spTree>
      <p:nvGrpSpPr>
        <p:cNvPr id="1" name=""/>
        <p:cNvGrpSpPr/>
        <p:nvPr/>
      </p:nvGrpSpPr>
      <p:grpSpPr>
        <a:xfrm>
          <a:off x="0" y="0"/>
          <a:ext cx="0" cy="0"/>
          <a:chOff x="0" y="0"/>
          <a:chExt cx="0" cy="0"/>
        </a:xfrm>
      </p:grpSpPr>
      <p:sp>
        <p:nvSpPr>
          <p:cNvPr id="7" name="矩形 6"/>
          <p:cNvSpPr/>
          <p:nvPr userDrawn="1"/>
        </p:nvSpPr>
        <p:spPr>
          <a:xfrm>
            <a:off x="0" y="1664495"/>
            <a:ext cx="9144000" cy="200882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sp>
        <p:nvSpPr>
          <p:cNvPr id="8" name="矩形 7"/>
          <p:cNvSpPr/>
          <p:nvPr userDrawn="1"/>
        </p:nvSpPr>
        <p:spPr>
          <a:xfrm>
            <a:off x="0" y="1405890"/>
            <a:ext cx="9144000" cy="2586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sp>
        <p:nvSpPr>
          <p:cNvPr id="9" name="矩形 8"/>
          <p:cNvSpPr/>
          <p:nvPr userDrawn="1"/>
        </p:nvSpPr>
        <p:spPr>
          <a:xfrm>
            <a:off x="0" y="3604739"/>
            <a:ext cx="9144000" cy="2586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pic>
        <p:nvPicPr>
          <p:cNvPr id="6" name="Picture 8"/>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rcRect t="28606" b="32082"/>
          <a:stretch/>
        </p:blipFill>
        <p:spPr bwMode="auto">
          <a:xfrm>
            <a:off x="1619674" y="1954139"/>
            <a:ext cx="5773737" cy="1360952"/>
          </a:xfrm>
          <a:prstGeom prst="rect">
            <a:avLst/>
          </a:prstGeom>
          <a:solidFill>
            <a:schemeClr val="bg1"/>
          </a:solidFill>
          <a:ln>
            <a:noFill/>
          </a:ln>
          <a:effectLst/>
        </p:spPr>
      </p:pic>
      <p:pic>
        <p:nvPicPr>
          <p:cNvPr id="13" name="图片 12"/>
          <p:cNvPicPr>
            <a:picLocks noChangeAspect="1"/>
          </p:cNvPicPr>
          <p:nvPr userDrawn="1"/>
        </p:nvPicPr>
        <p:blipFill>
          <a:blip r:embed="rId4">
            <a:duotone>
              <a:schemeClr val="bg2">
                <a:shade val="45000"/>
                <a:satMod val="135000"/>
              </a:schemeClr>
              <a:prstClr val="white"/>
            </a:duotone>
          </a:blip>
          <a:stretch>
            <a:fillRect/>
          </a:stretch>
        </p:blipFill>
        <p:spPr>
          <a:xfrm>
            <a:off x="3957051" y="814521"/>
            <a:ext cx="1725292" cy="401346"/>
          </a:xfrm>
          <a:prstGeom prst="rect">
            <a:avLst/>
          </a:prstGeom>
          <a:effectLst>
            <a:outerShdw blurRad="25400" dist="12700" dir="2700000" algn="tl" rotWithShape="0">
              <a:prstClr val="black">
                <a:alpha val="10000"/>
              </a:prstClr>
            </a:outerShdw>
          </a:effectLst>
        </p:spPr>
      </p:pic>
      <p:pic>
        <p:nvPicPr>
          <p:cNvPr id="14" name="Picture 6" descr="C:\Users\sunry\Desktop\xiaobiao1.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241221" y="814520"/>
            <a:ext cx="583232" cy="418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7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7982"/>
      </p:ext>
    </p:extLst>
  </p:cSld>
  <p:clrMap bg1="lt1" tx1="dk1" bg2="lt2" tx2="dk2" accent1="accent1" accent2="accent2" accent3="accent3" accent4="accent4" accent5="accent5" accent6="accent6" hlink="hlink" folHlink="folHlink"/>
  <p:sldLayoutIdLst>
    <p:sldLayoutId id="2147484200" r:id="rId1"/>
    <p:sldLayoutId id="2147484201" r:id="rId2"/>
    <p:sldLayoutId id="2147484205" r:id="rId3"/>
    <p:sldLayoutId id="2147484195" r:id="rId4"/>
    <p:sldLayoutId id="2147484207" r:id="rId5"/>
    <p:sldLayoutId id="2147484209" r:id="rId6"/>
    <p:sldLayoutId id="2147484211" r:id="rId7"/>
  </p:sldLayoutIdLst>
  <p:txStyles>
    <p:titleStyle>
      <a:lvl1pPr marL="0" indent="271460" algn="l" rtl="0" eaLnBrk="1" fontAlgn="base" hangingPunct="1">
        <a:spcBef>
          <a:spcPct val="0"/>
        </a:spcBef>
        <a:spcAft>
          <a:spcPct val="0"/>
        </a:spcAft>
        <a:defRPr sz="2400" kern="1200">
          <a:solidFill>
            <a:schemeClr val="bg1"/>
          </a:solidFill>
          <a:latin typeface="黑体" panose="02010609060101010101" pitchFamily="49" charset="-122"/>
          <a:ea typeface="黑体" panose="02010609060101010101" pitchFamily="49" charset="-122"/>
          <a:cs typeface="+mj-cs"/>
        </a:defRPr>
      </a:lvl1pPr>
      <a:lvl2pPr algn="ctr" rtl="0" eaLnBrk="1" fontAlgn="base" hangingPunct="1">
        <a:spcBef>
          <a:spcPct val="0"/>
        </a:spcBef>
        <a:spcAft>
          <a:spcPct val="0"/>
        </a:spcAft>
        <a:defRPr sz="3300">
          <a:solidFill>
            <a:schemeClr val="tx1"/>
          </a:solidFill>
          <a:latin typeface="Calibri" pitchFamily="34" charset="0"/>
          <a:ea typeface="宋体" charset="-122"/>
        </a:defRPr>
      </a:lvl2pPr>
      <a:lvl3pPr algn="ctr" rtl="0" eaLnBrk="1" fontAlgn="base" hangingPunct="1">
        <a:spcBef>
          <a:spcPct val="0"/>
        </a:spcBef>
        <a:spcAft>
          <a:spcPct val="0"/>
        </a:spcAft>
        <a:defRPr sz="3300">
          <a:solidFill>
            <a:schemeClr val="tx1"/>
          </a:solidFill>
          <a:latin typeface="Calibri" pitchFamily="34" charset="0"/>
          <a:ea typeface="宋体" charset="-122"/>
        </a:defRPr>
      </a:lvl3pPr>
      <a:lvl4pPr algn="ctr" rtl="0" eaLnBrk="1" fontAlgn="base" hangingPunct="1">
        <a:spcBef>
          <a:spcPct val="0"/>
        </a:spcBef>
        <a:spcAft>
          <a:spcPct val="0"/>
        </a:spcAft>
        <a:defRPr sz="3300">
          <a:solidFill>
            <a:schemeClr val="tx1"/>
          </a:solidFill>
          <a:latin typeface="Calibri" pitchFamily="34" charset="0"/>
          <a:ea typeface="宋体" charset="-122"/>
        </a:defRPr>
      </a:lvl4pPr>
      <a:lvl5pPr algn="ctr" rtl="0" eaLnBrk="1" fontAlgn="base" hangingPunct="1">
        <a:spcBef>
          <a:spcPct val="0"/>
        </a:spcBef>
        <a:spcAft>
          <a:spcPct val="0"/>
        </a:spcAft>
        <a:defRPr sz="3300">
          <a:solidFill>
            <a:schemeClr val="tx1"/>
          </a:solidFill>
          <a:latin typeface="Calibri" pitchFamily="34" charset="0"/>
          <a:ea typeface="宋体" charset="-122"/>
        </a:defRPr>
      </a:lvl5pPr>
      <a:lvl6pPr marL="342897" algn="ctr" rtl="0" eaLnBrk="1" fontAlgn="base" hangingPunct="1">
        <a:spcBef>
          <a:spcPct val="0"/>
        </a:spcBef>
        <a:spcAft>
          <a:spcPct val="0"/>
        </a:spcAft>
        <a:defRPr sz="3300">
          <a:solidFill>
            <a:schemeClr val="tx1"/>
          </a:solidFill>
          <a:latin typeface="Calibri" pitchFamily="34" charset="0"/>
          <a:ea typeface="宋体" charset="-122"/>
        </a:defRPr>
      </a:lvl6pPr>
      <a:lvl7pPr marL="685793" algn="ctr" rtl="0" eaLnBrk="1" fontAlgn="base" hangingPunct="1">
        <a:spcBef>
          <a:spcPct val="0"/>
        </a:spcBef>
        <a:spcAft>
          <a:spcPct val="0"/>
        </a:spcAft>
        <a:defRPr sz="3300">
          <a:solidFill>
            <a:schemeClr val="tx1"/>
          </a:solidFill>
          <a:latin typeface="Calibri" pitchFamily="34" charset="0"/>
          <a:ea typeface="宋体" charset="-122"/>
        </a:defRPr>
      </a:lvl7pPr>
      <a:lvl8pPr marL="1028690" algn="ctr" rtl="0" eaLnBrk="1" fontAlgn="base" hangingPunct="1">
        <a:spcBef>
          <a:spcPct val="0"/>
        </a:spcBef>
        <a:spcAft>
          <a:spcPct val="0"/>
        </a:spcAft>
        <a:defRPr sz="3300">
          <a:solidFill>
            <a:schemeClr val="tx1"/>
          </a:solidFill>
          <a:latin typeface="Calibri" pitchFamily="34" charset="0"/>
          <a:ea typeface="宋体" charset="-122"/>
        </a:defRPr>
      </a:lvl8pPr>
      <a:lvl9pPr marL="1371587" algn="ctr" rtl="0" eaLnBrk="1" fontAlgn="base" hangingPunct="1">
        <a:spcBef>
          <a:spcPct val="0"/>
        </a:spcBef>
        <a:spcAft>
          <a:spcPct val="0"/>
        </a:spcAft>
        <a:defRPr sz="3300">
          <a:solidFill>
            <a:schemeClr val="tx1"/>
          </a:solidFill>
          <a:latin typeface="Calibri" pitchFamily="34" charset="0"/>
          <a:ea typeface="宋体" charset="-122"/>
        </a:defRPr>
      </a:lvl9pPr>
    </p:titleStyle>
    <p:bodyStyle>
      <a:lvl1pPr marL="257172" indent="-257172"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07" indent="-214310"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41" indent="-171448"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38" indent="-171448"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34" indent="-171448"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31" indent="-171448" algn="l" defTabSz="68579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28" indent="-171448" algn="l" defTabSz="68579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25" indent="-171448" algn="l" defTabSz="68579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21" indent="-171448" algn="l" defTabSz="68579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793" rtl="0" eaLnBrk="1" latinLnBrk="0" hangingPunct="1">
        <a:defRPr sz="1350" kern="1200">
          <a:solidFill>
            <a:schemeClr val="tx1"/>
          </a:solidFill>
          <a:latin typeface="+mn-lt"/>
          <a:ea typeface="+mn-ea"/>
          <a:cs typeface="+mn-cs"/>
        </a:defRPr>
      </a:lvl1pPr>
      <a:lvl2pPr marL="342897" algn="l" defTabSz="685793" rtl="0" eaLnBrk="1" latinLnBrk="0" hangingPunct="1">
        <a:defRPr sz="1350" kern="1200">
          <a:solidFill>
            <a:schemeClr val="tx1"/>
          </a:solidFill>
          <a:latin typeface="+mn-lt"/>
          <a:ea typeface="+mn-ea"/>
          <a:cs typeface="+mn-cs"/>
        </a:defRPr>
      </a:lvl2pPr>
      <a:lvl3pPr marL="685793" algn="l" defTabSz="685793" rtl="0" eaLnBrk="1" latinLnBrk="0" hangingPunct="1">
        <a:defRPr sz="1350" kern="1200">
          <a:solidFill>
            <a:schemeClr val="tx1"/>
          </a:solidFill>
          <a:latin typeface="+mn-lt"/>
          <a:ea typeface="+mn-ea"/>
          <a:cs typeface="+mn-cs"/>
        </a:defRPr>
      </a:lvl3pPr>
      <a:lvl4pPr marL="1028690" algn="l" defTabSz="685793" rtl="0" eaLnBrk="1" latinLnBrk="0" hangingPunct="1">
        <a:defRPr sz="1350" kern="1200">
          <a:solidFill>
            <a:schemeClr val="tx1"/>
          </a:solidFill>
          <a:latin typeface="+mn-lt"/>
          <a:ea typeface="+mn-ea"/>
          <a:cs typeface="+mn-cs"/>
        </a:defRPr>
      </a:lvl4pPr>
      <a:lvl5pPr marL="1371587" algn="l" defTabSz="685793" rtl="0" eaLnBrk="1" latinLnBrk="0" hangingPunct="1">
        <a:defRPr sz="1350" kern="1200">
          <a:solidFill>
            <a:schemeClr val="tx1"/>
          </a:solidFill>
          <a:latin typeface="+mn-lt"/>
          <a:ea typeface="+mn-ea"/>
          <a:cs typeface="+mn-cs"/>
        </a:defRPr>
      </a:lvl5pPr>
      <a:lvl6pPr marL="1714484" algn="l" defTabSz="685793" rtl="0" eaLnBrk="1" latinLnBrk="0" hangingPunct="1">
        <a:defRPr sz="1350" kern="1200">
          <a:solidFill>
            <a:schemeClr val="tx1"/>
          </a:solidFill>
          <a:latin typeface="+mn-lt"/>
          <a:ea typeface="+mn-ea"/>
          <a:cs typeface="+mn-cs"/>
        </a:defRPr>
      </a:lvl6pPr>
      <a:lvl7pPr marL="2057380" algn="l" defTabSz="685793" rtl="0" eaLnBrk="1" latinLnBrk="0" hangingPunct="1">
        <a:defRPr sz="1350" kern="1200">
          <a:solidFill>
            <a:schemeClr val="tx1"/>
          </a:solidFill>
          <a:latin typeface="+mn-lt"/>
          <a:ea typeface="+mn-ea"/>
          <a:cs typeface="+mn-cs"/>
        </a:defRPr>
      </a:lvl7pPr>
      <a:lvl8pPr marL="2400276" algn="l" defTabSz="685793" rtl="0" eaLnBrk="1" latinLnBrk="0" hangingPunct="1">
        <a:defRPr sz="1350" kern="1200">
          <a:solidFill>
            <a:schemeClr val="tx1"/>
          </a:solidFill>
          <a:latin typeface="+mn-lt"/>
          <a:ea typeface="+mn-ea"/>
          <a:cs typeface="+mn-cs"/>
        </a:defRPr>
      </a:lvl8pPr>
      <a:lvl9pPr marL="2743172" algn="l" defTabSz="68579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8.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image" Target="../media/image25.png"/><Relationship Id="rId16"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14.png"/><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EFF9B674-5799-40EE-B6CE-CD876E9387C9}"/>
              </a:ext>
            </a:extLst>
          </p:cNvPr>
          <p:cNvSpPr>
            <a:spLocks noGrp="1"/>
          </p:cNvSpPr>
          <p:nvPr>
            <p:ph type="ctrTitle"/>
          </p:nvPr>
        </p:nvSpPr>
        <p:spPr/>
        <p:txBody>
          <a:bodyPr/>
          <a:lstStyle/>
          <a:p>
            <a:r>
              <a:rPr lang="zh-CN" altLang="en-US" dirty="0"/>
              <a:t>第</a:t>
            </a:r>
            <a:r>
              <a:rPr lang="en-US" altLang="zh-CN" dirty="0"/>
              <a:t>7</a:t>
            </a:r>
            <a:r>
              <a:rPr lang="zh-CN" altLang="en-US" dirty="0"/>
              <a:t>章 </a:t>
            </a:r>
            <a:r>
              <a:rPr lang="en-US" altLang="zh-CN" dirty="0" err="1"/>
              <a:t>MyBatis</a:t>
            </a:r>
            <a:r>
              <a:rPr lang="zh-CN" altLang="en-US" dirty="0"/>
              <a:t>的核心配置</a:t>
            </a:r>
          </a:p>
        </p:txBody>
      </p:sp>
      <p:sp>
        <p:nvSpPr>
          <p:cNvPr id="6" name="副标题 2">
            <a:extLst>
              <a:ext uri="{FF2B5EF4-FFF2-40B4-BE49-F238E27FC236}">
                <a16:creationId xmlns:a16="http://schemas.microsoft.com/office/drawing/2014/main" id="{815190F0-0A27-42DA-B136-94EF5E159627}"/>
              </a:ext>
            </a:extLst>
          </p:cNvPr>
          <p:cNvSpPr>
            <a:spLocks noGrp="1"/>
          </p:cNvSpPr>
          <p:nvPr>
            <p:ph type="subTitle" idx="1"/>
          </p:nvPr>
        </p:nvSpPr>
        <p:spPr/>
        <p:txBody>
          <a:bodyPr/>
          <a:lstStyle>
            <a:lvl1pPr marL="0" indent="0" algn="ctr">
              <a:buNone/>
              <a:defRPr sz="1800">
                <a:solidFill>
                  <a:schemeClr val="bg1">
                    <a:lumMod val="65000"/>
                  </a:schemeClr>
                </a:solidFill>
              </a:defRPr>
            </a:lvl1pPr>
            <a:lvl2pPr marL="457196" indent="0" algn="ctr">
              <a:buNone/>
              <a:defRPr>
                <a:solidFill>
                  <a:schemeClr val="tx1">
                    <a:tint val="75000"/>
                  </a:schemeClr>
                </a:solidFill>
              </a:defRPr>
            </a:lvl2pPr>
            <a:lvl3pPr marL="914391" indent="0" algn="ctr">
              <a:buNone/>
              <a:defRPr>
                <a:solidFill>
                  <a:schemeClr val="tx1">
                    <a:tint val="75000"/>
                  </a:schemeClr>
                </a:solidFill>
              </a:defRPr>
            </a:lvl3pPr>
            <a:lvl4pPr marL="1371587" indent="0" algn="ctr">
              <a:buNone/>
              <a:defRPr>
                <a:solidFill>
                  <a:schemeClr val="tx1">
                    <a:tint val="75000"/>
                  </a:schemeClr>
                </a:solidFill>
              </a:defRPr>
            </a:lvl4pPr>
            <a:lvl5pPr marL="1828782" indent="0" algn="ctr">
              <a:buNone/>
              <a:defRPr>
                <a:solidFill>
                  <a:schemeClr val="tx1">
                    <a:tint val="75000"/>
                  </a:schemeClr>
                </a:solidFill>
              </a:defRPr>
            </a:lvl5pPr>
            <a:lvl6pPr marL="2285978" indent="0" algn="ctr">
              <a:buNone/>
              <a:defRPr>
                <a:solidFill>
                  <a:schemeClr val="tx1">
                    <a:tint val="75000"/>
                  </a:schemeClr>
                </a:solidFill>
              </a:defRPr>
            </a:lvl6pPr>
            <a:lvl7pPr marL="2743173" indent="0" algn="ctr">
              <a:buNone/>
              <a:defRPr>
                <a:solidFill>
                  <a:schemeClr val="tx1">
                    <a:tint val="75000"/>
                  </a:schemeClr>
                </a:solidFill>
              </a:defRPr>
            </a:lvl7pPr>
            <a:lvl8pPr marL="3200368" indent="0" algn="ctr">
              <a:buNone/>
              <a:defRPr>
                <a:solidFill>
                  <a:schemeClr val="tx1">
                    <a:tint val="75000"/>
                  </a:schemeClr>
                </a:solidFill>
              </a:defRPr>
            </a:lvl8pPr>
            <a:lvl9pPr marL="3657563" indent="0" algn="ctr">
              <a:buNone/>
              <a:defRPr>
                <a:solidFill>
                  <a:schemeClr val="tx1">
                    <a:tint val="75000"/>
                  </a:schemeClr>
                </a:solidFill>
              </a:defRPr>
            </a:lvl9pPr>
          </a:lstStyle>
          <a:p>
            <a:r>
              <a:rPr lang="zh-CN" altLang="en-US" dirty="0"/>
              <a:t>济南大学信息学院    刘鹍</a:t>
            </a:r>
          </a:p>
        </p:txBody>
      </p:sp>
    </p:spTree>
    <p:extLst>
      <p:ext uri="{BB962C8B-B14F-4D97-AF65-F5344CB8AC3E}">
        <p14:creationId xmlns:p14="http://schemas.microsoft.com/office/powerpoint/2010/main" val="3098430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D78254D-3F0B-4B17-B2D8-85CCE635A3E9}"/>
              </a:ext>
            </a:extLst>
          </p:cNvPr>
          <p:cNvSpPr>
            <a:spLocks noGrp="1"/>
          </p:cNvSpPr>
          <p:nvPr>
            <p:ph idx="1"/>
          </p:nvPr>
        </p:nvSpPr>
        <p:spPr/>
        <p:txBody>
          <a:bodyPr/>
          <a:lstStyle/>
          <a:p>
            <a:r>
              <a:rPr lang="zh-CN" altLang="en-US" dirty="0"/>
              <a:t>理想很美好</a:t>
            </a:r>
            <a:endParaRPr lang="en-US" altLang="zh-CN" dirty="0"/>
          </a:p>
          <a:p>
            <a:endParaRPr lang="en-US" altLang="zh-CN" dirty="0"/>
          </a:p>
          <a:p>
            <a:endParaRPr lang="en-US" altLang="zh-CN" dirty="0"/>
          </a:p>
          <a:p>
            <a:endParaRPr lang="en-US" altLang="zh-CN" dirty="0"/>
          </a:p>
          <a:p>
            <a:r>
              <a:rPr lang="zh-CN" altLang="en-US" dirty="0"/>
              <a:t>现实很残酷</a:t>
            </a:r>
            <a:endParaRPr lang="en-US" altLang="zh-CN" dirty="0"/>
          </a:p>
        </p:txBody>
      </p:sp>
      <p:sp>
        <p:nvSpPr>
          <p:cNvPr id="3" name="标题 2">
            <a:extLst>
              <a:ext uri="{FF2B5EF4-FFF2-40B4-BE49-F238E27FC236}">
                <a16:creationId xmlns:a16="http://schemas.microsoft.com/office/drawing/2014/main" id="{3A3DE99F-092C-42F8-9131-5EA92F0F8BC3}"/>
              </a:ext>
            </a:extLst>
          </p:cNvPr>
          <p:cNvSpPr>
            <a:spLocks noGrp="1"/>
          </p:cNvSpPr>
          <p:nvPr>
            <p:ph type="ctrTitle"/>
          </p:nvPr>
        </p:nvSpPr>
        <p:spPr/>
        <p:txBody>
          <a:bodyPr/>
          <a:lstStyle/>
          <a:p>
            <a:r>
              <a:rPr lang="zh-CN" altLang="en-US" dirty="0"/>
              <a:t>讨论：线程安全</a:t>
            </a:r>
          </a:p>
        </p:txBody>
      </p:sp>
      <p:sp>
        <p:nvSpPr>
          <p:cNvPr id="4" name="箭头: 右 3">
            <a:extLst>
              <a:ext uri="{FF2B5EF4-FFF2-40B4-BE49-F238E27FC236}">
                <a16:creationId xmlns:a16="http://schemas.microsoft.com/office/drawing/2014/main" id="{4C55A7C0-B2F4-4376-AF56-07A90C377457}"/>
              </a:ext>
            </a:extLst>
          </p:cNvPr>
          <p:cNvSpPr/>
          <p:nvPr/>
        </p:nvSpPr>
        <p:spPr>
          <a:xfrm>
            <a:off x="1706816" y="1006368"/>
            <a:ext cx="6890953" cy="79050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ea typeface="微软雅黑" pitchFamily="34" charset="-122"/>
              </a:rPr>
              <a:t>total=1              </a:t>
            </a:r>
            <a:r>
              <a:rPr lang="en-US" altLang="zh-CN" dirty="0">
                <a:solidFill>
                  <a:schemeClr val="tx1"/>
                </a:solidFill>
                <a:ea typeface="微软雅黑" pitchFamily="34" charset="-122"/>
                <a:sym typeface="Wingdings" panose="05000000000000000000" pitchFamily="2" charset="2"/>
              </a:rPr>
              <a:t></a:t>
            </a:r>
            <a:r>
              <a:rPr lang="en-US" altLang="zh-CN" dirty="0">
                <a:solidFill>
                  <a:schemeClr val="tx1"/>
                </a:solidFill>
                <a:ea typeface="微软雅黑" pitchFamily="34" charset="-122"/>
              </a:rPr>
              <a:t>1+1=2</a:t>
            </a:r>
            <a:r>
              <a:rPr lang="en-US" altLang="zh-CN" dirty="0">
                <a:solidFill>
                  <a:schemeClr val="tx1"/>
                </a:solidFill>
                <a:ea typeface="微软雅黑" pitchFamily="34" charset="-122"/>
                <a:sym typeface="Wingdings" panose="05000000000000000000" pitchFamily="2" charset="2"/>
              </a:rPr>
              <a:t>                  3+1=4</a:t>
            </a:r>
            <a:endParaRPr lang="zh-CN" altLang="en-US" dirty="0">
              <a:solidFill>
                <a:schemeClr val="tx1"/>
              </a:solidFill>
              <a:ea typeface="微软雅黑" pitchFamily="34" charset="-122"/>
            </a:endParaRPr>
          </a:p>
        </p:txBody>
      </p:sp>
      <p:sp>
        <p:nvSpPr>
          <p:cNvPr id="5" name="箭头: 右 4">
            <a:extLst>
              <a:ext uri="{FF2B5EF4-FFF2-40B4-BE49-F238E27FC236}">
                <a16:creationId xmlns:a16="http://schemas.microsoft.com/office/drawing/2014/main" id="{DE0CE28E-4991-4E66-AE91-D7E2F91C2272}"/>
              </a:ext>
            </a:extLst>
          </p:cNvPr>
          <p:cNvSpPr/>
          <p:nvPr/>
        </p:nvSpPr>
        <p:spPr>
          <a:xfrm>
            <a:off x="1706815" y="1851758"/>
            <a:ext cx="6890952" cy="740118"/>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ea typeface="微软雅黑" pitchFamily="34" charset="-122"/>
              </a:rPr>
              <a:t>            total=1                     </a:t>
            </a:r>
            <a:r>
              <a:rPr lang="en-US" altLang="zh-CN" dirty="0">
                <a:solidFill>
                  <a:schemeClr val="tx1"/>
                </a:solidFill>
                <a:ea typeface="微软雅黑" pitchFamily="34" charset="-122"/>
                <a:sym typeface="Wingdings" panose="05000000000000000000" pitchFamily="2" charset="2"/>
              </a:rPr>
              <a:t></a:t>
            </a:r>
            <a:r>
              <a:rPr lang="en-US" altLang="zh-CN" dirty="0">
                <a:solidFill>
                  <a:schemeClr val="tx1"/>
                </a:solidFill>
                <a:ea typeface="微软雅黑" pitchFamily="34" charset="-122"/>
              </a:rPr>
              <a:t>2+1=3</a:t>
            </a:r>
            <a:r>
              <a:rPr lang="en-US" altLang="zh-CN" dirty="0">
                <a:solidFill>
                  <a:schemeClr val="tx1"/>
                </a:solidFill>
                <a:ea typeface="微软雅黑" pitchFamily="34" charset="-122"/>
                <a:sym typeface="Wingdings" panose="05000000000000000000" pitchFamily="2" charset="2"/>
              </a:rPr>
              <a:t>                                    4+1=5</a:t>
            </a:r>
            <a:endParaRPr lang="zh-CN" altLang="en-US" dirty="0">
              <a:solidFill>
                <a:schemeClr val="tx1"/>
              </a:solidFill>
              <a:ea typeface="微软雅黑" pitchFamily="34" charset="-122"/>
            </a:endParaRPr>
          </a:p>
        </p:txBody>
      </p:sp>
      <p:sp>
        <p:nvSpPr>
          <p:cNvPr id="6" name="矩形 5">
            <a:extLst>
              <a:ext uri="{FF2B5EF4-FFF2-40B4-BE49-F238E27FC236}">
                <a16:creationId xmlns:a16="http://schemas.microsoft.com/office/drawing/2014/main" id="{6F6A956F-76E1-4350-B99C-E74303A255FC}"/>
              </a:ext>
            </a:extLst>
          </p:cNvPr>
          <p:cNvSpPr/>
          <p:nvPr/>
        </p:nvSpPr>
        <p:spPr>
          <a:xfrm>
            <a:off x="451993" y="1612206"/>
            <a:ext cx="1098378" cy="36933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count = 0</a:t>
            </a:r>
            <a:endParaRPr lang="zh-CN" altLang="en-US" dirty="0">
              <a:ea typeface="微软雅黑" pitchFamily="34" charset="-122"/>
            </a:endParaRPr>
          </a:p>
        </p:txBody>
      </p:sp>
      <p:sp>
        <p:nvSpPr>
          <p:cNvPr id="8" name="箭头: 右 7">
            <a:extLst>
              <a:ext uri="{FF2B5EF4-FFF2-40B4-BE49-F238E27FC236}">
                <a16:creationId xmlns:a16="http://schemas.microsoft.com/office/drawing/2014/main" id="{CC6F6CFB-F8F8-4A9C-96AF-BBA73A4C34B0}"/>
              </a:ext>
            </a:extLst>
          </p:cNvPr>
          <p:cNvSpPr/>
          <p:nvPr/>
        </p:nvSpPr>
        <p:spPr>
          <a:xfrm>
            <a:off x="1706818" y="2755777"/>
            <a:ext cx="6890953" cy="79050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ea typeface="微软雅黑" pitchFamily="34" charset="-122"/>
              </a:rPr>
              <a:t>total=1              </a:t>
            </a:r>
            <a:r>
              <a:rPr lang="en-US" altLang="zh-CN" dirty="0">
                <a:solidFill>
                  <a:schemeClr val="tx1"/>
                </a:solidFill>
                <a:ea typeface="微软雅黑" pitchFamily="34" charset="-122"/>
                <a:sym typeface="Wingdings" panose="05000000000000000000" pitchFamily="2" charset="2"/>
              </a:rPr>
              <a:t></a:t>
            </a:r>
            <a:r>
              <a:rPr lang="en-US" altLang="zh-CN" dirty="0">
                <a:solidFill>
                  <a:schemeClr val="tx1"/>
                </a:solidFill>
                <a:ea typeface="微软雅黑" pitchFamily="34" charset="-122"/>
              </a:rPr>
              <a:t>1+1=2</a:t>
            </a:r>
            <a:r>
              <a:rPr lang="en-US" altLang="zh-CN" dirty="0">
                <a:solidFill>
                  <a:schemeClr val="tx1"/>
                </a:solidFill>
                <a:ea typeface="微软雅黑" pitchFamily="34" charset="-122"/>
                <a:sym typeface="Wingdings" panose="05000000000000000000" pitchFamily="2" charset="2"/>
              </a:rPr>
              <a:t>                  3+1=4                     </a:t>
            </a:r>
            <a:r>
              <a:rPr lang="en-US" altLang="zh-CN" b="1" dirty="0">
                <a:solidFill>
                  <a:srgbClr val="C00000"/>
                </a:solidFill>
                <a:effectLst>
                  <a:outerShdw blurRad="38100" dist="38100" dir="2700000" algn="tl">
                    <a:srgbClr val="000000">
                      <a:alpha val="43137"/>
                    </a:srgbClr>
                  </a:outerShdw>
                </a:effectLst>
                <a:ea typeface="微软雅黑" pitchFamily="34" charset="-122"/>
                <a:sym typeface="Wingdings" panose="05000000000000000000" pitchFamily="2" charset="2"/>
              </a:rPr>
              <a:t>4+1=5 </a:t>
            </a:r>
            <a:endParaRPr lang="zh-CN" altLang="en-US" b="1" dirty="0">
              <a:solidFill>
                <a:srgbClr val="C00000"/>
              </a:solidFill>
              <a:effectLst>
                <a:outerShdw blurRad="38100" dist="38100" dir="2700000" algn="tl">
                  <a:srgbClr val="000000">
                    <a:alpha val="43137"/>
                  </a:srgbClr>
                </a:outerShdw>
              </a:effectLst>
              <a:ea typeface="微软雅黑" pitchFamily="34" charset="-122"/>
            </a:endParaRPr>
          </a:p>
        </p:txBody>
      </p:sp>
      <p:sp>
        <p:nvSpPr>
          <p:cNvPr id="9" name="箭头: 右 8">
            <a:extLst>
              <a:ext uri="{FF2B5EF4-FFF2-40B4-BE49-F238E27FC236}">
                <a16:creationId xmlns:a16="http://schemas.microsoft.com/office/drawing/2014/main" id="{C7307362-224E-4EB0-951C-6CD14498E062}"/>
              </a:ext>
            </a:extLst>
          </p:cNvPr>
          <p:cNvSpPr/>
          <p:nvPr/>
        </p:nvSpPr>
        <p:spPr>
          <a:xfrm>
            <a:off x="1706817" y="3601167"/>
            <a:ext cx="6890952" cy="740118"/>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ea typeface="微软雅黑" pitchFamily="34" charset="-122"/>
              </a:rPr>
              <a:t>            total=1                     </a:t>
            </a:r>
            <a:r>
              <a:rPr lang="en-US" altLang="zh-CN" dirty="0">
                <a:solidFill>
                  <a:schemeClr val="tx1"/>
                </a:solidFill>
                <a:ea typeface="微软雅黑" pitchFamily="34" charset="-122"/>
                <a:sym typeface="Wingdings" panose="05000000000000000000" pitchFamily="2" charset="2"/>
              </a:rPr>
              <a:t></a:t>
            </a:r>
            <a:r>
              <a:rPr lang="en-US" altLang="zh-CN" dirty="0">
                <a:solidFill>
                  <a:schemeClr val="tx1"/>
                </a:solidFill>
                <a:ea typeface="微软雅黑" pitchFamily="34" charset="-122"/>
              </a:rPr>
              <a:t>2+1=3</a:t>
            </a:r>
            <a:r>
              <a:rPr lang="en-US" altLang="zh-CN" dirty="0">
                <a:solidFill>
                  <a:schemeClr val="tx1"/>
                </a:solidFill>
                <a:ea typeface="微软雅黑" pitchFamily="34" charset="-122"/>
                <a:sym typeface="Wingdings" panose="05000000000000000000" pitchFamily="2" charset="2"/>
              </a:rPr>
              <a:t>                                    </a:t>
            </a:r>
            <a:r>
              <a:rPr lang="en-US" altLang="zh-CN" b="1" dirty="0">
                <a:solidFill>
                  <a:srgbClr val="C00000"/>
                </a:solidFill>
                <a:effectLst>
                  <a:outerShdw blurRad="38100" dist="38100" dir="2700000" algn="tl">
                    <a:srgbClr val="000000">
                      <a:alpha val="43137"/>
                    </a:srgbClr>
                  </a:outerShdw>
                </a:effectLst>
                <a:ea typeface="微软雅黑" pitchFamily="34" charset="-122"/>
                <a:sym typeface="Wingdings" panose="05000000000000000000" pitchFamily="2" charset="2"/>
              </a:rPr>
              <a:t>4+1=5</a:t>
            </a:r>
            <a:endParaRPr lang="zh-CN" altLang="en-US" b="1" dirty="0">
              <a:solidFill>
                <a:srgbClr val="C00000"/>
              </a:solidFill>
              <a:effectLst>
                <a:outerShdw blurRad="38100" dist="38100" dir="2700000" algn="tl">
                  <a:srgbClr val="000000">
                    <a:alpha val="43137"/>
                  </a:srgbClr>
                </a:outerShdw>
              </a:effectLst>
              <a:ea typeface="微软雅黑" pitchFamily="34" charset="-122"/>
            </a:endParaRPr>
          </a:p>
        </p:txBody>
      </p:sp>
      <p:sp>
        <p:nvSpPr>
          <p:cNvPr id="10" name="矩形 9">
            <a:extLst>
              <a:ext uri="{FF2B5EF4-FFF2-40B4-BE49-F238E27FC236}">
                <a16:creationId xmlns:a16="http://schemas.microsoft.com/office/drawing/2014/main" id="{42E543D8-4143-47C8-B0E9-F5148A74997E}"/>
              </a:ext>
            </a:extLst>
          </p:cNvPr>
          <p:cNvSpPr/>
          <p:nvPr/>
        </p:nvSpPr>
        <p:spPr>
          <a:xfrm>
            <a:off x="451995" y="3361615"/>
            <a:ext cx="1098378" cy="36933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count = 0</a:t>
            </a:r>
            <a:endParaRPr lang="zh-CN" altLang="en-US" dirty="0">
              <a:ea typeface="微软雅黑" pitchFamily="34" charset="-122"/>
            </a:endParaRPr>
          </a:p>
        </p:txBody>
      </p:sp>
    </p:spTree>
    <p:extLst>
      <p:ext uri="{BB962C8B-B14F-4D97-AF65-F5344CB8AC3E}">
        <p14:creationId xmlns:p14="http://schemas.microsoft.com/office/powerpoint/2010/main" val="322677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wipe(left)">
                                      <p:cBhvr>
                                        <p:cTn id="20" dur="500"/>
                                        <p:tgtEl>
                                          <p:spTgt spid="2">
                                            <p:txEl>
                                              <p:pRg st="4" end="4"/>
                                            </p:txEl>
                                          </p:spTgt>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FC899F8-FCA7-4492-BC02-0350DA22469D}"/>
              </a:ext>
            </a:extLst>
          </p:cNvPr>
          <p:cNvSpPr>
            <a:spLocks noGrp="1"/>
          </p:cNvSpPr>
          <p:nvPr>
            <p:ph idx="1"/>
          </p:nvPr>
        </p:nvSpPr>
        <p:spPr/>
        <p:txBody>
          <a:bodyPr/>
          <a:lstStyle/>
          <a:p>
            <a:r>
              <a:rPr lang="zh-CN" altLang="en-US" dirty="0"/>
              <a:t>运行结果</a:t>
            </a:r>
          </a:p>
        </p:txBody>
      </p:sp>
      <p:sp>
        <p:nvSpPr>
          <p:cNvPr id="3" name="标题 2">
            <a:extLst>
              <a:ext uri="{FF2B5EF4-FFF2-40B4-BE49-F238E27FC236}">
                <a16:creationId xmlns:a16="http://schemas.microsoft.com/office/drawing/2014/main" id="{9A7CA738-5E09-4C4F-BAEB-2D381B615AFF}"/>
              </a:ext>
            </a:extLst>
          </p:cNvPr>
          <p:cNvSpPr>
            <a:spLocks noGrp="1"/>
          </p:cNvSpPr>
          <p:nvPr>
            <p:ph type="ctrTitle"/>
          </p:nvPr>
        </p:nvSpPr>
        <p:spPr/>
        <p:txBody>
          <a:bodyPr/>
          <a:lstStyle/>
          <a:p>
            <a:r>
              <a:rPr lang="zh-CN" altLang="en-US" dirty="0"/>
              <a:t>讨论：线程安全</a:t>
            </a:r>
          </a:p>
        </p:txBody>
      </p:sp>
      <p:pic>
        <p:nvPicPr>
          <p:cNvPr id="4" name="图片 3">
            <a:extLst>
              <a:ext uri="{FF2B5EF4-FFF2-40B4-BE49-F238E27FC236}">
                <a16:creationId xmlns:a16="http://schemas.microsoft.com/office/drawing/2014/main" id="{F47B5E9A-9025-4C67-A22D-51F480AABB8C}"/>
              </a:ext>
            </a:extLst>
          </p:cNvPr>
          <p:cNvPicPr>
            <a:picLocks noChangeAspect="1"/>
          </p:cNvPicPr>
          <p:nvPr/>
        </p:nvPicPr>
        <p:blipFill>
          <a:blip r:embed="rId2"/>
          <a:stretch>
            <a:fillRect/>
          </a:stretch>
        </p:blipFill>
        <p:spPr>
          <a:xfrm>
            <a:off x="5395738" y="684857"/>
            <a:ext cx="3361401" cy="1981917"/>
          </a:xfrm>
          <a:prstGeom prst="rect">
            <a:avLst/>
          </a:prstGeom>
          <a:ln>
            <a:noFill/>
          </a:ln>
          <a:effectLst>
            <a:outerShdw blurRad="292100" dist="139700" dir="2700000" algn="tl" rotWithShape="0">
              <a:srgbClr val="333333">
                <a:alpha val="65000"/>
              </a:srgbClr>
            </a:outerShdw>
          </a:effectLst>
        </p:spPr>
      </p:pic>
      <p:pic>
        <p:nvPicPr>
          <p:cNvPr id="6" name="图片 5">
            <a:extLst>
              <a:ext uri="{FF2B5EF4-FFF2-40B4-BE49-F238E27FC236}">
                <a16:creationId xmlns:a16="http://schemas.microsoft.com/office/drawing/2014/main" id="{1DD616E1-9C47-4C8A-BC44-9EFB8BFC3C1C}"/>
              </a:ext>
            </a:extLst>
          </p:cNvPr>
          <p:cNvPicPr>
            <a:picLocks noChangeAspect="1"/>
          </p:cNvPicPr>
          <p:nvPr/>
        </p:nvPicPr>
        <p:blipFill>
          <a:blip r:embed="rId3"/>
          <a:stretch>
            <a:fillRect/>
          </a:stretch>
        </p:blipFill>
        <p:spPr>
          <a:xfrm>
            <a:off x="2003914" y="684857"/>
            <a:ext cx="2990850" cy="2876550"/>
          </a:xfrm>
          <a:prstGeom prst="rect">
            <a:avLst/>
          </a:prstGeom>
          <a:ln>
            <a:noFill/>
          </a:ln>
          <a:effectLst>
            <a:outerShdw blurRad="292100" dist="139700" dir="2700000" algn="tl" rotWithShape="0">
              <a:srgbClr val="333333">
                <a:alpha val="65000"/>
              </a:srgbClr>
            </a:outerShdw>
          </a:effectLst>
        </p:spPr>
      </p:pic>
      <p:grpSp>
        <p:nvGrpSpPr>
          <p:cNvPr id="9" name="组合 8">
            <a:extLst>
              <a:ext uri="{FF2B5EF4-FFF2-40B4-BE49-F238E27FC236}">
                <a16:creationId xmlns:a16="http://schemas.microsoft.com/office/drawing/2014/main" id="{E525CBB9-CFCA-4F24-B997-8FB4BA282E0E}"/>
              </a:ext>
            </a:extLst>
          </p:cNvPr>
          <p:cNvGrpSpPr/>
          <p:nvPr/>
        </p:nvGrpSpPr>
        <p:grpSpPr>
          <a:xfrm>
            <a:off x="180002" y="3854767"/>
            <a:ext cx="8577137" cy="897758"/>
            <a:chOff x="180002" y="3854767"/>
            <a:chExt cx="8577137" cy="897758"/>
          </a:xfrm>
        </p:grpSpPr>
        <p:sp>
          <p:nvSpPr>
            <p:cNvPr id="7" name="矩形 6">
              <a:extLst>
                <a:ext uri="{FF2B5EF4-FFF2-40B4-BE49-F238E27FC236}">
                  <a16:creationId xmlns:a16="http://schemas.microsoft.com/office/drawing/2014/main" id="{6D5F6D51-B0F5-4A16-B67A-309C0DD892C2}"/>
                </a:ext>
              </a:extLst>
            </p:cNvPr>
            <p:cNvSpPr/>
            <p:nvPr/>
          </p:nvSpPr>
          <p:spPr bwMode="auto">
            <a:xfrm>
              <a:off x="848960" y="3973747"/>
              <a:ext cx="7908179" cy="778778"/>
            </a:xfrm>
            <a:prstGeom prst="rect">
              <a:avLst/>
            </a:prstGeom>
            <a:gradFill flip="none" rotWithShape="1">
              <a:gsLst>
                <a:gs pos="0">
                  <a:srgbClr val="5E9EFF"/>
                </a:gs>
                <a:gs pos="39999">
                  <a:srgbClr val="85C2FF"/>
                </a:gs>
                <a:gs pos="70000">
                  <a:srgbClr val="C4D6EB"/>
                </a:gs>
                <a:gs pos="100000">
                  <a:srgbClr val="FFEBFA"/>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52000" lvl="1">
                <a:lnSpc>
                  <a:spcPct val="90000"/>
                </a:lnSpc>
                <a:defRPr/>
              </a:pPr>
              <a:r>
                <a:rPr lang="zh-CN" altLang="en-US" sz="2400" dirty="0">
                  <a:solidFill>
                    <a:schemeClr val="tx1"/>
                  </a:solidFill>
                  <a:latin typeface="微软雅黑" panose="020B0503020204020204" pitchFamily="34" charset="-122"/>
                  <a:ea typeface="微软雅黑" panose="020B0503020204020204" pitchFamily="34" charset="-122"/>
                </a:rPr>
                <a:t>注意：线程安全是通过线程同步控制来实现的，也就是</a:t>
              </a:r>
              <a:r>
                <a:rPr lang="en-US" altLang="zh-CN" sz="2400" dirty="0">
                  <a:solidFill>
                    <a:schemeClr val="tx1"/>
                  </a:solidFill>
                  <a:latin typeface="微软雅黑" panose="020B0503020204020204" pitchFamily="34" charset="-122"/>
                  <a:ea typeface="微软雅黑" panose="020B0503020204020204" pitchFamily="34" charset="-122"/>
                </a:rPr>
                <a:t>synchronized</a:t>
              </a:r>
              <a:r>
                <a:rPr lang="zh-CN" altLang="en-US" sz="2400" dirty="0">
                  <a:solidFill>
                    <a:schemeClr val="tx1"/>
                  </a:solidFill>
                  <a:latin typeface="微软雅黑" panose="020B0503020204020204" pitchFamily="34" charset="-122"/>
                  <a:ea typeface="微软雅黑" panose="020B0503020204020204" pitchFamily="34" charset="-122"/>
                </a:rPr>
                <a:t>关键字。</a:t>
              </a:r>
              <a:endParaRPr lang="zh-CN" altLang="en-US" dirty="0">
                <a:solidFill>
                  <a:schemeClr val="tx1"/>
                </a:solidFill>
                <a:latin typeface="微软雅黑" panose="020B0503020204020204" pitchFamily="34" charset="-122"/>
                <a:ea typeface="微软雅黑" panose="020B0503020204020204" pitchFamily="34" charset="-122"/>
              </a:endParaRPr>
            </a:p>
          </p:txBody>
        </p:sp>
        <p:pic>
          <p:nvPicPr>
            <p:cNvPr id="8" name="Picture 2" descr="E:\白沙\设计文档\素材\灯泡.png">
              <a:extLst>
                <a:ext uri="{FF2B5EF4-FFF2-40B4-BE49-F238E27FC236}">
                  <a16:creationId xmlns:a16="http://schemas.microsoft.com/office/drawing/2014/main" id="{0F546FF2-0179-4E1A-B4E0-40A99B07F7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02" y="3854767"/>
              <a:ext cx="1160585" cy="89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12916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什么是</a:t>
            </a:r>
            <a:r>
              <a:rPr lang="en-US" altLang="zh-CN" dirty="0" err="1">
                <a:solidFill>
                  <a:srgbClr val="0070C0"/>
                </a:solidFill>
                <a:cs typeface="Times New Roman" panose="02020603050405020304" pitchFamily="18" charset="0"/>
              </a:rPr>
              <a:t>SqlSession</a:t>
            </a:r>
            <a:r>
              <a:rPr lang="en-US" altLang="zh-CN" dirty="0">
                <a:solidFill>
                  <a:srgbClr val="0070C0"/>
                </a:solidFill>
                <a:cs typeface="Times New Roman" panose="02020603050405020304" pitchFamily="18" charset="0"/>
              </a:rPr>
              <a:t>?</a:t>
            </a:r>
            <a:endParaRPr lang="zh-CN" altLang="en-US" dirty="0"/>
          </a:p>
          <a:p>
            <a:pPr marL="685800" lvl="1" indent="-228600">
              <a:lnSpc>
                <a:spcPct val="150000"/>
              </a:lnSpc>
              <a:spcBef>
                <a:spcPts val="500"/>
              </a:spcBef>
              <a:buFont typeface="Arial" pitchFamily="34" charset="0"/>
              <a:buChar char="•"/>
              <a:defRPr/>
            </a:pPr>
            <a:r>
              <a:rPr lang="en-US" altLang="zh-CN" sz="2000" dirty="0" err="1">
                <a:solidFill>
                  <a:srgbClr val="0070C0"/>
                </a:solidFill>
                <a:latin typeface="Times New Roman" pitchFamily="18" charset="0"/>
                <a:cs typeface="Times New Roman" pitchFamily="18" charset="0"/>
              </a:rPr>
              <a:t>SqlSession</a:t>
            </a:r>
            <a:r>
              <a:rPr lang="zh-CN" altLang="zh-CN" sz="2000" dirty="0">
                <a:latin typeface="Times New Roman" pitchFamily="18" charset="0"/>
                <a:cs typeface="Times New Roman" pitchFamily="18" charset="0"/>
              </a:rPr>
              <a:t>是</a:t>
            </a:r>
            <a:r>
              <a:rPr lang="en-US" altLang="zh-CN" sz="2000" dirty="0" err="1">
                <a:latin typeface="Times New Roman" pitchFamily="18" charset="0"/>
                <a:cs typeface="Times New Roman" pitchFamily="18" charset="0"/>
              </a:rPr>
              <a:t>MyBatis</a:t>
            </a:r>
            <a:r>
              <a:rPr lang="zh-CN" altLang="zh-CN" sz="2000" dirty="0">
                <a:latin typeface="Times New Roman" pitchFamily="18" charset="0"/>
                <a:cs typeface="Times New Roman" pitchFamily="18" charset="0"/>
              </a:rPr>
              <a:t>框架中另一个重要的对象，它是应用程序与持久层之间执行交互操作的一个</a:t>
            </a:r>
            <a:r>
              <a:rPr lang="zh-CN" altLang="zh-CN" sz="20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单线程对象</a:t>
            </a:r>
            <a:r>
              <a:rPr lang="zh-CN" altLang="zh-CN" sz="2000" dirty="0">
                <a:latin typeface="Times New Roman" pitchFamily="18" charset="0"/>
                <a:cs typeface="Times New Roman" pitchFamily="18" charset="0"/>
              </a:rPr>
              <a:t>，其主要作用是</a:t>
            </a:r>
            <a:r>
              <a:rPr lang="zh-CN" altLang="zh-CN" sz="2000" dirty="0">
                <a:solidFill>
                  <a:srgbClr val="0070C0"/>
                </a:solidFill>
                <a:latin typeface="Times New Roman" pitchFamily="18" charset="0"/>
                <a:cs typeface="Times New Roman" pitchFamily="18" charset="0"/>
              </a:rPr>
              <a:t>执行持久化操作</a:t>
            </a:r>
            <a:r>
              <a:rPr lang="zh-CN" altLang="zh-CN"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marL="685800" lvl="1" indent="-228600">
              <a:lnSpc>
                <a:spcPct val="150000"/>
              </a:lnSpc>
              <a:spcBef>
                <a:spcPts val="500"/>
              </a:spcBef>
              <a:buFont typeface="Arial" pitchFamily="34" charset="0"/>
              <a:buChar char="•"/>
              <a:defRPr/>
            </a:pPr>
            <a:r>
              <a:rPr lang="zh-CN" altLang="zh-CN" sz="2000" dirty="0">
                <a:latin typeface="Times New Roman" pitchFamily="18" charset="0"/>
                <a:cs typeface="Times New Roman" pitchFamily="18" charset="0"/>
              </a:rPr>
              <a:t>每一个线程都应该有一个自己的</a:t>
            </a:r>
            <a:r>
              <a:rPr lang="en-US" altLang="zh-CN" sz="2000" dirty="0" err="1">
                <a:latin typeface="Times New Roman" pitchFamily="18" charset="0"/>
                <a:cs typeface="Times New Roman" pitchFamily="18" charset="0"/>
              </a:rPr>
              <a:t>SqlSession</a:t>
            </a:r>
            <a:r>
              <a:rPr lang="zh-CN" altLang="zh-CN" sz="2000" dirty="0">
                <a:latin typeface="Times New Roman" pitchFamily="18" charset="0"/>
                <a:cs typeface="Times New Roman" pitchFamily="18" charset="0"/>
              </a:rPr>
              <a:t>实例，并且该实例是</a:t>
            </a:r>
            <a:r>
              <a:rPr lang="zh-CN" altLang="zh-CN" sz="2000" dirty="0">
                <a:solidFill>
                  <a:srgbClr val="0070C0"/>
                </a:solidFill>
                <a:latin typeface="Times New Roman" pitchFamily="18" charset="0"/>
                <a:cs typeface="Times New Roman" pitchFamily="18" charset="0"/>
              </a:rPr>
              <a:t>不能被共享</a:t>
            </a:r>
            <a:r>
              <a:rPr lang="zh-CN" altLang="zh-CN" sz="2000" dirty="0">
                <a:latin typeface="Times New Roman" pitchFamily="18" charset="0"/>
                <a:cs typeface="Times New Roman" pitchFamily="18" charset="0"/>
              </a:rPr>
              <a:t>的。同时，</a:t>
            </a:r>
            <a:r>
              <a:rPr lang="en-US" altLang="zh-CN" sz="2000" dirty="0" err="1">
                <a:latin typeface="Times New Roman" pitchFamily="18" charset="0"/>
                <a:cs typeface="Times New Roman" pitchFamily="18" charset="0"/>
              </a:rPr>
              <a:t>SqlSession</a:t>
            </a:r>
            <a:r>
              <a:rPr lang="zh-CN" altLang="zh-CN" sz="2000" dirty="0">
                <a:latin typeface="Times New Roman" pitchFamily="18" charset="0"/>
                <a:cs typeface="Times New Roman" pitchFamily="18" charset="0"/>
              </a:rPr>
              <a:t>实例是</a:t>
            </a:r>
            <a:r>
              <a:rPr lang="zh-CN" altLang="zh-CN" sz="20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线程不安全</a:t>
            </a:r>
            <a:r>
              <a:rPr lang="zh-CN" altLang="zh-CN" sz="2000" dirty="0">
                <a:latin typeface="Times New Roman" pitchFamily="18" charset="0"/>
                <a:cs typeface="Times New Roman" pitchFamily="18" charset="0"/>
              </a:rPr>
              <a:t>的，因此其使用范围最好在</a:t>
            </a:r>
            <a:r>
              <a:rPr lang="zh-CN" altLang="zh-CN" sz="2000" dirty="0">
                <a:solidFill>
                  <a:srgbClr val="0070C0"/>
                </a:solidFill>
                <a:latin typeface="Times New Roman" pitchFamily="18" charset="0"/>
                <a:cs typeface="Times New Roman" pitchFamily="18" charset="0"/>
              </a:rPr>
              <a:t>一次请求或一个方法中</a:t>
            </a:r>
            <a:r>
              <a:rPr lang="zh-CN" altLang="zh-CN" sz="2000" dirty="0">
                <a:latin typeface="Times New Roman" pitchFamily="18" charset="0"/>
                <a:cs typeface="Times New Roman" pitchFamily="18" charset="0"/>
              </a:rPr>
              <a:t>，绝不能将其放在一个类的</a:t>
            </a:r>
            <a:r>
              <a:rPr lang="zh-CN" altLang="zh-CN" sz="2000"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静态字段、实例字段或任何类型的管理范围</a:t>
            </a:r>
            <a:r>
              <a:rPr lang="zh-CN" altLang="zh-CN" sz="2000" dirty="0">
                <a:latin typeface="Times New Roman" pitchFamily="18" charset="0"/>
                <a:cs typeface="Times New Roman" pitchFamily="18" charset="0"/>
              </a:rPr>
              <a:t>（如</a:t>
            </a:r>
            <a:r>
              <a:rPr lang="en-US" altLang="zh-CN" sz="2000" dirty="0">
                <a:latin typeface="Times New Roman" pitchFamily="18" charset="0"/>
                <a:cs typeface="Times New Roman" pitchFamily="18" charset="0"/>
              </a:rPr>
              <a:t>Servlet</a:t>
            </a:r>
            <a:r>
              <a:rPr lang="zh-CN" altLang="zh-CN" sz="2000" dirty="0">
                <a:latin typeface="Times New Roman" pitchFamily="18" charset="0"/>
                <a:cs typeface="Times New Roman" pitchFamily="18" charset="0"/>
              </a:rPr>
              <a:t>的</a:t>
            </a:r>
            <a:r>
              <a:rPr lang="en-US" altLang="zh-CN" sz="2000" dirty="0" err="1">
                <a:latin typeface="Times New Roman" pitchFamily="18" charset="0"/>
                <a:cs typeface="Times New Roman" pitchFamily="18" charset="0"/>
              </a:rPr>
              <a:t>HttpSession</a:t>
            </a:r>
            <a:r>
              <a:rPr lang="zh-CN" altLang="zh-CN" sz="2000" dirty="0">
                <a:latin typeface="Times New Roman" pitchFamily="18" charset="0"/>
                <a:cs typeface="Times New Roman" pitchFamily="18" charset="0"/>
              </a:rPr>
              <a:t>）中使用。</a:t>
            </a:r>
            <a:endParaRPr lang="zh-CN" altLang="en-US" sz="2000" dirty="0">
              <a:latin typeface="Times New Roman" pitchFamily="18" charset="0"/>
              <a:cs typeface="Times New Roman" pitchFamily="18" charset="0"/>
            </a:endParaRPr>
          </a:p>
          <a:p>
            <a:pPr lvl="1"/>
            <a:endParaRPr lang="zh-CN" altLang="en-US" dirty="0"/>
          </a:p>
        </p:txBody>
      </p:sp>
      <p:sp>
        <p:nvSpPr>
          <p:cNvPr id="33794" name="标题 1">
            <a:extLst>
              <a:ext uri="{FF2B5EF4-FFF2-40B4-BE49-F238E27FC236}">
                <a16:creationId xmlns:a16="http://schemas.microsoft.com/office/drawing/2014/main" id="{D2EEDD98-1E39-4A03-8F31-FA72432FBFE4}"/>
              </a:ext>
            </a:extLst>
          </p:cNvPr>
          <p:cNvSpPr>
            <a:spLocks noGrp="1"/>
          </p:cNvSpPr>
          <p:nvPr>
            <p:ph type="ctrTitle"/>
          </p:nvPr>
        </p:nvSpPr>
        <p:spPr/>
        <p:txBody>
          <a:bodyPr/>
          <a:lstStyle/>
          <a:p>
            <a:r>
              <a:rPr lang="en-US" altLang="zh-CN"/>
              <a:t>7.1.2 SqlSession</a:t>
            </a:r>
            <a:endParaRPr lang="zh-CN" altLang="en-US"/>
          </a:p>
        </p:txBody>
      </p:sp>
    </p:spTree>
    <p:extLst>
      <p:ext uri="{BB962C8B-B14F-4D97-AF65-F5344CB8AC3E}">
        <p14:creationId xmlns:p14="http://schemas.microsoft.com/office/powerpoint/2010/main" val="4139665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什么是</a:t>
            </a:r>
            <a:r>
              <a:rPr lang="en-US" altLang="zh-CN" dirty="0" err="1">
                <a:solidFill>
                  <a:srgbClr val="0070C0"/>
                </a:solidFill>
                <a:cs typeface="Times New Roman" panose="02020603050405020304" pitchFamily="18" charset="0"/>
              </a:rPr>
              <a:t>SqlSession</a:t>
            </a:r>
            <a:r>
              <a:rPr lang="en-US" altLang="zh-CN" dirty="0">
                <a:solidFill>
                  <a:srgbClr val="0070C0"/>
                </a:solidFill>
                <a:cs typeface="Times New Roman" panose="02020603050405020304" pitchFamily="18" charset="0"/>
              </a:rPr>
              <a:t>?</a:t>
            </a:r>
          </a:p>
          <a:p>
            <a:pPr lvl="1"/>
            <a:r>
              <a:rPr lang="zh-CN" altLang="en-US" dirty="0">
                <a:latin typeface="Times New Roman" panose="02020603050405020304" pitchFamily="18" charset="0"/>
                <a:cs typeface="Times New Roman" panose="02020603050405020304" pitchFamily="18" charset="0"/>
              </a:rPr>
              <a:t>使用完</a:t>
            </a:r>
            <a:r>
              <a:rPr lang="en-US" altLang="zh-CN" dirty="0" err="1">
                <a:latin typeface="Times New Roman" panose="02020603050405020304" pitchFamily="18" charset="0"/>
                <a:cs typeface="Times New Roman" panose="02020603050405020304" pitchFamily="18" charset="0"/>
              </a:rPr>
              <a:t>SqlSession</a:t>
            </a:r>
            <a:r>
              <a:rPr lang="zh-CN" altLang="en-US" dirty="0">
                <a:latin typeface="Times New Roman" panose="02020603050405020304" pitchFamily="18" charset="0"/>
                <a:cs typeface="Times New Roman" panose="02020603050405020304" pitchFamily="18" charset="0"/>
              </a:rPr>
              <a:t>对象后要及时关闭，通常可以将其放在</a:t>
            </a:r>
            <a:r>
              <a:rPr lang="en-US" altLang="zh-CN" dirty="0">
                <a:latin typeface="Times New Roman" panose="02020603050405020304" pitchFamily="18" charset="0"/>
                <a:cs typeface="Times New Roman" panose="02020603050405020304" pitchFamily="18" charset="0"/>
              </a:rPr>
              <a:t>finally</a:t>
            </a:r>
            <a:r>
              <a:rPr lang="zh-CN" altLang="en-US" dirty="0">
                <a:latin typeface="Times New Roman" panose="02020603050405020304" pitchFamily="18" charset="0"/>
                <a:cs typeface="Times New Roman" panose="02020603050405020304" pitchFamily="18" charset="0"/>
              </a:rPr>
              <a:t>块中关闭。</a:t>
            </a:r>
            <a:endParaRPr lang="en-US" altLang="zh-CN" dirty="0">
              <a:latin typeface="Times New Roman" panose="02020603050405020304" pitchFamily="18" charset="0"/>
              <a:cs typeface="Times New Roman" panose="02020603050405020304" pitchFamily="18" charset="0"/>
            </a:endParaRPr>
          </a:p>
          <a:p>
            <a:pPr lvl="1"/>
            <a:endParaRPr lang="zh-CN" altLang="en-US" dirty="0"/>
          </a:p>
        </p:txBody>
      </p:sp>
      <p:sp>
        <p:nvSpPr>
          <p:cNvPr id="33794" name="标题 1">
            <a:extLst>
              <a:ext uri="{FF2B5EF4-FFF2-40B4-BE49-F238E27FC236}">
                <a16:creationId xmlns:a16="http://schemas.microsoft.com/office/drawing/2014/main" id="{D2EEDD98-1E39-4A03-8F31-FA72432FBFE4}"/>
              </a:ext>
            </a:extLst>
          </p:cNvPr>
          <p:cNvSpPr>
            <a:spLocks noGrp="1"/>
          </p:cNvSpPr>
          <p:nvPr>
            <p:ph type="ctrTitle"/>
          </p:nvPr>
        </p:nvSpPr>
        <p:spPr/>
        <p:txBody>
          <a:bodyPr/>
          <a:lstStyle/>
          <a:p>
            <a:r>
              <a:rPr lang="en-US" altLang="zh-CN"/>
              <a:t>7.1.2 SqlSession</a:t>
            </a:r>
            <a:endParaRPr lang="zh-CN" altLang="en-US"/>
          </a:p>
        </p:txBody>
      </p:sp>
      <p:sp>
        <p:nvSpPr>
          <p:cNvPr id="13" name="矩形 16">
            <a:extLst>
              <a:ext uri="{FF2B5EF4-FFF2-40B4-BE49-F238E27FC236}">
                <a16:creationId xmlns:a16="http://schemas.microsoft.com/office/drawing/2014/main" id="{99DEE831-0283-4BB4-98FD-36BFE059325A}"/>
              </a:ext>
            </a:extLst>
          </p:cNvPr>
          <p:cNvSpPr>
            <a:spLocks noChangeArrowheads="1"/>
          </p:cNvSpPr>
          <p:nvPr/>
        </p:nvSpPr>
        <p:spPr bwMode="auto">
          <a:xfrm>
            <a:off x="575060" y="2004741"/>
            <a:ext cx="8040687" cy="2409604"/>
          </a:xfrm>
          <a:prstGeom prst="rect">
            <a:avLst/>
          </a:prstGeom>
          <a:ln/>
          <a:extLst>
            <a:ext uri="{91240B29-F687-4F45-9708-019B960494DF}">
              <a14:hiddenLine xmlns:a14="http://schemas.microsoft.com/office/drawing/2010/main" w="28575" algn="ctr">
                <a:solidFill>
                  <a:srgbClr val="000000"/>
                </a:solidFill>
                <a:round/>
                <a:headEnd/>
                <a:tailEnd/>
              </a14:hiddenLine>
            </a:ext>
          </a:extLst>
        </p:spPr>
        <p:style>
          <a:lnRef idx="1">
            <a:schemeClr val="accent1"/>
          </a:lnRef>
          <a:fillRef idx="2">
            <a:schemeClr val="accent1"/>
          </a:fillRef>
          <a:effectRef idx="1">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20000"/>
              </a:lnSpc>
            </a:pPr>
            <a:r>
              <a:rPr lang="en-US" altLang="zh-CN" sz="2000" dirty="0" err="1">
                <a:latin typeface="Times New Roman" panose="02020603050405020304" pitchFamily="18" charset="0"/>
                <a:ea typeface="微软雅黑" pitchFamily="34" charset="-122"/>
                <a:cs typeface="Times New Roman" panose="02020603050405020304" pitchFamily="18" charset="0"/>
              </a:rPr>
              <a:t>SqlSession</a:t>
            </a:r>
            <a:r>
              <a:rPr lang="en-US" altLang="zh-CN" sz="2000" dirty="0">
                <a:latin typeface="Times New Roman" panose="02020603050405020304" pitchFamily="18" charset="0"/>
                <a:ea typeface="微软雅黑" pitchFamily="34" charset="-122"/>
                <a:cs typeface="Times New Roman" panose="02020603050405020304" pitchFamily="18" charset="0"/>
              </a:rPr>
              <a:t> </a:t>
            </a:r>
            <a:r>
              <a:rPr lang="en-US" altLang="zh-CN" sz="2000" dirty="0" err="1">
                <a:latin typeface="Times New Roman" panose="02020603050405020304" pitchFamily="18" charset="0"/>
                <a:ea typeface="微软雅黑" pitchFamily="34" charset="-122"/>
                <a:cs typeface="Times New Roman" panose="02020603050405020304" pitchFamily="18" charset="0"/>
              </a:rPr>
              <a:t>sqlSession</a:t>
            </a:r>
            <a:r>
              <a:rPr lang="en-US" altLang="zh-CN" sz="2000" dirty="0">
                <a:latin typeface="Times New Roman" panose="02020603050405020304" pitchFamily="18" charset="0"/>
                <a:ea typeface="微软雅黑" pitchFamily="34" charset="-122"/>
                <a:cs typeface="Times New Roman" panose="02020603050405020304" pitchFamily="18" charset="0"/>
              </a:rPr>
              <a:t> = </a:t>
            </a:r>
            <a:r>
              <a:rPr lang="en-US" altLang="zh-CN" sz="2000" dirty="0" err="1">
                <a:latin typeface="Times New Roman" panose="02020603050405020304" pitchFamily="18" charset="0"/>
                <a:ea typeface="微软雅黑" pitchFamily="34" charset="-122"/>
                <a:cs typeface="Times New Roman" panose="02020603050405020304" pitchFamily="18" charset="0"/>
              </a:rPr>
              <a:t>sqlSessionFactory.openSession</a:t>
            </a:r>
            <a:r>
              <a:rPr lang="en-US" altLang="zh-CN" sz="2000" dirty="0">
                <a:latin typeface="Times New Roman" panose="02020603050405020304" pitchFamily="18" charset="0"/>
                <a:ea typeface="微软雅黑" pitchFamily="34" charset="-122"/>
                <a:cs typeface="Times New Roman" panose="02020603050405020304" pitchFamily="18" charset="0"/>
              </a:rPr>
              <a:t>();</a:t>
            </a:r>
          </a:p>
          <a:p>
            <a:pPr lvl="1">
              <a:lnSpc>
                <a:spcPct val="120000"/>
              </a:lnSpc>
            </a:pPr>
            <a:r>
              <a:rPr lang="en-US" altLang="zh-CN" sz="2000" dirty="0">
                <a:latin typeface="Times New Roman" panose="02020603050405020304" pitchFamily="18" charset="0"/>
                <a:ea typeface="微软雅黑" pitchFamily="34" charset="-122"/>
                <a:cs typeface="Times New Roman" panose="02020603050405020304" pitchFamily="18" charset="0"/>
              </a:rPr>
              <a:t>try {</a:t>
            </a:r>
          </a:p>
          <a:p>
            <a:pPr lvl="1">
              <a:lnSpc>
                <a:spcPct val="120000"/>
              </a:lnSpc>
            </a:pPr>
            <a:r>
              <a:rPr lang="en-US" altLang="zh-CN" sz="2000" dirty="0">
                <a:latin typeface="Times New Roman" panose="02020603050405020304" pitchFamily="18" charset="0"/>
                <a:ea typeface="微软雅黑" pitchFamily="34" charset="-122"/>
                <a:cs typeface="Times New Roman" panose="02020603050405020304" pitchFamily="18" charset="0"/>
              </a:rPr>
              <a:t>       // </a:t>
            </a:r>
            <a:r>
              <a:rPr lang="zh-CN" altLang="en-US" sz="2000" dirty="0">
                <a:latin typeface="Times New Roman" panose="02020603050405020304" pitchFamily="18" charset="0"/>
                <a:ea typeface="微软雅黑" pitchFamily="34" charset="-122"/>
                <a:cs typeface="Times New Roman" panose="02020603050405020304" pitchFamily="18" charset="0"/>
              </a:rPr>
              <a:t>此处执行持久化操作</a:t>
            </a:r>
          </a:p>
          <a:p>
            <a:pPr lvl="1">
              <a:lnSpc>
                <a:spcPct val="120000"/>
              </a:lnSpc>
            </a:pPr>
            <a:r>
              <a:rPr lang="en-US" altLang="zh-CN" sz="2000" dirty="0">
                <a:latin typeface="Times New Roman" panose="02020603050405020304" pitchFamily="18" charset="0"/>
                <a:ea typeface="微软雅黑" pitchFamily="34" charset="-122"/>
                <a:cs typeface="Times New Roman" panose="02020603050405020304" pitchFamily="18" charset="0"/>
              </a:rPr>
              <a:t>} </a:t>
            </a:r>
            <a:r>
              <a:rPr lang="en-US" altLang="zh-CN" sz="2000" b="1" dirty="0">
                <a:solidFill>
                  <a:srgbClr val="C00000"/>
                </a:solidFill>
                <a:effectLst>
                  <a:outerShdw blurRad="38100" dist="38100" dir="2700000" algn="tl">
                    <a:srgbClr val="000000">
                      <a:alpha val="43137"/>
                    </a:srgbClr>
                  </a:outerShdw>
                </a:effectLst>
                <a:latin typeface="Times New Roman" panose="02020603050405020304" pitchFamily="18" charset="0"/>
                <a:ea typeface="微软雅黑" pitchFamily="34" charset="-122"/>
                <a:cs typeface="Times New Roman" panose="02020603050405020304" pitchFamily="18" charset="0"/>
              </a:rPr>
              <a:t>finally {</a:t>
            </a:r>
          </a:p>
          <a:p>
            <a:pPr lvl="1">
              <a:lnSpc>
                <a:spcPct val="120000"/>
              </a:lnSpc>
            </a:pPr>
            <a:r>
              <a:rPr lang="en-US" altLang="zh-CN" sz="2000" b="1" dirty="0">
                <a:solidFill>
                  <a:srgbClr val="C00000"/>
                </a:solidFill>
                <a:effectLst>
                  <a:outerShdw blurRad="38100" dist="38100" dir="2700000" algn="tl">
                    <a:srgbClr val="000000">
                      <a:alpha val="43137"/>
                    </a:srgbClr>
                  </a:outerShdw>
                </a:effectLst>
                <a:latin typeface="Times New Roman" panose="02020603050405020304" pitchFamily="18" charset="0"/>
                <a:ea typeface="微软雅黑" pitchFamily="34" charset="-122"/>
                <a:cs typeface="Times New Roman" panose="02020603050405020304" pitchFamily="18" charset="0"/>
              </a:rPr>
              <a:t>      </a:t>
            </a:r>
            <a:r>
              <a:rPr lang="en-US" altLang="zh-CN" sz="2000" b="1" dirty="0" err="1">
                <a:solidFill>
                  <a:srgbClr val="C00000"/>
                </a:solidFill>
                <a:effectLst>
                  <a:outerShdw blurRad="38100" dist="38100" dir="2700000" algn="tl">
                    <a:srgbClr val="000000">
                      <a:alpha val="43137"/>
                    </a:srgbClr>
                  </a:outerShdw>
                </a:effectLst>
                <a:latin typeface="Times New Roman" panose="02020603050405020304" pitchFamily="18" charset="0"/>
                <a:ea typeface="微软雅黑" pitchFamily="34" charset="-122"/>
                <a:cs typeface="Times New Roman" panose="02020603050405020304" pitchFamily="18" charset="0"/>
              </a:rPr>
              <a:t>sqlSession.close</a:t>
            </a:r>
            <a:r>
              <a:rPr lang="en-US" altLang="zh-CN" sz="2000" b="1" dirty="0">
                <a:solidFill>
                  <a:srgbClr val="C00000"/>
                </a:solidFill>
                <a:effectLst>
                  <a:outerShdw blurRad="38100" dist="38100" dir="2700000" algn="tl">
                    <a:srgbClr val="000000">
                      <a:alpha val="43137"/>
                    </a:srgbClr>
                  </a:outerShdw>
                </a:effectLst>
                <a:latin typeface="Times New Roman" panose="02020603050405020304" pitchFamily="18" charset="0"/>
                <a:ea typeface="微软雅黑" pitchFamily="34" charset="-122"/>
                <a:cs typeface="Times New Roman" panose="02020603050405020304" pitchFamily="18" charset="0"/>
              </a:rPr>
              <a:t>();</a:t>
            </a:r>
          </a:p>
          <a:p>
            <a:pPr lvl="1">
              <a:lnSpc>
                <a:spcPct val="120000"/>
              </a:lnSpc>
            </a:pPr>
            <a:r>
              <a:rPr lang="en-US" altLang="zh-CN" sz="2000" b="1" dirty="0">
                <a:solidFill>
                  <a:srgbClr val="C00000"/>
                </a:solidFill>
                <a:effectLst>
                  <a:outerShdw blurRad="38100" dist="38100" dir="2700000" algn="tl">
                    <a:srgbClr val="000000">
                      <a:alpha val="43137"/>
                    </a:srgbClr>
                  </a:outerShdw>
                </a:effectLst>
                <a:latin typeface="Times New Roman" panose="02020603050405020304" pitchFamily="18" charset="0"/>
                <a:ea typeface="微软雅黑" pitchFamily="34" charset="-122"/>
                <a:cs typeface="Times New Roman" panose="02020603050405020304" pitchFamily="18" charset="0"/>
              </a:rPr>
              <a:t>}</a:t>
            </a:r>
          </a:p>
          <a:p>
            <a:pPr>
              <a:lnSpc>
                <a:spcPct val="150000"/>
              </a:lnSpc>
            </a:pPr>
            <a:endParaRPr lang="en-US" altLang="zh-CN" sz="3200" dirty="0">
              <a:latin typeface="Times New Roman" panose="02020603050405020304" pitchFamily="18" charset="0"/>
              <a:ea typeface="微软雅黑" pitchFamily="34" charset="-122"/>
              <a:cs typeface="Times New Roman" panose="02020603050405020304" pitchFamily="18" charset="0"/>
            </a:endParaRPr>
          </a:p>
        </p:txBody>
      </p:sp>
      <p:sp>
        <p:nvSpPr>
          <p:cNvPr id="2" name="矩形 1"/>
          <p:cNvSpPr/>
          <p:nvPr/>
        </p:nvSpPr>
        <p:spPr>
          <a:xfrm>
            <a:off x="819807" y="3142593"/>
            <a:ext cx="3452648" cy="110358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C00000"/>
                </a:solidFill>
              </a:ln>
              <a:noFill/>
            </a:endParaRPr>
          </a:p>
        </p:txBody>
      </p:sp>
    </p:spTree>
    <p:extLst>
      <p:ext uri="{BB962C8B-B14F-4D97-AF65-F5344CB8AC3E}">
        <p14:creationId xmlns:p14="http://schemas.microsoft.com/office/powerpoint/2010/main" val="1247529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28BF7C86-1AB3-498F-ABBC-BDCE6119F4B5}"/>
              </a:ext>
            </a:extLst>
          </p:cNvPr>
          <p:cNvSpPr>
            <a:spLocks noChangeArrowheads="1"/>
          </p:cNvSpPr>
          <p:nvPr/>
        </p:nvSpPr>
        <p:spPr bwMode="auto">
          <a:xfrm>
            <a:off x="2944813" y="307182"/>
            <a:ext cx="5670550" cy="573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4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内容占位符 1"/>
          <p:cNvSpPr>
            <a:spLocks noGrp="1"/>
          </p:cNvSpPr>
          <p:nvPr>
            <p:ph idx="1"/>
          </p:nvPr>
        </p:nvSpPr>
        <p:spPr/>
        <p:txBody>
          <a:bodyPr/>
          <a:lstStyle/>
          <a:p>
            <a:r>
              <a:rPr lang="en-US" altLang="zh-CN" dirty="0" err="1"/>
              <a:t>SqlSession</a:t>
            </a:r>
            <a:r>
              <a:rPr lang="zh-CN" altLang="en-US" dirty="0"/>
              <a:t>中的方法</a:t>
            </a:r>
          </a:p>
          <a:p>
            <a:endParaRPr lang="zh-CN" altLang="en-US" dirty="0"/>
          </a:p>
        </p:txBody>
      </p:sp>
      <p:sp>
        <p:nvSpPr>
          <p:cNvPr id="34819" name="标题 1">
            <a:extLst>
              <a:ext uri="{FF2B5EF4-FFF2-40B4-BE49-F238E27FC236}">
                <a16:creationId xmlns:a16="http://schemas.microsoft.com/office/drawing/2014/main" id="{27CE6ECD-AEEA-4451-A73F-DDB61CC93FA9}"/>
              </a:ext>
            </a:extLst>
          </p:cNvPr>
          <p:cNvSpPr>
            <a:spLocks noGrp="1"/>
          </p:cNvSpPr>
          <p:nvPr>
            <p:ph type="ctrTitle"/>
          </p:nvPr>
        </p:nvSpPr>
        <p:spPr/>
        <p:txBody>
          <a:bodyPr/>
          <a:lstStyle/>
          <a:p>
            <a:r>
              <a:rPr lang="en-US" altLang="zh-CN"/>
              <a:t>7.1.2 SqlSession</a:t>
            </a:r>
            <a:endParaRPr lang="zh-CN" altLang="en-US"/>
          </a:p>
        </p:txBody>
      </p:sp>
      <p:sp>
        <p:nvSpPr>
          <p:cNvPr id="25" name="矩形 24">
            <a:extLst>
              <a:ext uri="{FF2B5EF4-FFF2-40B4-BE49-F238E27FC236}">
                <a16:creationId xmlns:a16="http://schemas.microsoft.com/office/drawing/2014/main" id="{009E554D-C345-4E96-8048-9F3D7675434E}"/>
              </a:ext>
            </a:extLst>
          </p:cNvPr>
          <p:cNvSpPr/>
          <p:nvPr/>
        </p:nvSpPr>
        <p:spPr bwMode="auto">
          <a:xfrm>
            <a:off x="371584" y="1221935"/>
            <a:ext cx="8341491" cy="332379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lvl="1" eaLnBrk="1" hangingPunct="1">
              <a:lnSpc>
                <a:spcPct val="130000"/>
              </a:lnSpc>
              <a:defRPr/>
            </a:pPr>
            <a:r>
              <a:rPr lang="zh-CN" altLang="en-US" sz="2000" dirty="0">
                <a:latin typeface="Times New Roman" panose="02020603050405020304" pitchFamily="18" charset="0"/>
                <a:ea typeface="微软雅黑" pitchFamily="34" charset="-122"/>
                <a:cs typeface="Times New Roman" panose="02020603050405020304" pitchFamily="18" charset="0"/>
              </a:rPr>
              <a:t>查询方法：</a:t>
            </a:r>
            <a:endParaRPr lang="en-US" altLang="zh-CN" sz="2000" dirty="0">
              <a:latin typeface="Times New Roman" panose="02020603050405020304" pitchFamily="18" charset="0"/>
              <a:ea typeface="微软雅黑" pitchFamily="34" charset="-122"/>
              <a:cs typeface="Times New Roman" panose="02020603050405020304" pitchFamily="18" charset="0"/>
            </a:endParaRPr>
          </a:p>
          <a:p>
            <a:pPr marL="800100" lvl="1" indent="-342900" eaLnBrk="1" hangingPunct="1">
              <a:lnSpc>
                <a:spcPct val="130000"/>
              </a:lnSpc>
              <a:buFont typeface="Wingdings" pitchFamily="2" charset="2"/>
              <a:buChar char="l"/>
              <a:defRPr/>
            </a:pPr>
            <a:r>
              <a:rPr lang="en-US" altLang="zh-CN" sz="2000" dirty="0">
                <a:latin typeface="Times New Roman" panose="02020603050405020304" pitchFamily="18" charset="0"/>
                <a:ea typeface="微软雅黑" pitchFamily="34" charset="-122"/>
                <a:cs typeface="Times New Roman" panose="02020603050405020304" pitchFamily="18" charset="0"/>
              </a:rPr>
              <a:t>&lt;T&gt; T </a:t>
            </a:r>
            <a:r>
              <a:rPr lang="en-US" altLang="zh-CN" sz="2000" dirty="0" err="1">
                <a:latin typeface="Times New Roman" panose="02020603050405020304" pitchFamily="18" charset="0"/>
                <a:ea typeface="微软雅黑" pitchFamily="34" charset="-122"/>
                <a:cs typeface="Times New Roman" panose="02020603050405020304" pitchFamily="18" charset="0"/>
              </a:rPr>
              <a:t>selectOne</a:t>
            </a:r>
            <a:r>
              <a:rPr lang="en-US" altLang="zh-CN" sz="2000" dirty="0">
                <a:latin typeface="Times New Roman" panose="02020603050405020304" pitchFamily="18" charset="0"/>
                <a:ea typeface="微软雅黑" pitchFamily="34" charset="-122"/>
                <a:cs typeface="Times New Roman" panose="02020603050405020304" pitchFamily="18" charset="0"/>
              </a:rPr>
              <a:t>(String statement);</a:t>
            </a:r>
          </a:p>
          <a:p>
            <a:pPr marL="800100" lvl="1" indent="-342900" eaLnBrk="1" hangingPunct="1">
              <a:lnSpc>
                <a:spcPct val="130000"/>
              </a:lnSpc>
              <a:buFont typeface="Wingdings" pitchFamily="2" charset="2"/>
              <a:buChar char="l"/>
              <a:defRPr/>
            </a:pPr>
            <a:r>
              <a:rPr lang="en-US" altLang="zh-CN" sz="2000" dirty="0">
                <a:latin typeface="Times New Roman" panose="02020603050405020304" pitchFamily="18" charset="0"/>
                <a:ea typeface="微软雅黑" pitchFamily="34" charset="-122"/>
                <a:cs typeface="Times New Roman" panose="02020603050405020304" pitchFamily="18" charset="0"/>
              </a:rPr>
              <a:t>&lt;T&gt; T </a:t>
            </a:r>
            <a:r>
              <a:rPr lang="en-US" altLang="zh-CN" sz="2000" dirty="0" err="1">
                <a:latin typeface="Times New Roman" panose="02020603050405020304" pitchFamily="18" charset="0"/>
                <a:ea typeface="微软雅黑" pitchFamily="34" charset="-122"/>
                <a:cs typeface="Times New Roman" panose="02020603050405020304" pitchFamily="18" charset="0"/>
              </a:rPr>
              <a:t>selectOne</a:t>
            </a:r>
            <a:r>
              <a:rPr lang="en-US" altLang="zh-CN" sz="2000" dirty="0">
                <a:latin typeface="Times New Roman" panose="02020603050405020304" pitchFamily="18" charset="0"/>
                <a:ea typeface="微软雅黑" pitchFamily="34" charset="-122"/>
                <a:cs typeface="Times New Roman" panose="02020603050405020304" pitchFamily="18" charset="0"/>
              </a:rPr>
              <a:t>(String statement, Object parameter);</a:t>
            </a:r>
          </a:p>
          <a:p>
            <a:pPr marL="800100" lvl="1" indent="-342900" eaLnBrk="1" hangingPunct="1">
              <a:lnSpc>
                <a:spcPct val="130000"/>
              </a:lnSpc>
              <a:buFont typeface="Wingdings" pitchFamily="2" charset="2"/>
              <a:buChar char="l"/>
              <a:defRPr/>
            </a:pPr>
            <a:r>
              <a:rPr lang="en-US" altLang="zh-CN" sz="2000" dirty="0">
                <a:latin typeface="Times New Roman" panose="02020603050405020304" pitchFamily="18" charset="0"/>
                <a:ea typeface="微软雅黑" pitchFamily="34" charset="-122"/>
                <a:cs typeface="Times New Roman" panose="02020603050405020304" pitchFamily="18" charset="0"/>
              </a:rPr>
              <a:t>&lt;E&gt; List&lt;E&gt; </a:t>
            </a:r>
            <a:r>
              <a:rPr lang="en-US" altLang="zh-CN" sz="2000" dirty="0" err="1">
                <a:latin typeface="Times New Roman" panose="02020603050405020304" pitchFamily="18" charset="0"/>
                <a:ea typeface="微软雅黑" pitchFamily="34" charset="-122"/>
                <a:cs typeface="Times New Roman" panose="02020603050405020304" pitchFamily="18" charset="0"/>
              </a:rPr>
              <a:t>selectList</a:t>
            </a:r>
            <a:r>
              <a:rPr lang="en-US" altLang="zh-CN" sz="2000" dirty="0">
                <a:latin typeface="Times New Roman" panose="02020603050405020304" pitchFamily="18" charset="0"/>
                <a:ea typeface="微软雅黑" pitchFamily="34" charset="-122"/>
                <a:cs typeface="Times New Roman" panose="02020603050405020304" pitchFamily="18" charset="0"/>
              </a:rPr>
              <a:t>(String statement);</a:t>
            </a:r>
          </a:p>
          <a:p>
            <a:pPr marL="800100" lvl="1" indent="-342900" eaLnBrk="1" hangingPunct="1">
              <a:lnSpc>
                <a:spcPct val="130000"/>
              </a:lnSpc>
              <a:buFont typeface="Wingdings" pitchFamily="2" charset="2"/>
              <a:buChar char="l"/>
              <a:defRPr/>
            </a:pPr>
            <a:r>
              <a:rPr lang="en-US" altLang="zh-CN" sz="2000" dirty="0">
                <a:latin typeface="Times New Roman" panose="02020603050405020304" pitchFamily="18" charset="0"/>
                <a:ea typeface="微软雅黑" pitchFamily="34" charset="-122"/>
                <a:cs typeface="Times New Roman" panose="02020603050405020304" pitchFamily="18" charset="0"/>
              </a:rPr>
              <a:t>&lt;E&gt; List&lt;E&gt; </a:t>
            </a:r>
            <a:r>
              <a:rPr lang="en-US" altLang="zh-CN" sz="2000" dirty="0" err="1">
                <a:latin typeface="Times New Roman" panose="02020603050405020304" pitchFamily="18" charset="0"/>
                <a:ea typeface="微软雅黑" pitchFamily="34" charset="-122"/>
                <a:cs typeface="Times New Roman" panose="02020603050405020304" pitchFamily="18" charset="0"/>
              </a:rPr>
              <a:t>selectList</a:t>
            </a:r>
            <a:r>
              <a:rPr lang="en-US" altLang="zh-CN" sz="2000" dirty="0">
                <a:latin typeface="Times New Roman" panose="02020603050405020304" pitchFamily="18" charset="0"/>
                <a:ea typeface="微软雅黑" pitchFamily="34" charset="-122"/>
                <a:cs typeface="Times New Roman" panose="02020603050405020304" pitchFamily="18" charset="0"/>
              </a:rPr>
              <a:t>(String statement, Object parameter);</a:t>
            </a:r>
          </a:p>
          <a:p>
            <a:pPr marL="800100" lvl="1" indent="-342900" eaLnBrk="1" hangingPunct="1">
              <a:lnSpc>
                <a:spcPct val="130000"/>
              </a:lnSpc>
              <a:buFont typeface="Wingdings" pitchFamily="2" charset="2"/>
              <a:buChar char="l"/>
              <a:defRPr/>
            </a:pPr>
            <a:r>
              <a:rPr lang="en-US" altLang="zh-CN" sz="2000" dirty="0">
                <a:latin typeface="Times New Roman" panose="02020603050405020304" pitchFamily="18" charset="0"/>
                <a:ea typeface="微软雅黑" pitchFamily="34" charset="-122"/>
                <a:cs typeface="Times New Roman" panose="02020603050405020304" pitchFamily="18" charset="0"/>
              </a:rPr>
              <a:t>&lt;E&gt; List&lt;E&gt; </a:t>
            </a:r>
            <a:r>
              <a:rPr lang="en-US" altLang="zh-CN" sz="2000" dirty="0" err="1">
                <a:latin typeface="Times New Roman" panose="02020603050405020304" pitchFamily="18" charset="0"/>
                <a:ea typeface="微软雅黑" pitchFamily="34" charset="-122"/>
                <a:cs typeface="Times New Roman" panose="02020603050405020304" pitchFamily="18" charset="0"/>
              </a:rPr>
              <a:t>selectList</a:t>
            </a:r>
            <a:r>
              <a:rPr lang="en-US" altLang="zh-CN" sz="2000" dirty="0">
                <a:latin typeface="Times New Roman" panose="02020603050405020304" pitchFamily="18" charset="0"/>
                <a:ea typeface="微软雅黑" pitchFamily="34" charset="-122"/>
                <a:cs typeface="Times New Roman" panose="02020603050405020304" pitchFamily="18" charset="0"/>
              </a:rPr>
              <a:t>(String statement, Object parameter, </a:t>
            </a:r>
            <a:r>
              <a:rPr lang="en-US" altLang="zh-CN" sz="2000" dirty="0" err="1">
                <a:latin typeface="Times New Roman" panose="02020603050405020304" pitchFamily="18" charset="0"/>
                <a:ea typeface="微软雅黑" pitchFamily="34" charset="-122"/>
                <a:cs typeface="Times New Roman" panose="02020603050405020304" pitchFamily="18" charset="0"/>
              </a:rPr>
              <a:t>RowBounds</a:t>
            </a:r>
            <a:r>
              <a:rPr lang="en-US" altLang="zh-CN" sz="2000" dirty="0">
                <a:latin typeface="Times New Roman" panose="02020603050405020304" pitchFamily="18" charset="0"/>
                <a:ea typeface="微软雅黑" pitchFamily="34" charset="-122"/>
                <a:cs typeface="Times New Roman" panose="02020603050405020304" pitchFamily="18" charset="0"/>
              </a:rPr>
              <a:t> </a:t>
            </a:r>
            <a:r>
              <a:rPr lang="en-US" altLang="zh-CN" sz="2000" dirty="0" err="1">
                <a:latin typeface="Times New Roman" panose="02020603050405020304" pitchFamily="18" charset="0"/>
                <a:ea typeface="微软雅黑" pitchFamily="34" charset="-122"/>
                <a:cs typeface="Times New Roman" panose="02020603050405020304" pitchFamily="18" charset="0"/>
              </a:rPr>
              <a:t>rowBounds</a:t>
            </a:r>
            <a:r>
              <a:rPr lang="en-US" altLang="zh-CN" sz="2000" dirty="0">
                <a:latin typeface="Times New Roman" panose="02020603050405020304" pitchFamily="18" charset="0"/>
                <a:ea typeface="微软雅黑" pitchFamily="34" charset="-122"/>
                <a:cs typeface="Times New Roman" panose="02020603050405020304" pitchFamily="18" charset="0"/>
              </a:rPr>
              <a:t>);</a:t>
            </a:r>
          </a:p>
          <a:p>
            <a:pPr marL="800100" lvl="1" indent="-342900" eaLnBrk="1" hangingPunct="1">
              <a:lnSpc>
                <a:spcPct val="130000"/>
              </a:lnSpc>
              <a:buFont typeface="Wingdings" pitchFamily="2" charset="2"/>
              <a:buChar char="l"/>
              <a:defRPr/>
            </a:pPr>
            <a:r>
              <a:rPr lang="en-US" altLang="zh-CN" sz="2000" dirty="0">
                <a:latin typeface="Times New Roman" panose="02020603050405020304" pitchFamily="18" charset="0"/>
                <a:ea typeface="微软雅黑" pitchFamily="34" charset="-122"/>
                <a:cs typeface="Times New Roman" panose="02020603050405020304" pitchFamily="18" charset="0"/>
              </a:rPr>
              <a:t>void select(String statement, Object parameter, </a:t>
            </a:r>
            <a:r>
              <a:rPr lang="en-US" altLang="zh-CN" sz="2000" dirty="0" err="1">
                <a:latin typeface="Times New Roman" panose="02020603050405020304" pitchFamily="18" charset="0"/>
                <a:ea typeface="微软雅黑" pitchFamily="34" charset="-122"/>
                <a:cs typeface="Times New Roman" panose="02020603050405020304" pitchFamily="18" charset="0"/>
              </a:rPr>
              <a:t>ResultHandler</a:t>
            </a:r>
            <a:r>
              <a:rPr lang="en-US" altLang="zh-CN" sz="2000" dirty="0">
                <a:latin typeface="Times New Roman" panose="02020603050405020304" pitchFamily="18" charset="0"/>
                <a:ea typeface="微软雅黑" pitchFamily="34" charset="-122"/>
                <a:cs typeface="Times New Roman" panose="02020603050405020304" pitchFamily="18" charset="0"/>
              </a:rPr>
              <a:t> handler);</a:t>
            </a:r>
          </a:p>
          <a:p>
            <a:pPr>
              <a:lnSpc>
                <a:spcPct val="130000"/>
              </a:lnSpc>
              <a:defRPr/>
            </a:pPr>
            <a:endParaRPr lang="zh-CN" altLang="en-US" dirty="0">
              <a:ea typeface="微软雅黑" pitchFamily="34" charset="-122"/>
            </a:endParaRPr>
          </a:p>
        </p:txBody>
      </p:sp>
    </p:spTree>
    <p:extLst>
      <p:ext uri="{BB962C8B-B14F-4D97-AF65-F5344CB8AC3E}">
        <p14:creationId xmlns:p14="http://schemas.microsoft.com/office/powerpoint/2010/main" val="128625554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28BF7C86-1AB3-498F-ABBC-BDCE6119F4B5}"/>
              </a:ext>
            </a:extLst>
          </p:cNvPr>
          <p:cNvSpPr>
            <a:spLocks noChangeArrowheads="1"/>
          </p:cNvSpPr>
          <p:nvPr/>
        </p:nvSpPr>
        <p:spPr bwMode="auto">
          <a:xfrm>
            <a:off x="2944813" y="307182"/>
            <a:ext cx="5670550" cy="573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4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内容占位符 1"/>
          <p:cNvSpPr>
            <a:spLocks noGrp="1"/>
          </p:cNvSpPr>
          <p:nvPr>
            <p:ph idx="1"/>
          </p:nvPr>
        </p:nvSpPr>
        <p:spPr/>
        <p:txBody>
          <a:bodyPr/>
          <a:lstStyle/>
          <a:p>
            <a:r>
              <a:rPr lang="en-US" altLang="zh-CN" dirty="0" err="1"/>
              <a:t>SqlSession</a:t>
            </a:r>
            <a:r>
              <a:rPr lang="zh-CN" altLang="en-US" dirty="0"/>
              <a:t>中的方法</a:t>
            </a:r>
          </a:p>
          <a:p>
            <a:endParaRPr lang="zh-CN" altLang="en-US" dirty="0"/>
          </a:p>
        </p:txBody>
      </p:sp>
      <p:sp>
        <p:nvSpPr>
          <p:cNvPr id="34819" name="标题 1">
            <a:extLst>
              <a:ext uri="{FF2B5EF4-FFF2-40B4-BE49-F238E27FC236}">
                <a16:creationId xmlns:a16="http://schemas.microsoft.com/office/drawing/2014/main" id="{27CE6ECD-AEEA-4451-A73F-DDB61CC93FA9}"/>
              </a:ext>
            </a:extLst>
          </p:cNvPr>
          <p:cNvSpPr>
            <a:spLocks noGrp="1"/>
          </p:cNvSpPr>
          <p:nvPr>
            <p:ph type="ctrTitle"/>
          </p:nvPr>
        </p:nvSpPr>
        <p:spPr/>
        <p:txBody>
          <a:bodyPr/>
          <a:lstStyle/>
          <a:p>
            <a:r>
              <a:rPr lang="en-US" altLang="zh-CN"/>
              <a:t>7.1.2 SqlSession</a:t>
            </a:r>
            <a:endParaRPr lang="zh-CN" altLang="en-US"/>
          </a:p>
        </p:txBody>
      </p:sp>
      <p:sp>
        <p:nvSpPr>
          <p:cNvPr id="25" name="矩形 24">
            <a:extLst>
              <a:ext uri="{FF2B5EF4-FFF2-40B4-BE49-F238E27FC236}">
                <a16:creationId xmlns:a16="http://schemas.microsoft.com/office/drawing/2014/main" id="{009E554D-C345-4E96-8048-9F3D7675434E}"/>
              </a:ext>
            </a:extLst>
          </p:cNvPr>
          <p:cNvSpPr/>
          <p:nvPr/>
        </p:nvSpPr>
        <p:spPr bwMode="auto">
          <a:xfrm>
            <a:off x="539750" y="1221934"/>
            <a:ext cx="8064500" cy="3230165"/>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lvl="1" eaLnBrk="1" hangingPunct="1">
              <a:lnSpc>
                <a:spcPct val="150000"/>
              </a:lnSpc>
              <a:defRPr/>
            </a:pPr>
            <a:r>
              <a:rPr lang="zh-CN" altLang="en-US" sz="2000" dirty="0">
                <a:latin typeface="Times New Roman" panose="02020603050405020304" pitchFamily="18" charset="0"/>
                <a:ea typeface="微软雅黑" pitchFamily="34" charset="-122"/>
                <a:cs typeface="Times New Roman" panose="02020603050405020304" pitchFamily="18" charset="0"/>
              </a:rPr>
              <a:t>插入、更新和删除方法：</a:t>
            </a:r>
            <a:endParaRPr lang="en-US" altLang="zh-CN" sz="2000" dirty="0">
              <a:latin typeface="Times New Roman" panose="02020603050405020304" pitchFamily="18" charset="0"/>
              <a:ea typeface="微软雅黑" pitchFamily="34" charset="-122"/>
              <a:cs typeface="Times New Roman" panose="02020603050405020304" pitchFamily="18" charset="0"/>
            </a:endParaRPr>
          </a:p>
          <a:p>
            <a:pPr marL="800100" lvl="1" indent="-342900" eaLnBrk="1" hangingPunct="1">
              <a:lnSpc>
                <a:spcPct val="150000"/>
              </a:lnSpc>
              <a:buFont typeface="Wingdings" pitchFamily="2" charset="2"/>
              <a:buChar char="l"/>
              <a:defRPr/>
            </a:pPr>
            <a:r>
              <a:rPr lang="en-US" altLang="zh-CN" sz="2000" dirty="0" err="1">
                <a:latin typeface="Times New Roman" panose="02020603050405020304" pitchFamily="18" charset="0"/>
                <a:ea typeface="微软雅黑" pitchFamily="34" charset="-122"/>
                <a:cs typeface="Times New Roman" panose="02020603050405020304" pitchFamily="18" charset="0"/>
              </a:rPr>
              <a:t>int</a:t>
            </a:r>
            <a:r>
              <a:rPr lang="en-US" altLang="zh-CN" sz="2000" dirty="0">
                <a:latin typeface="Times New Roman" panose="02020603050405020304" pitchFamily="18" charset="0"/>
                <a:ea typeface="微软雅黑" pitchFamily="34" charset="-122"/>
                <a:cs typeface="Times New Roman" panose="02020603050405020304" pitchFamily="18" charset="0"/>
              </a:rPr>
              <a:t> insert(String statement);</a:t>
            </a:r>
          </a:p>
          <a:p>
            <a:pPr marL="800100" lvl="1" indent="-342900" eaLnBrk="1" hangingPunct="1">
              <a:lnSpc>
                <a:spcPct val="150000"/>
              </a:lnSpc>
              <a:buFont typeface="Wingdings" pitchFamily="2" charset="2"/>
              <a:buChar char="l"/>
              <a:defRPr/>
            </a:pPr>
            <a:r>
              <a:rPr lang="en-US" altLang="zh-CN" sz="2000" dirty="0" err="1">
                <a:latin typeface="Times New Roman" panose="02020603050405020304" pitchFamily="18" charset="0"/>
                <a:ea typeface="微软雅黑" pitchFamily="34" charset="-122"/>
                <a:cs typeface="Times New Roman" panose="02020603050405020304" pitchFamily="18" charset="0"/>
              </a:rPr>
              <a:t>int</a:t>
            </a:r>
            <a:r>
              <a:rPr lang="en-US" altLang="zh-CN" sz="2000" dirty="0">
                <a:latin typeface="Times New Roman" panose="02020603050405020304" pitchFamily="18" charset="0"/>
                <a:ea typeface="微软雅黑" pitchFamily="34" charset="-122"/>
                <a:cs typeface="Times New Roman" panose="02020603050405020304" pitchFamily="18" charset="0"/>
              </a:rPr>
              <a:t> insert(String statement, Object parameter);</a:t>
            </a:r>
          </a:p>
          <a:p>
            <a:pPr marL="800100" lvl="1" indent="-342900" eaLnBrk="1" hangingPunct="1">
              <a:lnSpc>
                <a:spcPct val="150000"/>
              </a:lnSpc>
              <a:buFont typeface="Wingdings" pitchFamily="2" charset="2"/>
              <a:buChar char="l"/>
              <a:defRPr/>
            </a:pPr>
            <a:r>
              <a:rPr lang="en-US" altLang="zh-CN" sz="2000" dirty="0" err="1">
                <a:latin typeface="Times New Roman" panose="02020603050405020304" pitchFamily="18" charset="0"/>
                <a:ea typeface="微软雅黑" pitchFamily="34" charset="-122"/>
                <a:cs typeface="Times New Roman" panose="02020603050405020304" pitchFamily="18" charset="0"/>
              </a:rPr>
              <a:t>int</a:t>
            </a:r>
            <a:r>
              <a:rPr lang="en-US" altLang="zh-CN" sz="2000" dirty="0">
                <a:latin typeface="Times New Roman" panose="02020603050405020304" pitchFamily="18" charset="0"/>
                <a:ea typeface="微软雅黑" pitchFamily="34" charset="-122"/>
                <a:cs typeface="Times New Roman" panose="02020603050405020304" pitchFamily="18" charset="0"/>
              </a:rPr>
              <a:t> update(String statement);</a:t>
            </a:r>
          </a:p>
          <a:p>
            <a:pPr marL="800100" lvl="1" indent="-342900" eaLnBrk="1" hangingPunct="1">
              <a:lnSpc>
                <a:spcPct val="150000"/>
              </a:lnSpc>
              <a:buFont typeface="Wingdings" pitchFamily="2" charset="2"/>
              <a:buChar char="l"/>
              <a:defRPr/>
            </a:pPr>
            <a:r>
              <a:rPr lang="en-US" altLang="zh-CN" sz="2000" dirty="0" err="1">
                <a:latin typeface="Times New Roman" panose="02020603050405020304" pitchFamily="18" charset="0"/>
                <a:ea typeface="微软雅黑" pitchFamily="34" charset="-122"/>
                <a:cs typeface="Times New Roman" panose="02020603050405020304" pitchFamily="18" charset="0"/>
              </a:rPr>
              <a:t>int</a:t>
            </a:r>
            <a:r>
              <a:rPr lang="en-US" altLang="zh-CN" sz="2000" dirty="0">
                <a:latin typeface="Times New Roman" panose="02020603050405020304" pitchFamily="18" charset="0"/>
                <a:ea typeface="微软雅黑" pitchFamily="34" charset="-122"/>
                <a:cs typeface="Times New Roman" panose="02020603050405020304" pitchFamily="18" charset="0"/>
              </a:rPr>
              <a:t> update(String statement, Object parameter);</a:t>
            </a:r>
          </a:p>
          <a:p>
            <a:pPr marL="800100" lvl="1" indent="-342900" eaLnBrk="1" hangingPunct="1">
              <a:lnSpc>
                <a:spcPct val="150000"/>
              </a:lnSpc>
              <a:buFont typeface="Wingdings" pitchFamily="2" charset="2"/>
              <a:buChar char="l"/>
              <a:defRPr/>
            </a:pPr>
            <a:r>
              <a:rPr lang="en-US" altLang="zh-CN" sz="2000" dirty="0" err="1">
                <a:latin typeface="Times New Roman" panose="02020603050405020304" pitchFamily="18" charset="0"/>
                <a:ea typeface="微软雅黑" pitchFamily="34" charset="-122"/>
                <a:cs typeface="Times New Roman" panose="02020603050405020304" pitchFamily="18" charset="0"/>
              </a:rPr>
              <a:t>int</a:t>
            </a:r>
            <a:r>
              <a:rPr lang="en-US" altLang="zh-CN" sz="2000" dirty="0">
                <a:latin typeface="Times New Roman" panose="02020603050405020304" pitchFamily="18" charset="0"/>
                <a:ea typeface="微软雅黑" pitchFamily="34" charset="-122"/>
                <a:cs typeface="Times New Roman" panose="02020603050405020304" pitchFamily="18" charset="0"/>
              </a:rPr>
              <a:t> delete(String statement);</a:t>
            </a:r>
          </a:p>
          <a:p>
            <a:pPr marL="800100" lvl="1" indent="-342900" eaLnBrk="1" hangingPunct="1">
              <a:lnSpc>
                <a:spcPct val="150000"/>
              </a:lnSpc>
              <a:buFont typeface="Wingdings" pitchFamily="2" charset="2"/>
              <a:buChar char="l"/>
              <a:defRPr/>
            </a:pPr>
            <a:r>
              <a:rPr lang="en-US" altLang="zh-CN" sz="2000" dirty="0" err="1">
                <a:latin typeface="Times New Roman" panose="02020603050405020304" pitchFamily="18" charset="0"/>
                <a:ea typeface="微软雅黑" pitchFamily="34" charset="-122"/>
                <a:cs typeface="Times New Roman" panose="02020603050405020304" pitchFamily="18" charset="0"/>
              </a:rPr>
              <a:t>int</a:t>
            </a:r>
            <a:r>
              <a:rPr lang="en-US" altLang="zh-CN" sz="2000" dirty="0">
                <a:latin typeface="Times New Roman" panose="02020603050405020304" pitchFamily="18" charset="0"/>
                <a:ea typeface="微软雅黑" pitchFamily="34" charset="-122"/>
                <a:cs typeface="Times New Roman" panose="02020603050405020304" pitchFamily="18" charset="0"/>
              </a:rPr>
              <a:t> delete(String statement, Object parameter);</a:t>
            </a:r>
          </a:p>
        </p:txBody>
      </p:sp>
    </p:spTree>
    <p:extLst>
      <p:ext uri="{BB962C8B-B14F-4D97-AF65-F5344CB8AC3E}">
        <p14:creationId xmlns:p14="http://schemas.microsoft.com/office/powerpoint/2010/main" val="56023848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28BF7C86-1AB3-498F-ABBC-BDCE6119F4B5}"/>
              </a:ext>
            </a:extLst>
          </p:cNvPr>
          <p:cNvSpPr>
            <a:spLocks noChangeArrowheads="1"/>
          </p:cNvSpPr>
          <p:nvPr/>
        </p:nvSpPr>
        <p:spPr bwMode="auto">
          <a:xfrm>
            <a:off x="2944813" y="307182"/>
            <a:ext cx="5670550" cy="573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4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内容占位符 1"/>
          <p:cNvSpPr>
            <a:spLocks noGrp="1"/>
          </p:cNvSpPr>
          <p:nvPr>
            <p:ph idx="1"/>
          </p:nvPr>
        </p:nvSpPr>
        <p:spPr/>
        <p:txBody>
          <a:bodyPr/>
          <a:lstStyle/>
          <a:p>
            <a:r>
              <a:rPr lang="en-US" altLang="zh-CN" dirty="0" err="1"/>
              <a:t>SqlSession</a:t>
            </a:r>
            <a:r>
              <a:rPr lang="zh-CN" altLang="en-US" dirty="0"/>
              <a:t>中的方法</a:t>
            </a:r>
          </a:p>
          <a:p>
            <a:endParaRPr lang="zh-CN" altLang="en-US" dirty="0"/>
          </a:p>
        </p:txBody>
      </p:sp>
      <p:sp>
        <p:nvSpPr>
          <p:cNvPr id="34819" name="标题 1">
            <a:extLst>
              <a:ext uri="{FF2B5EF4-FFF2-40B4-BE49-F238E27FC236}">
                <a16:creationId xmlns:a16="http://schemas.microsoft.com/office/drawing/2014/main" id="{27CE6ECD-AEEA-4451-A73F-DDB61CC93FA9}"/>
              </a:ext>
            </a:extLst>
          </p:cNvPr>
          <p:cNvSpPr>
            <a:spLocks noGrp="1"/>
          </p:cNvSpPr>
          <p:nvPr>
            <p:ph type="ctrTitle"/>
          </p:nvPr>
        </p:nvSpPr>
        <p:spPr/>
        <p:txBody>
          <a:bodyPr/>
          <a:lstStyle/>
          <a:p>
            <a:r>
              <a:rPr lang="en-US" altLang="zh-CN"/>
              <a:t>7.1.2 SqlSession</a:t>
            </a:r>
            <a:endParaRPr lang="zh-CN" altLang="en-US"/>
          </a:p>
        </p:txBody>
      </p:sp>
      <p:sp>
        <p:nvSpPr>
          <p:cNvPr id="25" name="矩形 24">
            <a:extLst>
              <a:ext uri="{FF2B5EF4-FFF2-40B4-BE49-F238E27FC236}">
                <a16:creationId xmlns:a16="http://schemas.microsoft.com/office/drawing/2014/main" id="{009E554D-C345-4E96-8048-9F3D7675434E}"/>
              </a:ext>
            </a:extLst>
          </p:cNvPr>
          <p:cNvSpPr/>
          <p:nvPr/>
        </p:nvSpPr>
        <p:spPr bwMode="auto">
          <a:xfrm>
            <a:off x="539750" y="1221935"/>
            <a:ext cx="8064500" cy="287710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lvl="1" eaLnBrk="1" hangingPunct="1">
              <a:lnSpc>
                <a:spcPct val="150000"/>
              </a:lnSpc>
              <a:defRPr/>
            </a:pPr>
            <a:r>
              <a:rPr lang="zh-CN" altLang="en-US" sz="2000" dirty="0">
                <a:latin typeface="Times New Roman" panose="02020603050405020304" pitchFamily="18" charset="0"/>
                <a:ea typeface="微软雅黑" pitchFamily="34" charset="-122"/>
                <a:cs typeface="Times New Roman" panose="02020603050405020304" pitchFamily="18" charset="0"/>
              </a:rPr>
              <a:t>其他方法：</a:t>
            </a:r>
            <a:endParaRPr lang="en-US" altLang="zh-CN" sz="2000" dirty="0">
              <a:latin typeface="Times New Roman" panose="02020603050405020304" pitchFamily="18" charset="0"/>
              <a:ea typeface="微软雅黑" pitchFamily="34" charset="-122"/>
              <a:cs typeface="Times New Roman" panose="02020603050405020304" pitchFamily="18" charset="0"/>
            </a:endParaRPr>
          </a:p>
          <a:p>
            <a:pPr marL="800100" lvl="1" indent="-342900" eaLnBrk="1" hangingPunct="1">
              <a:lnSpc>
                <a:spcPct val="150000"/>
              </a:lnSpc>
              <a:buFont typeface="Arial" pitchFamily="34" charset="0"/>
              <a:buChar char="•"/>
              <a:defRPr/>
            </a:pPr>
            <a:r>
              <a:rPr lang="en-US" altLang="zh-CN" sz="2000" b="1" dirty="0">
                <a:solidFill>
                  <a:srgbClr val="C00000"/>
                </a:solidFill>
                <a:latin typeface="Times New Roman" panose="02020603050405020304" pitchFamily="18" charset="0"/>
                <a:ea typeface="微软雅黑" pitchFamily="34" charset="-122"/>
                <a:cs typeface="Times New Roman" panose="02020603050405020304" pitchFamily="18" charset="0"/>
              </a:rPr>
              <a:t>void commit();   </a:t>
            </a:r>
            <a:r>
              <a:rPr lang="zh-CN" altLang="en-US" sz="2000" dirty="0">
                <a:latin typeface="Times New Roman" panose="02020603050405020304" pitchFamily="18" charset="0"/>
                <a:ea typeface="微软雅黑" pitchFamily="34" charset="-122"/>
                <a:cs typeface="Times New Roman" panose="02020603050405020304" pitchFamily="18" charset="0"/>
              </a:rPr>
              <a:t>提交事务的方法。</a:t>
            </a:r>
            <a:endParaRPr lang="en-US" altLang="zh-CN" sz="2000" dirty="0">
              <a:latin typeface="Times New Roman" panose="02020603050405020304" pitchFamily="18" charset="0"/>
              <a:ea typeface="微软雅黑" pitchFamily="34" charset="-122"/>
              <a:cs typeface="Times New Roman" panose="02020603050405020304" pitchFamily="18" charset="0"/>
            </a:endParaRPr>
          </a:p>
          <a:p>
            <a:pPr marL="800100" lvl="1" indent="-342900" eaLnBrk="1" hangingPunct="1">
              <a:lnSpc>
                <a:spcPct val="150000"/>
              </a:lnSpc>
              <a:buFont typeface="Arial" pitchFamily="34" charset="0"/>
              <a:buChar char="•"/>
              <a:defRPr/>
            </a:pPr>
            <a:r>
              <a:rPr lang="en-US" altLang="zh-CN" sz="2000" dirty="0">
                <a:latin typeface="Times New Roman" panose="02020603050405020304" pitchFamily="18" charset="0"/>
                <a:ea typeface="微软雅黑" pitchFamily="34" charset="-122"/>
                <a:cs typeface="Times New Roman" panose="02020603050405020304" pitchFamily="18" charset="0"/>
              </a:rPr>
              <a:t>void rollback();   </a:t>
            </a:r>
            <a:r>
              <a:rPr lang="zh-CN" altLang="en-US" sz="2000" dirty="0">
                <a:latin typeface="Times New Roman" panose="02020603050405020304" pitchFamily="18" charset="0"/>
                <a:ea typeface="微软雅黑" pitchFamily="34" charset="-122"/>
                <a:cs typeface="Times New Roman" panose="02020603050405020304" pitchFamily="18" charset="0"/>
              </a:rPr>
              <a:t>回滚事务的方法。</a:t>
            </a:r>
            <a:endParaRPr lang="en-US" altLang="zh-CN" sz="2000" dirty="0">
              <a:latin typeface="Times New Roman" panose="02020603050405020304" pitchFamily="18" charset="0"/>
              <a:ea typeface="微软雅黑" pitchFamily="34" charset="-122"/>
              <a:cs typeface="Times New Roman" panose="02020603050405020304" pitchFamily="18" charset="0"/>
            </a:endParaRPr>
          </a:p>
          <a:p>
            <a:pPr marL="800100" lvl="1" indent="-342900" eaLnBrk="1" hangingPunct="1">
              <a:lnSpc>
                <a:spcPct val="150000"/>
              </a:lnSpc>
              <a:buFont typeface="Arial" pitchFamily="34" charset="0"/>
              <a:buChar char="•"/>
              <a:defRPr/>
            </a:pPr>
            <a:r>
              <a:rPr lang="en-US" altLang="zh-CN" sz="2000" b="1" dirty="0">
                <a:solidFill>
                  <a:srgbClr val="C00000"/>
                </a:solidFill>
                <a:latin typeface="Times New Roman" panose="02020603050405020304" pitchFamily="18" charset="0"/>
                <a:ea typeface="微软雅黑" pitchFamily="34" charset="-122"/>
                <a:cs typeface="Times New Roman" panose="02020603050405020304" pitchFamily="18" charset="0"/>
              </a:rPr>
              <a:t>void close();   </a:t>
            </a:r>
            <a:r>
              <a:rPr lang="zh-CN" altLang="en-US" sz="2000" dirty="0">
                <a:latin typeface="Times New Roman" panose="02020603050405020304" pitchFamily="18" charset="0"/>
                <a:ea typeface="微软雅黑" pitchFamily="34" charset="-122"/>
                <a:cs typeface="Times New Roman" panose="02020603050405020304" pitchFamily="18" charset="0"/>
              </a:rPr>
              <a:t>关闭</a:t>
            </a:r>
            <a:r>
              <a:rPr lang="en-US" altLang="zh-CN" sz="2000" dirty="0" err="1">
                <a:latin typeface="Times New Roman" panose="02020603050405020304" pitchFamily="18" charset="0"/>
                <a:ea typeface="微软雅黑" pitchFamily="34" charset="-122"/>
                <a:cs typeface="Times New Roman" panose="02020603050405020304" pitchFamily="18" charset="0"/>
              </a:rPr>
              <a:t>SqlSession</a:t>
            </a:r>
            <a:r>
              <a:rPr lang="zh-CN" altLang="en-US" sz="2000" dirty="0">
                <a:latin typeface="Times New Roman" panose="02020603050405020304" pitchFamily="18" charset="0"/>
                <a:ea typeface="微软雅黑" pitchFamily="34" charset="-122"/>
                <a:cs typeface="Times New Roman" panose="02020603050405020304" pitchFamily="18" charset="0"/>
              </a:rPr>
              <a:t>对象。</a:t>
            </a:r>
            <a:endParaRPr lang="en-US" altLang="zh-CN" sz="2000" dirty="0">
              <a:latin typeface="Times New Roman" panose="02020603050405020304" pitchFamily="18" charset="0"/>
              <a:ea typeface="微软雅黑" pitchFamily="34" charset="-122"/>
              <a:cs typeface="Times New Roman" panose="02020603050405020304" pitchFamily="18" charset="0"/>
            </a:endParaRPr>
          </a:p>
          <a:p>
            <a:pPr marL="800100" lvl="1" indent="-342900" eaLnBrk="1" hangingPunct="1">
              <a:lnSpc>
                <a:spcPct val="150000"/>
              </a:lnSpc>
              <a:buFont typeface="Arial" pitchFamily="34" charset="0"/>
              <a:buChar char="•"/>
              <a:defRPr/>
            </a:pPr>
            <a:r>
              <a:rPr lang="en-US" altLang="zh-CN" sz="2000" dirty="0">
                <a:latin typeface="Times New Roman" panose="02020603050405020304" pitchFamily="18" charset="0"/>
                <a:ea typeface="微软雅黑" pitchFamily="34" charset="-122"/>
                <a:cs typeface="Times New Roman" panose="02020603050405020304" pitchFamily="18" charset="0"/>
              </a:rPr>
              <a:t>&lt;T&gt; T </a:t>
            </a:r>
            <a:r>
              <a:rPr lang="en-US" altLang="zh-CN" sz="2000" dirty="0" err="1">
                <a:latin typeface="Times New Roman" panose="02020603050405020304" pitchFamily="18" charset="0"/>
                <a:ea typeface="微软雅黑" pitchFamily="34" charset="-122"/>
                <a:cs typeface="Times New Roman" panose="02020603050405020304" pitchFamily="18" charset="0"/>
              </a:rPr>
              <a:t>getMapper</a:t>
            </a:r>
            <a:r>
              <a:rPr lang="en-US" altLang="zh-CN" sz="2000" dirty="0">
                <a:latin typeface="Times New Roman" panose="02020603050405020304" pitchFamily="18" charset="0"/>
                <a:ea typeface="微软雅黑" pitchFamily="34" charset="-122"/>
                <a:cs typeface="Times New Roman" panose="02020603050405020304" pitchFamily="18" charset="0"/>
              </a:rPr>
              <a:t>(Class&lt;T&gt; type);   </a:t>
            </a:r>
            <a:r>
              <a:rPr lang="zh-CN" altLang="en-US" sz="2000" dirty="0">
                <a:latin typeface="Times New Roman" panose="02020603050405020304" pitchFamily="18" charset="0"/>
                <a:ea typeface="微软雅黑" pitchFamily="34" charset="-122"/>
                <a:cs typeface="Times New Roman" panose="02020603050405020304" pitchFamily="18" charset="0"/>
              </a:rPr>
              <a:t>返回</a:t>
            </a:r>
            <a:r>
              <a:rPr lang="en-US" altLang="zh-CN" sz="2000" dirty="0">
                <a:latin typeface="Times New Roman" panose="02020603050405020304" pitchFamily="18" charset="0"/>
                <a:ea typeface="微软雅黑" pitchFamily="34" charset="-122"/>
                <a:cs typeface="Times New Roman" panose="02020603050405020304" pitchFamily="18" charset="0"/>
              </a:rPr>
              <a:t>Mapper</a:t>
            </a:r>
            <a:r>
              <a:rPr lang="zh-CN" altLang="en-US" sz="2000" dirty="0">
                <a:latin typeface="Times New Roman" panose="02020603050405020304" pitchFamily="18" charset="0"/>
                <a:ea typeface="微软雅黑" pitchFamily="34" charset="-122"/>
                <a:cs typeface="Times New Roman" panose="02020603050405020304" pitchFamily="18" charset="0"/>
              </a:rPr>
              <a:t>接口的代理对象。</a:t>
            </a:r>
            <a:endParaRPr lang="en-US" altLang="zh-CN" sz="2000" dirty="0">
              <a:latin typeface="Times New Roman" panose="02020603050405020304" pitchFamily="18" charset="0"/>
              <a:ea typeface="微软雅黑" pitchFamily="34" charset="-122"/>
              <a:cs typeface="Times New Roman" panose="02020603050405020304" pitchFamily="18" charset="0"/>
            </a:endParaRPr>
          </a:p>
          <a:p>
            <a:pPr marL="800100" lvl="1" indent="-342900" eaLnBrk="1" hangingPunct="1">
              <a:lnSpc>
                <a:spcPct val="150000"/>
              </a:lnSpc>
              <a:buFont typeface="Arial" pitchFamily="34" charset="0"/>
              <a:buChar char="•"/>
              <a:defRPr/>
            </a:pPr>
            <a:r>
              <a:rPr lang="en-US" altLang="zh-CN" sz="2000" dirty="0">
                <a:latin typeface="Times New Roman" panose="02020603050405020304" pitchFamily="18" charset="0"/>
                <a:ea typeface="微软雅黑" pitchFamily="34" charset="-122"/>
                <a:cs typeface="Times New Roman" panose="02020603050405020304" pitchFamily="18" charset="0"/>
              </a:rPr>
              <a:t>Connection </a:t>
            </a:r>
            <a:r>
              <a:rPr lang="en-US" altLang="zh-CN" sz="2000" dirty="0" err="1">
                <a:latin typeface="Times New Roman" panose="02020603050405020304" pitchFamily="18" charset="0"/>
                <a:ea typeface="微软雅黑" pitchFamily="34" charset="-122"/>
                <a:cs typeface="Times New Roman" panose="02020603050405020304" pitchFamily="18" charset="0"/>
              </a:rPr>
              <a:t>getConnection</a:t>
            </a:r>
            <a:r>
              <a:rPr lang="en-US" altLang="zh-CN" sz="2000" dirty="0">
                <a:latin typeface="Times New Roman" panose="02020603050405020304" pitchFamily="18" charset="0"/>
                <a:ea typeface="微软雅黑" pitchFamily="34" charset="-122"/>
                <a:cs typeface="Times New Roman" panose="02020603050405020304" pitchFamily="18" charset="0"/>
              </a:rPr>
              <a:t>();   </a:t>
            </a:r>
            <a:r>
              <a:rPr lang="zh-CN" altLang="en-US" sz="2000" dirty="0">
                <a:latin typeface="Times New Roman" panose="02020603050405020304" pitchFamily="18" charset="0"/>
                <a:ea typeface="微软雅黑" pitchFamily="34" charset="-122"/>
                <a:cs typeface="Times New Roman" panose="02020603050405020304" pitchFamily="18" charset="0"/>
              </a:rPr>
              <a:t>获取</a:t>
            </a:r>
            <a:r>
              <a:rPr lang="en-US" altLang="zh-CN" sz="2000" dirty="0">
                <a:latin typeface="Times New Roman" panose="02020603050405020304" pitchFamily="18" charset="0"/>
                <a:ea typeface="微软雅黑" pitchFamily="34" charset="-122"/>
                <a:cs typeface="Times New Roman" panose="02020603050405020304" pitchFamily="18" charset="0"/>
              </a:rPr>
              <a:t>JDBC</a:t>
            </a:r>
            <a:r>
              <a:rPr lang="zh-CN" altLang="en-US" sz="2000" dirty="0">
                <a:latin typeface="Times New Roman" panose="02020603050405020304" pitchFamily="18" charset="0"/>
                <a:ea typeface="微软雅黑" pitchFamily="34" charset="-122"/>
                <a:cs typeface="Times New Roman" panose="02020603050405020304" pitchFamily="18" charset="0"/>
              </a:rPr>
              <a:t>数据库连接对象的方法</a:t>
            </a:r>
            <a:endParaRPr lang="en-US" altLang="zh-CN" sz="2000" dirty="0">
              <a:latin typeface="Times New Roman" panose="02020603050405020304" pitchFamily="18" charset="0"/>
              <a:ea typeface="微软雅黑" pitchFamily="34" charset="-122"/>
              <a:cs typeface="Times New Roman" panose="02020603050405020304" pitchFamily="18" charset="0"/>
            </a:endParaRPr>
          </a:p>
        </p:txBody>
      </p:sp>
    </p:spTree>
    <p:extLst>
      <p:ext uri="{BB962C8B-B14F-4D97-AF65-F5344CB8AC3E}">
        <p14:creationId xmlns:p14="http://schemas.microsoft.com/office/powerpoint/2010/main" val="177685288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200" dirty="0"/>
              <a:t>为了简化开发，通常在实际项目中都会使用工具类来创建</a:t>
            </a:r>
            <a:r>
              <a:rPr lang="en-US" altLang="zh-CN" sz="2200" dirty="0" err="1"/>
              <a:t>SqlSession</a:t>
            </a:r>
            <a:r>
              <a:rPr lang="zh-CN" altLang="en-US" sz="2200" dirty="0"/>
              <a:t>：</a:t>
            </a:r>
          </a:p>
          <a:p>
            <a:endParaRPr lang="zh-CN" altLang="en-US" sz="2200" dirty="0"/>
          </a:p>
        </p:txBody>
      </p:sp>
      <p:sp>
        <p:nvSpPr>
          <p:cNvPr id="35842" name="标题 1">
            <a:extLst>
              <a:ext uri="{FF2B5EF4-FFF2-40B4-BE49-F238E27FC236}">
                <a16:creationId xmlns:a16="http://schemas.microsoft.com/office/drawing/2014/main" id="{D757BA71-BB59-485B-A70E-83DE1906B3C6}"/>
              </a:ext>
            </a:extLst>
          </p:cNvPr>
          <p:cNvSpPr>
            <a:spLocks noGrp="1"/>
          </p:cNvSpPr>
          <p:nvPr>
            <p:ph type="ctrTitle"/>
          </p:nvPr>
        </p:nvSpPr>
        <p:spPr/>
        <p:txBody>
          <a:bodyPr/>
          <a:lstStyle/>
          <a:p>
            <a:r>
              <a:rPr lang="en-US" altLang="zh-CN"/>
              <a:t>7.1.2 SqlSession</a:t>
            </a:r>
            <a:endParaRPr lang="zh-CN" altLang="en-US"/>
          </a:p>
        </p:txBody>
      </p:sp>
      <p:sp>
        <p:nvSpPr>
          <p:cNvPr id="13" name="矩形 16">
            <a:extLst>
              <a:ext uri="{FF2B5EF4-FFF2-40B4-BE49-F238E27FC236}">
                <a16:creationId xmlns:a16="http://schemas.microsoft.com/office/drawing/2014/main" id="{E07E9BC8-20F5-4F76-95FD-ACADA5642BE1}"/>
              </a:ext>
            </a:extLst>
          </p:cNvPr>
          <p:cNvSpPr>
            <a:spLocks noChangeArrowheads="1"/>
          </p:cNvSpPr>
          <p:nvPr/>
        </p:nvSpPr>
        <p:spPr bwMode="auto">
          <a:xfrm>
            <a:off x="216788" y="1141228"/>
            <a:ext cx="8690918" cy="3512654"/>
          </a:xfrm>
          <a:prstGeom prst="rect">
            <a:avLst/>
          </a:prstGeom>
          <a:ln/>
          <a:extLst>
            <a:ext uri="{91240B29-F687-4F45-9708-019B960494DF}">
              <a14:hiddenLine xmlns:a14="http://schemas.microsoft.com/office/drawing/2010/main" w="28575" algn="ctr">
                <a:solidFill>
                  <a:srgbClr val="000000"/>
                </a:solidFill>
                <a:round/>
                <a:headEnd/>
                <a:tailEnd/>
              </a14:hiddenLine>
            </a:ext>
          </a:extLst>
        </p:spPr>
        <p:style>
          <a:lnRef idx="1">
            <a:schemeClr val="accent1"/>
          </a:lnRef>
          <a:fillRef idx="2">
            <a:schemeClr val="accent1"/>
          </a:fillRef>
          <a:effectRef idx="1">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Times New Roman" panose="02020603050405020304" pitchFamily="18" charset="0"/>
                <a:ea typeface="微软雅黑" pitchFamily="34" charset="-122"/>
                <a:cs typeface="Times New Roman" panose="02020603050405020304" pitchFamily="18" charset="0"/>
              </a:rPr>
              <a:t>     public class </a:t>
            </a:r>
            <a:r>
              <a:rPr lang="en-US" altLang="zh-CN" dirty="0" err="1">
                <a:solidFill>
                  <a:srgbClr val="C00000"/>
                </a:solidFill>
                <a:latin typeface="Times New Roman" panose="02020603050405020304" pitchFamily="18" charset="0"/>
                <a:ea typeface="微软雅黑" pitchFamily="34" charset="-122"/>
                <a:cs typeface="Times New Roman" panose="02020603050405020304" pitchFamily="18" charset="0"/>
              </a:rPr>
              <a:t>MybatisUtils</a:t>
            </a:r>
            <a:r>
              <a:rPr lang="en-US" altLang="zh-CN" dirty="0">
                <a:solidFill>
                  <a:srgbClr val="C00000"/>
                </a:solidFill>
                <a:latin typeface="Times New Roman" panose="02020603050405020304" pitchFamily="18" charset="0"/>
                <a:ea typeface="微软雅黑" pitchFamily="34" charset="-122"/>
                <a:cs typeface="Times New Roman" panose="02020603050405020304" pitchFamily="18" charset="0"/>
              </a:rPr>
              <a:t> </a:t>
            </a:r>
            <a:r>
              <a:rPr lang="en-US" altLang="zh-CN" dirty="0">
                <a:latin typeface="Times New Roman" panose="02020603050405020304" pitchFamily="18" charset="0"/>
                <a:ea typeface="微软雅黑" pitchFamily="34" charset="-122"/>
                <a:cs typeface="Times New Roman" panose="02020603050405020304" pitchFamily="18" charset="0"/>
              </a:rPr>
              <a:t>{</a:t>
            </a:r>
          </a:p>
          <a:p>
            <a:r>
              <a:rPr lang="en-US" altLang="zh-CN" dirty="0">
                <a:latin typeface="Times New Roman" panose="02020603050405020304" pitchFamily="18" charset="0"/>
                <a:ea typeface="微软雅黑" pitchFamily="34" charset="-122"/>
                <a:cs typeface="Times New Roman" panose="02020603050405020304" pitchFamily="18" charset="0"/>
              </a:rPr>
              <a:t>          private static </a:t>
            </a:r>
            <a:r>
              <a:rPr lang="en-US" altLang="zh-CN" dirty="0" err="1">
                <a:latin typeface="Times New Roman" panose="02020603050405020304" pitchFamily="18" charset="0"/>
                <a:ea typeface="微软雅黑" pitchFamily="34" charset="-122"/>
                <a:cs typeface="Times New Roman" panose="02020603050405020304" pitchFamily="18" charset="0"/>
              </a:rPr>
              <a:t>SqlSessionFactory</a:t>
            </a:r>
            <a:r>
              <a:rPr lang="en-US" altLang="zh-CN" dirty="0">
                <a:latin typeface="Times New Roman" panose="02020603050405020304" pitchFamily="18" charset="0"/>
                <a:ea typeface="微软雅黑" pitchFamily="34" charset="-122"/>
                <a:cs typeface="Times New Roman" panose="02020603050405020304" pitchFamily="18" charset="0"/>
              </a:rPr>
              <a:t> </a:t>
            </a:r>
            <a:r>
              <a:rPr lang="en-US" altLang="zh-CN" dirty="0" err="1">
                <a:latin typeface="Times New Roman" panose="02020603050405020304" pitchFamily="18" charset="0"/>
                <a:ea typeface="微软雅黑" pitchFamily="34" charset="-122"/>
                <a:cs typeface="Times New Roman" panose="02020603050405020304" pitchFamily="18" charset="0"/>
              </a:rPr>
              <a:t>sqlSessionFactory</a:t>
            </a:r>
            <a:r>
              <a:rPr lang="en-US" altLang="zh-CN" dirty="0">
                <a:latin typeface="Times New Roman" panose="02020603050405020304" pitchFamily="18" charset="0"/>
                <a:ea typeface="微软雅黑" pitchFamily="34" charset="-122"/>
                <a:cs typeface="Times New Roman" panose="02020603050405020304" pitchFamily="18" charset="0"/>
              </a:rPr>
              <a:t> = null;</a:t>
            </a:r>
          </a:p>
          <a:p>
            <a:r>
              <a:rPr lang="en-US" altLang="zh-CN" b="1" dirty="0">
                <a:solidFill>
                  <a:srgbClr val="C00000"/>
                </a:solidFill>
                <a:latin typeface="Times New Roman" panose="02020603050405020304" pitchFamily="18" charset="0"/>
                <a:ea typeface="微软雅黑" pitchFamily="34" charset="-122"/>
                <a:cs typeface="Times New Roman" panose="02020603050405020304" pitchFamily="18" charset="0"/>
              </a:rPr>
              <a:t>          static {</a:t>
            </a:r>
          </a:p>
          <a:p>
            <a:r>
              <a:rPr lang="en-US" altLang="zh-CN" b="1" dirty="0">
                <a:solidFill>
                  <a:srgbClr val="C00000"/>
                </a:solidFill>
                <a:latin typeface="Times New Roman" panose="02020603050405020304" pitchFamily="18" charset="0"/>
                <a:ea typeface="微软雅黑" pitchFamily="34" charset="-122"/>
                <a:cs typeface="Times New Roman" panose="02020603050405020304" pitchFamily="18" charset="0"/>
              </a:rPr>
              <a:t>              try {</a:t>
            </a:r>
            <a:endParaRPr lang="en-US" altLang="zh-CN" b="1" dirty="0">
              <a:solidFill>
                <a:srgbClr val="C00000"/>
              </a:solidFill>
              <a:latin typeface="微软雅黑" panose="020B0503020204020204" pitchFamily="34" charset="-122"/>
              <a:ea typeface="微软雅黑" panose="020B0503020204020204" pitchFamily="34" charset="-122"/>
            </a:endParaRPr>
          </a:p>
          <a:p>
            <a:r>
              <a:rPr lang="en-US" altLang="zh-CN" b="1" dirty="0">
                <a:solidFill>
                  <a:srgbClr val="C00000"/>
                </a:solidFill>
                <a:latin typeface="Times New Roman" panose="02020603050405020304" pitchFamily="18" charset="0"/>
                <a:ea typeface="微软雅黑" pitchFamily="34" charset="-122"/>
                <a:cs typeface="Times New Roman" panose="02020603050405020304" pitchFamily="18" charset="0"/>
              </a:rPr>
              <a:t>	    Reader </a:t>
            </a:r>
            <a:r>
              <a:rPr lang="en-US" altLang="zh-CN" b="1" dirty="0" err="1">
                <a:solidFill>
                  <a:srgbClr val="C00000"/>
                </a:solidFill>
                <a:latin typeface="Times New Roman" panose="02020603050405020304" pitchFamily="18" charset="0"/>
                <a:ea typeface="微软雅黑" pitchFamily="34" charset="-122"/>
                <a:cs typeface="Times New Roman" panose="02020603050405020304" pitchFamily="18" charset="0"/>
              </a:rPr>
              <a:t>reader</a:t>
            </a:r>
            <a:r>
              <a:rPr lang="en-US" altLang="zh-CN" b="1" dirty="0">
                <a:solidFill>
                  <a:srgbClr val="C00000"/>
                </a:solidFill>
                <a:latin typeface="Times New Roman" panose="02020603050405020304" pitchFamily="18" charset="0"/>
                <a:ea typeface="微软雅黑" pitchFamily="34" charset="-122"/>
                <a:cs typeface="Times New Roman" panose="02020603050405020304" pitchFamily="18" charset="0"/>
              </a:rPr>
              <a:t> = </a:t>
            </a:r>
            <a:r>
              <a:rPr lang="en-US" altLang="zh-CN" b="1" dirty="0" err="1">
                <a:solidFill>
                  <a:srgbClr val="C00000"/>
                </a:solidFill>
                <a:latin typeface="Times New Roman" panose="02020603050405020304" pitchFamily="18" charset="0"/>
                <a:ea typeface="微软雅黑" pitchFamily="34" charset="-122"/>
                <a:cs typeface="Times New Roman" panose="02020603050405020304" pitchFamily="18" charset="0"/>
              </a:rPr>
              <a:t>Resources.getResourceAsReader</a:t>
            </a:r>
            <a:r>
              <a:rPr lang="en-US" altLang="zh-CN" b="1" dirty="0">
                <a:solidFill>
                  <a:srgbClr val="C00000"/>
                </a:solidFill>
                <a:latin typeface="Times New Roman" panose="02020603050405020304" pitchFamily="18" charset="0"/>
                <a:ea typeface="微软雅黑" pitchFamily="34" charset="-122"/>
                <a:cs typeface="Times New Roman" panose="02020603050405020304" pitchFamily="18" charset="0"/>
              </a:rPr>
              <a:t>("mybatis-config.xml");</a:t>
            </a:r>
          </a:p>
          <a:p>
            <a:r>
              <a:rPr lang="en-US" altLang="zh-CN" b="1" dirty="0">
                <a:solidFill>
                  <a:srgbClr val="C00000"/>
                </a:solidFill>
                <a:latin typeface="Times New Roman" panose="02020603050405020304" pitchFamily="18" charset="0"/>
                <a:ea typeface="微软雅黑" pitchFamily="34" charset="-122"/>
                <a:cs typeface="Times New Roman" panose="02020603050405020304" pitchFamily="18" charset="0"/>
              </a:rPr>
              <a:t>	    </a:t>
            </a:r>
            <a:r>
              <a:rPr lang="en-US" altLang="zh-CN" b="1" dirty="0" err="1">
                <a:solidFill>
                  <a:srgbClr val="C00000"/>
                </a:solidFill>
                <a:latin typeface="Times New Roman" panose="02020603050405020304" pitchFamily="18" charset="0"/>
                <a:ea typeface="微软雅黑" pitchFamily="34" charset="-122"/>
                <a:cs typeface="Times New Roman" panose="02020603050405020304" pitchFamily="18" charset="0"/>
              </a:rPr>
              <a:t>sqlSessionFactory</a:t>
            </a:r>
            <a:r>
              <a:rPr lang="en-US" altLang="zh-CN" b="1" dirty="0">
                <a:solidFill>
                  <a:srgbClr val="C00000"/>
                </a:solidFill>
                <a:latin typeface="Times New Roman" panose="02020603050405020304" pitchFamily="18" charset="0"/>
                <a:ea typeface="微软雅黑" pitchFamily="34" charset="-122"/>
                <a:cs typeface="Times New Roman" panose="02020603050405020304" pitchFamily="18" charset="0"/>
              </a:rPr>
              <a:t> =  new </a:t>
            </a:r>
            <a:r>
              <a:rPr lang="en-US" altLang="zh-CN" b="1" dirty="0" err="1">
                <a:solidFill>
                  <a:srgbClr val="C00000"/>
                </a:solidFill>
                <a:latin typeface="Times New Roman" panose="02020603050405020304" pitchFamily="18" charset="0"/>
                <a:ea typeface="微软雅黑" pitchFamily="34" charset="-122"/>
                <a:cs typeface="Times New Roman" panose="02020603050405020304" pitchFamily="18" charset="0"/>
              </a:rPr>
              <a:t>SqlSessionFactoryBuilder</a:t>
            </a:r>
            <a:r>
              <a:rPr lang="en-US" altLang="zh-CN" b="1" dirty="0">
                <a:solidFill>
                  <a:srgbClr val="C00000"/>
                </a:solidFill>
                <a:latin typeface="Times New Roman" panose="02020603050405020304" pitchFamily="18" charset="0"/>
                <a:ea typeface="微软雅黑" pitchFamily="34" charset="-122"/>
                <a:cs typeface="Times New Roman" panose="02020603050405020304" pitchFamily="18" charset="0"/>
              </a:rPr>
              <a:t>().build(reader);</a:t>
            </a:r>
          </a:p>
          <a:p>
            <a:r>
              <a:rPr lang="en-US" altLang="zh-CN" b="1" dirty="0">
                <a:solidFill>
                  <a:srgbClr val="C00000"/>
                </a:solidFill>
                <a:latin typeface="Times New Roman" panose="02020603050405020304" pitchFamily="18" charset="0"/>
                <a:ea typeface="微软雅黑" pitchFamily="34" charset="-122"/>
                <a:cs typeface="Times New Roman" panose="02020603050405020304" pitchFamily="18" charset="0"/>
              </a:rPr>
              <a:t>              } catch (Exception e) {	    </a:t>
            </a:r>
            <a:r>
              <a:rPr lang="en-US" altLang="zh-CN" b="1" dirty="0" err="1">
                <a:solidFill>
                  <a:srgbClr val="C00000"/>
                </a:solidFill>
                <a:latin typeface="Times New Roman" panose="02020603050405020304" pitchFamily="18" charset="0"/>
                <a:ea typeface="微软雅黑" pitchFamily="34" charset="-122"/>
                <a:cs typeface="Times New Roman" panose="02020603050405020304" pitchFamily="18" charset="0"/>
              </a:rPr>
              <a:t>e.printStackTrace</a:t>
            </a:r>
            <a:r>
              <a:rPr lang="en-US" altLang="zh-CN" b="1" dirty="0">
                <a:solidFill>
                  <a:srgbClr val="C00000"/>
                </a:solidFill>
                <a:latin typeface="Times New Roman" panose="02020603050405020304" pitchFamily="18" charset="0"/>
                <a:ea typeface="微软雅黑" pitchFamily="34" charset="-122"/>
                <a:cs typeface="Times New Roman" panose="02020603050405020304" pitchFamily="18" charset="0"/>
              </a:rPr>
              <a:t>();              }</a:t>
            </a:r>
          </a:p>
          <a:p>
            <a:r>
              <a:rPr lang="en-US" altLang="zh-CN" b="1" dirty="0">
                <a:solidFill>
                  <a:srgbClr val="C00000"/>
                </a:solidFill>
                <a:latin typeface="Times New Roman" panose="02020603050405020304" pitchFamily="18" charset="0"/>
                <a:ea typeface="微软雅黑" pitchFamily="34" charset="-122"/>
                <a:cs typeface="Times New Roman" panose="02020603050405020304" pitchFamily="18" charset="0"/>
              </a:rPr>
              <a:t>          }</a:t>
            </a:r>
          </a:p>
          <a:p>
            <a:r>
              <a:rPr lang="en-US" altLang="zh-CN" dirty="0">
                <a:latin typeface="Times New Roman" panose="02020603050405020304" pitchFamily="18" charset="0"/>
                <a:ea typeface="微软雅黑" pitchFamily="34" charset="-122"/>
                <a:cs typeface="Times New Roman" panose="02020603050405020304" pitchFamily="18" charset="0"/>
              </a:rPr>
              <a:t>          public static </a:t>
            </a:r>
            <a:r>
              <a:rPr lang="en-US" altLang="zh-CN" dirty="0" err="1">
                <a:latin typeface="Times New Roman" panose="02020603050405020304" pitchFamily="18" charset="0"/>
                <a:ea typeface="微软雅黑" pitchFamily="34" charset="-122"/>
                <a:cs typeface="Times New Roman" panose="02020603050405020304" pitchFamily="18" charset="0"/>
              </a:rPr>
              <a:t>SqlSession</a:t>
            </a:r>
            <a:r>
              <a:rPr lang="en-US" altLang="zh-CN" dirty="0">
                <a:latin typeface="Times New Roman" panose="02020603050405020304" pitchFamily="18" charset="0"/>
                <a:ea typeface="微软雅黑" pitchFamily="34" charset="-122"/>
                <a:cs typeface="Times New Roman" panose="02020603050405020304" pitchFamily="18" charset="0"/>
              </a:rPr>
              <a:t> </a:t>
            </a:r>
            <a:r>
              <a:rPr lang="en-US" altLang="zh-CN" dirty="0" err="1">
                <a:latin typeface="Times New Roman" panose="02020603050405020304" pitchFamily="18" charset="0"/>
                <a:ea typeface="微软雅黑" pitchFamily="34" charset="-122"/>
                <a:cs typeface="Times New Roman" panose="02020603050405020304" pitchFamily="18" charset="0"/>
              </a:rPr>
              <a:t>getSession</a:t>
            </a:r>
            <a:r>
              <a:rPr lang="en-US" altLang="zh-CN" dirty="0">
                <a:latin typeface="Times New Roman" panose="02020603050405020304" pitchFamily="18" charset="0"/>
                <a:ea typeface="微软雅黑" pitchFamily="34" charset="-122"/>
                <a:cs typeface="Times New Roman" panose="02020603050405020304" pitchFamily="18" charset="0"/>
              </a:rPr>
              <a:t>() {</a:t>
            </a:r>
          </a:p>
          <a:p>
            <a:r>
              <a:rPr lang="en-US" altLang="zh-CN" b="1" dirty="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ea typeface="微软雅黑" pitchFamily="34" charset="-122"/>
                <a:cs typeface="Times New Roman" panose="02020603050405020304" pitchFamily="18" charset="0"/>
              </a:rPr>
              <a:t>               return </a:t>
            </a:r>
            <a:r>
              <a:rPr lang="en-US" altLang="zh-CN" b="1" dirty="0" err="1">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ea typeface="微软雅黑" pitchFamily="34" charset="-122"/>
                <a:cs typeface="Times New Roman" panose="02020603050405020304" pitchFamily="18" charset="0"/>
              </a:rPr>
              <a:t>sqlSessionFactory.openSession</a:t>
            </a:r>
            <a:r>
              <a:rPr lang="en-US" altLang="zh-CN" b="1" dirty="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ea typeface="微软雅黑" pitchFamily="34" charset="-122"/>
                <a:cs typeface="Times New Roman" panose="02020603050405020304" pitchFamily="18" charset="0"/>
              </a:rPr>
              <a:t>();</a:t>
            </a:r>
          </a:p>
          <a:p>
            <a:r>
              <a:rPr lang="en-US" altLang="zh-CN" dirty="0">
                <a:latin typeface="Times New Roman" panose="02020603050405020304" pitchFamily="18" charset="0"/>
                <a:ea typeface="微软雅黑" pitchFamily="34" charset="-122"/>
                <a:cs typeface="Times New Roman" panose="02020603050405020304" pitchFamily="18" charset="0"/>
              </a:rPr>
              <a:t>          }</a:t>
            </a:r>
          </a:p>
          <a:p>
            <a:r>
              <a:rPr lang="en-US" altLang="zh-CN" dirty="0">
                <a:latin typeface="Times New Roman" panose="02020603050405020304" pitchFamily="18" charset="0"/>
                <a:ea typeface="微软雅黑" pitchFamily="34" charset="-122"/>
                <a:cs typeface="Times New Roman" panose="02020603050405020304" pitchFamily="18" charset="0"/>
              </a:rPr>
              <a:t>    }</a:t>
            </a:r>
          </a:p>
        </p:txBody>
      </p:sp>
      <p:sp>
        <p:nvSpPr>
          <p:cNvPr id="35848" name="AutoShape 8">
            <a:extLst>
              <a:ext uri="{FF2B5EF4-FFF2-40B4-BE49-F238E27FC236}">
                <a16:creationId xmlns:a16="http://schemas.microsoft.com/office/drawing/2014/main" id="{9E2FEE9E-E39F-48F4-8163-0E8449556E66}"/>
              </a:ext>
            </a:extLst>
          </p:cNvPr>
          <p:cNvSpPr>
            <a:spLocks noChangeAspect="1" noChangeArrowheads="1" noTextEdit="1"/>
          </p:cNvSpPr>
          <p:nvPr/>
        </p:nvSpPr>
        <p:spPr bwMode="auto">
          <a:xfrm>
            <a:off x="439738" y="670322"/>
            <a:ext cx="1076929" cy="57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微软雅黑" pitchFamily="34" charset="-122"/>
            </a:endParaRPr>
          </a:p>
        </p:txBody>
      </p:sp>
    </p:spTree>
    <p:extLst>
      <p:ext uri="{BB962C8B-B14F-4D97-AF65-F5344CB8AC3E}">
        <p14:creationId xmlns:p14="http://schemas.microsoft.com/office/powerpoint/2010/main" val="261066261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FCC560-528D-4B6E-9A39-A48543DFF66F}"/>
              </a:ext>
            </a:extLst>
          </p:cNvPr>
          <p:cNvSpPr>
            <a:spLocks noGrp="1"/>
          </p:cNvSpPr>
          <p:nvPr>
            <p:ph type="ctrTitle"/>
          </p:nvPr>
        </p:nvSpPr>
        <p:spPr/>
        <p:txBody>
          <a:bodyPr/>
          <a:lstStyle/>
          <a:p>
            <a:r>
              <a:rPr lang="zh-CN" altLang="en-US" dirty="0"/>
              <a:t>第</a:t>
            </a:r>
            <a:r>
              <a:rPr lang="en-US" altLang="zh-CN" dirty="0"/>
              <a:t>7</a:t>
            </a:r>
            <a:r>
              <a:rPr lang="zh-CN" altLang="en-US" dirty="0"/>
              <a:t>章 </a:t>
            </a:r>
            <a:r>
              <a:rPr lang="en-US" altLang="zh-CN" dirty="0" err="1"/>
              <a:t>MyBatis</a:t>
            </a:r>
            <a:r>
              <a:rPr lang="zh-CN" altLang="en-US" dirty="0"/>
              <a:t>的核心配置</a:t>
            </a:r>
          </a:p>
        </p:txBody>
      </p:sp>
      <p:grpSp>
        <p:nvGrpSpPr>
          <p:cNvPr id="14" name="组合 13">
            <a:extLst>
              <a:ext uri="{FF2B5EF4-FFF2-40B4-BE49-F238E27FC236}">
                <a16:creationId xmlns:a16="http://schemas.microsoft.com/office/drawing/2014/main" id="{CBF8D822-5238-4D48-BC3B-C3B8C007832E}"/>
              </a:ext>
            </a:extLst>
          </p:cNvPr>
          <p:cNvGrpSpPr>
            <a:grpSpLocks/>
          </p:cNvGrpSpPr>
          <p:nvPr/>
        </p:nvGrpSpPr>
        <p:grpSpPr bwMode="auto">
          <a:xfrm>
            <a:off x="669433" y="920227"/>
            <a:ext cx="7599362" cy="3443287"/>
            <a:chOff x="827584" y="1756903"/>
            <a:chExt cx="7598806" cy="3444382"/>
          </a:xfrm>
        </p:grpSpPr>
        <p:grpSp>
          <p:nvGrpSpPr>
            <p:cNvPr id="15" name="组合 3">
              <a:extLst>
                <a:ext uri="{FF2B5EF4-FFF2-40B4-BE49-F238E27FC236}">
                  <a16:creationId xmlns:a16="http://schemas.microsoft.com/office/drawing/2014/main" id="{0F858C45-CB4F-4953-8FAD-1C0AA2971680}"/>
                </a:ext>
              </a:extLst>
            </p:cNvPr>
            <p:cNvGrpSpPr>
              <a:grpSpLocks/>
            </p:cNvGrpSpPr>
            <p:nvPr/>
          </p:nvGrpSpPr>
          <p:grpSpPr bwMode="auto">
            <a:xfrm>
              <a:off x="827584" y="1756903"/>
              <a:ext cx="7598806" cy="3444382"/>
              <a:chOff x="827584" y="1756903"/>
              <a:chExt cx="7598806" cy="3444382"/>
            </a:xfrm>
          </p:grpSpPr>
          <p:sp>
            <p:nvSpPr>
              <p:cNvPr id="19" name="对角圆角矩形 18">
                <a:extLst>
                  <a:ext uri="{FF2B5EF4-FFF2-40B4-BE49-F238E27FC236}">
                    <a16:creationId xmlns:a16="http://schemas.microsoft.com/office/drawing/2014/main" id="{B91A3269-84A8-438A-9F59-43B5AB520D75}"/>
                  </a:ext>
                </a:extLst>
              </p:cNvPr>
              <p:cNvSpPr/>
              <p:nvPr/>
            </p:nvSpPr>
            <p:spPr>
              <a:xfrm>
                <a:off x="827584" y="3130527"/>
                <a:ext cx="5719344" cy="647906"/>
              </a:xfrm>
              <a:prstGeom prst="round2DiagRect">
                <a:avLst>
                  <a:gd name="adj1" fmla="val 20943"/>
                  <a:gd name="adj2" fmla="val 0"/>
                </a:avLst>
              </a:prstGeom>
              <a:solidFill>
                <a:srgbClr val="0070C0"/>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70C0"/>
                  </a:solidFill>
                </a:endParaRPr>
              </a:p>
            </p:txBody>
          </p:sp>
          <p:grpSp>
            <p:nvGrpSpPr>
              <p:cNvPr id="20" name="组合 2">
                <a:extLst>
                  <a:ext uri="{FF2B5EF4-FFF2-40B4-BE49-F238E27FC236}">
                    <a16:creationId xmlns:a16="http://schemas.microsoft.com/office/drawing/2014/main" id="{B35EBFBE-875B-4F3D-BED3-DD407F124A57}"/>
                  </a:ext>
                </a:extLst>
              </p:cNvPr>
              <p:cNvGrpSpPr>
                <a:grpSpLocks/>
              </p:cNvGrpSpPr>
              <p:nvPr/>
            </p:nvGrpSpPr>
            <p:grpSpPr bwMode="auto">
              <a:xfrm>
                <a:off x="4860032" y="1756903"/>
                <a:ext cx="3566358" cy="3444382"/>
                <a:chOff x="4860032" y="1756903"/>
                <a:chExt cx="3566358" cy="3444382"/>
              </a:xfrm>
            </p:grpSpPr>
            <p:sp>
              <p:nvSpPr>
                <p:cNvPr id="21" name="椭圆 20">
                  <a:extLst>
                    <a:ext uri="{FF2B5EF4-FFF2-40B4-BE49-F238E27FC236}">
                      <a16:creationId xmlns:a16="http://schemas.microsoft.com/office/drawing/2014/main" id="{EFC69D13-389F-4EE0-872A-410E79F1FE9D}"/>
                    </a:ext>
                  </a:extLst>
                </p:cNvPr>
                <p:cNvSpPr/>
                <p:nvPr/>
              </p:nvSpPr>
              <p:spPr>
                <a:xfrm>
                  <a:off x="4897636" y="1756903"/>
                  <a:ext cx="3444623" cy="3444382"/>
                </a:xfrm>
                <a:prstGeom prst="ellipse">
                  <a:avLst/>
                </a:prstGeom>
                <a:solidFill>
                  <a:schemeClr val="accent1">
                    <a:lumMod val="40000"/>
                    <a:lumOff val="60000"/>
                  </a:schemeClr>
                </a:solidFill>
                <a:ln w="381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2" name="TextBox 1">
                  <a:extLst>
                    <a:ext uri="{FF2B5EF4-FFF2-40B4-BE49-F238E27FC236}">
                      <a16:creationId xmlns:a16="http://schemas.microsoft.com/office/drawing/2014/main" id="{D5388FCF-F851-4536-98DE-1FACD7A12664}"/>
                    </a:ext>
                  </a:extLst>
                </p:cNvPr>
                <p:cNvSpPr txBox="1">
                  <a:spLocks noChangeArrowheads="1"/>
                </p:cNvSpPr>
                <p:nvPr/>
              </p:nvSpPr>
              <p:spPr bwMode="auto">
                <a:xfrm>
                  <a:off x="4860032" y="2606982"/>
                  <a:ext cx="3566358" cy="1831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5400" b="1">
                      <a:solidFill>
                        <a:srgbClr val="FFFFFF"/>
                      </a:solidFill>
                      <a:latin typeface="微软雅黑" panose="020B0503020204020204" pitchFamily="34" charset="-122"/>
                      <a:ea typeface="微软雅黑" panose="020B0503020204020204" pitchFamily="34" charset="-122"/>
                    </a:rPr>
                    <a:t>主讲内容</a:t>
                  </a:r>
                  <a:endParaRPr lang="en-US" altLang="zh-CN" sz="5400" b="1">
                    <a:solidFill>
                      <a:srgbClr val="FFFFFF"/>
                    </a:solidFill>
                    <a:latin typeface="微软雅黑" panose="020B0503020204020204" pitchFamily="34" charset="-122"/>
                    <a:ea typeface="微软雅黑" panose="020B0503020204020204" pitchFamily="34" charset="-122"/>
                  </a:endParaRPr>
                </a:p>
                <a:p>
                  <a:pPr algn="ctr"/>
                  <a:r>
                    <a:rPr lang="en-US" altLang="zh-CN" sz="3200">
                      <a:solidFill>
                        <a:srgbClr val="FFFFFF"/>
                      </a:solidFill>
                      <a:latin typeface="Times New Roman" panose="02020603050405020304" pitchFamily="18" charset="0"/>
                      <a:ea typeface="Adobe 宋体 Std L" panose="02020300000000000000" pitchFamily="18" charset="-122"/>
                      <a:cs typeface="Times New Roman" panose="02020603050405020304" pitchFamily="18" charset="0"/>
                    </a:rPr>
                    <a:t>Speech content</a:t>
                  </a:r>
                </a:p>
              </p:txBody>
            </p:sp>
          </p:grpSp>
        </p:grpSp>
        <p:sp>
          <p:nvSpPr>
            <p:cNvPr id="16" name="TextBox 10">
              <a:extLst>
                <a:ext uri="{FF2B5EF4-FFF2-40B4-BE49-F238E27FC236}">
                  <a16:creationId xmlns:a16="http://schemas.microsoft.com/office/drawing/2014/main" id="{C64680F5-3A26-49CF-976E-9FB044128CCE}"/>
                </a:ext>
              </a:extLst>
            </p:cNvPr>
            <p:cNvSpPr txBox="1">
              <a:spLocks noChangeArrowheads="1"/>
            </p:cNvSpPr>
            <p:nvPr/>
          </p:nvSpPr>
          <p:spPr bwMode="auto">
            <a:xfrm>
              <a:off x="1202755" y="3265347"/>
              <a:ext cx="42230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chemeClr val="bg1"/>
                  </a:solidFill>
                  <a:latin typeface="微软雅黑" panose="020B0503020204020204" pitchFamily="34" charset="-122"/>
                  <a:ea typeface="微软雅黑" panose="020B0503020204020204" pitchFamily="34" charset="-122"/>
                </a:rPr>
                <a:t>7.2  </a:t>
              </a:r>
              <a:r>
                <a:rPr lang="zh-CN" altLang="en-US" sz="2400">
                  <a:solidFill>
                    <a:schemeClr val="bg1"/>
                  </a:solidFill>
                  <a:latin typeface="微软雅黑" panose="020B0503020204020204" pitchFamily="34" charset="-122"/>
                  <a:ea typeface="微软雅黑" panose="020B0503020204020204" pitchFamily="34" charset="-122"/>
                </a:rPr>
                <a:t>配置文件</a:t>
              </a:r>
            </a:p>
          </p:txBody>
        </p:sp>
        <p:sp>
          <p:nvSpPr>
            <p:cNvPr id="17" name="TextBox 11">
              <a:extLst>
                <a:ext uri="{FF2B5EF4-FFF2-40B4-BE49-F238E27FC236}">
                  <a16:creationId xmlns:a16="http://schemas.microsoft.com/office/drawing/2014/main" id="{AC5EB996-F59F-4EFB-AC71-23F0144BA689}"/>
                </a:ext>
              </a:extLst>
            </p:cNvPr>
            <p:cNvSpPr txBox="1">
              <a:spLocks noChangeArrowheads="1"/>
            </p:cNvSpPr>
            <p:nvPr/>
          </p:nvSpPr>
          <p:spPr bwMode="auto">
            <a:xfrm>
              <a:off x="1202755" y="4227427"/>
              <a:ext cx="37910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7F7F7F"/>
                  </a:solidFill>
                  <a:latin typeface="微软雅黑" panose="020B0503020204020204" pitchFamily="34" charset="-122"/>
                  <a:ea typeface="微软雅黑" panose="020B0503020204020204" pitchFamily="34" charset="-122"/>
                </a:rPr>
                <a:t>7.3  </a:t>
              </a:r>
              <a:r>
                <a:rPr lang="zh-CN" altLang="en-US" sz="2400">
                  <a:solidFill>
                    <a:srgbClr val="7F7F7F"/>
                  </a:solidFill>
                  <a:latin typeface="微软雅黑" panose="020B0503020204020204" pitchFamily="34" charset="-122"/>
                  <a:ea typeface="微软雅黑" panose="020B0503020204020204" pitchFamily="34" charset="-122"/>
                </a:rPr>
                <a:t>映射文件</a:t>
              </a:r>
            </a:p>
          </p:txBody>
        </p:sp>
        <p:sp>
          <p:nvSpPr>
            <p:cNvPr id="18" name="TextBox 6">
              <a:extLst>
                <a:ext uri="{FF2B5EF4-FFF2-40B4-BE49-F238E27FC236}">
                  <a16:creationId xmlns:a16="http://schemas.microsoft.com/office/drawing/2014/main" id="{0D5CFBFA-4FC2-4800-9A83-677E7AE4D681}"/>
                </a:ext>
              </a:extLst>
            </p:cNvPr>
            <p:cNvSpPr txBox="1">
              <a:spLocks noChangeArrowheads="1"/>
            </p:cNvSpPr>
            <p:nvPr/>
          </p:nvSpPr>
          <p:spPr bwMode="auto">
            <a:xfrm>
              <a:off x="1202755" y="2284209"/>
              <a:ext cx="4349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7F7F7F"/>
                  </a:solidFill>
                  <a:latin typeface="微软雅黑" panose="020B0503020204020204" pitchFamily="34" charset="-122"/>
                  <a:ea typeface="微软雅黑" panose="020B0503020204020204" pitchFamily="34" charset="-122"/>
                </a:rPr>
                <a:t>7.1  MyBatis</a:t>
              </a:r>
              <a:r>
                <a:rPr lang="zh-CN" altLang="en-US" sz="2400">
                  <a:solidFill>
                    <a:srgbClr val="7F7F7F"/>
                  </a:solidFill>
                  <a:latin typeface="微软雅黑" panose="020B0503020204020204" pitchFamily="34" charset="-122"/>
                  <a:ea typeface="微软雅黑" panose="020B0503020204020204" pitchFamily="34" charset="-122"/>
                </a:rPr>
                <a:t>的核心对象</a:t>
              </a:r>
            </a:p>
          </p:txBody>
        </p:sp>
      </p:grpSp>
    </p:spTree>
    <p:custDataLst>
      <p:tags r:id="rId1"/>
    </p:custDataLst>
    <p:extLst>
      <p:ext uri="{BB962C8B-B14F-4D97-AF65-F5344CB8AC3E}">
        <p14:creationId xmlns:p14="http://schemas.microsoft.com/office/powerpoint/2010/main" val="278928853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solidFill>
                  <a:srgbClr val="3BCCFF"/>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在</a:t>
            </a:r>
            <a:r>
              <a:rPr lang="en-US" altLang="zh-CN" dirty="0" err="1">
                <a:latin typeface="Times New Roman" panose="02020603050405020304" pitchFamily="18" charset="0"/>
                <a:cs typeface="Times New Roman" panose="02020603050405020304" pitchFamily="18" charset="0"/>
              </a:rPr>
              <a:t>MyBatis</a:t>
            </a:r>
            <a:r>
              <a:rPr lang="zh-CN" altLang="en-US" dirty="0">
                <a:latin typeface="Times New Roman" panose="02020603050405020304" pitchFamily="18" charset="0"/>
                <a:cs typeface="Times New Roman" panose="02020603050405020304" pitchFamily="18" charset="0"/>
              </a:rPr>
              <a:t>框架的核心配置文件中，</a:t>
            </a:r>
            <a:r>
              <a:rPr lang="en-US" altLang="zh-CN" dirty="0">
                <a:latin typeface="Times New Roman" panose="02020603050405020304" pitchFamily="18" charset="0"/>
                <a:cs typeface="Times New Roman" panose="02020603050405020304" pitchFamily="18" charset="0"/>
              </a:rPr>
              <a:t>&lt;configuration&gt;</a:t>
            </a:r>
            <a:r>
              <a:rPr lang="zh-CN" altLang="en-US" dirty="0">
                <a:latin typeface="Times New Roman" panose="02020603050405020304" pitchFamily="18" charset="0"/>
                <a:cs typeface="Times New Roman" panose="02020603050405020304" pitchFamily="18" charset="0"/>
              </a:rPr>
              <a:t>元素是配置文件的根元素，其他元素都要在</a:t>
            </a:r>
            <a:r>
              <a:rPr lang="en-US" altLang="zh-CN" dirty="0">
                <a:latin typeface="Times New Roman" panose="02020603050405020304" pitchFamily="18" charset="0"/>
                <a:cs typeface="Times New Roman" panose="02020603050405020304" pitchFamily="18" charset="0"/>
              </a:rPr>
              <a:t>&lt;configuration&gt;</a:t>
            </a:r>
            <a:r>
              <a:rPr lang="zh-CN" altLang="en-US" dirty="0">
                <a:latin typeface="Times New Roman" panose="02020603050405020304" pitchFamily="18" charset="0"/>
                <a:cs typeface="Times New Roman" panose="02020603050405020304" pitchFamily="18" charset="0"/>
              </a:rPr>
              <a:t>元素内配置。 </a:t>
            </a:r>
            <a:endParaRPr lang="zh-CN" altLang="en-US" dirty="0"/>
          </a:p>
        </p:txBody>
      </p:sp>
      <p:sp>
        <p:nvSpPr>
          <p:cNvPr id="37890" name="标题 1">
            <a:extLst>
              <a:ext uri="{FF2B5EF4-FFF2-40B4-BE49-F238E27FC236}">
                <a16:creationId xmlns:a16="http://schemas.microsoft.com/office/drawing/2014/main" id="{7E4FC7EE-9EF4-45AA-86E6-35B013E9E401}"/>
              </a:ext>
            </a:extLst>
          </p:cNvPr>
          <p:cNvSpPr>
            <a:spLocks noGrp="1"/>
          </p:cNvSpPr>
          <p:nvPr>
            <p:ph type="ctrTitle"/>
          </p:nvPr>
        </p:nvSpPr>
        <p:spPr/>
        <p:txBody>
          <a:bodyPr/>
          <a:lstStyle/>
          <a:p>
            <a:r>
              <a:rPr lang="en-US" altLang="zh-CN"/>
              <a:t>7.2.1 </a:t>
            </a:r>
            <a:r>
              <a:rPr lang="zh-CN" altLang="en-US"/>
              <a:t>主要元素</a:t>
            </a:r>
          </a:p>
        </p:txBody>
      </p:sp>
      <p:sp>
        <p:nvSpPr>
          <p:cNvPr id="37925" name="矩形 6">
            <a:extLst>
              <a:ext uri="{FF2B5EF4-FFF2-40B4-BE49-F238E27FC236}">
                <a16:creationId xmlns:a16="http://schemas.microsoft.com/office/drawing/2014/main" id="{D52C56BD-91B9-4C37-A7F4-AC3DD7F90730}"/>
              </a:ext>
            </a:extLst>
          </p:cNvPr>
          <p:cNvSpPr>
            <a:spLocks noChangeArrowheads="1"/>
          </p:cNvSpPr>
          <p:nvPr/>
        </p:nvSpPr>
        <p:spPr bwMode="auto">
          <a:xfrm>
            <a:off x="374728" y="736290"/>
            <a:ext cx="8478072" cy="45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endParaRPr lang="en-US" altLang="zh-CN" dirty="0">
              <a:latin typeface="Times New Roman" panose="02020603050405020304" pitchFamily="18" charset="0"/>
              <a:ea typeface="微软雅黑" pitchFamily="34" charset="-122"/>
              <a:cs typeface="Times New Roman" panose="02020603050405020304" pitchFamily="18" charset="0"/>
            </a:endParaRPr>
          </a:p>
        </p:txBody>
      </p:sp>
      <p:pic>
        <p:nvPicPr>
          <p:cNvPr id="13339" name="Picture 27">
            <a:extLst>
              <a:ext uri="{FF2B5EF4-FFF2-40B4-BE49-F238E27FC236}">
                <a16:creationId xmlns:a16="http://schemas.microsoft.com/office/drawing/2014/main" id="{F27EFB4A-157B-4548-A0ED-447E7893BF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05" y="2912138"/>
            <a:ext cx="11049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41" name="Picture 29">
            <a:extLst>
              <a:ext uri="{FF2B5EF4-FFF2-40B4-BE49-F238E27FC236}">
                <a16:creationId xmlns:a16="http://schemas.microsoft.com/office/drawing/2014/main" id="{8CD24680-3FFF-4101-B9B3-5C16718908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567" y="1611976"/>
            <a:ext cx="163830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42" name="Picture 30">
            <a:extLst>
              <a:ext uri="{FF2B5EF4-FFF2-40B4-BE49-F238E27FC236}">
                <a16:creationId xmlns:a16="http://schemas.microsoft.com/office/drawing/2014/main" id="{5104E08C-A1EC-4D76-8921-7990E0701E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4992" y="3619369"/>
            <a:ext cx="1085850"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43" name="Picture 31">
            <a:extLst>
              <a:ext uri="{FF2B5EF4-FFF2-40B4-BE49-F238E27FC236}">
                <a16:creationId xmlns:a16="http://schemas.microsoft.com/office/drawing/2014/main" id="{1CE529C8-174C-4178-895F-130DA0F20D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5080" y="3308617"/>
            <a:ext cx="1752600" cy="864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0135" name="组合 90134">
            <a:extLst>
              <a:ext uri="{FF2B5EF4-FFF2-40B4-BE49-F238E27FC236}">
                <a16:creationId xmlns:a16="http://schemas.microsoft.com/office/drawing/2014/main" id="{FF18E26C-055F-4ADA-9DE1-1E18A61A7EE2}"/>
              </a:ext>
            </a:extLst>
          </p:cNvPr>
          <p:cNvGrpSpPr>
            <a:grpSpLocks/>
          </p:cNvGrpSpPr>
          <p:nvPr/>
        </p:nvGrpSpPr>
        <p:grpSpPr bwMode="auto">
          <a:xfrm>
            <a:off x="1572867" y="1719132"/>
            <a:ext cx="914700" cy="2664620"/>
            <a:chOff x="1581105" y="2292176"/>
            <a:chExt cx="914700" cy="3552826"/>
          </a:xfrm>
        </p:grpSpPr>
        <p:cxnSp>
          <p:nvCxnSpPr>
            <p:cNvPr id="12" name="直接箭头连接符 11">
              <a:extLst>
                <a:ext uri="{FF2B5EF4-FFF2-40B4-BE49-F238E27FC236}">
                  <a16:creationId xmlns:a16="http://schemas.microsoft.com/office/drawing/2014/main" id="{AF401433-33D5-486D-AF8B-D1471EB27495}"/>
                </a:ext>
              </a:extLst>
            </p:cNvPr>
            <p:cNvCxnSpPr/>
            <p:nvPr/>
          </p:nvCxnSpPr>
          <p:spPr>
            <a:xfrm>
              <a:off x="2229105" y="2292177"/>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AFDCACEA-1B9C-4BAA-ADA0-EF94BBD395A4}"/>
                </a:ext>
              </a:extLst>
            </p:cNvPr>
            <p:cNvCxnSpPr/>
            <p:nvPr/>
          </p:nvCxnSpPr>
          <p:spPr>
            <a:xfrm>
              <a:off x="2229105" y="2777952"/>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C856062D-2121-4010-8585-E9C0FC29B980}"/>
                </a:ext>
              </a:extLst>
            </p:cNvPr>
            <p:cNvCxnSpPr/>
            <p:nvPr/>
          </p:nvCxnSpPr>
          <p:spPr>
            <a:xfrm>
              <a:off x="2229105" y="3236740"/>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DF956472-64FD-4DE4-9EA8-1C9A7CA57DC0}"/>
                </a:ext>
              </a:extLst>
            </p:cNvPr>
            <p:cNvCxnSpPr/>
            <p:nvPr/>
          </p:nvCxnSpPr>
          <p:spPr>
            <a:xfrm>
              <a:off x="2229105" y="3625677"/>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AB58B2A4-A420-4D02-9272-C1A5D0DB69A4}"/>
                </a:ext>
              </a:extLst>
            </p:cNvPr>
            <p:cNvCxnSpPr/>
            <p:nvPr/>
          </p:nvCxnSpPr>
          <p:spPr>
            <a:xfrm>
              <a:off x="2229105" y="4112223"/>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CB65102C-3032-4126-BC88-8FD81661D8EA}"/>
                </a:ext>
              </a:extLst>
            </p:cNvPr>
            <p:cNvCxnSpPr/>
            <p:nvPr/>
          </p:nvCxnSpPr>
          <p:spPr>
            <a:xfrm>
              <a:off x="2218595" y="4073352"/>
              <a:ext cx="0" cy="1771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12A0FE78-8017-46BA-900B-E7648376ED64}"/>
                </a:ext>
              </a:extLst>
            </p:cNvPr>
            <p:cNvCxnSpPr/>
            <p:nvPr/>
          </p:nvCxnSpPr>
          <p:spPr>
            <a:xfrm>
              <a:off x="2229105" y="5845002"/>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8638077F-9415-4211-AD15-D6A492B73ABA}"/>
                </a:ext>
              </a:extLst>
            </p:cNvPr>
            <p:cNvCxnSpPr/>
            <p:nvPr/>
          </p:nvCxnSpPr>
          <p:spPr>
            <a:xfrm>
              <a:off x="2229105" y="4549602"/>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596D2F4A-C9D6-40EF-A0F5-4A65FB81830F}"/>
                </a:ext>
              </a:extLst>
            </p:cNvPr>
            <p:cNvCxnSpPr/>
            <p:nvPr/>
          </p:nvCxnSpPr>
          <p:spPr>
            <a:xfrm>
              <a:off x="2229105" y="4987752"/>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1A482FF3-8CBB-4DAF-888C-4D79E79ADAB0}"/>
                </a:ext>
              </a:extLst>
            </p:cNvPr>
            <p:cNvCxnSpPr/>
            <p:nvPr/>
          </p:nvCxnSpPr>
          <p:spPr>
            <a:xfrm>
              <a:off x="2229105" y="5397327"/>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7921" name="组合 90133">
              <a:extLst>
                <a:ext uri="{FF2B5EF4-FFF2-40B4-BE49-F238E27FC236}">
                  <a16:creationId xmlns:a16="http://schemas.microsoft.com/office/drawing/2014/main" id="{44A09509-2A8F-4857-AF99-6668AB2B7A7E}"/>
                </a:ext>
              </a:extLst>
            </p:cNvPr>
            <p:cNvGrpSpPr>
              <a:grpSpLocks/>
            </p:cNvGrpSpPr>
            <p:nvPr/>
          </p:nvGrpSpPr>
          <p:grpSpPr bwMode="auto">
            <a:xfrm>
              <a:off x="1581105" y="2292176"/>
              <a:ext cx="773112" cy="1850985"/>
              <a:chOff x="1581105" y="2292176"/>
              <a:chExt cx="773112" cy="1850985"/>
            </a:xfrm>
          </p:grpSpPr>
          <p:cxnSp>
            <p:nvCxnSpPr>
              <p:cNvPr id="9" name="肘形连接符 8">
                <a:extLst>
                  <a:ext uri="{FF2B5EF4-FFF2-40B4-BE49-F238E27FC236}">
                    <a16:creationId xmlns:a16="http://schemas.microsoft.com/office/drawing/2014/main" id="{9654A55F-B337-4BCA-929B-D5E2486606CB}"/>
                  </a:ext>
                </a:extLst>
              </p:cNvPr>
              <p:cNvCxnSpPr>
                <a:stCxn id="13339" idx="3"/>
              </p:cNvCxnSpPr>
              <p:nvPr/>
            </p:nvCxnSpPr>
            <p:spPr>
              <a:xfrm flipV="1">
                <a:off x="1581105" y="2292176"/>
                <a:ext cx="638175" cy="181927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7923" name="TextBox 61">
                <a:extLst>
                  <a:ext uri="{FF2B5EF4-FFF2-40B4-BE49-F238E27FC236}">
                    <a16:creationId xmlns:a16="http://schemas.microsoft.com/office/drawing/2014/main" id="{DB8A2FBF-000A-4D2A-8502-899AF6F4BA2A}"/>
                  </a:ext>
                </a:extLst>
              </p:cNvPr>
              <p:cNvSpPr txBox="1">
                <a:spLocks noChangeArrowheads="1"/>
              </p:cNvSpPr>
              <p:nvPr/>
            </p:nvSpPr>
            <p:spPr bwMode="auto">
              <a:xfrm>
                <a:off x="1581105" y="3773829"/>
                <a:ext cx="773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dirty="0">
                    <a:ea typeface="微软雅黑" pitchFamily="34" charset="-122"/>
                  </a:rPr>
                  <a:t>子元素</a:t>
                </a:r>
              </a:p>
            </p:txBody>
          </p:sp>
        </p:grpSp>
      </p:grpSp>
      <p:grpSp>
        <p:nvGrpSpPr>
          <p:cNvPr id="90136" name="组合 90135">
            <a:extLst>
              <a:ext uri="{FF2B5EF4-FFF2-40B4-BE49-F238E27FC236}">
                <a16:creationId xmlns:a16="http://schemas.microsoft.com/office/drawing/2014/main" id="{F27EA302-DDFD-463B-B72B-CCB732BFDE7E}"/>
              </a:ext>
            </a:extLst>
          </p:cNvPr>
          <p:cNvGrpSpPr>
            <a:grpSpLocks/>
          </p:cNvGrpSpPr>
          <p:nvPr/>
        </p:nvGrpSpPr>
        <p:grpSpPr bwMode="auto">
          <a:xfrm>
            <a:off x="4086180" y="3733477"/>
            <a:ext cx="817882" cy="276999"/>
            <a:chOff x="4086180" y="5282154"/>
            <a:chExt cx="817881" cy="370268"/>
          </a:xfrm>
        </p:grpSpPr>
        <p:cxnSp>
          <p:nvCxnSpPr>
            <p:cNvPr id="50" name="直接箭头连接符 49">
              <a:extLst>
                <a:ext uri="{FF2B5EF4-FFF2-40B4-BE49-F238E27FC236}">
                  <a16:creationId xmlns:a16="http://schemas.microsoft.com/office/drawing/2014/main" id="{AE26E261-5ADB-48BE-AE8E-B88F2B733F73}"/>
                </a:ext>
              </a:extLst>
            </p:cNvPr>
            <p:cNvCxnSpPr>
              <a:cxnSpLocks/>
            </p:cNvCxnSpPr>
            <p:nvPr/>
          </p:nvCxnSpPr>
          <p:spPr>
            <a:xfrm>
              <a:off x="4086180" y="5291969"/>
              <a:ext cx="6857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910" name="TextBox 80">
              <a:extLst>
                <a:ext uri="{FF2B5EF4-FFF2-40B4-BE49-F238E27FC236}">
                  <a16:creationId xmlns:a16="http://schemas.microsoft.com/office/drawing/2014/main" id="{9531C510-4808-47A8-9EA9-E42528DE9629}"/>
                </a:ext>
              </a:extLst>
            </p:cNvPr>
            <p:cNvSpPr txBox="1">
              <a:spLocks noChangeArrowheads="1"/>
            </p:cNvSpPr>
            <p:nvPr/>
          </p:nvSpPr>
          <p:spPr bwMode="auto">
            <a:xfrm>
              <a:off x="4130949" y="5282154"/>
              <a:ext cx="773112" cy="37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dirty="0">
                  <a:ea typeface="微软雅黑" pitchFamily="34" charset="-122"/>
                </a:rPr>
                <a:t>子元素</a:t>
              </a:r>
            </a:p>
          </p:txBody>
        </p:sp>
      </p:grpSp>
      <p:grpSp>
        <p:nvGrpSpPr>
          <p:cNvPr id="90137" name="组合 90136">
            <a:extLst>
              <a:ext uri="{FF2B5EF4-FFF2-40B4-BE49-F238E27FC236}">
                <a16:creationId xmlns:a16="http://schemas.microsoft.com/office/drawing/2014/main" id="{E9B41349-A8A8-45FD-A953-91017188760A}"/>
              </a:ext>
            </a:extLst>
          </p:cNvPr>
          <p:cNvGrpSpPr>
            <a:grpSpLocks/>
          </p:cNvGrpSpPr>
          <p:nvPr/>
        </p:nvGrpSpPr>
        <p:grpSpPr bwMode="auto">
          <a:xfrm>
            <a:off x="5780446" y="3436722"/>
            <a:ext cx="950424" cy="635794"/>
            <a:chOff x="5896464" y="5076825"/>
            <a:chExt cx="950424" cy="847725"/>
          </a:xfrm>
        </p:grpSpPr>
        <p:cxnSp>
          <p:nvCxnSpPr>
            <p:cNvPr id="54" name="直接箭头连接符 53">
              <a:extLst>
                <a:ext uri="{FF2B5EF4-FFF2-40B4-BE49-F238E27FC236}">
                  <a16:creationId xmlns:a16="http://schemas.microsoft.com/office/drawing/2014/main" id="{8D0FAF67-E3EF-45A2-8B7D-F0CB5AB2690E}"/>
                </a:ext>
              </a:extLst>
            </p:cNvPr>
            <p:cNvCxnSpPr/>
            <p:nvPr/>
          </p:nvCxnSpPr>
          <p:spPr>
            <a:xfrm>
              <a:off x="6553200" y="5076825"/>
              <a:ext cx="2936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341514F5-E924-4041-88F1-AAEBB6BBE1DA}"/>
                </a:ext>
              </a:extLst>
            </p:cNvPr>
            <p:cNvCxnSpPr/>
            <p:nvPr/>
          </p:nvCxnSpPr>
          <p:spPr>
            <a:xfrm>
              <a:off x="6553200" y="5076825"/>
              <a:ext cx="0" cy="847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51549B0B-B36A-4BAE-98F4-6E3C5F7F573C}"/>
                </a:ext>
              </a:extLst>
            </p:cNvPr>
            <p:cNvCxnSpPr/>
            <p:nvPr/>
          </p:nvCxnSpPr>
          <p:spPr>
            <a:xfrm>
              <a:off x="6553200" y="5924550"/>
              <a:ext cx="2936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907" name="TextBox 81">
              <a:extLst>
                <a:ext uri="{FF2B5EF4-FFF2-40B4-BE49-F238E27FC236}">
                  <a16:creationId xmlns:a16="http://schemas.microsoft.com/office/drawing/2014/main" id="{C092887A-9488-43D2-85C8-C1895838744F}"/>
                </a:ext>
              </a:extLst>
            </p:cNvPr>
            <p:cNvSpPr txBox="1">
              <a:spLocks noChangeArrowheads="1"/>
            </p:cNvSpPr>
            <p:nvPr/>
          </p:nvSpPr>
          <p:spPr bwMode="auto">
            <a:xfrm>
              <a:off x="5896464" y="5482704"/>
              <a:ext cx="773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dirty="0">
                  <a:ea typeface="微软雅黑" pitchFamily="34" charset="-122"/>
                </a:rPr>
                <a:t>子元素</a:t>
              </a:r>
            </a:p>
          </p:txBody>
        </p:sp>
        <p:cxnSp>
          <p:nvCxnSpPr>
            <p:cNvPr id="90123" name="直接连接符 90122">
              <a:extLst>
                <a:ext uri="{FF2B5EF4-FFF2-40B4-BE49-F238E27FC236}">
                  <a16:creationId xmlns:a16="http://schemas.microsoft.com/office/drawing/2014/main" id="{25019390-23F2-4398-A5B5-3F7184C26F41}"/>
                </a:ext>
              </a:extLst>
            </p:cNvPr>
            <p:cNvCxnSpPr>
              <a:cxnSpLocks/>
            </p:cNvCxnSpPr>
            <p:nvPr/>
          </p:nvCxnSpPr>
          <p:spPr>
            <a:xfrm flipV="1">
              <a:off x="5937250" y="5472495"/>
              <a:ext cx="590550" cy="95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0132" name="直接箭头连接符 90131">
            <a:extLst>
              <a:ext uri="{FF2B5EF4-FFF2-40B4-BE49-F238E27FC236}">
                <a16:creationId xmlns:a16="http://schemas.microsoft.com/office/drawing/2014/main" id="{520F65E0-7593-4696-BF48-7E591F822314}"/>
              </a:ext>
            </a:extLst>
          </p:cNvPr>
          <p:cNvCxnSpPr/>
          <p:nvPr/>
        </p:nvCxnSpPr>
        <p:spPr>
          <a:xfrm>
            <a:off x="4444955" y="1611976"/>
            <a:ext cx="0" cy="164306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90133" name="组合 90132">
            <a:extLst>
              <a:ext uri="{FF2B5EF4-FFF2-40B4-BE49-F238E27FC236}">
                <a16:creationId xmlns:a16="http://schemas.microsoft.com/office/drawing/2014/main" id="{A79BE491-597D-41DF-8918-7829F1E30614}"/>
              </a:ext>
            </a:extLst>
          </p:cNvPr>
          <p:cNvGrpSpPr>
            <a:grpSpLocks/>
          </p:cNvGrpSpPr>
          <p:nvPr/>
        </p:nvGrpSpPr>
        <p:grpSpPr bwMode="auto">
          <a:xfrm>
            <a:off x="4429081" y="1848910"/>
            <a:ext cx="4402137" cy="870347"/>
            <a:chOff x="4561681" y="2991644"/>
            <a:chExt cx="4401344" cy="1161256"/>
          </a:xfrm>
        </p:grpSpPr>
        <p:sp>
          <p:nvSpPr>
            <p:cNvPr id="93" name="矩形 92">
              <a:extLst>
                <a:ext uri="{FF2B5EF4-FFF2-40B4-BE49-F238E27FC236}">
                  <a16:creationId xmlns:a16="http://schemas.microsoft.com/office/drawing/2014/main" id="{104351E5-C283-44ED-9544-FB73B9DDFE37}"/>
                </a:ext>
              </a:extLst>
            </p:cNvPr>
            <p:cNvSpPr/>
            <p:nvPr/>
          </p:nvSpPr>
          <p:spPr bwMode="auto">
            <a:xfrm>
              <a:off x="4644216" y="2991644"/>
              <a:ext cx="4318809" cy="1161256"/>
            </a:xfrm>
            <a:prstGeom prst="rect">
              <a:avLst/>
            </a:prstGeom>
            <a:gradFill flip="none" rotWithShape="1">
              <a:gsLst>
                <a:gs pos="0">
                  <a:srgbClr val="5E9EFF"/>
                </a:gs>
                <a:gs pos="39999">
                  <a:srgbClr val="85C2FF"/>
                </a:gs>
                <a:gs pos="70000">
                  <a:srgbClr val="C4D6EB"/>
                </a:gs>
                <a:gs pos="100000">
                  <a:srgbClr val="FFEBFA"/>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nSpc>
                  <a:spcPct val="90000"/>
                </a:lnSpc>
                <a:defRPr/>
              </a:pPr>
              <a:r>
                <a:rPr lang="zh-CN" altLang="en-US" sz="1600" b="1" dirty="0">
                  <a:solidFill>
                    <a:srgbClr val="FF0000"/>
                  </a:solidFill>
                  <a:latin typeface="微软雅黑" pitchFamily="34" charset="-122"/>
                  <a:ea typeface="微软雅黑" pitchFamily="34" charset="-122"/>
                </a:rPr>
                <a:t>注意：</a:t>
              </a:r>
              <a:r>
                <a:rPr lang="zh-CN" altLang="en-US" sz="1600" b="1" dirty="0">
                  <a:solidFill>
                    <a:srgbClr val="000000"/>
                  </a:solidFill>
                  <a:latin typeface="微软雅黑" pitchFamily="34" charset="-122"/>
                  <a:ea typeface="微软雅黑" pitchFamily="34" charset="-122"/>
                </a:rPr>
                <a:t>这些子元素必须按照由上到下的顺序进行配置，否则</a:t>
              </a:r>
              <a:r>
                <a:rPr lang="en-US" altLang="zh-CN" sz="1600" b="1" dirty="0" err="1">
                  <a:solidFill>
                    <a:srgbClr val="000000"/>
                  </a:solidFill>
                  <a:latin typeface="微软雅黑" pitchFamily="34" charset="-122"/>
                  <a:ea typeface="微软雅黑" pitchFamily="34" charset="-122"/>
                </a:rPr>
                <a:t>MyBatis</a:t>
              </a:r>
              <a:r>
                <a:rPr lang="zh-CN" altLang="en-US" sz="1600" b="1" dirty="0">
                  <a:solidFill>
                    <a:srgbClr val="000000"/>
                  </a:solidFill>
                  <a:latin typeface="微软雅黑" pitchFamily="34" charset="-122"/>
                  <a:ea typeface="微软雅黑" pitchFamily="34" charset="-122"/>
                </a:rPr>
                <a:t>在解析</a:t>
              </a:r>
              <a:r>
                <a:rPr lang="en-US" altLang="zh-CN" sz="1600" b="1" dirty="0">
                  <a:solidFill>
                    <a:srgbClr val="000000"/>
                  </a:solidFill>
                  <a:latin typeface="微软雅黑" pitchFamily="34" charset="-122"/>
                  <a:ea typeface="微软雅黑" pitchFamily="34" charset="-122"/>
                </a:rPr>
                <a:t>XML</a:t>
              </a:r>
              <a:r>
                <a:rPr lang="zh-CN" altLang="en-US" sz="1600" b="1" dirty="0">
                  <a:solidFill>
                    <a:srgbClr val="000000"/>
                  </a:solidFill>
                  <a:latin typeface="微软雅黑" pitchFamily="34" charset="-122"/>
                  <a:ea typeface="微软雅黑" pitchFamily="34" charset="-122"/>
                </a:rPr>
                <a:t>配置文件的时候会报错。</a:t>
              </a:r>
            </a:p>
          </p:txBody>
        </p:sp>
        <p:pic>
          <p:nvPicPr>
            <p:cNvPr id="37903" name="Picture 2" descr="E:\白沙\设计文档\素材\灯泡.png">
              <a:extLst>
                <a:ext uri="{FF2B5EF4-FFF2-40B4-BE49-F238E27FC236}">
                  <a16:creationId xmlns:a16="http://schemas.microsoft.com/office/drawing/2014/main" id="{86197F4D-562F-4E9B-8FB9-D5CA2318E7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1681" y="2994026"/>
              <a:ext cx="708201" cy="686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598051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339"/>
                                        </p:tgtEl>
                                        <p:attrNameLst>
                                          <p:attrName>style.visibility</p:attrName>
                                        </p:attrNameLst>
                                      </p:cBhvr>
                                      <p:to>
                                        <p:strVal val="visible"/>
                                      </p:to>
                                    </p:set>
                                    <p:animEffect transition="in" filter="wipe(left)">
                                      <p:cBhvr>
                                        <p:cTn id="7" dur="500"/>
                                        <p:tgtEl>
                                          <p:spTgt spid="133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0135"/>
                                        </p:tgtEl>
                                        <p:attrNameLst>
                                          <p:attrName>style.visibility</p:attrName>
                                        </p:attrNameLst>
                                      </p:cBhvr>
                                      <p:to>
                                        <p:strVal val="visible"/>
                                      </p:to>
                                    </p:set>
                                    <p:animEffect transition="in" filter="wipe(left)">
                                      <p:cBhvr>
                                        <p:cTn id="12" dur="500"/>
                                        <p:tgtEl>
                                          <p:spTgt spid="90135"/>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3341"/>
                                        </p:tgtEl>
                                        <p:attrNameLst>
                                          <p:attrName>style.visibility</p:attrName>
                                        </p:attrNameLst>
                                      </p:cBhvr>
                                      <p:to>
                                        <p:strVal val="visible"/>
                                      </p:to>
                                    </p:set>
                                    <p:animEffect transition="in" filter="wipe(left)">
                                      <p:cBhvr>
                                        <p:cTn id="16" dur="500"/>
                                        <p:tgtEl>
                                          <p:spTgt spid="1334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90136"/>
                                        </p:tgtEl>
                                        <p:attrNameLst>
                                          <p:attrName>style.visibility</p:attrName>
                                        </p:attrNameLst>
                                      </p:cBhvr>
                                      <p:to>
                                        <p:strVal val="visible"/>
                                      </p:to>
                                    </p:set>
                                    <p:animEffect transition="in" filter="wipe(left)">
                                      <p:cBhvr>
                                        <p:cTn id="21" dur="500"/>
                                        <p:tgtEl>
                                          <p:spTgt spid="90136"/>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13342"/>
                                        </p:tgtEl>
                                        <p:attrNameLst>
                                          <p:attrName>style.visibility</p:attrName>
                                        </p:attrNameLst>
                                      </p:cBhvr>
                                      <p:to>
                                        <p:strVal val="visible"/>
                                      </p:to>
                                    </p:set>
                                    <p:animEffect transition="in" filter="wipe(left)">
                                      <p:cBhvr>
                                        <p:cTn id="25" dur="500"/>
                                        <p:tgtEl>
                                          <p:spTgt spid="1334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90137"/>
                                        </p:tgtEl>
                                        <p:attrNameLst>
                                          <p:attrName>style.visibility</p:attrName>
                                        </p:attrNameLst>
                                      </p:cBhvr>
                                      <p:to>
                                        <p:strVal val="visible"/>
                                      </p:to>
                                    </p:set>
                                    <p:animEffect transition="in" filter="wipe(left)">
                                      <p:cBhvr>
                                        <p:cTn id="30" dur="500"/>
                                        <p:tgtEl>
                                          <p:spTgt spid="90137"/>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13343"/>
                                        </p:tgtEl>
                                        <p:attrNameLst>
                                          <p:attrName>style.visibility</p:attrName>
                                        </p:attrNameLst>
                                      </p:cBhvr>
                                      <p:to>
                                        <p:strVal val="visible"/>
                                      </p:to>
                                    </p:set>
                                    <p:animEffect transition="in" filter="wipe(left)">
                                      <p:cBhvr>
                                        <p:cTn id="34" dur="500"/>
                                        <p:tgtEl>
                                          <p:spTgt spid="1334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90132"/>
                                        </p:tgtEl>
                                        <p:attrNameLst>
                                          <p:attrName>style.visibility</p:attrName>
                                        </p:attrNameLst>
                                      </p:cBhvr>
                                      <p:to>
                                        <p:strVal val="visible"/>
                                      </p:to>
                                    </p:set>
                                    <p:animEffect transition="in" filter="wipe(up)">
                                      <p:cBhvr>
                                        <p:cTn id="39" dur="500"/>
                                        <p:tgtEl>
                                          <p:spTgt spid="90132"/>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90133"/>
                                        </p:tgtEl>
                                        <p:attrNameLst>
                                          <p:attrName>style.visibility</p:attrName>
                                        </p:attrNameLst>
                                      </p:cBhvr>
                                      <p:to>
                                        <p:strVal val="visible"/>
                                      </p:to>
                                    </p:set>
                                    <p:animEffect transition="in" filter="wipe(left)">
                                      <p:cBhvr>
                                        <p:cTn id="43" dur="500"/>
                                        <p:tgtEl>
                                          <p:spTgt spid="90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593998"/>
            <a:ext cx="6555782" cy="1938992"/>
          </a:xfrm>
          <a:prstGeom prst="rect">
            <a:avLst/>
          </a:prstGeom>
          <a:solidFill>
            <a:schemeClr val="bg1">
              <a:lumMod val="85000"/>
            </a:schemeClr>
          </a:solidFill>
          <a:ln>
            <a:solidFill>
              <a:schemeClr val="tx1"/>
            </a:solidFill>
          </a:ln>
        </p:spPr>
        <p:txBody>
          <a:bodyPr wrap="square">
            <a:spAutoFit/>
          </a:bodyPr>
          <a:lstStyle/>
          <a:p>
            <a:r>
              <a:rPr lang="en-US" altLang="zh-CN" sz="1200" dirty="0"/>
              <a:t>@Test</a:t>
            </a:r>
          </a:p>
          <a:p>
            <a:r>
              <a:rPr lang="en-US" altLang="zh-CN" sz="1200" b="1" dirty="0"/>
              <a:t>public void </a:t>
            </a:r>
            <a:r>
              <a:rPr lang="en-US" altLang="zh-CN" sz="1200" b="1" dirty="0" err="1"/>
              <a:t>findCustomerByNameTest</a:t>
            </a:r>
            <a:r>
              <a:rPr lang="en-US" altLang="zh-CN" sz="1200" b="1" dirty="0"/>
              <a:t>() throws </a:t>
            </a:r>
            <a:r>
              <a:rPr lang="en-US" altLang="zh-CN" sz="1200" b="1" dirty="0" err="1"/>
              <a:t>IOException</a:t>
            </a:r>
            <a:r>
              <a:rPr lang="en-US" altLang="zh-CN" sz="1200" b="1" dirty="0"/>
              <a:t> {</a:t>
            </a:r>
          </a:p>
          <a:p>
            <a:r>
              <a:rPr lang="en-US" altLang="zh-CN" sz="1200" dirty="0"/>
              <a:t>String resource="</a:t>
            </a:r>
            <a:r>
              <a:rPr lang="en-US" altLang="zh-CN" sz="1200" b="1" dirty="0">
                <a:solidFill>
                  <a:srgbClr val="C00000"/>
                </a:solidFill>
              </a:rPr>
              <a:t>mybatis-config.xml</a:t>
            </a:r>
            <a:r>
              <a:rPr lang="en-US" altLang="zh-CN" sz="1200" dirty="0"/>
              <a:t>";</a:t>
            </a:r>
          </a:p>
          <a:p>
            <a:r>
              <a:rPr lang="en-US" altLang="zh-CN" sz="1200" dirty="0" err="1"/>
              <a:t>InputStream</a:t>
            </a:r>
            <a:r>
              <a:rPr lang="en-US" altLang="zh-CN" sz="1200" dirty="0"/>
              <a:t> is = </a:t>
            </a:r>
            <a:r>
              <a:rPr lang="en-US" altLang="zh-CN" sz="1200" dirty="0" err="1"/>
              <a:t>Resources.</a:t>
            </a:r>
            <a:r>
              <a:rPr lang="en-US" altLang="zh-CN" sz="1200" i="1" dirty="0" err="1"/>
              <a:t>getResourceAsStream</a:t>
            </a:r>
            <a:r>
              <a:rPr lang="en-US" altLang="zh-CN" sz="1200" i="1" dirty="0"/>
              <a:t>(resource);</a:t>
            </a:r>
          </a:p>
          <a:p>
            <a:r>
              <a:rPr lang="en-US" altLang="zh-CN" sz="1200" dirty="0" err="1"/>
              <a:t>SqlSessionFactory</a:t>
            </a:r>
            <a:r>
              <a:rPr lang="en-US" altLang="zh-CN" sz="1200" dirty="0"/>
              <a:t> </a:t>
            </a:r>
            <a:r>
              <a:rPr lang="en-US" altLang="zh-CN" sz="1200" dirty="0" err="1"/>
              <a:t>sessionFactory</a:t>
            </a:r>
            <a:r>
              <a:rPr lang="en-US" altLang="zh-CN" sz="1200" dirty="0"/>
              <a:t> = </a:t>
            </a:r>
            <a:r>
              <a:rPr lang="en-US" altLang="zh-CN" sz="1200" b="1" dirty="0"/>
              <a:t>new </a:t>
            </a:r>
            <a:r>
              <a:rPr lang="en-US" altLang="zh-CN" sz="1200" b="1" dirty="0" err="1"/>
              <a:t>SqlSessionFactoryBuilder</a:t>
            </a:r>
            <a:r>
              <a:rPr lang="en-US" altLang="zh-CN" sz="1200" b="1" dirty="0"/>
              <a:t>().build(is);</a:t>
            </a:r>
          </a:p>
          <a:p>
            <a:r>
              <a:rPr lang="en-US" altLang="zh-CN" sz="1200" dirty="0" err="1"/>
              <a:t>SqlSession</a:t>
            </a:r>
            <a:r>
              <a:rPr lang="en-US" altLang="zh-CN" sz="1200" dirty="0"/>
              <a:t> session = </a:t>
            </a:r>
            <a:r>
              <a:rPr lang="en-US" altLang="zh-CN" sz="1200" dirty="0" err="1"/>
              <a:t>sessionFactory.openSession</a:t>
            </a:r>
            <a:r>
              <a:rPr lang="en-US" altLang="zh-CN" sz="1200" dirty="0"/>
              <a:t>();</a:t>
            </a:r>
          </a:p>
          <a:p>
            <a:r>
              <a:rPr lang="en-US" altLang="zh-CN" sz="1200" dirty="0"/>
              <a:t>Customer </a:t>
            </a:r>
            <a:r>
              <a:rPr lang="en-US" altLang="zh-CN" sz="1200" dirty="0" err="1"/>
              <a:t>customer</a:t>
            </a:r>
            <a:r>
              <a:rPr lang="en-US" altLang="zh-CN" sz="1200" dirty="0"/>
              <a:t> = </a:t>
            </a:r>
            <a:r>
              <a:rPr lang="en-US" altLang="zh-CN" sz="1200" dirty="0" err="1"/>
              <a:t>session.selectOne</a:t>
            </a:r>
            <a:r>
              <a:rPr lang="en-US" altLang="zh-CN" sz="1200" dirty="0"/>
              <a:t>("</a:t>
            </a:r>
            <a:r>
              <a:rPr lang="en-US" altLang="zh-CN" sz="1200" b="1" dirty="0">
                <a:solidFill>
                  <a:srgbClr val="C00000"/>
                </a:solidFill>
              </a:rPr>
              <a:t>cn.edu.ujn.ch6.mapper.CustomerMapper.findCustomerByName</a:t>
            </a:r>
            <a:r>
              <a:rPr lang="en-US" altLang="zh-CN" sz="1200" dirty="0"/>
              <a:t>","j");</a:t>
            </a:r>
          </a:p>
          <a:p>
            <a:r>
              <a:rPr lang="en-US" altLang="zh-CN" sz="1200" dirty="0" err="1"/>
              <a:t>session.close</a:t>
            </a:r>
            <a:r>
              <a:rPr lang="en-US" altLang="zh-CN" sz="1200" dirty="0"/>
              <a:t>();</a:t>
            </a:r>
          </a:p>
          <a:p>
            <a:r>
              <a:rPr lang="en-US" altLang="zh-CN" sz="1200" dirty="0"/>
              <a:t>}</a:t>
            </a:r>
            <a:endParaRPr lang="zh-CN" altLang="en-US" sz="1200" dirty="0"/>
          </a:p>
        </p:txBody>
      </p:sp>
      <p:sp>
        <p:nvSpPr>
          <p:cNvPr id="3" name="标题 2"/>
          <p:cNvSpPr>
            <a:spLocks noGrp="1"/>
          </p:cNvSpPr>
          <p:nvPr>
            <p:ph type="ctrTitle"/>
          </p:nvPr>
        </p:nvSpPr>
        <p:spPr/>
        <p:txBody>
          <a:bodyPr/>
          <a:lstStyle/>
          <a:p>
            <a:r>
              <a:rPr lang="zh-CN" altLang="en-US" dirty="0"/>
              <a:t>回顾：初识</a:t>
            </a:r>
            <a:r>
              <a:rPr lang="en-US" altLang="zh-CN" dirty="0" err="1"/>
              <a:t>MyBatis</a:t>
            </a:r>
            <a:endParaRPr lang="zh-CN" altLang="en-US" dirty="0"/>
          </a:p>
        </p:txBody>
      </p:sp>
      <p:pic>
        <p:nvPicPr>
          <p:cNvPr id="64513" name="Picture 1" descr="C:\Users\Administrator\AppData\Roaming\Tencent\Users\165733510\QQ\WinTemp\RichOle\R6Y5FOM5VT93DEK3(B@~Y~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1288" y="601747"/>
            <a:ext cx="2289130" cy="13779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4516" name="Picture 4" descr="C:\Users\Administrator\AppData\Roaming\Tencent\Users\165733510\QQ\WinTemp\RichOle\{(XGRK6EJ]5I5WF7DDNC84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298611"/>
            <a:ext cx="4064923" cy="27389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矩形 6"/>
          <p:cNvSpPr/>
          <p:nvPr/>
        </p:nvSpPr>
        <p:spPr>
          <a:xfrm>
            <a:off x="3944319" y="3813342"/>
            <a:ext cx="5207773" cy="954107"/>
          </a:xfrm>
          <a:prstGeom prst="rect">
            <a:avLst/>
          </a:prstGeom>
          <a:solidFill>
            <a:srgbClr val="FFFF99"/>
          </a:solidFill>
          <a:ln>
            <a:solidFill>
              <a:schemeClr val="tx1"/>
            </a:solidFill>
          </a:ln>
        </p:spPr>
        <p:txBody>
          <a:bodyPr wrap="square">
            <a:spAutoFit/>
          </a:bodyPr>
          <a:lstStyle/>
          <a:p>
            <a:r>
              <a:rPr lang="en-US" altLang="zh-CN" sz="1400" dirty="0"/>
              <a:t>&lt;select id=</a:t>
            </a:r>
            <a:r>
              <a:rPr lang="en-US" altLang="zh-CN" sz="1400" i="1" dirty="0"/>
              <a:t>"</a:t>
            </a:r>
            <a:r>
              <a:rPr lang="en-US" altLang="zh-CN" sz="1400" i="1" dirty="0" err="1">
                <a:solidFill>
                  <a:srgbClr val="C00000"/>
                </a:solidFill>
              </a:rPr>
              <a:t>findCustomerByName</a:t>
            </a:r>
            <a:r>
              <a:rPr lang="en-US" altLang="zh-CN" sz="1400" i="1" dirty="0"/>
              <a:t>" </a:t>
            </a:r>
            <a:r>
              <a:rPr lang="en-US" altLang="zh-CN" sz="1400" i="1" dirty="0" err="1"/>
              <a:t>parameterType</a:t>
            </a:r>
            <a:r>
              <a:rPr lang="en-US" altLang="zh-CN" sz="1400" i="1" dirty="0"/>
              <a:t>="String"</a:t>
            </a:r>
          </a:p>
          <a:p>
            <a:r>
              <a:rPr lang="en-US" altLang="zh-CN" sz="1400" dirty="0" err="1"/>
              <a:t>resultType</a:t>
            </a:r>
            <a:r>
              <a:rPr lang="en-US" altLang="zh-CN" sz="1400" dirty="0"/>
              <a:t>=</a:t>
            </a:r>
            <a:r>
              <a:rPr lang="en-US" altLang="zh-CN" sz="1400" i="1" dirty="0"/>
              <a:t>"cn.edu.ujn.ch6.dao.Customer"&gt;</a:t>
            </a:r>
          </a:p>
          <a:p>
            <a:r>
              <a:rPr lang="en-US" altLang="zh-CN" sz="1400" dirty="0"/>
              <a:t>select * from customer where username like </a:t>
            </a:r>
            <a:r>
              <a:rPr lang="en-US" altLang="zh-CN" sz="1400" b="1" dirty="0">
                <a:solidFill>
                  <a:srgbClr val="0070C0"/>
                </a:solidFill>
              </a:rPr>
              <a:t>'%${username}%'</a:t>
            </a:r>
            <a:endParaRPr lang="en-US" altLang="zh-CN" sz="1400" dirty="0"/>
          </a:p>
          <a:p>
            <a:r>
              <a:rPr lang="en-US" altLang="zh-CN" sz="1400" dirty="0"/>
              <a:t>&lt;/select&gt;</a:t>
            </a:r>
            <a:endParaRPr lang="zh-CN" altLang="en-US" sz="1400" dirty="0"/>
          </a:p>
        </p:txBody>
      </p:sp>
      <p:grpSp>
        <p:nvGrpSpPr>
          <p:cNvPr id="8" name="组合 7"/>
          <p:cNvGrpSpPr/>
          <p:nvPr/>
        </p:nvGrpSpPr>
        <p:grpSpPr>
          <a:xfrm>
            <a:off x="4021810" y="2049766"/>
            <a:ext cx="5047620" cy="1491599"/>
            <a:chOff x="4021810" y="2049766"/>
            <a:chExt cx="5047620" cy="1491599"/>
          </a:xfrm>
        </p:grpSpPr>
        <p:pic>
          <p:nvPicPr>
            <p:cNvPr id="64514" name="Picture 2" descr="C:\Users\Administrator\AppData\Roaming\Tencent\Users\165733510\QQ\WinTemp\RichOle\LR11YGZ]DMX``K_4BR)5[CE.png"/>
            <p:cNvPicPr>
              <a:picLocks noChangeAspect="1" noChangeArrowheads="1"/>
            </p:cNvPicPr>
            <p:nvPr/>
          </p:nvPicPr>
          <p:blipFill rotWithShape="1">
            <a:blip r:embed="rId4">
              <a:extLst>
                <a:ext uri="{28A0092B-C50C-407E-A947-70E740481C1C}">
                  <a14:useLocalDpi xmlns:a14="http://schemas.microsoft.com/office/drawing/2010/main" val="0"/>
                </a:ext>
              </a:extLst>
            </a:blip>
            <a:srcRect b="17047"/>
            <a:stretch/>
          </p:blipFill>
          <p:spPr bwMode="auto">
            <a:xfrm>
              <a:off x="4021810" y="2632699"/>
              <a:ext cx="5046669" cy="90866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4515" name="Picture 3" descr="C:\Users\Administrator\AppData\Roaming\Tencent\Users\165733510\QQ\WinTemp\RichOle\B4`TVJ]OICALG{NF58{)K3W.png"/>
            <p:cNvPicPr>
              <a:picLocks noChangeAspect="1" noChangeArrowheads="1"/>
            </p:cNvPicPr>
            <p:nvPr/>
          </p:nvPicPr>
          <p:blipFill rotWithShape="1">
            <a:blip r:embed="rId5">
              <a:extLst>
                <a:ext uri="{28A0092B-C50C-407E-A947-70E740481C1C}">
                  <a14:useLocalDpi xmlns:a14="http://schemas.microsoft.com/office/drawing/2010/main" val="0"/>
                </a:ext>
              </a:extLst>
            </a:blip>
            <a:srcRect t="40727" b="5519"/>
            <a:stretch/>
          </p:blipFill>
          <p:spPr bwMode="auto">
            <a:xfrm>
              <a:off x="6555783" y="2049766"/>
              <a:ext cx="2513647" cy="6681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sp>
        <p:nvSpPr>
          <p:cNvPr id="9" name="任意多边形 8"/>
          <p:cNvSpPr/>
          <p:nvPr/>
        </p:nvSpPr>
        <p:spPr>
          <a:xfrm>
            <a:off x="1122364" y="954633"/>
            <a:ext cx="1788235" cy="1343978"/>
          </a:xfrm>
          <a:custGeom>
            <a:avLst/>
            <a:gdLst>
              <a:gd name="connsiteX0" fmla="*/ 318978 w 1788235"/>
              <a:gd name="connsiteY0" fmla="*/ 277482 h 1292621"/>
              <a:gd name="connsiteX1" fmla="*/ 1263 w 1788235"/>
              <a:gd name="connsiteY1" fmla="*/ 192242 h 1292621"/>
              <a:gd name="connsiteX2" fmla="*/ 272483 w 1788235"/>
              <a:gd name="connsiteY2" fmla="*/ 6262 h 1292621"/>
              <a:gd name="connsiteX3" fmla="*/ 1551094 w 1788235"/>
              <a:gd name="connsiteY3" fmla="*/ 60506 h 1292621"/>
              <a:gd name="connsiteX4" fmla="*/ 1690578 w 1788235"/>
              <a:gd name="connsiteY4" fmla="*/ 223238 h 1292621"/>
              <a:gd name="connsiteX5" fmla="*/ 466212 w 1788235"/>
              <a:gd name="connsiteY5" fmla="*/ 261984 h 1292621"/>
              <a:gd name="connsiteX6" fmla="*/ 148497 w 1788235"/>
              <a:gd name="connsiteY6" fmla="*/ 951659 h 1292621"/>
              <a:gd name="connsiteX7" fmla="*/ 109751 w 1788235"/>
              <a:gd name="connsiteY7" fmla="*/ 1292621 h 1292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8235" h="1292621">
                <a:moveTo>
                  <a:pt x="318978" y="277482"/>
                </a:moveTo>
                <a:cubicBezTo>
                  <a:pt x="163995" y="257463"/>
                  <a:pt x="9012" y="237445"/>
                  <a:pt x="1263" y="192242"/>
                </a:cubicBezTo>
                <a:cubicBezTo>
                  <a:pt x="-6486" y="147039"/>
                  <a:pt x="14178" y="28218"/>
                  <a:pt x="272483" y="6262"/>
                </a:cubicBezTo>
                <a:cubicBezTo>
                  <a:pt x="530788" y="-15694"/>
                  <a:pt x="1314745" y="24343"/>
                  <a:pt x="1551094" y="60506"/>
                </a:cubicBezTo>
                <a:cubicBezTo>
                  <a:pt x="1787443" y="96669"/>
                  <a:pt x="1871392" y="189658"/>
                  <a:pt x="1690578" y="223238"/>
                </a:cubicBezTo>
                <a:cubicBezTo>
                  <a:pt x="1509764" y="256818"/>
                  <a:pt x="723225" y="140581"/>
                  <a:pt x="466212" y="261984"/>
                </a:cubicBezTo>
                <a:cubicBezTo>
                  <a:pt x="209199" y="383387"/>
                  <a:pt x="207907" y="779886"/>
                  <a:pt x="148497" y="951659"/>
                </a:cubicBezTo>
                <a:cubicBezTo>
                  <a:pt x="89087" y="1123432"/>
                  <a:pt x="99419" y="1208026"/>
                  <a:pt x="109751" y="1292621"/>
                </a:cubicBezTo>
              </a:path>
            </a:pathLst>
          </a:custGeom>
          <a:ln w="381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任意多边形 9"/>
          <p:cNvSpPr/>
          <p:nvPr/>
        </p:nvSpPr>
        <p:spPr>
          <a:xfrm>
            <a:off x="1150118" y="4401519"/>
            <a:ext cx="2786451" cy="513320"/>
          </a:xfrm>
          <a:custGeom>
            <a:avLst/>
            <a:gdLst>
              <a:gd name="connsiteX0" fmla="*/ 2120024 w 2786451"/>
              <a:gd name="connsiteY0" fmla="*/ 232474 h 513320"/>
              <a:gd name="connsiteX1" fmla="*/ 353218 w 2786451"/>
              <a:gd name="connsiteY1" fmla="*/ 131735 h 513320"/>
              <a:gd name="connsiteX2" fmla="*/ 159489 w 2786451"/>
              <a:gd name="connsiteY2" fmla="*/ 457200 h 513320"/>
              <a:gd name="connsiteX3" fmla="*/ 2189767 w 2786451"/>
              <a:gd name="connsiteY3" fmla="*/ 495945 h 513320"/>
              <a:gd name="connsiteX4" fmla="*/ 2553977 w 2786451"/>
              <a:gd name="connsiteY4" fmla="*/ 271220 h 513320"/>
              <a:gd name="connsiteX5" fmla="*/ 2306004 w 2786451"/>
              <a:gd name="connsiteY5" fmla="*/ 224725 h 513320"/>
              <a:gd name="connsiteX6" fmla="*/ 2786451 w 2786451"/>
              <a:gd name="connsiteY6" fmla="*/ 0 h 51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6451" h="513320">
                <a:moveTo>
                  <a:pt x="2120024" y="232474"/>
                </a:moveTo>
                <a:cubicBezTo>
                  <a:pt x="1399999" y="163377"/>
                  <a:pt x="679974" y="94281"/>
                  <a:pt x="353218" y="131735"/>
                </a:cubicBezTo>
                <a:cubicBezTo>
                  <a:pt x="26462" y="169189"/>
                  <a:pt x="-146602" y="396498"/>
                  <a:pt x="159489" y="457200"/>
                </a:cubicBezTo>
                <a:cubicBezTo>
                  <a:pt x="465580" y="517902"/>
                  <a:pt x="1790686" y="526942"/>
                  <a:pt x="2189767" y="495945"/>
                </a:cubicBezTo>
                <a:cubicBezTo>
                  <a:pt x="2588848" y="464948"/>
                  <a:pt x="2534604" y="316423"/>
                  <a:pt x="2553977" y="271220"/>
                </a:cubicBezTo>
                <a:cubicBezTo>
                  <a:pt x="2573350" y="226017"/>
                  <a:pt x="2267258" y="269928"/>
                  <a:pt x="2306004" y="224725"/>
                </a:cubicBezTo>
                <a:cubicBezTo>
                  <a:pt x="2344750" y="179522"/>
                  <a:pt x="2565600" y="89761"/>
                  <a:pt x="2786451" y="0"/>
                </a:cubicBezTo>
              </a:path>
            </a:pathLst>
          </a:custGeom>
          <a:ln w="381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任意多边形 10"/>
          <p:cNvSpPr/>
          <p:nvPr/>
        </p:nvSpPr>
        <p:spPr>
          <a:xfrm>
            <a:off x="1353106" y="1823057"/>
            <a:ext cx="4925598" cy="2191004"/>
          </a:xfrm>
          <a:custGeom>
            <a:avLst/>
            <a:gdLst>
              <a:gd name="connsiteX0" fmla="*/ 2335491 w 4925598"/>
              <a:gd name="connsiteY0" fmla="*/ 385451 h 2191004"/>
              <a:gd name="connsiteX1" fmla="*/ 134731 w 4925598"/>
              <a:gd name="connsiteY1" fmla="*/ 315709 h 2191004"/>
              <a:gd name="connsiteX2" fmla="*/ 553186 w 4925598"/>
              <a:gd name="connsiteY2" fmla="*/ 21241 h 2191004"/>
              <a:gd name="connsiteX3" fmla="*/ 3118155 w 4925598"/>
              <a:gd name="connsiteY3" fmla="*/ 28990 h 2191004"/>
              <a:gd name="connsiteX4" fmla="*/ 4861714 w 4925598"/>
              <a:gd name="connsiteY4" fmla="*/ 75485 h 2191004"/>
              <a:gd name="connsiteX5" fmla="*/ 4350270 w 4925598"/>
              <a:gd name="connsiteY5" fmla="*/ 338957 h 2191004"/>
              <a:gd name="connsiteX6" fmla="*/ 2490474 w 4925598"/>
              <a:gd name="connsiteY6" fmla="*/ 377702 h 2191004"/>
              <a:gd name="connsiteX7" fmla="*/ 2668704 w 4925598"/>
              <a:gd name="connsiteY7" fmla="*/ 1881038 h 2191004"/>
              <a:gd name="connsiteX8" fmla="*/ 3528860 w 4925598"/>
              <a:gd name="connsiteY8" fmla="*/ 2191004 h 2191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5598" h="2191004">
                <a:moveTo>
                  <a:pt x="2335491" y="385451"/>
                </a:moveTo>
                <a:cubicBezTo>
                  <a:pt x="1383636" y="380931"/>
                  <a:pt x="431782" y="376411"/>
                  <a:pt x="134731" y="315709"/>
                </a:cubicBezTo>
                <a:cubicBezTo>
                  <a:pt x="-162320" y="255007"/>
                  <a:pt x="55949" y="69027"/>
                  <a:pt x="553186" y="21241"/>
                </a:cubicBezTo>
                <a:cubicBezTo>
                  <a:pt x="1050423" y="-26545"/>
                  <a:pt x="2400067" y="19949"/>
                  <a:pt x="3118155" y="28990"/>
                </a:cubicBezTo>
                <a:cubicBezTo>
                  <a:pt x="3836243" y="38031"/>
                  <a:pt x="4656362" y="23824"/>
                  <a:pt x="4861714" y="75485"/>
                </a:cubicBezTo>
                <a:cubicBezTo>
                  <a:pt x="5067067" y="127146"/>
                  <a:pt x="4745477" y="288587"/>
                  <a:pt x="4350270" y="338957"/>
                </a:cubicBezTo>
                <a:cubicBezTo>
                  <a:pt x="3955063" y="389327"/>
                  <a:pt x="2770735" y="120688"/>
                  <a:pt x="2490474" y="377702"/>
                </a:cubicBezTo>
                <a:cubicBezTo>
                  <a:pt x="2210213" y="634716"/>
                  <a:pt x="2495640" y="1578821"/>
                  <a:pt x="2668704" y="1881038"/>
                </a:cubicBezTo>
                <a:cubicBezTo>
                  <a:pt x="2841768" y="2183255"/>
                  <a:pt x="3185314" y="2187129"/>
                  <a:pt x="3528860" y="2191004"/>
                </a:cubicBezTo>
              </a:path>
            </a:pathLst>
          </a:cu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任意多边形 11"/>
          <p:cNvSpPr/>
          <p:nvPr/>
        </p:nvSpPr>
        <p:spPr>
          <a:xfrm>
            <a:off x="6505698" y="991892"/>
            <a:ext cx="1042475" cy="3298786"/>
          </a:xfrm>
          <a:custGeom>
            <a:avLst/>
            <a:gdLst>
              <a:gd name="connsiteX0" fmla="*/ 445292 w 1042475"/>
              <a:gd name="connsiteY0" fmla="*/ 3037667 h 3298786"/>
              <a:gd name="connsiteX1" fmla="*/ 1041977 w 1042475"/>
              <a:gd name="connsiteY1" fmla="*/ 3130657 h 3298786"/>
              <a:gd name="connsiteX2" fmla="*/ 538282 w 1042475"/>
              <a:gd name="connsiteY2" fmla="*/ 3277891 h 3298786"/>
              <a:gd name="connsiteX3" fmla="*/ 26838 w 1042475"/>
              <a:gd name="connsiteY3" fmla="*/ 3277891 h 3298786"/>
              <a:gd name="connsiteX4" fmla="*/ 88831 w 1042475"/>
              <a:gd name="connsiteY4" fmla="*/ 3091911 h 3298786"/>
              <a:gd name="connsiteX5" fmla="*/ 236065 w 1042475"/>
              <a:gd name="connsiteY5" fmla="*/ 3053166 h 3298786"/>
              <a:gd name="connsiteX6" fmla="*/ 158573 w 1042475"/>
              <a:gd name="connsiteY6" fmla="*/ 2712203 h 3298786"/>
              <a:gd name="connsiteX7" fmla="*/ 150824 w 1042475"/>
              <a:gd name="connsiteY7" fmla="*/ 604433 h 3298786"/>
              <a:gd name="connsiteX8" fmla="*/ 693265 w 1042475"/>
              <a:gd name="connsiteY8" fmla="*/ 0 h 329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2475" h="3298786">
                <a:moveTo>
                  <a:pt x="445292" y="3037667"/>
                </a:moveTo>
                <a:cubicBezTo>
                  <a:pt x="735885" y="3064143"/>
                  <a:pt x="1026479" y="3090620"/>
                  <a:pt x="1041977" y="3130657"/>
                </a:cubicBezTo>
                <a:cubicBezTo>
                  <a:pt x="1057475" y="3170694"/>
                  <a:pt x="707472" y="3253352"/>
                  <a:pt x="538282" y="3277891"/>
                </a:cubicBezTo>
                <a:cubicBezTo>
                  <a:pt x="369092" y="3302430"/>
                  <a:pt x="101746" y="3308888"/>
                  <a:pt x="26838" y="3277891"/>
                </a:cubicBezTo>
                <a:cubicBezTo>
                  <a:pt x="-48071" y="3246894"/>
                  <a:pt x="53960" y="3129365"/>
                  <a:pt x="88831" y="3091911"/>
                </a:cubicBezTo>
                <a:cubicBezTo>
                  <a:pt x="123702" y="3054457"/>
                  <a:pt x="224441" y="3116451"/>
                  <a:pt x="236065" y="3053166"/>
                </a:cubicBezTo>
                <a:cubicBezTo>
                  <a:pt x="247689" y="2989881"/>
                  <a:pt x="172780" y="3120325"/>
                  <a:pt x="158573" y="2712203"/>
                </a:cubicBezTo>
                <a:cubicBezTo>
                  <a:pt x="144366" y="2304081"/>
                  <a:pt x="61709" y="1056467"/>
                  <a:pt x="150824" y="604433"/>
                </a:cubicBezTo>
                <a:cubicBezTo>
                  <a:pt x="239939" y="152399"/>
                  <a:pt x="466602" y="76199"/>
                  <a:pt x="693265" y="0"/>
                </a:cubicBezTo>
              </a:path>
            </a:pathLst>
          </a:cu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任意多边形 12"/>
          <p:cNvSpPr/>
          <p:nvPr/>
        </p:nvSpPr>
        <p:spPr>
          <a:xfrm>
            <a:off x="5017220" y="2673458"/>
            <a:ext cx="3010902" cy="2086080"/>
          </a:xfrm>
          <a:custGeom>
            <a:avLst/>
            <a:gdLst>
              <a:gd name="connsiteX0" fmla="*/ 856638 w 3010902"/>
              <a:gd name="connsiteY0" fmla="*/ 1712562 h 2086080"/>
              <a:gd name="connsiteX1" fmla="*/ 368441 w 3010902"/>
              <a:gd name="connsiteY1" fmla="*/ 1604074 h 2086080"/>
              <a:gd name="connsiteX2" fmla="*/ 27478 w 3010902"/>
              <a:gd name="connsiteY2" fmla="*/ 1627322 h 2086080"/>
              <a:gd name="connsiteX3" fmla="*/ 104970 w 3010902"/>
              <a:gd name="connsiteY3" fmla="*/ 1867545 h 2086080"/>
              <a:gd name="connsiteX4" fmla="*/ 771397 w 3010902"/>
              <a:gd name="connsiteY4" fmla="*/ 1844298 h 2086080"/>
              <a:gd name="connsiteX5" fmla="*/ 887634 w 3010902"/>
              <a:gd name="connsiteY5" fmla="*/ 1766806 h 2086080"/>
              <a:gd name="connsiteX6" fmla="*/ 1313838 w 3010902"/>
              <a:gd name="connsiteY6" fmla="*/ 1875295 h 2086080"/>
              <a:gd name="connsiteX7" fmla="*/ 2600197 w 3010902"/>
              <a:gd name="connsiteY7" fmla="*/ 1960535 h 2086080"/>
              <a:gd name="connsiteX8" fmla="*/ 3010902 w 3010902"/>
              <a:gd name="connsiteY8" fmla="*/ 0 h 208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0902" h="2086080">
                <a:moveTo>
                  <a:pt x="856638" y="1712562"/>
                </a:moveTo>
                <a:cubicBezTo>
                  <a:pt x="681636" y="1665421"/>
                  <a:pt x="506634" y="1618281"/>
                  <a:pt x="368441" y="1604074"/>
                </a:cubicBezTo>
                <a:cubicBezTo>
                  <a:pt x="230248" y="1589867"/>
                  <a:pt x="71390" y="1583410"/>
                  <a:pt x="27478" y="1627322"/>
                </a:cubicBezTo>
                <a:cubicBezTo>
                  <a:pt x="-16434" y="1671234"/>
                  <a:pt x="-19016" y="1831382"/>
                  <a:pt x="104970" y="1867545"/>
                </a:cubicBezTo>
                <a:cubicBezTo>
                  <a:pt x="228956" y="1903708"/>
                  <a:pt x="640953" y="1861088"/>
                  <a:pt x="771397" y="1844298"/>
                </a:cubicBezTo>
                <a:cubicBezTo>
                  <a:pt x="901841" y="1827508"/>
                  <a:pt x="797227" y="1761640"/>
                  <a:pt x="887634" y="1766806"/>
                </a:cubicBezTo>
                <a:cubicBezTo>
                  <a:pt x="978041" y="1771972"/>
                  <a:pt x="1028411" y="1843007"/>
                  <a:pt x="1313838" y="1875295"/>
                </a:cubicBezTo>
                <a:cubicBezTo>
                  <a:pt x="1599265" y="1907583"/>
                  <a:pt x="2317353" y="2273084"/>
                  <a:pt x="2600197" y="1960535"/>
                </a:cubicBezTo>
                <a:cubicBezTo>
                  <a:pt x="2883041" y="1647986"/>
                  <a:pt x="2946971" y="823993"/>
                  <a:pt x="3010902" y="0"/>
                </a:cubicBezTo>
              </a:path>
            </a:pathLst>
          </a:cu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16585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4513"/>
                                        </p:tgtEl>
                                        <p:attrNameLst>
                                          <p:attrName>style.visibility</p:attrName>
                                        </p:attrNameLst>
                                      </p:cBhvr>
                                      <p:to>
                                        <p:strVal val="visible"/>
                                      </p:to>
                                    </p:set>
                                    <p:animEffect transition="in" filter="wipe(up)">
                                      <p:cBhvr>
                                        <p:cTn id="11" dur="500"/>
                                        <p:tgtEl>
                                          <p:spTgt spid="6451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4516"/>
                                        </p:tgtEl>
                                        <p:attrNameLst>
                                          <p:attrName>style.visibility</p:attrName>
                                        </p:attrNameLst>
                                      </p:cBhvr>
                                      <p:to>
                                        <p:strVal val="visible"/>
                                      </p:to>
                                    </p:set>
                                    <p:animEffect transition="in" filter="wipe(up)">
                                      <p:cBhvr>
                                        <p:cTn id="15" dur="500"/>
                                        <p:tgtEl>
                                          <p:spTgt spid="6451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up)">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down)">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animBg="1"/>
      <p:bldP spid="11" grpId="0" animBg="1"/>
      <p:bldP spid="12"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 &lt;properties&gt;</a:t>
            </a:r>
            <a:r>
              <a:rPr lang="zh-CN" altLang="en-US" dirty="0">
                <a:solidFill>
                  <a:srgbClr val="000000"/>
                </a:solidFill>
                <a:latin typeface="Times New Roman" panose="02020603050405020304" pitchFamily="18" charset="0"/>
                <a:cs typeface="Times New Roman" panose="02020603050405020304" pitchFamily="18" charset="0"/>
              </a:rPr>
              <a:t>是一个</a:t>
            </a:r>
            <a:r>
              <a:rPr lang="zh-CN" altLang="en-US" dirty="0">
                <a:solidFill>
                  <a:srgbClr val="0070C0"/>
                </a:solidFill>
                <a:latin typeface="Times New Roman" panose="02020603050405020304" pitchFamily="18" charset="0"/>
                <a:cs typeface="Times New Roman" panose="02020603050405020304" pitchFamily="18" charset="0"/>
              </a:rPr>
              <a:t>配置属性</a:t>
            </a:r>
            <a:r>
              <a:rPr lang="zh-CN" altLang="en-US" dirty="0">
                <a:solidFill>
                  <a:srgbClr val="000000"/>
                </a:solidFill>
                <a:latin typeface="Times New Roman" panose="02020603050405020304" pitchFamily="18" charset="0"/>
                <a:cs typeface="Times New Roman" panose="02020603050405020304" pitchFamily="18" charset="0"/>
              </a:rPr>
              <a:t>的元素，该元素通常用来</a:t>
            </a: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将内部的配置外在化</a:t>
            </a:r>
            <a:r>
              <a:rPr lang="zh-CN" altLang="en-US" dirty="0">
                <a:solidFill>
                  <a:srgbClr val="000000"/>
                </a:solidFill>
                <a:latin typeface="Times New Roman" panose="02020603050405020304" pitchFamily="18" charset="0"/>
                <a:cs typeface="Times New Roman" panose="02020603050405020304" pitchFamily="18" charset="0"/>
              </a:rPr>
              <a:t>，即通过外部的配置来动态的替换内部定义的属性。例如，数据库的连接等属性，就可以通过典型的</a:t>
            </a:r>
            <a:r>
              <a:rPr lang="en-US" altLang="zh-CN" dirty="0">
                <a:solidFill>
                  <a:srgbClr val="000000"/>
                </a:solidFill>
                <a:latin typeface="Times New Roman" panose="02020603050405020304" pitchFamily="18" charset="0"/>
                <a:cs typeface="Times New Roman" panose="02020603050405020304" pitchFamily="18" charset="0"/>
              </a:rPr>
              <a:t>Java</a:t>
            </a:r>
            <a:r>
              <a:rPr lang="zh-CN" altLang="en-US" dirty="0">
                <a:solidFill>
                  <a:srgbClr val="000000"/>
                </a:solidFill>
                <a:latin typeface="Times New Roman" panose="02020603050405020304" pitchFamily="18" charset="0"/>
                <a:cs typeface="Times New Roman" panose="02020603050405020304" pitchFamily="18" charset="0"/>
              </a:rPr>
              <a:t>属性文件中的配置来替换，具体方式如下： </a:t>
            </a:r>
            <a:endParaRPr lang="en-US" altLang="zh-CN" dirty="0">
              <a:solidFill>
                <a:srgbClr val="000000"/>
              </a:solidFill>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编写</a:t>
            </a:r>
            <a:r>
              <a:rPr lang="en-US" altLang="zh-CN" dirty="0" err="1">
                <a:latin typeface="Times New Roman" panose="02020603050405020304" pitchFamily="18" charset="0"/>
                <a:cs typeface="Times New Roman" panose="02020603050405020304" pitchFamily="18" charset="0"/>
              </a:rPr>
              <a:t>db.properties</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endParaRPr lang="zh-CN" altLang="en-US" dirty="0"/>
          </a:p>
        </p:txBody>
      </p:sp>
      <p:sp>
        <p:nvSpPr>
          <p:cNvPr id="38914" name="标题 1">
            <a:extLst>
              <a:ext uri="{FF2B5EF4-FFF2-40B4-BE49-F238E27FC236}">
                <a16:creationId xmlns:a16="http://schemas.microsoft.com/office/drawing/2014/main" id="{4CA494AD-41F2-48B8-915B-7F0707E77C1A}"/>
              </a:ext>
            </a:extLst>
          </p:cNvPr>
          <p:cNvSpPr>
            <a:spLocks noGrp="1"/>
          </p:cNvSpPr>
          <p:nvPr>
            <p:ph type="ctrTitle"/>
          </p:nvPr>
        </p:nvSpPr>
        <p:spPr/>
        <p:txBody>
          <a:bodyPr/>
          <a:lstStyle/>
          <a:p>
            <a:r>
              <a:rPr lang="en-US" altLang="zh-CN"/>
              <a:t>7.2.2 &lt;properties&gt;</a:t>
            </a:r>
            <a:r>
              <a:rPr lang="zh-CN" altLang="en-US"/>
              <a:t>元素</a:t>
            </a:r>
          </a:p>
        </p:txBody>
      </p:sp>
      <p:sp>
        <p:nvSpPr>
          <p:cNvPr id="38920" name="矩形 6">
            <a:extLst>
              <a:ext uri="{FF2B5EF4-FFF2-40B4-BE49-F238E27FC236}">
                <a16:creationId xmlns:a16="http://schemas.microsoft.com/office/drawing/2014/main" id="{5DC04E7E-645E-4302-9F8C-7AF6909FAF15}"/>
              </a:ext>
            </a:extLst>
          </p:cNvPr>
          <p:cNvSpPr>
            <a:spLocks noChangeArrowheads="1"/>
          </p:cNvSpPr>
          <p:nvPr/>
        </p:nvSpPr>
        <p:spPr bwMode="auto">
          <a:xfrm>
            <a:off x="368343" y="712434"/>
            <a:ext cx="8495871" cy="45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endParaRPr lang="en-US" altLang="zh-CN" dirty="0">
              <a:solidFill>
                <a:srgbClr val="000000"/>
              </a:solidFill>
              <a:latin typeface="Times New Roman" panose="02020603050405020304" pitchFamily="18" charset="0"/>
              <a:ea typeface="微软雅黑" pitchFamily="34" charset="-122"/>
              <a:cs typeface="Times New Roman" panose="02020603050405020304" pitchFamily="18" charset="0"/>
            </a:endParaRPr>
          </a:p>
        </p:txBody>
      </p:sp>
      <p:sp>
        <p:nvSpPr>
          <p:cNvPr id="40" name="矩形 16">
            <a:extLst>
              <a:ext uri="{FF2B5EF4-FFF2-40B4-BE49-F238E27FC236}">
                <a16:creationId xmlns:a16="http://schemas.microsoft.com/office/drawing/2014/main" id="{6EEB97B7-2DBA-41FB-9193-315C701402BB}"/>
              </a:ext>
            </a:extLst>
          </p:cNvPr>
          <p:cNvSpPr>
            <a:spLocks noChangeArrowheads="1"/>
          </p:cNvSpPr>
          <p:nvPr/>
        </p:nvSpPr>
        <p:spPr bwMode="auto">
          <a:xfrm>
            <a:off x="499407" y="2765044"/>
            <a:ext cx="4866124" cy="1812211"/>
          </a:xfrm>
          <a:prstGeom prst="rect">
            <a:avLst/>
          </a:prstGeom>
          <a:ln/>
          <a:extLst>
            <a:ext uri="{91240B29-F687-4F45-9708-019B960494DF}">
              <a14:hiddenLine xmlns:a14="http://schemas.microsoft.com/office/drawing/2010/main" w="28575" algn="ctr">
                <a:solidFill>
                  <a:srgbClr val="000000"/>
                </a:solidFill>
                <a:round/>
                <a:headEnd/>
                <a:tailEnd/>
              </a14:hiddenLine>
            </a:ext>
          </a:extLst>
        </p:spPr>
        <p:style>
          <a:lnRef idx="1">
            <a:schemeClr val="accent1"/>
          </a:lnRef>
          <a:fillRef idx="2">
            <a:schemeClr val="accent1"/>
          </a:fillRef>
          <a:effectRef idx="1">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dirty="0">
                <a:latin typeface="Times New Roman" panose="02020603050405020304" pitchFamily="18" charset="0"/>
                <a:ea typeface="微软雅黑" pitchFamily="34" charset="-122"/>
                <a:cs typeface="Times New Roman" panose="02020603050405020304" pitchFamily="18" charset="0"/>
              </a:rPr>
              <a:t>     </a:t>
            </a:r>
            <a:r>
              <a:rPr lang="en-US" altLang="zh-CN" dirty="0" err="1">
                <a:latin typeface="Times New Roman" panose="02020603050405020304" pitchFamily="18" charset="0"/>
                <a:ea typeface="微软雅黑" pitchFamily="34" charset="-122"/>
                <a:cs typeface="Times New Roman" panose="02020603050405020304" pitchFamily="18" charset="0"/>
              </a:rPr>
              <a:t>jdbc.driver</a:t>
            </a:r>
            <a:r>
              <a:rPr lang="en-US" altLang="zh-CN" dirty="0">
                <a:latin typeface="Times New Roman" panose="02020603050405020304" pitchFamily="18" charset="0"/>
                <a:ea typeface="微软雅黑" pitchFamily="34" charset="-122"/>
                <a:cs typeface="Times New Roman" panose="02020603050405020304" pitchFamily="18" charset="0"/>
              </a:rPr>
              <a:t>=</a:t>
            </a:r>
            <a:r>
              <a:rPr lang="en-US" altLang="zh-CN" dirty="0" err="1">
                <a:latin typeface="Times New Roman" panose="02020603050405020304" pitchFamily="18" charset="0"/>
                <a:ea typeface="微软雅黑" pitchFamily="34" charset="-122"/>
                <a:cs typeface="Times New Roman" panose="02020603050405020304" pitchFamily="18" charset="0"/>
              </a:rPr>
              <a:t>com.mysql.jdbc.Driver</a:t>
            </a:r>
            <a:endParaRPr lang="en-US" altLang="zh-CN" dirty="0">
              <a:latin typeface="Times New Roman" panose="02020603050405020304" pitchFamily="18" charset="0"/>
              <a:ea typeface="微软雅黑" pitchFamily="34" charset="-122"/>
              <a:cs typeface="Times New Roman" panose="02020603050405020304" pitchFamily="18" charset="0"/>
            </a:endParaRPr>
          </a:p>
          <a:p>
            <a:pPr>
              <a:lnSpc>
                <a:spcPct val="150000"/>
              </a:lnSpc>
            </a:pPr>
            <a:r>
              <a:rPr lang="en-US" altLang="zh-CN" dirty="0">
                <a:latin typeface="Times New Roman" panose="02020603050405020304" pitchFamily="18" charset="0"/>
                <a:ea typeface="微软雅黑" pitchFamily="34" charset="-122"/>
                <a:cs typeface="Times New Roman" panose="02020603050405020304" pitchFamily="18" charset="0"/>
              </a:rPr>
              <a:t>     jdbc.url=</a:t>
            </a:r>
            <a:r>
              <a:rPr lang="en-US" altLang="zh-CN" dirty="0" err="1">
                <a:latin typeface="Times New Roman" panose="02020603050405020304" pitchFamily="18" charset="0"/>
                <a:ea typeface="微软雅黑" pitchFamily="34" charset="-122"/>
                <a:cs typeface="Times New Roman" panose="02020603050405020304" pitchFamily="18" charset="0"/>
              </a:rPr>
              <a:t>jdbc:mysql</a:t>
            </a:r>
            <a:r>
              <a:rPr lang="en-US" altLang="zh-CN" dirty="0">
                <a:latin typeface="Times New Roman" panose="02020603050405020304" pitchFamily="18" charset="0"/>
                <a:ea typeface="微软雅黑" pitchFamily="34" charset="-122"/>
                <a:cs typeface="Times New Roman" panose="02020603050405020304" pitchFamily="18" charset="0"/>
              </a:rPr>
              <a:t>://localhost:3306/</a:t>
            </a:r>
            <a:r>
              <a:rPr lang="en-US" altLang="zh-CN" dirty="0" err="1">
                <a:latin typeface="Times New Roman" panose="02020603050405020304" pitchFamily="18" charset="0"/>
                <a:ea typeface="微软雅黑" pitchFamily="34" charset="-122"/>
                <a:cs typeface="Times New Roman" panose="02020603050405020304" pitchFamily="18" charset="0"/>
              </a:rPr>
              <a:t>mybatis</a:t>
            </a:r>
            <a:endParaRPr lang="en-US" altLang="zh-CN" dirty="0">
              <a:latin typeface="Times New Roman" panose="02020603050405020304" pitchFamily="18" charset="0"/>
              <a:ea typeface="微软雅黑" pitchFamily="34" charset="-122"/>
              <a:cs typeface="Times New Roman" panose="02020603050405020304" pitchFamily="18" charset="0"/>
            </a:endParaRPr>
          </a:p>
          <a:p>
            <a:pPr>
              <a:lnSpc>
                <a:spcPct val="150000"/>
              </a:lnSpc>
            </a:pPr>
            <a:r>
              <a:rPr lang="en-US" altLang="zh-CN" dirty="0">
                <a:latin typeface="Times New Roman" panose="02020603050405020304" pitchFamily="18" charset="0"/>
                <a:ea typeface="微软雅黑" pitchFamily="34" charset="-122"/>
                <a:cs typeface="Times New Roman" panose="02020603050405020304" pitchFamily="18" charset="0"/>
              </a:rPr>
              <a:t>     </a:t>
            </a:r>
            <a:r>
              <a:rPr lang="en-US" altLang="zh-CN" dirty="0" err="1">
                <a:latin typeface="Times New Roman" panose="02020603050405020304" pitchFamily="18" charset="0"/>
                <a:ea typeface="微软雅黑" pitchFamily="34" charset="-122"/>
                <a:cs typeface="Times New Roman" panose="02020603050405020304" pitchFamily="18" charset="0"/>
              </a:rPr>
              <a:t>jdbc.username</a:t>
            </a:r>
            <a:r>
              <a:rPr lang="en-US" altLang="zh-CN" dirty="0">
                <a:latin typeface="Times New Roman" panose="02020603050405020304" pitchFamily="18" charset="0"/>
                <a:ea typeface="微软雅黑" pitchFamily="34" charset="-122"/>
                <a:cs typeface="Times New Roman" panose="02020603050405020304" pitchFamily="18" charset="0"/>
              </a:rPr>
              <a:t>=root</a:t>
            </a:r>
          </a:p>
          <a:p>
            <a:pPr>
              <a:lnSpc>
                <a:spcPct val="150000"/>
              </a:lnSpc>
            </a:pPr>
            <a:r>
              <a:rPr lang="en-US" altLang="zh-CN" dirty="0">
                <a:latin typeface="Times New Roman" panose="02020603050405020304" pitchFamily="18" charset="0"/>
                <a:ea typeface="微软雅黑" pitchFamily="34" charset="-122"/>
                <a:cs typeface="Times New Roman" panose="02020603050405020304" pitchFamily="18" charset="0"/>
              </a:rPr>
              <a:t>     </a:t>
            </a:r>
            <a:r>
              <a:rPr lang="en-US" altLang="zh-CN" dirty="0" err="1">
                <a:latin typeface="Times New Roman" panose="02020603050405020304" pitchFamily="18" charset="0"/>
                <a:ea typeface="微软雅黑" pitchFamily="34" charset="-122"/>
                <a:cs typeface="Times New Roman" panose="02020603050405020304" pitchFamily="18" charset="0"/>
              </a:rPr>
              <a:t>jdbc.password</a:t>
            </a:r>
            <a:r>
              <a:rPr lang="en-US" altLang="zh-CN" dirty="0">
                <a:latin typeface="Times New Roman" panose="02020603050405020304" pitchFamily="18" charset="0"/>
                <a:ea typeface="微软雅黑" pitchFamily="34" charset="-122"/>
                <a:cs typeface="Times New Roman" panose="02020603050405020304" pitchFamily="18" charset="0"/>
              </a:rPr>
              <a:t>=root</a:t>
            </a:r>
          </a:p>
        </p:txBody>
      </p:sp>
      <p:pic>
        <p:nvPicPr>
          <p:cNvPr id="9" name="Picture 29">
            <a:extLst>
              <a:ext uri="{FF2B5EF4-FFF2-40B4-BE49-F238E27FC236}">
                <a16:creationId xmlns:a16="http://schemas.microsoft.com/office/drawing/2014/main" id="{8CD24680-3FFF-4101-B9B3-5C1671890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5399" y="1874736"/>
            <a:ext cx="1638300" cy="2886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
        <p:nvSpPr>
          <p:cNvPr id="3" name="矩形 2"/>
          <p:cNvSpPr/>
          <p:nvPr/>
        </p:nvSpPr>
        <p:spPr>
          <a:xfrm>
            <a:off x="7405399" y="1874737"/>
            <a:ext cx="1590447" cy="22733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49497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en-US" altLang="zh-CN" dirty="0">
                <a:solidFill>
                  <a:srgbClr val="000000"/>
                </a:solidFill>
                <a:latin typeface="Times New Roman" panose="02020603050405020304" pitchFamily="18" charset="0"/>
                <a:cs typeface="Times New Roman" panose="02020603050405020304" pitchFamily="18" charset="0"/>
              </a:rPr>
              <a:t>2.</a:t>
            </a:r>
            <a:r>
              <a:rPr lang="zh-CN" altLang="en-US" dirty="0">
                <a:solidFill>
                  <a:srgbClr val="000000"/>
                </a:solidFill>
                <a:latin typeface="Times New Roman" panose="02020603050405020304" pitchFamily="18" charset="0"/>
                <a:cs typeface="Times New Roman" panose="02020603050405020304" pitchFamily="18" charset="0"/>
              </a:rPr>
              <a:t>配置</a:t>
            </a:r>
            <a:r>
              <a:rPr lang="en-US" altLang="zh-CN" dirty="0">
                <a:solidFill>
                  <a:srgbClr val="000000"/>
                </a:solidFill>
                <a:latin typeface="Times New Roman" panose="02020603050405020304" pitchFamily="18" charset="0"/>
                <a:cs typeface="Times New Roman" panose="02020603050405020304" pitchFamily="18" charset="0"/>
              </a:rPr>
              <a:t>&lt;properties... /&gt;</a:t>
            </a:r>
            <a:r>
              <a:rPr lang="zh-CN" altLang="en-US" dirty="0">
                <a:solidFill>
                  <a:srgbClr val="000000"/>
                </a:solidFill>
                <a:latin typeface="Times New Roman" panose="02020603050405020304" pitchFamily="18" charset="0"/>
                <a:cs typeface="Times New Roman" panose="02020603050405020304" pitchFamily="18" charset="0"/>
              </a:rPr>
              <a:t>属性</a:t>
            </a:r>
            <a:endParaRPr lang="en-US" altLang="zh-CN" dirty="0">
              <a:solidFill>
                <a:srgbClr val="000000"/>
              </a:solidFill>
              <a:latin typeface="Times New Roman" panose="02020603050405020304" pitchFamily="18" charset="0"/>
              <a:cs typeface="Times New Roman" panose="02020603050405020304" pitchFamily="18" charset="0"/>
            </a:endParaRPr>
          </a:p>
          <a:p>
            <a:endParaRPr lang="en-US" altLang="zh-CN" dirty="0">
              <a:solidFill>
                <a:srgbClr val="000000"/>
              </a:solidFill>
              <a:latin typeface="Times New Roman" panose="02020603050405020304" pitchFamily="18" charset="0"/>
              <a:cs typeface="Times New Roman" panose="02020603050405020304" pitchFamily="18" charset="0"/>
            </a:endParaRPr>
          </a:p>
          <a:p>
            <a:pPr lvl="1"/>
            <a:r>
              <a:rPr lang="en-US" altLang="zh-CN" dirty="0">
                <a:solidFill>
                  <a:srgbClr val="000000"/>
                </a:solidFill>
                <a:latin typeface="Times New Roman" panose="02020603050405020304" pitchFamily="18" charset="0"/>
                <a:cs typeface="Times New Roman" panose="02020603050405020304" pitchFamily="18" charset="0"/>
              </a:rPr>
              <a:t>3.</a:t>
            </a:r>
            <a:r>
              <a:rPr lang="zh-CN" altLang="en-US" dirty="0">
                <a:solidFill>
                  <a:srgbClr val="000000"/>
                </a:solidFill>
                <a:latin typeface="Times New Roman" panose="02020603050405020304" pitchFamily="18" charset="0"/>
                <a:cs typeface="Times New Roman" panose="02020603050405020304" pitchFamily="18" charset="0"/>
              </a:rPr>
              <a:t>修改配置文件中数据库连接的信息</a:t>
            </a:r>
            <a:endParaRPr lang="zh-CN" altLang="zh-CN" dirty="0">
              <a:solidFill>
                <a:srgbClr val="000000"/>
              </a:solidFill>
              <a:latin typeface="Times New Roman" panose="02020603050405020304" pitchFamily="18" charset="0"/>
              <a:cs typeface="Times New Roman" panose="02020603050405020304" pitchFamily="18" charset="0"/>
            </a:endParaRPr>
          </a:p>
          <a:p>
            <a:endParaRPr lang="zh-CN" altLang="zh-CN" b="1" dirty="0">
              <a:solidFill>
                <a:srgbClr val="000000"/>
              </a:solidFill>
              <a:latin typeface="Times New Roman" panose="02020603050405020304" pitchFamily="18" charset="0"/>
              <a:cs typeface="Times New Roman" panose="02020603050405020304" pitchFamily="18" charset="0"/>
            </a:endParaRPr>
          </a:p>
          <a:p>
            <a:endParaRPr lang="zh-CN" altLang="en-US" dirty="0"/>
          </a:p>
        </p:txBody>
      </p:sp>
      <p:sp>
        <p:nvSpPr>
          <p:cNvPr id="39938" name="标题 1">
            <a:extLst>
              <a:ext uri="{FF2B5EF4-FFF2-40B4-BE49-F238E27FC236}">
                <a16:creationId xmlns:a16="http://schemas.microsoft.com/office/drawing/2014/main" id="{E6BBC3A3-4E35-477B-B080-C8DF6C000A92}"/>
              </a:ext>
            </a:extLst>
          </p:cNvPr>
          <p:cNvSpPr>
            <a:spLocks noGrp="1"/>
          </p:cNvSpPr>
          <p:nvPr>
            <p:ph type="ctrTitle"/>
          </p:nvPr>
        </p:nvSpPr>
        <p:spPr/>
        <p:txBody>
          <a:bodyPr/>
          <a:lstStyle/>
          <a:p>
            <a:r>
              <a:rPr lang="en-US" altLang="zh-CN"/>
              <a:t>7.2.2 &lt;properties&gt;</a:t>
            </a:r>
            <a:r>
              <a:rPr lang="zh-CN" altLang="en-US"/>
              <a:t>元素</a:t>
            </a:r>
          </a:p>
        </p:txBody>
      </p:sp>
      <p:sp>
        <p:nvSpPr>
          <p:cNvPr id="40" name="矩形 16">
            <a:extLst>
              <a:ext uri="{FF2B5EF4-FFF2-40B4-BE49-F238E27FC236}">
                <a16:creationId xmlns:a16="http://schemas.microsoft.com/office/drawing/2014/main" id="{9CB00383-D600-4722-BB59-9F67FF03D227}"/>
              </a:ext>
            </a:extLst>
          </p:cNvPr>
          <p:cNvSpPr>
            <a:spLocks noChangeArrowheads="1"/>
          </p:cNvSpPr>
          <p:nvPr/>
        </p:nvSpPr>
        <p:spPr bwMode="auto">
          <a:xfrm>
            <a:off x="547688" y="1150992"/>
            <a:ext cx="6357608" cy="366926"/>
          </a:xfrm>
          <a:prstGeom prst="rect">
            <a:avLst/>
          </a:prstGeom>
          <a:ln/>
          <a:extLst>
            <a:ext uri="{91240B29-F687-4F45-9708-019B960494DF}">
              <a14:hiddenLine xmlns:a14="http://schemas.microsoft.com/office/drawing/2010/main" w="28575" algn="ctr">
                <a:solidFill>
                  <a:srgbClr val="000000"/>
                </a:solidFill>
                <a:round/>
                <a:headEnd/>
                <a:tailEnd/>
              </a14:hiddenLine>
            </a:ext>
          </a:extLst>
        </p:spPr>
        <p:style>
          <a:lnRef idx="1">
            <a:schemeClr val="accent1"/>
          </a:lnRef>
          <a:fillRef idx="2">
            <a:schemeClr val="accent1"/>
          </a:fillRef>
          <a:effectRef idx="1">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solidFill>
                  <a:srgbClr val="000000"/>
                </a:solidFill>
                <a:latin typeface="Times New Roman" panose="02020603050405020304" pitchFamily="18" charset="0"/>
                <a:ea typeface="微软雅黑" pitchFamily="34" charset="-122"/>
                <a:cs typeface="Times New Roman" panose="02020603050405020304" pitchFamily="18" charset="0"/>
              </a:rPr>
              <a:t>       &lt;properties resource="</a:t>
            </a:r>
            <a:r>
              <a:rPr lang="en-US" altLang="zh-CN" dirty="0" err="1">
                <a:solidFill>
                  <a:srgbClr val="000000"/>
                </a:solidFill>
                <a:latin typeface="Times New Roman" panose="02020603050405020304" pitchFamily="18" charset="0"/>
                <a:ea typeface="微软雅黑" pitchFamily="34" charset="-122"/>
                <a:cs typeface="Times New Roman" panose="02020603050405020304" pitchFamily="18" charset="0"/>
              </a:rPr>
              <a:t>db.properties</a:t>
            </a:r>
            <a:r>
              <a:rPr lang="en-US" altLang="zh-CN" dirty="0">
                <a:solidFill>
                  <a:srgbClr val="000000"/>
                </a:solidFill>
                <a:latin typeface="Times New Roman" panose="02020603050405020304" pitchFamily="18" charset="0"/>
                <a:ea typeface="微软雅黑" pitchFamily="34" charset="-122"/>
                <a:cs typeface="Times New Roman" panose="02020603050405020304" pitchFamily="18" charset="0"/>
              </a:rPr>
              <a:t>" /&gt;</a:t>
            </a:r>
          </a:p>
        </p:txBody>
      </p:sp>
      <p:sp>
        <p:nvSpPr>
          <p:cNvPr id="9" name="矩形 16">
            <a:extLst>
              <a:ext uri="{FF2B5EF4-FFF2-40B4-BE49-F238E27FC236}">
                <a16:creationId xmlns:a16="http://schemas.microsoft.com/office/drawing/2014/main" id="{824DC5FC-C7AE-47E4-AB64-7CEBDCB37BB1}"/>
              </a:ext>
            </a:extLst>
          </p:cNvPr>
          <p:cNvSpPr>
            <a:spLocks noChangeArrowheads="1"/>
          </p:cNvSpPr>
          <p:nvPr/>
        </p:nvSpPr>
        <p:spPr bwMode="auto">
          <a:xfrm>
            <a:off x="547687" y="2023439"/>
            <a:ext cx="6357609" cy="2721982"/>
          </a:xfrm>
          <a:prstGeom prst="rect">
            <a:avLst/>
          </a:prstGeom>
          <a:ln/>
          <a:extLst>
            <a:ext uri="{91240B29-F687-4F45-9708-019B960494DF}">
              <a14:hiddenLine xmlns:a14="http://schemas.microsoft.com/office/drawing/2010/main" w="28575" algn="ctr">
                <a:solidFill>
                  <a:srgbClr val="000000"/>
                </a:solidFill>
                <a:round/>
                <a:headEnd/>
                <a:tailEnd/>
              </a14:hiddenLine>
            </a:ext>
          </a:extLst>
        </p:spPr>
        <p:style>
          <a:lnRef idx="1">
            <a:schemeClr val="accent1"/>
          </a:lnRef>
          <a:fillRef idx="2">
            <a:schemeClr val="accent1"/>
          </a:fillRef>
          <a:effectRef idx="1">
            <a:schemeClr val="accent1"/>
          </a:effectRef>
          <a:fontRef idx="minor">
            <a:schemeClr val="dk1"/>
          </a:fontRef>
        </p:style>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20000"/>
              </a:lnSpc>
            </a:pP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&lt;</a:t>
            </a:r>
            <a:r>
              <a:rPr lang="en-US" altLang="zh-CN" sz="1400" dirty="0" err="1">
                <a:solidFill>
                  <a:srgbClr val="000000"/>
                </a:solidFill>
                <a:latin typeface="Times New Roman" panose="02020603050405020304" pitchFamily="18" charset="0"/>
                <a:ea typeface="微软雅黑" pitchFamily="34" charset="-122"/>
                <a:cs typeface="Times New Roman" panose="02020603050405020304" pitchFamily="18" charset="0"/>
              </a:rPr>
              <a:t>dataSource</a:t>
            </a: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type="POOLED"&gt;</a:t>
            </a:r>
          </a:p>
          <a:p>
            <a:pPr lvl="1">
              <a:lnSpc>
                <a:spcPct val="120000"/>
              </a:lnSpc>
            </a:pP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&lt;!-- </a:t>
            </a:r>
            <a:r>
              <a:rPr lang="zh-CN" altLang="en-US" sz="1400" dirty="0">
                <a:solidFill>
                  <a:srgbClr val="000000"/>
                </a:solidFill>
                <a:latin typeface="Times New Roman" panose="02020603050405020304" pitchFamily="18" charset="0"/>
                <a:ea typeface="微软雅黑" pitchFamily="34" charset="-122"/>
                <a:cs typeface="Times New Roman" panose="02020603050405020304" pitchFamily="18" charset="0"/>
              </a:rPr>
              <a:t>数据库驱动 </a:t>
            </a: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--&gt;</a:t>
            </a:r>
          </a:p>
          <a:p>
            <a:pPr lvl="1">
              <a:lnSpc>
                <a:spcPct val="120000"/>
              </a:lnSpc>
            </a:pP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&lt;property name="driver" value=</a:t>
            </a:r>
            <a:r>
              <a:rPr lang="en-US" altLang="zh-CN" sz="1400" b="1" dirty="0">
                <a:solidFill>
                  <a:srgbClr val="C00000"/>
                </a:solidFill>
                <a:latin typeface="Times New Roman" panose="02020603050405020304" pitchFamily="18" charset="0"/>
                <a:ea typeface="微软雅黑" pitchFamily="34" charset="-122"/>
                <a:cs typeface="Times New Roman" panose="02020603050405020304" pitchFamily="18" charset="0"/>
              </a:rPr>
              <a:t>"${</a:t>
            </a:r>
            <a:r>
              <a:rPr lang="en-US" altLang="zh-CN" sz="1400" b="1" dirty="0" err="1">
                <a:solidFill>
                  <a:srgbClr val="C00000"/>
                </a:solidFill>
                <a:latin typeface="Times New Roman" panose="02020603050405020304" pitchFamily="18" charset="0"/>
                <a:ea typeface="微软雅黑" pitchFamily="34" charset="-122"/>
                <a:cs typeface="Times New Roman" panose="02020603050405020304" pitchFamily="18" charset="0"/>
              </a:rPr>
              <a:t>jdbc.driver</a:t>
            </a:r>
            <a:r>
              <a:rPr lang="en-US" altLang="zh-CN" sz="1400" b="1" dirty="0">
                <a:solidFill>
                  <a:srgbClr val="C00000"/>
                </a:solidFill>
                <a:latin typeface="Times New Roman" panose="02020603050405020304" pitchFamily="18" charset="0"/>
                <a:ea typeface="微软雅黑" pitchFamily="34" charset="-122"/>
                <a:cs typeface="Times New Roman" panose="02020603050405020304" pitchFamily="18" charset="0"/>
              </a:rPr>
              <a:t>}"</a:t>
            </a: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/&gt;</a:t>
            </a:r>
          </a:p>
          <a:p>
            <a:pPr lvl="1">
              <a:lnSpc>
                <a:spcPct val="120000"/>
              </a:lnSpc>
            </a:pP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&lt;!-- </a:t>
            </a:r>
            <a:r>
              <a:rPr lang="zh-CN" altLang="en-US" sz="1400" dirty="0">
                <a:solidFill>
                  <a:srgbClr val="000000"/>
                </a:solidFill>
                <a:latin typeface="Times New Roman" panose="02020603050405020304" pitchFamily="18" charset="0"/>
                <a:ea typeface="微软雅黑" pitchFamily="34" charset="-122"/>
                <a:cs typeface="Times New Roman" panose="02020603050405020304" pitchFamily="18" charset="0"/>
              </a:rPr>
              <a:t>连接数据库的</a:t>
            </a:r>
            <a:r>
              <a:rPr lang="en-US" altLang="zh-CN" sz="1400" dirty="0" err="1">
                <a:solidFill>
                  <a:srgbClr val="000000"/>
                </a:solidFill>
                <a:latin typeface="Times New Roman" panose="02020603050405020304" pitchFamily="18" charset="0"/>
                <a:ea typeface="微软雅黑" pitchFamily="34" charset="-122"/>
                <a:cs typeface="Times New Roman" panose="02020603050405020304" pitchFamily="18" charset="0"/>
              </a:rPr>
              <a:t>url</a:t>
            </a: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--&gt;</a:t>
            </a:r>
          </a:p>
          <a:p>
            <a:pPr lvl="1">
              <a:lnSpc>
                <a:spcPct val="120000"/>
              </a:lnSpc>
            </a:pP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&lt;property name="</a:t>
            </a:r>
            <a:r>
              <a:rPr lang="en-US" altLang="zh-CN" sz="1400" dirty="0" err="1">
                <a:solidFill>
                  <a:srgbClr val="000000"/>
                </a:solidFill>
                <a:latin typeface="Times New Roman" panose="02020603050405020304" pitchFamily="18" charset="0"/>
                <a:ea typeface="微软雅黑" pitchFamily="34" charset="-122"/>
                <a:cs typeface="Times New Roman" panose="02020603050405020304" pitchFamily="18" charset="0"/>
              </a:rPr>
              <a:t>url</a:t>
            </a: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value</a:t>
            </a:r>
            <a:r>
              <a:rPr lang="en-US" altLang="zh-CN" sz="1400" b="1" dirty="0">
                <a:solidFill>
                  <a:srgbClr val="C00000"/>
                </a:solidFill>
                <a:latin typeface="Times New Roman" panose="02020603050405020304" pitchFamily="18" charset="0"/>
                <a:ea typeface="微软雅黑" pitchFamily="34" charset="-122"/>
                <a:cs typeface="Times New Roman" panose="02020603050405020304" pitchFamily="18" charset="0"/>
              </a:rPr>
              <a:t>="${jdbc.url}" </a:t>
            </a: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/&gt;</a:t>
            </a:r>
          </a:p>
          <a:p>
            <a:pPr lvl="1">
              <a:lnSpc>
                <a:spcPct val="120000"/>
              </a:lnSpc>
            </a:pP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&lt;!-- </a:t>
            </a:r>
            <a:r>
              <a:rPr lang="zh-CN" altLang="en-US" sz="1400" dirty="0">
                <a:solidFill>
                  <a:srgbClr val="000000"/>
                </a:solidFill>
                <a:latin typeface="Times New Roman" panose="02020603050405020304" pitchFamily="18" charset="0"/>
                <a:ea typeface="微软雅黑" pitchFamily="34" charset="-122"/>
                <a:cs typeface="Times New Roman" panose="02020603050405020304" pitchFamily="18" charset="0"/>
              </a:rPr>
              <a:t>连接数据库的用户名 </a:t>
            </a: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--&gt;</a:t>
            </a:r>
          </a:p>
          <a:p>
            <a:pPr lvl="1">
              <a:lnSpc>
                <a:spcPct val="120000"/>
              </a:lnSpc>
            </a:pP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&lt;property name="username" value=</a:t>
            </a:r>
            <a:r>
              <a:rPr lang="en-US" altLang="zh-CN" sz="1400" b="1" dirty="0">
                <a:solidFill>
                  <a:srgbClr val="C00000"/>
                </a:solidFill>
                <a:latin typeface="Times New Roman" panose="02020603050405020304" pitchFamily="18" charset="0"/>
                <a:ea typeface="微软雅黑" pitchFamily="34" charset="-122"/>
                <a:cs typeface="Times New Roman" panose="02020603050405020304" pitchFamily="18" charset="0"/>
              </a:rPr>
              <a:t>"${</a:t>
            </a:r>
            <a:r>
              <a:rPr lang="en-US" altLang="zh-CN" sz="1400" b="1" dirty="0" err="1">
                <a:solidFill>
                  <a:srgbClr val="C00000"/>
                </a:solidFill>
                <a:latin typeface="Times New Roman" panose="02020603050405020304" pitchFamily="18" charset="0"/>
                <a:ea typeface="微软雅黑" pitchFamily="34" charset="-122"/>
                <a:cs typeface="Times New Roman" panose="02020603050405020304" pitchFamily="18" charset="0"/>
              </a:rPr>
              <a:t>jdbc.username</a:t>
            </a:r>
            <a:r>
              <a:rPr lang="en-US" altLang="zh-CN" sz="1400" b="1" dirty="0">
                <a:solidFill>
                  <a:srgbClr val="C00000"/>
                </a:solidFill>
                <a:latin typeface="Times New Roman" panose="02020603050405020304" pitchFamily="18" charset="0"/>
                <a:ea typeface="微软雅黑" pitchFamily="34" charset="-122"/>
                <a:cs typeface="Times New Roman" panose="02020603050405020304" pitchFamily="18" charset="0"/>
              </a:rPr>
              <a:t>}"</a:t>
            </a: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/&gt;</a:t>
            </a:r>
          </a:p>
          <a:p>
            <a:pPr lvl="1">
              <a:lnSpc>
                <a:spcPct val="120000"/>
              </a:lnSpc>
            </a:pP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&lt;!-- </a:t>
            </a:r>
            <a:r>
              <a:rPr lang="zh-CN" altLang="en-US" sz="1400" dirty="0">
                <a:solidFill>
                  <a:srgbClr val="000000"/>
                </a:solidFill>
                <a:latin typeface="Times New Roman" panose="02020603050405020304" pitchFamily="18" charset="0"/>
                <a:ea typeface="微软雅黑" pitchFamily="34" charset="-122"/>
                <a:cs typeface="Times New Roman" panose="02020603050405020304" pitchFamily="18" charset="0"/>
              </a:rPr>
              <a:t>连接数据库的密码 </a:t>
            </a: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--&gt;</a:t>
            </a:r>
          </a:p>
          <a:p>
            <a:pPr lvl="1">
              <a:lnSpc>
                <a:spcPct val="120000"/>
              </a:lnSpc>
            </a:pP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&lt;property name="password" value=</a:t>
            </a:r>
            <a:r>
              <a:rPr lang="en-US" altLang="zh-CN" sz="1400" b="1" dirty="0">
                <a:solidFill>
                  <a:srgbClr val="C00000"/>
                </a:solidFill>
                <a:latin typeface="Times New Roman" panose="02020603050405020304" pitchFamily="18" charset="0"/>
                <a:ea typeface="微软雅黑" pitchFamily="34" charset="-122"/>
                <a:cs typeface="Times New Roman" panose="02020603050405020304" pitchFamily="18" charset="0"/>
              </a:rPr>
              <a:t>"${</a:t>
            </a:r>
            <a:r>
              <a:rPr lang="en-US" altLang="zh-CN" sz="1400" b="1" dirty="0" err="1">
                <a:solidFill>
                  <a:srgbClr val="C00000"/>
                </a:solidFill>
                <a:latin typeface="Times New Roman" panose="02020603050405020304" pitchFamily="18" charset="0"/>
                <a:ea typeface="微软雅黑" pitchFamily="34" charset="-122"/>
                <a:cs typeface="Times New Roman" panose="02020603050405020304" pitchFamily="18" charset="0"/>
              </a:rPr>
              <a:t>jdbc.password</a:t>
            </a:r>
            <a:r>
              <a:rPr lang="en-US" altLang="zh-CN" sz="1400" b="1" dirty="0">
                <a:solidFill>
                  <a:srgbClr val="C00000"/>
                </a:solidFill>
                <a:latin typeface="Times New Roman" panose="02020603050405020304" pitchFamily="18" charset="0"/>
                <a:ea typeface="微软雅黑" pitchFamily="34" charset="-122"/>
                <a:cs typeface="Times New Roman" panose="02020603050405020304" pitchFamily="18" charset="0"/>
              </a:rPr>
              <a:t>}"</a:t>
            </a: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/&gt;</a:t>
            </a:r>
          </a:p>
          <a:p>
            <a:pPr lvl="1">
              <a:lnSpc>
                <a:spcPct val="120000"/>
              </a:lnSpc>
            </a:pP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&lt;/</a:t>
            </a:r>
            <a:r>
              <a:rPr lang="en-US" altLang="zh-CN" sz="1400" dirty="0" err="1">
                <a:solidFill>
                  <a:srgbClr val="000000"/>
                </a:solidFill>
                <a:latin typeface="Times New Roman" panose="02020603050405020304" pitchFamily="18" charset="0"/>
                <a:ea typeface="微软雅黑" pitchFamily="34" charset="-122"/>
                <a:cs typeface="Times New Roman" panose="02020603050405020304" pitchFamily="18" charset="0"/>
              </a:rPr>
              <a:t>dataSource</a:t>
            </a: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&gt;</a:t>
            </a:r>
          </a:p>
        </p:txBody>
      </p:sp>
      <p:pic>
        <p:nvPicPr>
          <p:cNvPr id="8" name="Picture 29">
            <a:extLst>
              <a:ext uri="{FF2B5EF4-FFF2-40B4-BE49-F238E27FC236}">
                <a16:creationId xmlns:a16="http://schemas.microsoft.com/office/drawing/2014/main" id="{8CD24680-3FFF-4101-B9B3-5C1671890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5399" y="1874736"/>
            <a:ext cx="1638300" cy="2886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
        <p:nvSpPr>
          <p:cNvPr id="11" name="矩形 10"/>
          <p:cNvSpPr/>
          <p:nvPr/>
        </p:nvSpPr>
        <p:spPr>
          <a:xfrm>
            <a:off x="7405399" y="1874737"/>
            <a:ext cx="1590447" cy="22733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019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 &lt;settings&gt;</a:t>
            </a:r>
            <a:r>
              <a:rPr lang="zh-CN" altLang="en-US" dirty="0">
                <a:solidFill>
                  <a:srgbClr val="000000"/>
                </a:solidFill>
                <a:latin typeface="Times New Roman" panose="02020603050405020304" pitchFamily="18" charset="0"/>
                <a:cs typeface="Times New Roman" panose="02020603050405020304" pitchFamily="18" charset="0"/>
              </a:rPr>
              <a:t>元素主要用于改变</a:t>
            </a:r>
            <a:r>
              <a:rPr lang="en-US" altLang="zh-CN" dirty="0" err="1">
                <a:solidFill>
                  <a:srgbClr val="000000"/>
                </a:solidFill>
                <a:latin typeface="Times New Roman" panose="02020603050405020304" pitchFamily="18" charset="0"/>
                <a:cs typeface="Times New Roman" panose="02020603050405020304" pitchFamily="18" charset="0"/>
              </a:rPr>
              <a:t>MyBatis</a:t>
            </a:r>
            <a:r>
              <a:rPr lang="zh-CN" altLang="en-US" dirty="0">
                <a:solidFill>
                  <a:srgbClr val="000000"/>
                </a:solidFill>
                <a:latin typeface="Times New Roman" panose="02020603050405020304" pitchFamily="18" charset="0"/>
                <a:cs typeface="Times New Roman" panose="02020603050405020304" pitchFamily="18" charset="0"/>
              </a:rPr>
              <a:t>运行时的行为，例如开启二级缓存、开启延迟加载等。 </a:t>
            </a:r>
            <a:endParaRPr lang="en-US" altLang="zh-CN" dirty="0">
              <a:solidFill>
                <a:srgbClr val="000000"/>
              </a:solidFill>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&lt;settings&gt;</a:t>
            </a:r>
            <a:r>
              <a:rPr lang="zh-CN" altLang="en-US" dirty="0">
                <a:latin typeface="Times New Roman" panose="02020603050405020304" pitchFamily="18" charset="0"/>
                <a:cs typeface="Times New Roman" panose="02020603050405020304" pitchFamily="18" charset="0"/>
              </a:rPr>
              <a:t>元素中的常见配置的使用方式如下：</a:t>
            </a:r>
            <a:endParaRPr lang="zh-CN" altLang="zh-CN" dirty="0">
              <a:latin typeface="Times New Roman" panose="02020603050405020304" pitchFamily="18" charset="0"/>
              <a:cs typeface="Times New Roman" panose="02020603050405020304" pitchFamily="18" charset="0"/>
            </a:endParaRPr>
          </a:p>
          <a:p>
            <a:endParaRPr lang="zh-CN" altLang="en-US" dirty="0"/>
          </a:p>
        </p:txBody>
      </p:sp>
      <p:sp>
        <p:nvSpPr>
          <p:cNvPr id="40962" name="标题 1">
            <a:extLst>
              <a:ext uri="{FF2B5EF4-FFF2-40B4-BE49-F238E27FC236}">
                <a16:creationId xmlns:a16="http://schemas.microsoft.com/office/drawing/2014/main" id="{04B5358E-73B8-4509-BD12-F22F4D018B85}"/>
              </a:ext>
            </a:extLst>
          </p:cNvPr>
          <p:cNvSpPr>
            <a:spLocks noGrp="1"/>
          </p:cNvSpPr>
          <p:nvPr>
            <p:ph type="ctrTitle"/>
          </p:nvPr>
        </p:nvSpPr>
        <p:spPr/>
        <p:txBody>
          <a:bodyPr/>
          <a:lstStyle/>
          <a:p>
            <a:r>
              <a:rPr lang="en-US" altLang="zh-CN"/>
              <a:t>7.2.3 &lt;settings&gt;</a:t>
            </a:r>
            <a:r>
              <a:rPr lang="zh-CN" altLang="en-US"/>
              <a:t>元素</a:t>
            </a:r>
          </a:p>
        </p:txBody>
      </p:sp>
      <p:sp>
        <p:nvSpPr>
          <p:cNvPr id="12" name="标题 1">
            <a:extLst>
              <a:ext uri="{FF2B5EF4-FFF2-40B4-BE49-F238E27FC236}">
                <a16:creationId xmlns:a16="http://schemas.microsoft.com/office/drawing/2014/main" id="{2BF9022C-F7B0-4DEF-8E83-CDB55089F56E}"/>
              </a:ext>
            </a:extLst>
          </p:cNvPr>
          <p:cNvSpPr>
            <a:spLocks noChangeArrowheads="1"/>
          </p:cNvSpPr>
          <p:nvPr/>
        </p:nvSpPr>
        <p:spPr bwMode="auto">
          <a:xfrm>
            <a:off x="4175125" y="528638"/>
            <a:ext cx="5670550" cy="573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4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0972" name="矩形 6">
            <a:extLst>
              <a:ext uri="{FF2B5EF4-FFF2-40B4-BE49-F238E27FC236}">
                <a16:creationId xmlns:a16="http://schemas.microsoft.com/office/drawing/2014/main" id="{DBBF3B97-72CB-4828-81D7-9E74B1A7C5CA}"/>
              </a:ext>
            </a:extLst>
          </p:cNvPr>
          <p:cNvSpPr>
            <a:spLocks noChangeArrowheads="1"/>
          </p:cNvSpPr>
          <p:nvPr/>
        </p:nvSpPr>
        <p:spPr bwMode="auto">
          <a:xfrm>
            <a:off x="618310" y="680002"/>
            <a:ext cx="7952603" cy="45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endParaRPr lang="en-US" altLang="zh-CN" dirty="0">
              <a:solidFill>
                <a:srgbClr val="000000"/>
              </a:solidFill>
              <a:latin typeface="Times New Roman" panose="02020603050405020304" pitchFamily="18" charset="0"/>
              <a:ea typeface="微软雅黑" pitchFamily="34" charset="-122"/>
              <a:cs typeface="Times New Roman" panose="02020603050405020304" pitchFamily="18" charset="0"/>
            </a:endParaRPr>
          </a:p>
        </p:txBody>
      </p:sp>
      <p:sp>
        <p:nvSpPr>
          <p:cNvPr id="18" name="矩形 16">
            <a:extLst>
              <a:ext uri="{FF2B5EF4-FFF2-40B4-BE49-F238E27FC236}">
                <a16:creationId xmlns:a16="http://schemas.microsoft.com/office/drawing/2014/main" id="{92DA39D3-5A5F-4932-A443-0DC158D444F3}"/>
              </a:ext>
            </a:extLst>
          </p:cNvPr>
          <p:cNvSpPr>
            <a:spLocks noChangeArrowheads="1"/>
          </p:cNvSpPr>
          <p:nvPr/>
        </p:nvSpPr>
        <p:spPr bwMode="auto">
          <a:xfrm>
            <a:off x="519113" y="1932305"/>
            <a:ext cx="6336213" cy="2270733"/>
          </a:xfrm>
          <a:prstGeom prst="rect">
            <a:avLst/>
          </a:prstGeom>
          <a:ln/>
          <a:extLst>
            <a:ext uri="{91240B29-F687-4F45-9708-019B960494DF}">
              <a14:hiddenLine xmlns:a14="http://schemas.microsoft.com/office/drawing/2010/main" w="28575" algn="ctr">
                <a:solidFill>
                  <a:srgbClr val="000000"/>
                </a:solidFill>
                <a:round/>
                <a:headEnd/>
                <a:tailEnd/>
              </a14:hiddenLine>
            </a:ext>
          </a:extLst>
        </p:spPr>
        <p:style>
          <a:lnRef idx="1">
            <a:schemeClr val="accent1"/>
          </a:lnRef>
          <a:fillRef idx="2">
            <a:schemeClr val="accent1"/>
          </a:fillRef>
          <a:effectRef idx="1">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latin typeface="Times New Roman" panose="02020603050405020304" pitchFamily="18" charset="0"/>
                <a:ea typeface="微软雅黑" pitchFamily="34" charset="-122"/>
                <a:cs typeface="Times New Roman" panose="02020603050405020304" pitchFamily="18" charset="0"/>
              </a:rPr>
              <a:t>&lt;settings&gt;</a:t>
            </a:r>
          </a:p>
          <a:p>
            <a:r>
              <a:rPr lang="en-US" altLang="zh-CN" sz="1600" dirty="0">
                <a:latin typeface="Times New Roman" panose="02020603050405020304" pitchFamily="18" charset="0"/>
                <a:ea typeface="微软雅黑" pitchFamily="34" charset="-122"/>
                <a:cs typeface="Times New Roman" panose="02020603050405020304" pitchFamily="18" charset="0"/>
              </a:rPr>
              <a:t>         &lt;setting name="</a:t>
            </a:r>
            <a:r>
              <a:rPr lang="en-US" altLang="zh-CN" sz="1600" dirty="0" err="1">
                <a:latin typeface="Times New Roman" panose="02020603050405020304" pitchFamily="18" charset="0"/>
                <a:ea typeface="微软雅黑" pitchFamily="34" charset="-122"/>
                <a:cs typeface="Times New Roman" panose="02020603050405020304" pitchFamily="18" charset="0"/>
              </a:rPr>
              <a:t>cacheEnabled</a:t>
            </a:r>
            <a:r>
              <a:rPr lang="en-US" altLang="zh-CN" sz="1600" dirty="0">
                <a:latin typeface="Times New Roman" panose="02020603050405020304" pitchFamily="18" charset="0"/>
                <a:ea typeface="微软雅黑" pitchFamily="34" charset="-122"/>
                <a:cs typeface="Times New Roman" panose="02020603050405020304" pitchFamily="18" charset="0"/>
              </a:rPr>
              <a:t>" value="true" /&gt;</a:t>
            </a:r>
          </a:p>
          <a:p>
            <a:r>
              <a:rPr lang="en-US" altLang="zh-CN" sz="1600" dirty="0">
                <a:latin typeface="Times New Roman" panose="02020603050405020304" pitchFamily="18" charset="0"/>
                <a:ea typeface="微软雅黑" pitchFamily="34" charset="-122"/>
                <a:cs typeface="Times New Roman" panose="02020603050405020304" pitchFamily="18" charset="0"/>
              </a:rPr>
              <a:t>         &lt;setting name="</a:t>
            </a:r>
            <a:r>
              <a:rPr lang="en-US" altLang="zh-CN" sz="1600" dirty="0" err="1">
                <a:latin typeface="Times New Roman" panose="02020603050405020304" pitchFamily="18" charset="0"/>
                <a:ea typeface="微软雅黑" pitchFamily="34" charset="-122"/>
                <a:cs typeface="Times New Roman" panose="02020603050405020304" pitchFamily="18" charset="0"/>
              </a:rPr>
              <a:t>lazyLoadingEnabled</a:t>
            </a:r>
            <a:r>
              <a:rPr lang="en-US" altLang="zh-CN" sz="1600" dirty="0">
                <a:latin typeface="Times New Roman" panose="02020603050405020304" pitchFamily="18" charset="0"/>
                <a:ea typeface="微软雅黑" pitchFamily="34" charset="-122"/>
                <a:cs typeface="Times New Roman" panose="02020603050405020304" pitchFamily="18" charset="0"/>
              </a:rPr>
              <a:t>" value="true" /&gt;</a:t>
            </a:r>
          </a:p>
          <a:p>
            <a:r>
              <a:rPr lang="en-US" altLang="zh-CN" sz="1600" dirty="0">
                <a:latin typeface="Times New Roman" panose="02020603050405020304" pitchFamily="18" charset="0"/>
                <a:ea typeface="微软雅黑" pitchFamily="34" charset="-122"/>
                <a:cs typeface="Times New Roman" panose="02020603050405020304" pitchFamily="18" charset="0"/>
              </a:rPr>
              <a:t>         &lt;setting name="</a:t>
            </a:r>
            <a:r>
              <a:rPr lang="en-US" altLang="zh-CN" sz="1600" dirty="0" err="1">
                <a:latin typeface="Times New Roman" panose="02020603050405020304" pitchFamily="18" charset="0"/>
                <a:ea typeface="微软雅黑" pitchFamily="34" charset="-122"/>
                <a:cs typeface="Times New Roman" panose="02020603050405020304" pitchFamily="18" charset="0"/>
              </a:rPr>
              <a:t>multipleResultSetsEnabled</a:t>
            </a:r>
            <a:r>
              <a:rPr lang="en-US" altLang="zh-CN" sz="1600" dirty="0">
                <a:latin typeface="Times New Roman" panose="02020603050405020304" pitchFamily="18" charset="0"/>
                <a:ea typeface="微软雅黑" pitchFamily="34" charset="-122"/>
                <a:cs typeface="Times New Roman" panose="02020603050405020304" pitchFamily="18" charset="0"/>
              </a:rPr>
              <a:t>" value="true" /&gt;</a:t>
            </a:r>
          </a:p>
          <a:p>
            <a:r>
              <a:rPr lang="en-US" altLang="zh-CN" sz="1600" dirty="0">
                <a:latin typeface="Times New Roman" panose="02020603050405020304" pitchFamily="18" charset="0"/>
                <a:ea typeface="微软雅黑" pitchFamily="34" charset="-122"/>
                <a:cs typeface="Times New Roman" panose="02020603050405020304" pitchFamily="18" charset="0"/>
              </a:rPr>
              <a:t>         &lt;setting name="</a:t>
            </a:r>
            <a:r>
              <a:rPr lang="en-US" altLang="zh-CN" sz="1600" dirty="0" err="1">
                <a:latin typeface="Times New Roman" panose="02020603050405020304" pitchFamily="18" charset="0"/>
                <a:ea typeface="微软雅黑" pitchFamily="34" charset="-122"/>
                <a:cs typeface="Times New Roman" panose="02020603050405020304" pitchFamily="18" charset="0"/>
              </a:rPr>
              <a:t>useColumnLabel</a:t>
            </a:r>
            <a:r>
              <a:rPr lang="en-US" altLang="zh-CN" sz="1600" dirty="0">
                <a:latin typeface="Times New Roman" panose="02020603050405020304" pitchFamily="18" charset="0"/>
                <a:ea typeface="微软雅黑" pitchFamily="34" charset="-122"/>
                <a:cs typeface="Times New Roman" panose="02020603050405020304" pitchFamily="18" charset="0"/>
              </a:rPr>
              <a:t>" value="true" /&gt;</a:t>
            </a:r>
          </a:p>
          <a:p>
            <a:r>
              <a:rPr lang="en-US" altLang="zh-CN" sz="1600" dirty="0">
                <a:latin typeface="Times New Roman" panose="02020603050405020304" pitchFamily="18" charset="0"/>
                <a:ea typeface="微软雅黑" pitchFamily="34" charset="-122"/>
                <a:cs typeface="Times New Roman" panose="02020603050405020304" pitchFamily="18" charset="0"/>
              </a:rPr>
              <a:t>         &lt;setting name="</a:t>
            </a:r>
            <a:r>
              <a:rPr lang="en-US" altLang="zh-CN" sz="1600" dirty="0" err="1">
                <a:latin typeface="Times New Roman" panose="02020603050405020304" pitchFamily="18" charset="0"/>
                <a:ea typeface="微软雅黑" pitchFamily="34" charset="-122"/>
                <a:cs typeface="Times New Roman" panose="02020603050405020304" pitchFamily="18" charset="0"/>
              </a:rPr>
              <a:t>useGeneratedKeys</a:t>
            </a:r>
            <a:r>
              <a:rPr lang="en-US" altLang="zh-CN" sz="1600" dirty="0">
                <a:latin typeface="Times New Roman" panose="02020603050405020304" pitchFamily="18" charset="0"/>
                <a:ea typeface="微软雅黑" pitchFamily="34" charset="-122"/>
                <a:cs typeface="Times New Roman" panose="02020603050405020304" pitchFamily="18" charset="0"/>
              </a:rPr>
              <a:t>" value="false" /&gt;</a:t>
            </a:r>
          </a:p>
          <a:p>
            <a:r>
              <a:rPr lang="en-US" altLang="zh-CN" sz="1600" dirty="0">
                <a:latin typeface="Times New Roman" panose="02020603050405020304" pitchFamily="18" charset="0"/>
                <a:ea typeface="微软雅黑" pitchFamily="34" charset="-122"/>
                <a:cs typeface="Times New Roman" panose="02020603050405020304" pitchFamily="18" charset="0"/>
              </a:rPr>
              <a:t>         &lt;setting name="</a:t>
            </a:r>
            <a:r>
              <a:rPr lang="en-US" altLang="zh-CN" sz="1600" dirty="0" err="1">
                <a:latin typeface="Times New Roman" panose="02020603050405020304" pitchFamily="18" charset="0"/>
                <a:ea typeface="微软雅黑" pitchFamily="34" charset="-122"/>
                <a:cs typeface="Times New Roman" panose="02020603050405020304" pitchFamily="18" charset="0"/>
              </a:rPr>
              <a:t>autoMappingBehavior</a:t>
            </a:r>
            <a:r>
              <a:rPr lang="en-US" altLang="zh-CN" sz="1600" dirty="0">
                <a:latin typeface="Times New Roman" panose="02020603050405020304" pitchFamily="18" charset="0"/>
                <a:ea typeface="微软雅黑" pitchFamily="34" charset="-122"/>
                <a:cs typeface="Times New Roman" panose="02020603050405020304" pitchFamily="18" charset="0"/>
              </a:rPr>
              <a:t>" value="PARTIAL" /&gt;</a:t>
            </a:r>
          </a:p>
          <a:p>
            <a:r>
              <a:rPr lang="en-US" altLang="zh-CN" sz="1600" dirty="0">
                <a:latin typeface="Times New Roman" panose="02020603050405020304" pitchFamily="18" charset="0"/>
                <a:ea typeface="微软雅黑" pitchFamily="34" charset="-122"/>
                <a:cs typeface="Times New Roman" panose="02020603050405020304" pitchFamily="18" charset="0"/>
              </a:rPr>
              <a:t>         ...</a:t>
            </a:r>
          </a:p>
          <a:p>
            <a:r>
              <a:rPr lang="en-US" altLang="zh-CN" sz="1600" dirty="0">
                <a:latin typeface="Times New Roman" panose="02020603050405020304" pitchFamily="18" charset="0"/>
                <a:ea typeface="微软雅黑" pitchFamily="34" charset="-122"/>
                <a:cs typeface="Times New Roman" panose="02020603050405020304" pitchFamily="18" charset="0"/>
              </a:rPr>
              <a:t>     &lt;/settings&gt;</a:t>
            </a:r>
          </a:p>
        </p:txBody>
      </p:sp>
      <p:grpSp>
        <p:nvGrpSpPr>
          <p:cNvPr id="20" name="组合 19">
            <a:extLst>
              <a:ext uri="{FF2B5EF4-FFF2-40B4-BE49-F238E27FC236}">
                <a16:creationId xmlns:a16="http://schemas.microsoft.com/office/drawing/2014/main" id="{E3CD1915-47EE-42B7-B56A-2CB0D72A30B0}"/>
              </a:ext>
            </a:extLst>
          </p:cNvPr>
          <p:cNvGrpSpPr>
            <a:grpSpLocks/>
          </p:cNvGrpSpPr>
          <p:nvPr/>
        </p:nvGrpSpPr>
        <p:grpSpPr bwMode="auto">
          <a:xfrm>
            <a:off x="30717" y="4220734"/>
            <a:ext cx="7455599" cy="654844"/>
            <a:chOff x="550377" y="4846304"/>
            <a:chExt cx="7749867" cy="873125"/>
          </a:xfrm>
        </p:grpSpPr>
        <p:sp>
          <p:nvSpPr>
            <p:cNvPr id="21" name="矩形 20">
              <a:extLst>
                <a:ext uri="{FF2B5EF4-FFF2-40B4-BE49-F238E27FC236}">
                  <a16:creationId xmlns:a16="http://schemas.microsoft.com/office/drawing/2014/main" id="{BE0AD745-EBBB-40D5-9C95-139CEC70F228}"/>
                </a:ext>
              </a:extLst>
            </p:cNvPr>
            <p:cNvSpPr/>
            <p:nvPr/>
          </p:nvSpPr>
          <p:spPr>
            <a:xfrm>
              <a:off x="916389" y="5030788"/>
              <a:ext cx="7383855" cy="627062"/>
            </a:xfrm>
            <a:prstGeom prst="rect">
              <a:avLst/>
            </a:prstGeom>
            <a:gradFill flip="none" rotWithShape="1">
              <a:gsLst>
                <a:gs pos="0">
                  <a:srgbClr val="5E9EFF"/>
                </a:gs>
                <a:gs pos="39999">
                  <a:srgbClr val="85C2FF"/>
                </a:gs>
                <a:gs pos="70000">
                  <a:srgbClr val="C4D6EB"/>
                </a:gs>
                <a:gs pos="100000">
                  <a:srgbClr val="FFEBFA"/>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52000" lvl="1">
                <a:lnSpc>
                  <a:spcPct val="90000"/>
                </a:lnSpc>
                <a:defRPr/>
              </a:pPr>
              <a:r>
                <a:rPr lang="zh-CN" altLang="en-US" b="1" dirty="0">
                  <a:solidFill>
                    <a:srgbClr val="FF0000"/>
                  </a:solidFill>
                  <a:latin typeface="微软雅黑" pitchFamily="34" charset="-122"/>
                  <a:ea typeface="微软雅黑" pitchFamily="34" charset="-122"/>
                </a:rPr>
                <a:t>小提示</a:t>
              </a:r>
              <a:r>
                <a:rPr lang="zh-CN" altLang="en-US" dirty="0">
                  <a:solidFill>
                    <a:srgbClr val="000000"/>
                  </a:solidFill>
                  <a:latin typeface="微软雅黑" pitchFamily="34" charset="-122"/>
                  <a:ea typeface="微软雅黑" pitchFamily="34" charset="-122"/>
                </a:rPr>
                <a:t>：</a:t>
              </a:r>
              <a:r>
                <a:rPr lang="zh-CN" altLang="en-US" b="1" dirty="0">
                  <a:solidFill>
                    <a:srgbClr val="000000"/>
                  </a:solidFill>
                  <a:latin typeface="微软雅黑" pitchFamily="34" charset="-122"/>
                  <a:ea typeface="微软雅黑" pitchFamily="34" charset="-122"/>
                </a:rPr>
                <a:t>上述配置通常不需要开发人员去配置</a:t>
              </a:r>
              <a:r>
                <a:rPr lang="zh-CN" altLang="en-US" sz="1600" b="1" dirty="0">
                  <a:solidFill>
                    <a:srgbClr val="000000"/>
                  </a:solidFill>
                  <a:latin typeface="微软雅黑" pitchFamily="34" charset="-122"/>
                  <a:ea typeface="微软雅黑" pitchFamily="34" charset="-122"/>
                </a:rPr>
                <a:t>，读者作为了解即可。</a:t>
              </a:r>
            </a:p>
          </p:txBody>
        </p:sp>
        <p:pic>
          <p:nvPicPr>
            <p:cNvPr id="40970" name="Picture 2" descr="E:\白沙\设计文档\素材\灯泡.png">
              <a:extLst>
                <a:ext uri="{FF2B5EF4-FFF2-40B4-BE49-F238E27FC236}">
                  <a16:creationId xmlns:a16="http://schemas.microsoft.com/office/drawing/2014/main" id="{9B6521C4-5D61-4D80-B56F-113198A3B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377" y="4846304"/>
              <a:ext cx="787092"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 name="Picture 29">
            <a:extLst>
              <a:ext uri="{FF2B5EF4-FFF2-40B4-BE49-F238E27FC236}">
                <a16:creationId xmlns:a16="http://schemas.microsoft.com/office/drawing/2014/main" id="{8CD24680-3FFF-4101-B9B3-5C16718908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5399" y="1874736"/>
            <a:ext cx="1638300" cy="2886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
        <p:nvSpPr>
          <p:cNvPr id="16" name="矩形 15"/>
          <p:cNvSpPr/>
          <p:nvPr/>
        </p:nvSpPr>
        <p:spPr>
          <a:xfrm>
            <a:off x="7405399" y="2216968"/>
            <a:ext cx="1590447" cy="22733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9509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up)">
                                      <p:cBhvr>
                                        <p:cTn id="10" dur="500"/>
                                        <p:tgtEl>
                                          <p:spTgt spid="1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1000"/>
                                        <p:tgtEl>
                                          <p:spTgt spid="20"/>
                                        </p:tgtEl>
                                      </p:cBhvr>
                                    </p:animEffect>
                                    <p:anim calcmode="lin" valueType="num">
                                      <p:cBhvr>
                                        <p:cTn id="16" dur="1000" fill="hold"/>
                                        <p:tgtEl>
                                          <p:spTgt spid="20"/>
                                        </p:tgtEl>
                                        <p:attrNameLst>
                                          <p:attrName>ppt_x</p:attrName>
                                        </p:attrNameLst>
                                      </p:cBhvr>
                                      <p:tavLst>
                                        <p:tav tm="0">
                                          <p:val>
                                            <p:strVal val="#ppt_x"/>
                                          </p:val>
                                        </p:tav>
                                        <p:tav tm="100000">
                                          <p:val>
                                            <p:strVal val="#ppt_x"/>
                                          </p:val>
                                        </p:tav>
                                      </p:tavLst>
                                    </p:anim>
                                    <p:anim calcmode="lin" valueType="num">
                                      <p:cBhvr>
                                        <p:cTn id="1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&lt;</a:t>
            </a:r>
            <a:r>
              <a:rPr lang="en-US" altLang="zh-CN" dirty="0" err="1">
                <a:latin typeface="Times New Roman" panose="02020603050405020304" pitchFamily="18" charset="0"/>
                <a:cs typeface="Times New Roman" panose="02020603050405020304" pitchFamily="18" charset="0"/>
              </a:rPr>
              <a:t>typeAliases</a:t>
            </a:r>
            <a:r>
              <a:rPr lang="en-US" altLang="zh-CN" dirty="0">
                <a:latin typeface="Times New Roman" panose="02020603050405020304" pitchFamily="18" charset="0"/>
                <a:cs typeface="Times New Roman" panose="02020603050405020304" pitchFamily="18" charset="0"/>
              </a:rPr>
              <a:t>&gt;</a:t>
            </a:r>
            <a:r>
              <a:rPr lang="zh-CN" altLang="en-US" dirty="0">
                <a:solidFill>
                  <a:srgbClr val="000000"/>
                </a:solidFill>
                <a:latin typeface="Times New Roman" panose="02020603050405020304" pitchFamily="18" charset="0"/>
                <a:cs typeface="Times New Roman" panose="02020603050405020304" pitchFamily="18" charset="0"/>
              </a:rPr>
              <a:t>元素用于为配置文件中的</a:t>
            </a:r>
            <a:r>
              <a:rPr lang="en-US" altLang="zh-CN" dirty="0">
                <a:solidFill>
                  <a:srgbClr val="000000"/>
                </a:solidFill>
                <a:latin typeface="Times New Roman" panose="02020603050405020304" pitchFamily="18" charset="0"/>
                <a:cs typeface="Times New Roman" panose="02020603050405020304" pitchFamily="18" charset="0"/>
              </a:rPr>
              <a:t>Java</a:t>
            </a:r>
            <a:r>
              <a:rPr lang="zh-CN" altLang="en-US" dirty="0">
                <a:solidFill>
                  <a:srgbClr val="000000"/>
                </a:solidFill>
                <a:latin typeface="Times New Roman" panose="02020603050405020304" pitchFamily="18" charset="0"/>
                <a:cs typeface="Times New Roman" panose="02020603050405020304" pitchFamily="18" charset="0"/>
              </a:rPr>
              <a:t>类型设置一个简短的名字，即设置别名。别名的设置与</a:t>
            </a:r>
            <a:r>
              <a:rPr lang="en-US" altLang="zh-CN" dirty="0">
                <a:solidFill>
                  <a:srgbClr val="000000"/>
                </a:solidFill>
                <a:latin typeface="Times New Roman" panose="02020603050405020304" pitchFamily="18" charset="0"/>
                <a:cs typeface="Times New Roman" panose="02020603050405020304" pitchFamily="18" charset="0"/>
              </a:rPr>
              <a:t>XML</a:t>
            </a:r>
            <a:r>
              <a:rPr lang="zh-CN" altLang="en-US" dirty="0">
                <a:solidFill>
                  <a:srgbClr val="000000"/>
                </a:solidFill>
                <a:latin typeface="Times New Roman" panose="02020603050405020304" pitchFamily="18" charset="0"/>
                <a:cs typeface="Times New Roman" panose="02020603050405020304" pitchFamily="18" charset="0"/>
              </a:rPr>
              <a:t>配置相关，其使用的意义在于减少全限定类名的冗余。 </a:t>
            </a:r>
            <a:endParaRPr lang="en-US" altLang="zh-CN" dirty="0">
              <a:solidFill>
                <a:srgbClr val="000000"/>
              </a:solidFill>
              <a:latin typeface="Times New Roman" panose="02020603050405020304" pitchFamily="18" charset="0"/>
              <a:cs typeface="Times New Roman" panose="02020603050405020304" pitchFamily="18" charset="0"/>
            </a:endParaRPr>
          </a:p>
          <a:p>
            <a:pPr lvl="1"/>
            <a:r>
              <a:rPr lang="zh-CN" altLang="en-US"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1. </a:t>
            </a:r>
            <a:r>
              <a:rPr lang="zh-CN" altLang="en-US" sz="2000" dirty="0">
                <a:solidFill>
                  <a:srgbClr val="000000"/>
                </a:solidFill>
                <a:latin typeface="Times New Roman" panose="02020603050405020304" pitchFamily="18" charset="0"/>
                <a:cs typeface="Times New Roman" panose="02020603050405020304" pitchFamily="18" charset="0"/>
              </a:rPr>
              <a:t>使用</a:t>
            </a:r>
            <a:r>
              <a:rPr lang="en-US" altLang="zh-CN" sz="2000" dirty="0">
                <a:solidFill>
                  <a:srgbClr val="000000"/>
                </a:solidFill>
                <a:latin typeface="Times New Roman" panose="02020603050405020304" pitchFamily="18" charset="0"/>
                <a:cs typeface="Times New Roman" panose="02020603050405020304" pitchFamily="18" charset="0"/>
              </a:rPr>
              <a:t>&lt;</a:t>
            </a:r>
            <a:r>
              <a:rPr lang="en-US" altLang="zh-CN" sz="2000" dirty="0" err="1">
                <a:solidFill>
                  <a:srgbClr val="000000"/>
                </a:solidFill>
                <a:latin typeface="Times New Roman" panose="02020603050405020304" pitchFamily="18" charset="0"/>
                <a:cs typeface="Times New Roman" panose="02020603050405020304" pitchFamily="18" charset="0"/>
              </a:rPr>
              <a:t>typeAliases</a:t>
            </a:r>
            <a:r>
              <a:rPr lang="en-US" altLang="zh-CN" sz="2000" dirty="0">
                <a:solidFill>
                  <a:srgbClr val="000000"/>
                </a:solidFill>
                <a:latin typeface="Times New Roman" panose="02020603050405020304" pitchFamily="18" charset="0"/>
                <a:cs typeface="Times New Roman" panose="02020603050405020304" pitchFamily="18" charset="0"/>
              </a:rPr>
              <a:t>&gt;</a:t>
            </a:r>
            <a:r>
              <a:rPr lang="zh-CN" altLang="en-US" sz="2000" dirty="0">
                <a:solidFill>
                  <a:srgbClr val="000000"/>
                </a:solidFill>
                <a:latin typeface="Times New Roman" panose="02020603050405020304" pitchFamily="18" charset="0"/>
                <a:cs typeface="Times New Roman" panose="02020603050405020304" pitchFamily="18" charset="0"/>
              </a:rPr>
              <a:t>元素配置别名的方法如下：</a:t>
            </a:r>
            <a:endParaRPr lang="en-US" altLang="zh-CN" sz="2000" dirty="0">
              <a:solidFill>
                <a:srgbClr val="000000"/>
              </a:solidFill>
              <a:latin typeface="Times New Roman" panose="02020603050405020304" pitchFamily="18" charset="0"/>
              <a:cs typeface="Times New Roman" panose="02020603050405020304" pitchFamily="18" charset="0"/>
            </a:endParaRPr>
          </a:p>
          <a:p>
            <a:pPr lvl="1"/>
            <a:endParaRPr lang="en-US" altLang="zh-CN" sz="2000" dirty="0">
              <a:solidFill>
                <a:srgbClr val="000000"/>
              </a:solidFill>
              <a:latin typeface="Times New Roman" panose="02020603050405020304" pitchFamily="18" charset="0"/>
              <a:cs typeface="Times New Roman" panose="02020603050405020304" pitchFamily="18" charset="0"/>
            </a:endParaRPr>
          </a:p>
          <a:p>
            <a:pPr lvl="1"/>
            <a:endParaRPr lang="en-US" altLang="zh-CN" sz="2000" dirty="0">
              <a:solidFill>
                <a:srgbClr val="000000"/>
              </a:solidFill>
              <a:latin typeface="Times New Roman" panose="02020603050405020304" pitchFamily="18" charset="0"/>
              <a:cs typeface="Times New Roman" panose="02020603050405020304" pitchFamily="18" charset="0"/>
            </a:endParaRPr>
          </a:p>
          <a:p>
            <a:pPr lvl="1"/>
            <a:r>
              <a:rPr lang="en-US" altLang="zh-CN" sz="2000" dirty="0">
                <a:solidFill>
                  <a:srgbClr val="000000"/>
                </a:solidFill>
                <a:latin typeface="Times New Roman" panose="02020603050405020304" pitchFamily="18" charset="0"/>
                <a:cs typeface="Times New Roman" panose="02020603050405020304" pitchFamily="18" charset="0"/>
              </a:rPr>
              <a:t>2. </a:t>
            </a:r>
            <a:r>
              <a:rPr lang="zh-CN" altLang="en-US" sz="2000" dirty="0">
                <a:solidFill>
                  <a:srgbClr val="000000"/>
                </a:solidFill>
                <a:latin typeface="Times New Roman" panose="02020603050405020304" pitchFamily="18" charset="0"/>
                <a:cs typeface="Times New Roman" panose="02020603050405020304" pitchFamily="18" charset="0"/>
              </a:rPr>
              <a:t>通过自动扫描包的形式自定义别名，具体如下：</a:t>
            </a:r>
            <a:endParaRPr lang="en-US" altLang="zh-CN" sz="2000" dirty="0">
              <a:solidFill>
                <a:srgbClr val="000000"/>
              </a:solidFill>
              <a:latin typeface="Times New Roman" panose="02020603050405020304" pitchFamily="18" charset="0"/>
              <a:cs typeface="Times New Roman" panose="02020603050405020304" pitchFamily="18" charset="0"/>
            </a:endParaRPr>
          </a:p>
          <a:p>
            <a:pPr lvl="1"/>
            <a:endParaRPr lang="en-US" altLang="zh-CN" sz="2000" dirty="0">
              <a:solidFill>
                <a:srgbClr val="000000"/>
              </a:solidFill>
              <a:latin typeface="Times New Roman" panose="02020603050405020304" pitchFamily="18" charset="0"/>
              <a:cs typeface="Times New Roman" panose="02020603050405020304" pitchFamily="18" charset="0"/>
            </a:endParaRPr>
          </a:p>
          <a:p>
            <a:endParaRPr lang="zh-CN" altLang="en-US" dirty="0"/>
          </a:p>
        </p:txBody>
      </p:sp>
      <p:sp>
        <p:nvSpPr>
          <p:cNvPr id="41986" name="标题 1">
            <a:extLst>
              <a:ext uri="{FF2B5EF4-FFF2-40B4-BE49-F238E27FC236}">
                <a16:creationId xmlns:a16="http://schemas.microsoft.com/office/drawing/2014/main" id="{A47404C6-94D5-43DE-A2DA-D211CE7A2D66}"/>
              </a:ext>
            </a:extLst>
          </p:cNvPr>
          <p:cNvSpPr>
            <a:spLocks noGrp="1"/>
          </p:cNvSpPr>
          <p:nvPr>
            <p:ph type="ctrTitle"/>
          </p:nvPr>
        </p:nvSpPr>
        <p:spPr/>
        <p:txBody>
          <a:bodyPr/>
          <a:lstStyle/>
          <a:p>
            <a:r>
              <a:rPr lang="en-US" altLang="zh-CN"/>
              <a:t>7.2.4 &lt;typeAliases&gt;</a:t>
            </a:r>
            <a:r>
              <a:rPr lang="zh-CN" altLang="en-US"/>
              <a:t>元素</a:t>
            </a:r>
          </a:p>
        </p:txBody>
      </p:sp>
      <p:sp>
        <p:nvSpPr>
          <p:cNvPr id="12" name="标题 1">
            <a:extLst>
              <a:ext uri="{FF2B5EF4-FFF2-40B4-BE49-F238E27FC236}">
                <a16:creationId xmlns:a16="http://schemas.microsoft.com/office/drawing/2014/main" id="{D8B80C63-99A2-4EDD-9F2B-CE498736FF57}"/>
              </a:ext>
            </a:extLst>
          </p:cNvPr>
          <p:cNvSpPr>
            <a:spLocks noChangeArrowheads="1"/>
          </p:cNvSpPr>
          <p:nvPr/>
        </p:nvSpPr>
        <p:spPr bwMode="auto">
          <a:xfrm>
            <a:off x="4175125" y="528638"/>
            <a:ext cx="5670550" cy="573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4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1998" name="矩形 6">
            <a:extLst>
              <a:ext uri="{FF2B5EF4-FFF2-40B4-BE49-F238E27FC236}">
                <a16:creationId xmlns:a16="http://schemas.microsoft.com/office/drawing/2014/main" id="{E0418AFD-99F6-44AA-89AC-477CFD3D9FF5}"/>
              </a:ext>
            </a:extLst>
          </p:cNvPr>
          <p:cNvSpPr>
            <a:spLocks noChangeArrowheads="1"/>
          </p:cNvSpPr>
          <p:nvPr/>
        </p:nvSpPr>
        <p:spPr bwMode="auto">
          <a:xfrm>
            <a:off x="558729" y="677804"/>
            <a:ext cx="8012185" cy="45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dirty="0">
                <a:solidFill>
                  <a:srgbClr val="3BCCFF"/>
                </a:solidFill>
                <a:latin typeface="Times New Roman" panose="02020603050405020304" pitchFamily="18" charset="0"/>
                <a:ea typeface="微软雅黑" pitchFamily="34" charset="-122"/>
                <a:cs typeface="Times New Roman" panose="02020603050405020304" pitchFamily="18" charset="0"/>
              </a:rPr>
              <a:t>        </a:t>
            </a:r>
            <a:endParaRPr lang="en-US" altLang="zh-CN" dirty="0">
              <a:solidFill>
                <a:srgbClr val="000000"/>
              </a:solidFill>
              <a:latin typeface="Times New Roman" panose="02020603050405020304" pitchFamily="18" charset="0"/>
              <a:ea typeface="微软雅黑" pitchFamily="34" charset="-122"/>
              <a:cs typeface="Times New Roman" panose="02020603050405020304" pitchFamily="18" charset="0"/>
            </a:endParaRPr>
          </a:p>
        </p:txBody>
      </p:sp>
      <p:sp>
        <p:nvSpPr>
          <p:cNvPr id="18" name="矩形 16">
            <a:extLst>
              <a:ext uri="{FF2B5EF4-FFF2-40B4-BE49-F238E27FC236}">
                <a16:creationId xmlns:a16="http://schemas.microsoft.com/office/drawing/2014/main" id="{CFFD8B0E-3012-4DE7-B176-7495D37E03F8}"/>
              </a:ext>
            </a:extLst>
          </p:cNvPr>
          <p:cNvSpPr>
            <a:spLocks noChangeArrowheads="1"/>
          </p:cNvSpPr>
          <p:nvPr/>
        </p:nvSpPr>
        <p:spPr bwMode="auto">
          <a:xfrm>
            <a:off x="556420" y="2264413"/>
            <a:ext cx="6453980" cy="788934"/>
          </a:xfrm>
          <a:prstGeom prst="rect">
            <a:avLst/>
          </a:prstGeom>
          <a:ln/>
          <a:extLst>
            <a:ext uri="{91240B29-F687-4F45-9708-019B960494DF}">
              <a14:hiddenLine xmlns:a14="http://schemas.microsoft.com/office/drawing/2010/main" w="28575" algn="ctr">
                <a:solidFill>
                  <a:srgbClr val="000000"/>
                </a:solidFill>
                <a:round/>
                <a:headEnd/>
                <a:tailEnd/>
              </a14:hiddenLine>
            </a:ext>
          </a:extLst>
        </p:spPr>
        <p:style>
          <a:lnRef idx="1">
            <a:schemeClr val="accent1"/>
          </a:lnRef>
          <a:fillRef idx="2">
            <a:schemeClr val="accent1"/>
          </a:fillRef>
          <a:effectRef idx="1">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typeAliases</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&gt;</a:t>
            </a:r>
          </a:p>
          <a:p>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typeAlias</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alias="user" type="cn.edu.ujn.ch7.po.User"/&gt;</a:t>
            </a:r>
          </a:p>
          <a:p>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typeAliases</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&gt;</a:t>
            </a:r>
          </a:p>
        </p:txBody>
      </p:sp>
      <p:grpSp>
        <p:nvGrpSpPr>
          <p:cNvPr id="20" name="组合 19">
            <a:extLst>
              <a:ext uri="{FF2B5EF4-FFF2-40B4-BE49-F238E27FC236}">
                <a16:creationId xmlns:a16="http://schemas.microsoft.com/office/drawing/2014/main" id="{169796E5-D7B0-44E6-B191-4D31FB3851C2}"/>
              </a:ext>
            </a:extLst>
          </p:cNvPr>
          <p:cNvGrpSpPr>
            <a:grpSpLocks/>
          </p:cNvGrpSpPr>
          <p:nvPr/>
        </p:nvGrpSpPr>
        <p:grpSpPr bwMode="auto">
          <a:xfrm>
            <a:off x="438485" y="4214723"/>
            <a:ext cx="6684210" cy="654844"/>
            <a:chOff x="540077" y="4840223"/>
            <a:chExt cx="7760167" cy="873125"/>
          </a:xfrm>
        </p:grpSpPr>
        <p:sp>
          <p:nvSpPr>
            <p:cNvPr id="21" name="矩形 20">
              <a:extLst>
                <a:ext uri="{FF2B5EF4-FFF2-40B4-BE49-F238E27FC236}">
                  <a16:creationId xmlns:a16="http://schemas.microsoft.com/office/drawing/2014/main" id="{04A8CF07-AD08-4752-9D5E-CFDB9B757306}"/>
                </a:ext>
              </a:extLst>
            </p:cNvPr>
            <p:cNvSpPr/>
            <p:nvPr/>
          </p:nvSpPr>
          <p:spPr>
            <a:xfrm>
              <a:off x="916389" y="5030788"/>
              <a:ext cx="7383855" cy="627062"/>
            </a:xfrm>
            <a:prstGeom prst="rect">
              <a:avLst/>
            </a:prstGeom>
            <a:gradFill flip="none" rotWithShape="1">
              <a:gsLst>
                <a:gs pos="0">
                  <a:srgbClr val="5E9EFF"/>
                </a:gs>
                <a:gs pos="39999">
                  <a:srgbClr val="85C2FF"/>
                </a:gs>
                <a:gs pos="70000">
                  <a:srgbClr val="C4D6EB"/>
                </a:gs>
                <a:gs pos="100000">
                  <a:srgbClr val="FFEBFA"/>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nSpc>
                  <a:spcPct val="90000"/>
                </a:lnSpc>
                <a:defRPr/>
              </a:pPr>
              <a:r>
                <a:rPr lang="zh-CN" altLang="en-US" b="1" dirty="0">
                  <a:solidFill>
                    <a:srgbClr val="FF0000"/>
                  </a:solidFill>
                  <a:latin typeface="微软雅黑" pitchFamily="34" charset="-122"/>
                  <a:ea typeface="微软雅黑" pitchFamily="34" charset="-122"/>
                </a:rPr>
                <a:t>注意</a:t>
              </a:r>
              <a:r>
                <a:rPr lang="zh-CN" altLang="en-US" dirty="0">
                  <a:solidFill>
                    <a:srgbClr val="000000"/>
                  </a:solidFill>
                  <a:latin typeface="微软雅黑" pitchFamily="34" charset="-122"/>
                  <a:ea typeface="微软雅黑" pitchFamily="34" charset="-122"/>
                </a:rPr>
                <a:t>：</a:t>
              </a:r>
              <a:r>
                <a:rPr lang="zh-CN" altLang="en-US" b="1" dirty="0">
                  <a:solidFill>
                    <a:srgbClr val="000000"/>
                  </a:solidFill>
                  <a:latin typeface="微软雅黑" pitchFamily="34" charset="-122"/>
                  <a:ea typeface="微软雅黑" pitchFamily="34" charset="-122"/>
                </a:rPr>
                <a:t>如果在程序中使用了注解，则别名为其注解的值</a:t>
              </a:r>
              <a:r>
                <a:rPr lang="zh-CN" altLang="en-US" sz="1600" b="1" dirty="0">
                  <a:solidFill>
                    <a:srgbClr val="000000"/>
                  </a:solidFill>
                  <a:latin typeface="微软雅黑" pitchFamily="34" charset="-122"/>
                  <a:ea typeface="微软雅黑" pitchFamily="34" charset="-122"/>
                </a:rPr>
                <a:t>。</a:t>
              </a:r>
            </a:p>
          </p:txBody>
        </p:sp>
        <p:pic>
          <p:nvPicPr>
            <p:cNvPr id="41996" name="Picture 2" descr="E:\白沙\设计文档\素材\灯泡.png">
              <a:extLst>
                <a:ext uri="{FF2B5EF4-FFF2-40B4-BE49-F238E27FC236}">
                  <a16:creationId xmlns:a16="http://schemas.microsoft.com/office/drawing/2014/main" id="{9E03EE3A-DCEB-445E-AC6C-A751A35931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77" y="4840223"/>
              <a:ext cx="797391"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矩形 16">
            <a:extLst>
              <a:ext uri="{FF2B5EF4-FFF2-40B4-BE49-F238E27FC236}">
                <a16:creationId xmlns:a16="http://schemas.microsoft.com/office/drawing/2014/main" id="{45CE3C1E-3170-4640-B471-4AFA89B4F900}"/>
              </a:ext>
            </a:extLst>
          </p:cNvPr>
          <p:cNvSpPr>
            <a:spLocks noChangeArrowheads="1"/>
          </p:cNvSpPr>
          <p:nvPr/>
        </p:nvSpPr>
        <p:spPr bwMode="auto">
          <a:xfrm>
            <a:off x="554962" y="3385662"/>
            <a:ext cx="6455438" cy="822270"/>
          </a:xfrm>
          <a:prstGeom prst="rect">
            <a:avLst/>
          </a:prstGeom>
          <a:ln/>
          <a:extLst>
            <a:ext uri="{91240B29-F687-4F45-9708-019B960494DF}">
              <a14:hiddenLine xmlns:a14="http://schemas.microsoft.com/office/drawing/2010/main" w="28575" algn="ctr">
                <a:solidFill>
                  <a:srgbClr val="000000"/>
                </a:solidFill>
                <a:round/>
                <a:headEnd/>
                <a:tailEnd/>
              </a14:hiddenLine>
            </a:ext>
          </a:extLst>
        </p:spPr>
        <p:style>
          <a:lnRef idx="1">
            <a:schemeClr val="accent1"/>
          </a:lnRef>
          <a:fillRef idx="2">
            <a:schemeClr val="accent1"/>
          </a:fillRef>
          <a:effectRef idx="1">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typeAliases</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&gt;</a:t>
            </a:r>
          </a:p>
          <a:p>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&lt;package name=" cn.edu.ujn.ch7.po"/&gt;</a:t>
            </a:r>
          </a:p>
          <a:p>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typeAliases</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&gt;</a:t>
            </a:r>
          </a:p>
        </p:txBody>
      </p:sp>
      <p:pic>
        <p:nvPicPr>
          <p:cNvPr id="16" name="Picture 29">
            <a:extLst>
              <a:ext uri="{FF2B5EF4-FFF2-40B4-BE49-F238E27FC236}">
                <a16:creationId xmlns:a16="http://schemas.microsoft.com/office/drawing/2014/main" id="{8CD24680-3FFF-4101-B9B3-5C16718908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5399" y="1874736"/>
            <a:ext cx="1638300" cy="2886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
        <p:nvSpPr>
          <p:cNvPr id="17" name="矩形 16"/>
          <p:cNvSpPr/>
          <p:nvPr/>
        </p:nvSpPr>
        <p:spPr>
          <a:xfrm>
            <a:off x="7405398" y="2545213"/>
            <a:ext cx="1590447" cy="22733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0171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up)">
                                      <p:cBhvr>
                                        <p:cTn id="10" dur="500"/>
                                        <p:tgtEl>
                                          <p:spTgt spid="18"/>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4521" y="684857"/>
            <a:ext cx="9037570" cy="4134642"/>
          </a:xfrm>
        </p:spPr>
        <p:txBody>
          <a:bodyPr/>
          <a:lstStyle/>
          <a:p>
            <a:r>
              <a:rPr lang="en-US" altLang="zh-CN" sz="2000" dirty="0" err="1">
                <a:latin typeface="Times New Roman" panose="02020603050405020304" pitchFamily="18" charset="0"/>
                <a:cs typeface="Times New Roman" panose="02020603050405020304" pitchFamily="18" charset="0"/>
              </a:rPr>
              <a:t>MyBatis</a:t>
            </a:r>
            <a:r>
              <a:rPr lang="zh-CN" altLang="en-US" sz="2000" dirty="0">
                <a:latin typeface="Times New Roman" panose="02020603050405020304" pitchFamily="18" charset="0"/>
                <a:cs typeface="Times New Roman" panose="02020603050405020304" pitchFamily="18" charset="0"/>
              </a:rPr>
              <a:t>框架默认为许多常见的</a:t>
            </a:r>
            <a:r>
              <a:rPr lang="en-US" altLang="zh-CN" sz="2000" dirty="0">
                <a:latin typeface="Times New Roman" panose="02020603050405020304" pitchFamily="18" charset="0"/>
                <a:cs typeface="Times New Roman" panose="02020603050405020304" pitchFamily="18" charset="0"/>
              </a:rPr>
              <a:t>Java</a:t>
            </a:r>
            <a:r>
              <a:rPr lang="zh-CN" altLang="en-US" sz="2000" dirty="0">
                <a:latin typeface="Times New Roman" panose="02020603050405020304" pitchFamily="18" charset="0"/>
                <a:cs typeface="Times New Roman" panose="02020603050405020304" pitchFamily="18" charset="0"/>
              </a:rPr>
              <a:t>类型提供了相应的类型别名，如下表所示：</a:t>
            </a:r>
          </a:p>
          <a:p>
            <a:endParaRPr lang="zh-CN" altLang="en-US" sz="2000" dirty="0"/>
          </a:p>
        </p:txBody>
      </p:sp>
      <p:sp>
        <p:nvSpPr>
          <p:cNvPr id="43010" name="标题 1">
            <a:extLst>
              <a:ext uri="{FF2B5EF4-FFF2-40B4-BE49-F238E27FC236}">
                <a16:creationId xmlns:a16="http://schemas.microsoft.com/office/drawing/2014/main" id="{07AC33CA-D8F4-40CB-A729-B4994D95C448}"/>
              </a:ext>
            </a:extLst>
          </p:cNvPr>
          <p:cNvSpPr>
            <a:spLocks noGrp="1"/>
          </p:cNvSpPr>
          <p:nvPr>
            <p:ph type="ctrTitle"/>
          </p:nvPr>
        </p:nvSpPr>
        <p:spPr/>
        <p:txBody>
          <a:bodyPr/>
          <a:lstStyle/>
          <a:p>
            <a:r>
              <a:rPr lang="en-US" altLang="zh-CN"/>
              <a:t>7.2.4 &lt;typeAliases&gt;</a:t>
            </a:r>
            <a:r>
              <a:rPr lang="zh-CN" altLang="en-US"/>
              <a:t>元素</a:t>
            </a:r>
          </a:p>
        </p:txBody>
      </p:sp>
      <p:pic>
        <p:nvPicPr>
          <p:cNvPr id="43016" name="Picture 8">
            <a:extLst>
              <a:ext uri="{FF2B5EF4-FFF2-40B4-BE49-F238E27FC236}">
                <a16:creationId xmlns:a16="http://schemas.microsoft.com/office/drawing/2014/main" id="{8A10140B-E6B8-41F6-9E5B-42D0739F1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793" y="1023697"/>
            <a:ext cx="6322252" cy="37958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Tree>
    <p:extLst>
      <p:ext uri="{BB962C8B-B14F-4D97-AF65-F5344CB8AC3E}">
        <p14:creationId xmlns:p14="http://schemas.microsoft.com/office/powerpoint/2010/main" val="4270829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43016"/>
                                        </p:tgtEl>
                                        <p:attrNameLst>
                                          <p:attrName>style.visibility</p:attrName>
                                        </p:attrNameLst>
                                      </p:cBhvr>
                                      <p:to>
                                        <p:strVal val="visible"/>
                                      </p:to>
                                    </p:set>
                                    <p:animEffect transition="in" filter="wipe(up)">
                                      <p:cBhvr>
                                        <p:cTn id="7" dur="500"/>
                                        <p:tgtEl>
                                          <p:spTgt spid="43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000" dirty="0" err="1">
                <a:solidFill>
                  <a:srgbClr val="000000"/>
                </a:solidFill>
                <a:latin typeface="Times New Roman" panose="02020603050405020304" pitchFamily="18" charset="0"/>
                <a:cs typeface="Times New Roman" panose="02020603050405020304" pitchFamily="18" charset="0"/>
              </a:rPr>
              <a:t>typeHandler</a:t>
            </a:r>
            <a:r>
              <a:rPr lang="zh-CN" altLang="en-US" sz="2000" dirty="0">
                <a:solidFill>
                  <a:srgbClr val="000000"/>
                </a:solidFill>
                <a:latin typeface="Times New Roman" panose="02020603050405020304" pitchFamily="18" charset="0"/>
                <a:cs typeface="Times New Roman" panose="02020603050405020304" pitchFamily="18" charset="0"/>
              </a:rPr>
              <a:t>：将预处理语句中传入的参数从</a:t>
            </a:r>
            <a:r>
              <a:rPr lang="en-US" altLang="zh-CN" sz="2000" dirty="0" err="1">
                <a:solidFill>
                  <a:srgbClr val="000000"/>
                </a:solidFill>
                <a:latin typeface="Times New Roman" panose="02020603050405020304" pitchFamily="18" charset="0"/>
                <a:cs typeface="Times New Roman" panose="02020603050405020304" pitchFamily="18" charset="0"/>
              </a:rPr>
              <a:t>javaType</a:t>
            </a:r>
            <a:r>
              <a:rPr lang="zh-CN" altLang="en-US" sz="2000" dirty="0">
                <a:solidFill>
                  <a:srgbClr val="000000"/>
                </a:solidFill>
                <a:latin typeface="Times New Roman" panose="02020603050405020304" pitchFamily="18" charset="0"/>
                <a:cs typeface="Times New Roman" panose="02020603050405020304" pitchFamily="18" charset="0"/>
              </a:rPr>
              <a:t>（</a:t>
            </a:r>
            <a:r>
              <a:rPr lang="en-US" altLang="zh-CN" sz="2000" dirty="0">
                <a:solidFill>
                  <a:srgbClr val="000000"/>
                </a:solidFill>
                <a:latin typeface="Times New Roman" panose="02020603050405020304" pitchFamily="18" charset="0"/>
                <a:cs typeface="Times New Roman" panose="02020603050405020304" pitchFamily="18" charset="0"/>
              </a:rPr>
              <a:t>Java</a:t>
            </a:r>
            <a:r>
              <a:rPr lang="zh-CN" altLang="en-US" sz="2000" dirty="0">
                <a:solidFill>
                  <a:srgbClr val="000000"/>
                </a:solidFill>
                <a:latin typeface="Times New Roman" panose="02020603050405020304" pitchFamily="18" charset="0"/>
                <a:cs typeface="Times New Roman" panose="02020603050405020304" pitchFamily="18" charset="0"/>
              </a:rPr>
              <a:t>类型）转换为</a:t>
            </a:r>
            <a:r>
              <a:rPr lang="en-US" altLang="zh-CN" sz="2000" dirty="0" err="1">
                <a:solidFill>
                  <a:srgbClr val="000000"/>
                </a:solidFill>
                <a:latin typeface="Times New Roman" panose="02020603050405020304" pitchFamily="18" charset="0"/>
                <a:cs typeface="Times New Roman" panose="02020603050405020304" pitchFamily="18" charset="0"/>
              </a:rPr>
              <a:t>jdbcType</a:t>
            </a:r>
            <a:r>
              <a:rPr lang="en-US" altLang="zh-CN" sz="2000" dirty="0">
                <a:solidFill>
                  <a:srgbClr val="000000"/>
                </a:solidFill>
                <a:latin typeface="Times New Roman" panose="02020603050405020304" pitchFamily="18" charset="0"/>
                <a:cs typeface="Times New Roman" panose="02020603050405020304" pitchFamily="18" charset="0"/>
              </a:rPr>
              <a:t>(JDBC</a:t>
            </a:r>
            <a:r>
              <a:rPr lang="zh-CN" altLang="en-US" sz="2000" dirty="0">
                <a:solidFill>
                  <a:srgbClr val="000000"/>
                </a:solidFill>
                <a:latin typeface="Times New Roman" panose="02020603050405020304" pitchFamily="18" charset="0"/>
                <a:cs typeface="Times New Roman" panose="02020603050405020304" pitchFamily="18" charset="0"/>
              </a:rPr>
              <a:t>类型</a:t>
            </a:r>
            <a:r>
              <a:rPr lang="en-US" altLang="zh-CN" sz="2000" dirty="0">
                <a:solidFill>
                  <a:srgbClr val="000000"/>
                </a:solidFill>
                <a:latin typeface="Times New Roman" panose="02020603050405020304" pitchFamily="18" charset="0"/>
                <a:cs typeface="Times New Roman" panose="02020603050405020304" pitchFamily="18" charset="0"/>
              </a:rPr>
              <a:t>)</a:t>
            </a:r>
            <a:r>
              <a:rPr lang="zh-CN" altLang="en-US" sz="2000" dirty="0">
                <a:solidFill>
                  <a:srgbClr val="000000"/>
                </a:solidFill>
                <a:latin typeface="Times New Roman" panose="02020603050405020304" pitchFamily="18" charset="0"/>
                <a:cs typeface="Times New Roman" panose="02020603050405020304" pitchFamily="18" charset="0"/>
              </a:rPr>
              <a:t>，或者从数据库取出结果时将</a:t>
            </a:r>
            <a:r>
              <a:rPr lang="en-US" altLang="zh-CN" sz="2000" dirty="0" err="1">
                <a:solidFill>
                  <a:srgbClr val="000000"/>
                </a:solidFill>
                <a:latin typeface="Times New Roman" panose="02020603050405020304" pitchFamily="18" charset="0"/>
                <a:cs typeface="Times New Roman" panose="02020603050405020304" pitchFamily="18" charset="0"/>
              </a:rPr>
              <a:t>jdbcType</a:t>
            </a:r>
            <a:r>
              <a:rPr lang="zh-CN" altLang="en-US" sz="2000" dirty="0">
                <a:solidFill>
                  <a:srgbClr val="000000"/>
                </a:solidFill>
                <a:latin typeface="Times New Roman" panose="02020603050405020304" pitchFamily="18" charset="0"/>
                <a:cs typeface="Times New Roman" panose="02020603050405020304" pitchFamily="18" charset="0"/>
              </a:rPr>
              <a:t>转换为</a:t>
            </a:r>
            <a:r>
              <a:rPr lang="en-US" altLang="zh-CN" sz="2000" dirty="0" err="1">
                <a:solidFill>
                  <a:srgbClr val="000000"/>
                </a:solidFill>
                <a:latin typeface="Times New Roman" panose="02020603050405020304" pitchFamily="18" charset="0"/>
                <a:cs typeface="Times New Roman" panose="02020603050405020304" pitchFamily="18" charset="0"/>
              </a:rPr>
              <a:t>javaType</a:t>
            </a:r>
            <a:r>
              <a:rPr lang="zh-CN" altLang="en-US" sz="2000" dirty="0">
                <a:solidFill>
                  <a:srgbClr val="000000"/>
                </a:solidFill>
                <a:latin typeface="Times New Roman" panose="02020603050405020304" pitchFamily="18" charset="0"/>
                <a:cs typeface="Times New Roman" panose="02020603050405020304" pitchFamily="18" charset="0"/>
              </a:rPr>
              <a:t>。</a:t>
            </a:r>
            <a:endParaRPr lang="en-US" altLang="zh-CN" sz="2000" dirty="0">
              <a:solidFill>
                <a:srgbClr val="000000"/>
              </a:solidFill>
              <a:latin typeface="Times New Roman" panose="02020603050405020304" pitchFamily="18" charset="0"/>
              <a:cs typeface="Times New Roman" panose="02020603050405020304" pitchFamily="18" charset="0"/>
            </a:endParaRPr>
          </a:p>
          <a:p>
            <a:r>
              <a:rPr lang="en-US" altLang="zh-CN" sz="2000" dirty="0">
                <a:solidFill>
                  <a:srgbClr val="000000"/>
                </a:solidFill>
                <a:latin typeface="Times New Roman" panose="02020603050405020304" pitchFamily="18" charset="0"/>
                <a:cs typeface="Times New Roman" panose="02020603050405020304" pitchFamily="18" charset="0"/>
              </a:rPr>
              <a:t> &lt;</a:t>
            </a:r>
            <a:r>
              <a:rPr lang="en-US" altLang="zh-CN" sz="2000" dirty="0" err="1">
                <a:solidFill>
                  <a:srgbClr val="000000"/>
                </a:solidFill>
                <a:latin typeface="Times New Roman" panose="02020603050405020304" pitchFamily="18" charset="0"/>
                <a:cs typeface="Times New Roman" panose="02020603050405020304" pitchFamily="18" charset="0"/>
              </a:rPr>
              <a:t>typeHandler</a:t>
            </a:r>
            <a:r>
              <a:rPr lang="en-US" altLang="zh-CN" sz="2000" dirty="0">
                <a:solidFill>
                  <a:srgbClr val="000000"/>
                </a:solidFill>
                <a:latin typeface="Times New Roman" panose="02020603050405020304" pitchFamily="18" charset="0"/>
                <a:cs typeface="Times New Roman" panose="02020603050405020304" pitchFamily="18" charset="0"/>
              </a:rPr>
              <a:t>&gt;</a:t>
            </a:r>
            <a:r>
              <a:rPr lang="zh-CN" altLang="en-US" sz="2000" dirty="0">
                <a:solidFill>
                  <a:srgbClr val="000000"/>
                </a:solidFill>
                <a:latin typeface="Times New Roman" panose="02020603050405020304" pitchFamily="18" charset="0"/>
                <a:cs typeface="Times New Roman" panose="02020603050405020304" pitchFamily="18" charset="0"/>
              </a:rPr>
              <a:t>元素可以在配置文件中注册自定义的类型处理器，它的使用方式有两种。 </a:t>
            </a:r>
            <a:endParaRPr lang="en-US" altLang="zh-CN" sz="2000" dirty="0">
              <a:solidFill>
                <a:srgbClr val="000000"/>
              </a:solidFill>
              <a:latin typeface="Times New Roman" panose="02020603050405020304" pitchFamily="18" charset="0"/>
              <a:cs typeface="Times New Roman" panose="02020603050405020304" pitchFamily="18" charset="0"/>
            </a:endParaRPr>
          </a:p>
          <a:p>
            <a:r>
              <a:rPr lang="en-US" altLang="zh-CN" sz="2000" dirty="0">
                <a:solidFill>
                  <a:srgbClr val="000000"/>
                </a:solidFill>
                <a:latin typeface="Times New Roman" panose="02020603050405020304" pitchFamily="18" charset="0"/>
                <a:cs typeface="Times New Roman" panose="02020603050405020304" pitchFamily="18" charset="0"/>
              </a:rPr>
              <a:t>1.</a:t>
            </a:r>
            <a:r>
              <a:rPr lang="zh-CN" altLang="en-US" sz="2000" dirty="0">
                <a:solidFill>
                  <a:srgbClr val="000000"/>
                </a:solidFill>
                <a:latin typeface="Times New Roman" panose="02020603050405020304" pitchFamily="18" charset="0"/>
                <a:cs typeface="Times New Roman" panose="02020603050405020304" pitchFamily="18" charset="0"/>
              </a:rPr>
              <a:t>注册一个类的类型处理器</a:t>
            </a:r>
            <a:endParaRPr lang="en-US" altLang="zh-CN" sz="2000" dirty="0">
              <a:solidFill>
                <a:srgbClr val="000000"/>
              </a:solidFill>
              <a:latin typeface="Times New Roman" panose="02020603050405020304" pitchFamily="18" charset="0"/>
              <a:cs typeface="Times New Roman" panose="02020603050405020304" pitchFamily="18" charset="0"/>
            </a:endParaRPr>
          </a:p>
          <a:p>
            <a:endParaRPr lang="en-US" altLang="zh-CN" sz="2000" dirty="0">
              <a:solidFill>
                <a:srgbClr val="000000"/>
              </a:solidFill>
              <a:latin typeface="Times New Roman" panose="02020603050405020304" pitchFamily="18" charset="0"/>
              <a:cs typeface="Times New Roman" panose="02020603050405020304" pitchFamily="18" charset="0"/>
            </a:endParaRPr>
          </a:p>
          <a:p>
            <a:endParaRPr lang="en-US" altLang="zh-CN" sz="2000" dirty="0">
              <a:solidFill>
                <a:srgbClr val="000000"/>
              </a:solidFill>
              <a:latin typeface="Times New Roman" panose="02020603050405020304" pitchFamily="18" charset="0"/>
              <a:cs typeface="Times New Roman" panose="02020603050405020304" pitchFamily="18" charset="0"/>
            </a:endParaRPr>
          </a:p>
          <a:p>
            <a:r>
              <a:rPr lang="zh-CN" altLang="en-US"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2.</a:t>
            </a:r>
            <a:r>
              <a:rPr lang="zh-CN" altLang="en-US" sz="2000" dirty="0">
                <a:solidFill>
                  <a:srgbClr val="000000"/>
                </a:solidFill>
                <a:latin typeface="Times New Roman" panose="02020603050405020304" pitchFamily="18" charset="0"/>
                <a:cs typeface="Times New Roman" panose="02020603050405020304" pitchFamily="18" charset="0"/>
              </a:rPr>
              <a:t>注册一个包中所有的类型处理器</a:t>
            </a:r>
            <a:endParaRPr lang="zh-CN" altLang="zh-CN" sz="2000" dirty="0">
              <a:solidFill>
                <a:srgbClr val="000000"/>
              </a:solidFill>
              <a:latin typeface="Times New Roman" panose="02020603050405020304" pitchFamily="18" charset="0"/>
              <a:cs typeface="Times New Roman" panose="02020603050405020304" pitchFamily="18" charset="0"/>
            </a:endParaRPr>
          </a:p>
          <a:p>
            <a:endParaRPr lang="en-US" altLang="zh-CN" sz="2000" dirty="0">
              <a:solidFill>
                <a:srgbClr val="000000"/>
              </a:solidFill>
              <a:latin typeface="Times New Roman" panose="02020603050405020304" pitchFamily="18" charset="0"/>
              <a:cs typeface="Times New Roman" panose="02020603050405020304" pitchFamily="18" charset="0"/>
            </a:endParaRPr>
          </a:p>
          <a:p>
            <a:endParaRPr lang="zh-CN" altLang="en-US" sz="2000" dirty="0"/>
          </a:p>
        </p:txBody>
      </p:sp>
      <p:sp>
        <p:nvSpPr>
          <p:cNvPr id="44034" name="标题 1">
            <a:extLst>
              <a:ext uri="{FF2B5EF4-FFF2-40B4-BE49-F238E27FC236}">
                <a16:creationId xmlns:a16="http://schemas.microsoft.com/office/drawing/2014/main" id="{FBA90165-2D23-4591-ADD5-08E85EBC2E99}"/>
              </a:ext>
            </a:extLst>
          </p:cNvPr>
          <p:cNvSpPr>
            <a:spLocks noGrp="1"/>
          </p:cNvSpPr>
          <p:nvPr>
            <p:ph type="ctrTitle"/>
          </p:nvPr>
        </p:nvSpPr>
        <p:spPr/>
        <p:txBody>
          <a:bodyPr/>
          <a:lstStyle/>
          <a:p>
            <a:r>
              <a:rPr lang="en-US" altLang="zh-CN"/>
              <a:t>7.2.5 &lt;typeHandler&gt;</a:t>
            </a:r>
            <a:r>
              <a:rPr lang="zh-CN" altLang="en-US"/>
              <a:t>元素</a:t>
            </a:r>
          </a:p>
        </p:txBody>
      </p:sp>
      <p:sp>
        <p:nvSpPr>
          <p:cNvPr id="12" name="标题 1">
            <a:extLst>
              <a:ext uri="{FF2B5EF4-FFF2-40B4-BE49-F238E27FC236}">
                <a16:creationId xmlns:a16="http://schemas.microsoft.com/office/drawing/2014/main" id="{8C96993A-8DE7-423B-B982-B8EEC30BBC98}"/>
              </a:ext>
            </a:extLst>
          </p:cNvPr>
          <p:cNvSpPr>
            <a:spLocks noChangeArrowheads="1"/>
          </p:cNvSpPr>
          <p:nvPr/>
        </p:nvSpPr>
        <p:spPr bwMode="auto">
          <a:xfrm>
            <a:off x="4175125" y="528638"/>
            <a:ext cx="5670550" cy="573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4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4046" name="矩形 6">
            <a:extLst>
              <a:ext uri="{FF2B5EF4-FFF2-40B4-BE49-F238E27FC236}">
                <a16:creationId xmlns:a16="http://schemas.microsoft.com/office/drawing/2014/main" id="{275C3587-9B8F-45A4-817F-1CBBEA489C94}"/>
              </a:ext>
            </a:extLst>
          </p:cNvPr>
          <p:cNvSpPr>
            <a:spLocks noChangeArrowheads="1"/>
          </p:cNvSpPr>
          <p:nvPr/>
        </p:nvSpPr>
        <p:spPr bwMode="auto">
          <a:xfrm>
            <a:off x="349682" y="621507"/>
            <a:ext cx="8221231" cy="45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dirty="0">
                <a:solidFill>
                  <a:srgbClr val="000000"/>
                </a:solidFill>
                <a:latin typeface="Times New Roman" panose="02020603050405020304" pitchFamily="18" charset="0"/>
                <a:ea typeface="微软雅黑" pitchFamily="34" charset="-122"/>
                <a:cs typeface="Times New Roman" panose="02020603050405020304" pitchFamily="18" charset="0"/>
              </a:rPr>
              <a:t>        </a:t>
            </a:r>
          </a:p>
        </p:txBody>
      </p:sp>
      <p:sp>
        <p:nvSpPr>
          <p:cNvPr id="10" name="矩形 16">
            <a:extLst>
              <a:ext uri="{FF2B5EF4-FFF2-40B4-BE49-F238E27FC236}">
                <a16:creationId xmlns:a16="http://schemas.microsoft.com/office/drawing/2014/main" id="{26FCCA1A-4B53-41CB-9AB3-AAE5ED6BBDE4}"/>
              </a:ext>
            </a:extLst>
          </p:cNvPr>
          <p:cNvSpPr>
            <a:spLocks noChangeArrowheads="1"/>
          </p:cNvSpPr>
          <p:nvPr/>
        </p:nvSpPr>
        <p:spPr bwMode="auto">
          <a:xfrm>
            <a:off x="519112" y="2372421"/>
            <a:ext cx="6320172" cy="803915"/>
          </a:xfrm>
          <a:prstGeom prst="rect">
            <a:avLst/>
          </a:prstGeom>
          <a:ln/>
          <a:extLst>
            <a:ext uri="{91240B29-F687-4F45-9708-019B960494DF}">
              <a14:hiddenLine xmlns:a14="http://schemas.microsoft.com/office/drawing/2010/main" w="28575" algn="ctr">
                <a:solidFill>
                  <a:srgbClr val="000000"/>
                </a:solidFill>
                <a:round/>
                <a:headEnd/>
                <a:tailEnd/>
              </a14:hiddenLine>
            </a:ext>
          </a:extLst>
        </p:spPr>
        <p:style>
          <a:lnRef idx="1">
            <a:schemeClr val="accent1"/>
          </a:lnRef>
          <a:fillRef idx="2">
            <a:schemeClr val="accent1"/>
          </a:fillRef>
          <a:effectRef idx="1">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typeHandlers</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&gt; </a:t>
            </a:r>
          </a:p>
          <a:p>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typeHandler</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handler="cn.edu.ujn.ch7.type.CustomtypeHandler" /&gt;</a:t>
            </a:r>
          </a:p>
          <a:p>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typeHandlers</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&gt;</a:t>
            </a:r>
          </a:p>
        </p:txBody>
      </p:sp>
      <p:sp>
        <p:nvSpPr>
          <p:cNvPr id="13" name="矩形 16">
            <a:extLst>
              <a:ext uri="{FF2B5EF4-FFF2-40B4-BE49-F238E27FC236}">
                <a16:creationId xmlns:a16="http://schemas.microsoft.com/office/drawing/2014/main" id="{75872E72-F374-4A4B-A623-BD81AECDEC44}"/>
              </a:ext>
            </a:extLst>
          </p:cNvPr>
          <p:cNvSpPr>
            <a:spLocks noChangeArrowheads="1"/>
          </p:cNvSpPr>
          <p:nvPr/>
        </p:nvSpPr>
        <p:spPr bwMode="auto">
          <a:xfrm>
            <a:off x="515729" y="3501347"/>
            <a:ext cx="6323555" cy="862127"/>
          </a:xfrm>
          <a:prstGeom prst="rect">
            <a:avLst/>
          </a:prstGeom>
          <a:ln/>
          <a:extLst>
            <a:ext uri="{91240B29-F687-4F45-9708-019B960494DF}">
              <a14:hiddenLine xmlns:a14="http://schemas.microsoft.com/office/drawing/2010/main" w="28575" algn="ctr">
                <a:solidFill>
                  <a:srgbClr val="000000"/>
                </a:solidFill>
                <a:round/>
                <a:headEnd/>
                <a:tailEnd/>
              </a14:hiddenLine>
            </a:ext>
          </a:extLst>
        </p:spPr>
        <p:style>
          <a:lnRef idx="1">
            <a:schemeClr val="accent1"/>
          </a:lnRef>
          <a:fillRef idx="2">
            <a:schemeClr val="accent1"/>
          </a:fillRef>
          <a:effectRef idx="1">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typeHandlers</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&gt; </a:t>
            </a:r>
          </a:p>
          <a:p>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&lt;package name="cn.edu.ujn.ch7.type" /&gt;</a:t>
            </a:r>
          </a:p>
          <a:p>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typeHandlers</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&gt;</a:t>
            </a:r>
          </a:p>
        </p:txBody>
      </p:sp>
      <p:pic>
        <p:nvPicPr>
          <p:cNvPr id="16" name="Picture 29">
            <a:extLst>
              <a:ext uri="{FF2B5EF4-FFF2-40B4-BE49-F238E27FC236}">
                <a16:creationId xmlns:a16="http://schemas.microsoft.com/office/drawing/2014/main" id="{8CD24680-3FFF-4101-B9B3-5C1671890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5399" y="1874736"/>
            <a:ext cx="1638300" cy="2886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
        <p:nvSpPr>
          <p:cNvPr id="17" name="矩形 16"/>
          <p:cNvSpPr/>
          <p:nvPr/>
        </p:nvSpPr>
        <p:spPr>
          <a:xfrm>
            <a:off x="7405399" y="2890737"/>
            <a:ext cx="1590447" cy="22733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63769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000" dirty="0" err="1">
                <a:solidFill>
                  <a:srgbClr val="000000"/>
                </a:solidFill>
                <a:latin typeface="Times New Roman" panose="02020603050405020304" pitchFamily="18" charset="0"/>
                <a:cs typeface="Times New Roman" panose="02020603050405020304" pitchFamily="18" charset="0"/>
              </a:rPr>
              <a:t>MyBatis</a:t>
            </a:r>
            <a:r>
              <a:rPr lang="zh-CN" altLang="en-US" sz="2000" dirty="0">
                <a:solidFill>
                  <a:srgbClr val="000000"/>
                </a:solidFill>
                <a:latin typeface="Times New Roman" panose="02020603050405020304" pitchFamily="18" charset="0"/>
                <a:cs typeface="Times New Roman" panose="02020603050405020304" pitchFamily="18" charset="0"/>
              </a:rPr>
              <a:t>中默认的</a:t>
            </a:r>
            <a:r>
              <a:rPr lang="en-US" altLang="zh-CN" sz="2000" dirty="0" err="1">
                <a:solidFill>
                  <a:srgbClr val="000000"/>
                </a:solidFill>
                <a:latin typeface="Times New Roman" panose="02020603050405020304" pitchFamily="18" charset="0"/>
                <a:cs typeface="Times New Roman" panose="02020603050405020304" pitchFamily="18" charset="0"/>
              </a:rPr>
              <a:t>ObjectFactory</a:t>
            </a:r>
            <a:r>
              <a:rPr lang="zh-CN" altLang="en-US" sz="2000" dirty="0">
                <a:solidFill>
                  <a:srgbClr val="000000"/>
                </a:solidFill>
                <a:latin typeface="Times New Roman" panose="02020603050405020304" pitchFamily="18" charset="0"/>
                <a:cs typeface="Times New Roman" panose="02020603050405020304" pitchFamily="18" charset="0"/>
              </a:rPr>
              <a:t>的作用是实例化目标类，它既可以通过默认构造方法实例化，也可以在参数映射存在的时候通过参数构造方法来实例化。通常使用默认的</a:t>
            </a:r>
            <a:r>
              <a:rPr lang="en-US" altLang="zh-CN" sz="2000" dirty="0" err="1">
                <a:solidFill>
                  <a:srgbClr val="000000"/>
                </a:solidFill>
                <a:latin typeface="Times New Roman" panose="02020603050405020304" pitchFamily="18" charset="0"/>
                <a:cs typeface="Times New Roman" panose="02020603050405020304" pitchFamily="18" charset="0"/>
              </a:rPr>
              <a:t>ObjectFactory</a:t>
            </a:r>
            <a:r>
              <a:rPr lang="zh-CN" altLang="en-US" sz="2000" dirty="0">
                <a:solidFill>
                  <a:srgbClr val="000000"/>
                </a:solidFill>
                <a:latin typeface="Times New Roman" panose="02020603050405020304" pitchFamily="18" charset="0"/>
                <a:cs typeface="Times New Roman" panose="02020603050405020304" pitchFamily="18" charset="0"/>
              </a:rPr>
              <a:t>即可。自定义</a:t>
            </a:r>
            <a:r>
              <a:rPr lang="en-US" altLang="zh-CN" sz="2000" dirty="0" err="1">
                <a:solidFill>
                  <a:srgbClr val="000000"/>
                </a:solidFill>
                <a:latin typeface="Times New Roman" panose="02020603050405020304" pitchFamily="18" charset="0"/>
                <a:cs typeface="Times New Roman" panose="02020603050405020304" pitchFamily="18" charset="0"/>
              </a:rPr>
              <a:t>ObjectFactory</a:t>
            </a:r>
            <a:r>
              <a:rPr lang="zh-CN" altLang="en-US" sz="2000" dirty="0">
                <a:solidFill>
                  <a:srgbClr val="000000"/>
                </a:solidFill>
                <a:latin typeface="Times New Roman" panose="02020603050405020304" pitchFamily="18" charset="0"/>
                <a:cs typeface="Times New Roman" panose="02020603050405020304" pitchFamily="18" charset="0"/>
              </a:rPr>
              <a:t>，具体如下：</a:t>
            </a:r>
          </a:p>
          <a:p>
            <a:pPr lvl="1"/>
            <a:r>
              <a:rPr lang="en-US" altLang="zh-CN" sz="2000" dirty="0">
                <a:solidFill>
                  <a:srgbClr val="000000"/>
                </a:solidFill>
                <a:latin typeface="Times New Roman" panose="02020603050405020304" pitchFamily="18" charset="0"/>
                <a:cs typeface="Times New Roman" panose="02020603050405020304" pitchFamily="18" charset="0"/>
              </a:rPr>
              <a:t>1.</a:t>
            </a:r>
            <a:r>
              <a:rPr lang="zh-CN" altLang="en-US" sz="2000" dirty="0">
                <a:solidFill>
                  <a:srgbClr val="000000"/>
                </a:solidFill>
                <a:latin typeface="Times New Roman" panose="02020603050405020304" pitchFamily="18" charset="0"/>
                <a:cs typeface="Times New Roman" panose="02020603050405020304" pitchFamily="18" charset="0"/>
              </a:rPr>
              <a:t>自定义一个对象工厂</a:t>
            </a:r>
            <a:endParaRPr lang="zh-CN" altLang="zh-CN" sz="2000" dirty="0">
              <a:solidFill>
                <a:srgbClr val="000000"/>
              </a:solidFill>
              <a:latin typeface="Times New Roman" panose="02020603050405020304" pitchFamily="18" charset="0"/>
              <a:cs typeface="Times New Roman" panose="02020603050405020304" pitchFamily="18" charset="0"/>
            </a:endParaRPr>
          </a:p>
          <a:p>
            <a:endParaRPr lang="en-US" altLang="zh-CN" sz="2000" dirty="0">
              <a:solidFill>
                <a:srgbClr val="000000"/>
              </a:solidFill>
              <a:latin typeface="Times New Roman" panose="02020603050405020304" pitchFamily="18" charset="0"/>
              <a:cs typeface="Times New Roman" panose="02020603050405020304" pitchFamily="18" charset="0"/>
            </a:endParaRPr>
          </a:p>
        </p:txBody>
      </p:sp>
      <p:sp>
        <p:nvSpPr>
          <p:cNvPr id="45058" name="标题 1">
            <a:extLst>
              <a:ext uri="{FF2B5EF4-FFF2-40B4-BE49-F238E27FC236}">
                <a16:creationId xmlns:a16="http://schemas.microsoft.com/office/drawing/2014/main" id="{FDBC716F-00DC-40DF-9A64-FBDC1802F92E}"/>
              </a:ext>
            </a:extLst>
          </p:cNvPr>
          <p:cNvSpPr>
            <a:spLocks noGrp="1"/>
          </p:cNvSpPr>
          <p:nvPr>
            <p:ph type="ctrTitle"/>
          </p:nvPr>
        </p:nvSpPr>
        <p:spPr/>
        <p:txBody>
          <a:bodyPr/>
          <a:lstStyle/>
          <a:p>
            <a:r>
              <a:rPr lang="en-US" altLang="zh-CN"/>
              <a:t>7.2.6 &lt;objectFactory&gt;</a:t>
            </a:r>
            <a:r>
              <a:rPr lang="zh-CN" altLang="en-US"/>
              <a:t>元素</a:t>
            </a:r>
          </a:p>
        </p:txBody>
      </p:sp>
      <p:sp>
        <p:nvSpPr>
          <p:cNvPr id="45072" name="矩形 6">
            <a:extLst>
              <a:ext uri="{FF2B5EF4-FFF2-40B4-BE49-F238E27FC236}">
                <a16:creationId xmlns:a16="http://schemas.microsoft.com/office/drawing/2014/main" id="{6DC29232-F6B4-4ABE-BE5F-E087F9D166FD}"/>
              </a:ext>
            </a:extLst>
          </p:cNvPr>
          <p:cNvSpPr>
            <a:spLocks noChangeArrowheads="1"/>
          </p:cNvSpPr>
          <p:nvPr/>
        </p:nvSpPr>
        <p:spPr bwMode="auto">
          <a:xfrm>
            <a:off x="403263" y="618468"/>
            <a:ext cx="8172413" cy="45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endParaRPr lang="en-US" altLang="zh-CN" dirty="0">
              <a:solidFill>
                <a:srgbClr val="000000"/>
              </a:solidFill>
              <a:latin typeface="Times New Roman" panose="02020603050405020304" pitchFamily="18" charset="0"/>
              <a:ea typeface="微软雅黑"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89E3E34D-3F1B-451F-B686-AE1917B4D28B}"/>
              </a:ext>
            </a:extLst>
          </p:cNvPr>
          <p:cNvSpPr>
            <a:spLocks noChangeArrowheads="1"/>
          </p:cNvSpPr>
          <p:nvPr/>
        </p:nvSpPr>
        <p:spPr bwMode="auto">
          <a:xfrm>
            <a:off x="838529" y="2049899"/>
            <a:ext cx="5809264" cy="2642970"/>
          </a:xfrm>
          <a:prstGeom prst="rect">
            <a:avLst/>
          </a:prstGeom>
          <a:solidFill>
            <a:srgbClr val="E7F4FF"/>
          </a:solidFill>
          <a:ln w="28575" algn="ctr">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dirty="0">
                <a:solidFill>
                  <a:srgbClr val="000000"/>
                </a:solidFill>
                <a:latin typeface="Times New Roman" panose="02020603050405020304" pitchFamily="18" charset="0"/>
                <a:ea typeface="微软雅黑" pitchFamily="34" charset="-122"/>
                <a:cs typeface="Times New Roman" panose="02020603050405020304" pitchFamily="18" charset="0"/>
              </a:rPr>
              <a:t>     public class </a:t>
            </a:r>
            <a:r>
              <a:rPr lang="en-US" altLang="zh-CN" sz="1200" dirty="0" err="1">
                <a:solidFill>
                  <a:srgbClr val="000000"/>
                </a:solidFill>
                <a:latin typeface="Times New Roman" panose="02020603050405020304" pitchFamily="18" charset="0"/>
                <a:ea typeface="微软雅黑" pitchFamily="34" charset="-122"/>
                <a:cs typeface="Times New Roman" panose="02020603050405020304" pitchFamily="18" charset="0"/>
              </a:rPr>
              <a:t>MyObjectFactory</a:t>
            </a:r>
            <a:r>
              <a:rPr lang="en-US" altLang="zh-CN" sz="1200" dirty="0">
                <a:solidFill>
                  <a:srgbClr val="000000"/>
                </a:solidFill>
                <a:latin typeface="Times New Roman" panose="02020603050405020304" pitchFamily="18" charset="0"/>
                <a:ea typeface="微软雅黑" pitchFamily="34" charset="-122"/>
                <a:cs typeface="Times New Roman" panose="02020603050405020304" pitchFamily="18" charset="0"/>
              </a:rPr>
              <a:t> extends </a:t>
            </a:r>
            <a:r>
              <a:rPr lang="en-US" altLang="zh-CN" sz="1200" dirty="0" err="1">
                <a:solidFill>
                  <a:srgbClr val="000000"/>
                </a:solidFill>
                <a:latin typeface="Times New Roman" panose="02020603050405020304" pitchFamily="18" charset="0"/>
                <a:ea typeface="微软雅黑" pitchFamily="34" charset="-122"/>
                <a:cs typeface="Times New Roman" panose="02020603050405020304" pitchFamily="18" charset="0"/>
              </a:rPr>
              <a:t>DefaultObjectFactory</a:t>
            </a:r>
            <a:r>
              <a:rPr lang="en-US" altLang="zh-CN" sz="1200" dirty="0">
                <a:solidFill>
                  <a:srgbClr val="000000"/>
                </a:solidFill>
                <a:latin typeface="Times New Roman" panose="02020603050405020304" pitchFamily="18" charset="0"/>
                <a:ea typeface="微软雅黑" pitchFamily="34" charset="-122"/>
                <a:cs typeface="Times New Roman" panose="02020603050405020304" pitchFamily="18" charset="0"/>
              </a:rPr>
              <a:t> {</a:t>
            </a:r>
          </a:p>
          <a:p>
            <a:r>
              <a:rPr lang="en-US" altLang="zh-CN" sz="1200" dirty="0">
                <a:solidFill>
                  <a:srgbClr val="000000"/>
                </a:solidFill>
                <a:latin typeface="Times New Roman" panose="02020603050405020304" pitchFamily="18" charset="0"/>
                <a:ea typeface="微软雅黑" pitchFamily="34" charset="-122"/>
                <a:cs typeface="Times New Roman" panose="02020603050405020304" pitchFamily="18" charset="0"/>
              </a:rPr>
              <a:t>            private static final long </a:t>
            </a:r>
            <a:r>
              <a:rPr lang="en-US" altLang="zh-CN" sz="1200" dirty="0" err="1">
                <a:solidFill>
                  <a:srgbClr val="000000"/>
                </a:solidFill>
                <a:latin typeface="Times New Roman" panose="02020603050405020304" pitchFamily="18" charset="0"/>
                <a:ea typeface="微软雅黑" pitchFamily="34" charset="-122"/>
                <a:cs typeface="Times New Roman" panose="02020603050405020304" pitchFamily="18" charset="0"/>
              </a:rPr>
              <a:t>serialVersionUID</a:t>
            </a:r>
            <a:r>
              <a:rPr lang="en-US" altLang="zh-CN" sz="1200" dirty="0">
                <a:solidFill>
                  <a:srgbClr val="000000"/>
                </a:solidFill>
                <a:latin typeface="Times New Roman" panose="02020603050405020304" pitchFamily="18" charset="0"/>
                <a:ea typeface="微软雅黑" pitchFamily="34" charset="-122"/>
                <a:cs typeface="Times New Roman" panose="02020603050405020304" pitchFamily="18" charset="0"/>
              </a:rPr>
              <a:t> = -4114845625429965832L;</a:t>
            </a:r>
          </a:p>
          <a:p>
            <a:r>
              <a:rPr lang="en-US" altLang="zh-CN" sz="1200" dirty="0">
                <a:solidFill>
                  <a:srgbClr val="000000"/>
                </a:solidFill>
                <a:latin typeface="Times New Roman" panose="02020603050405020304" pitchFamily="18" charset="0"/>
                <a:ea typeface="微软雅黑" pitchFamily="34" charset="-122"/>
                <a:cs typeface="Times New Roman" panose="02020603050405020304" pitchFamily="18" charset="0"/>
              </a:rPr>
              <a:t>            public &lt;T&gt; T create(Class&lt;T&gt; type) {</a:t>
            </a:r>
          </a:p>
          <a:p>
            <a:r>
              <a:rPr lang="en-US" altLang="zh-CN" sz="1200" dirty="0">
                <a:solidFill>
                  <a:srgbClr val="000000"/>
                </a:solidFill>
                <a:latin typeface="Times New Roman" panose="02020603050405020304" pitchFamily="18" charset="0"/>
                <a:ea typeface="微软雅黑" pitchFamily="34" charset="-122"/>
                <a:cs typeface="Times New Roman" panose="02020603050405020304" pitchFamily="18" charset="0"/>
              </a:rPr>
              <a:t>	return </a:t>
            </a:r>
            <a:r>
              <a:rPr lang="en-US" altLang="zh-CN" sz="1200" dirty="0" err="1">
                <a:solidFill>
                  <a:srgbClr val="000000"/>
                </a:solidFill>
                <a:latin typeface="Times New Roman" panose="02020603050405020304" pitchFamily="18" charset="0"/>
                <a:ea typeface="微软雅黑" pitchFamily="34" charset="-122"/>
                <a:cs typeface="Times New Roman" panose="02020603050405020304" pitchFamily="18" charset="0"/>
              </a:rPr>
              <a:t>super.create</a:t>
            </a:r>
            <a:r>
              <a:rPr lang="en-US" altLang="zh-CN" sz="1200" dirty="0">
                <a:solidFill>
                  <a:srgbClr val="000000"/>
                </a:solidFill>
                <a:latin typeface="Times New Roman" panose="02020603050405020304" pitchFamily="18" charset="0"/>
                <a:ea typeface="微软雅黑" pitchFamily="34" charset="-122"/>
                <a:cs typeface="Times New Roman" panose="02020603050405020304" pitchFamily="18" charset="0"/>
              </a:rPr>
              <a:t>(type);</a:t>
            </a:r>
          </a:p>
          <a:p>
            <a:r>
              <a:rPr lang="en-US" altLang="zh-CN" sz="1200" dirty="0">
                <a:solidFill>
                  <a:srgbClr val="000000"/>
                </a:solidFill>
                <a:latin typeface="Times New Roman" panose="02020603050405020304" pitchFamily="18" charset="0"/>
                <a:ea typeface="微软雅黑" pitchFamily="34" charset="-122"/>
                <a:cs typeface="Times New Roman" panose="02020603050405020304" pitchFamily="18" charset="0"/>
              </a:rPr>
              <a:t>            }</a:t>
            </a:r>
          </a:p>
          <a:p>
            <a:r>
              <a:rPr lang="en-US" altLang="zh-CN" sz="1200" dirty="0">
                <a:solidFill>
                  <a:srgbClr val="000000"/>
                </a:solidFill>
                <a:latin typeface="Times New Roman" panose="02020603050405020304" pitchFamily="18" charset="0"/>
                <a:ea typeface="微软雅黑" pitchFamily="34" charset="-122"/>
                <a:cs typeface="Times New Roman" panose="02020603050405020304" pitchFamily="18" charset="0"/>
              </a:rPr>
              <a:t>            public &lt;T&gt; T create(Class&lt;T&gt; type, List&lt;Class&lt;?&gt;&gt; </a:t>
            </a:r>
            <a:r>
              <a:rPr lang="en-US" altLang="zh-CN" sz="1200" dirty="0" err="1">
                <a:solidFill>
                  <a:srgbClr val="000000"/>
                </a:solidFill>
                <a:latin typeface="Times New Roman" panose="02020603050405020304" pitchFamily="18" charset="0"/>
                <a:ea typeface="微软雅黑" pitchFamily="34" charset="-122"/>
                <a:cs typeface="Times New Roman" panose="02020603050405020304" pitchFamily="18" charset="0"/>
              </a:rPr>
              <a:t>constructorArgTypes</a:t>
            </a:r>
            <a:r>
              <a:rPr lang="en-US" altLang="zh-CN" sz="1200" dirty="0">
                <a:solidFill>
                  <a:srgbClr val="000000"/>
                </a:solidFill>
                <a:latin typeface="Times New Roman" panose="02020603050405020304" pitchFamily="18" charset="0"/>
                <a:ea typeface="微软雅黑" pitchFamily="34" charset="-122"/>
                <a:cs typeface="Times New Roman" panose="02020603050405020304" pitchFamily="18" charset="0"/>
              </a:rPr>
              <a:t>, </a:t>
            </a:r>
          </a:p>
          <a:p>
            <a:r>
              <a:rPr lang="en-US" altLang="zh-CN" sz="1200" dirty="0">
                <a:solidFill>
                  <a:srgbClr val="000000"/>
                </a:solidFill>
                <a:latin typeface="Times New Roman" panose="02020603050405020304" pitchFamily="18" charset="0"/>
                <a:ea typeface="微软雅黑" pitchFamily="34" charset="-122"/>
                <a:cs typeface="Times New Roman" panose="02020603050405020304" pitchFamily="18" charset="0"/>
              </a:rPr>
              <a:t>                         List&lt;Object&gt; </a:t>
            </a:r>
            <a:r>
              <a:rPr lang="en-US" altLang="zh-CN" sz="1200" dirty="0" err="1">
                <a:solidFill>
                  <a:srgbClr val="000000"/>
                </a:solidFill>
                <a:latin typeface="Times New Roman" panose="02020603050405020304" pitchFamily="18" charset="0"/>
                <a:ea typeface="微软雅黑" pitchFamily="34" charset="-122"/>
                <a:cs typeface="Times New Roman" panose="02020603050405020304" pitchFamily="18" charset="0"/>
              </a:rPr>
              <a:t>constructorArgs</a:t>
            </a:r>
            <a:r>
              <a:rPr lang="en-US" altLang="zh-CN" sz="1200" dirty="0">
                <a:solidFill>
                  <a:srgbClr val="000000"/>
                </a:solidFill>
                <a:latin typeface="Times New Roman" panose="02020603050405020304" pitchFamily="18" charset="0"/>
                <a:ea typeface="微软雅黑" pitchFamily="34" charset="-122"/>
                <a:cs typeface="Times New Roman" panose="02020603050405020304" pitchFamily="18" charset="0"/>
              </a:rPr>
              <a:t>) {</a:t>
            </a:r>
          </a:p>
          <a:p>
            <a:r>
              <a:rPr lang="en-US" altLang="zh-CN" sz="1200" dirty="0">
                <a:solidFill>
                  <a:srgbClr val="000000"/>
                </a:solidFill>
                <a:latin typeface="Times New Roman" panose="02020603050405020304" pitchFamily="18" charset="0"/>
                <a:ea typeface="微软雅黑" pitchFamily="34" charset="-122"/>
                <a:cs typeface="Times New Roman" panose="02020603050405020304" pitchFamily="18" charset="0"/>
              </a:rPr>
              <a:t>	return </a:t>
            </a:r>
            <a:r>
              <a:rPr lang="en-US" altLang="zh-CN" sz="1200" dirty="0" err="1">
                <a:solidFill>
                  <a:srgbClr val="000000"/>
                </a:solidFill>
                <a:latin typeface="Times New Roman" panose="02020603050405020304" pitchFamily="18" charset="0"/>
                <a:ea typeface="微软雅黑" pitchFamily="34" charset="-122"/>
                <a:cs typeface="Times New Roman" panose="02020603050405020304" pitchFamily="18" charset="0"/>
              </a:rPr>
              <a:t>super.create</a:t>
            </a:r>
            <a:r>
              <a:rPr lang="en-US" altLang="zh-CN" sz="1200" dirty="0">
                <a:solidFill>
                  <a:srgbClr val="000000"/>
                </a:solidFill>
                <a:latin typeface="Times New Roman" panose="02020603050405020304" pitchFamily="18" charset="0"/>
                <a:ea typeface="微软雅黑" pitchFamily="34" charset="-122"/>
                <a:cs typeface="Times New Roman" panose="02020603050405020304" pitchFamily="18" charset="0"/>
              </a:rPr>
              <a:t>(type, </a:t>
            </a:r>
            <a:r>
              <a:rPr lang="en-US" altLang="zh-CN" sz="1200" dirty="0" err="1">
                <a:solidFill>
                  <a:srgbClr val="000000"/>
                </a:solidFill>
                <a:latin typeface="Times New Roman" panose="02020603050405020304" pitchFamily="18" charset="0"/>
                <a:ea typeface="微软雅黑" pitchFamily="34" charset="-122"/>
                <a:cs typeface="Times New Roman" panose="02020603050405020304" pitchFamily="18" charset="0"/>
              </a:rPr>
              <a:t>constructorArgTypes</a:t>
            </a:r>
            <a:r>
              <a:rPr lang="en-US" altLang="zh-CN" sz="1200" dirty="0">
                <a:solidFill>
                  <a:srgbClr val="000000"/>
                </a:solidFill>
                <a:latin typeface="Times New Roman" panose="02020603050405020304" pitchFamily="18" charset="0"/>
                <a:ea typeface="微软雅黑" pitchFamily="34" charset="-122"/>
                <a:cs typeface="Times New Roman" panose="02020603050405020304" pitchFamily="18" charset="0"/>
              </a:rPr>
              <a:t>, </a:t>
            </a:r>
            <a:r>
              <a:rPr lang="en-US" altLang="zh-CN" sz="1200" dirty="0" err="1">
                <a:solidFill>
                  <a:srgbClr val="000000"/>
                </a:solidFill>
                <a:latin typeface="Times New Roman" panose="02020603050405020304" pitchFamily="18" charset="0"/>
                <a:ea typeface="微软雅黑" pitchFamily="34" charset="-122"/>
                <a:cs typeface="Times New Roman" panose="02020603050405020304" pitchFamily="18" charset="0"/>
              </a:rPr>
              <a:t>constructorArgs</a:t>
            </a:r>
            <a:r>
              <a:rPr lang="en-US" altLang="zh-CN" sz="1200" dirty="0">
                <a:solidFill>
                  <a:srgbClr val="000000"/>
                </a:solidFill>
                <a:latin typeface="Times New Roman" panose="02020603050405020304" pitchFamily="18" charset="0"/>
                <a:ea typeface="微软雅黑" pitchFamily="34" charset="-122"/>
                <a:cs typeface="Times New Roman" panose="02020603050405020304" pitchFamily="18" charset="0"/>
              </a:rPr>
              <a:t>);</a:t>
            </a:r>
          </a:p>
          <a:p>
            <a:r>
              <a:rPr lang="en-US" altLang="zh-CN" sz="1200" dirty="0">
                <a:solidFill>
                  <a:srgbClr val="000000"/>
                </a:solidFill>
                <a:latin typeface="Times New Roman" panose="02020603050405020304" pitchFamily="18" charset="0"/>
                <a:ea typeface="微软雅黑" pitchFamily="34" charset="-122"/>
                <a:cs typeface="Times New Roman" panose="02020603050405020304" pitchFamily="18" charset="0"/>
              </a:rPr>
              <a:t>            }</a:t>
            </a:r>
          </a:p>
          <a:p>
            <a:r>
              <a:rPr lang="en-US" altLang="zh-CN" sz="1200" dirty="0">
                <a:solidFill>
                  <a:srgbClr val="000000"/>
                </a:solidFill>
                <a:latin typeface="Times New Roman" panose="02020603050405020304" pitchFamily="18" charset="0"/>
                <a:ea typeface="微软雅黑" pitchFamily="34" charset="-122"/>
                <a:cs typeface="Times New Roman" panose="02020603050405020304" pitchFamily="18" charset="0"/>
              </a:rPr>
              <a:t>            public void </a:t>
            </a:r>
            <a:r>
              <a:rPr lang="en-US" altLang="zh-CN" sz="1200" dirty="0" err="1">
                <a:solidFill>
                  <a:srgbClr val="000000"/>
                </a:solidFill>
                <a:latin typeface="Times New Roman" panose="02020603050405020304" pitchFamily="18" charset="0"/>
                <a:ea typeface="微软雅黑" pitchFamily="34" charset="-122"/>
                <a:cs typeface="Times New Roman" panose="02020603050405020304" pitchFamily="18" charset="0"/>
              </a:rPr>
              <a:t>setProperties</a:t>
            </a:r>
            <a:r>
              <a:rPr lang="en-US" altLang="zh-CN" sz="1200" dirty="0">
                <a:solidFill>
                  <a:srgbClr val="000000"/>
                </a:solidFill>
                <a:latin typeface="Times New Roman" panose="02020603050405020304" pitchFamily="18" charset="0"/>
                <a:ea typeface="微软雅黑" pitchFamily="34" charset="-122"/>
                <a:cs typeface="Times New Roman" panose="02020603050405020304" pitchFamily="18" charset="0"/>
              </a:rPr>
              <a:t>(Properties properties) {</a:t>
            </a:r>
          </a:p>
          <a:p>
            <a:r>
              <a:rPr lang="en-US" altLang="zh-CN" sz="1200" dirty="0">
                <a:solidFill>
                  <a:srgbClr val="000000"/>
                </a:solidFill>
                <a:latin typeface="Times New Roman" panose="02020603050405020304" pitchFamily="18" charset="0"/>
                <a:ea typeface="微软雅黑" pitchFamily="34" charset="-122"/>
                <a:cs typeface="Times New Roman" panose="02020603050405020304" pitchFamily="18" charset="0"/>
              </a:rPr>
              <a:t>	</a:t>
            </a:r>
            <a:r>
              <a:rPr lang="en-US" altLang="zh-CN" sz="1200" dirty="0" err="1">
                <a:solidFill>
                  <a:srgbClr val="000000"/>
                </a:solidFill>
                <a:latin typeface="Times New Roman" panose="02020603050405020304" pitchFamily="18" charset="0"/>
                <a:ea typeface="微软雅黑" pitchFamily="34" charset="-122"/>
                <a:cs typeface="Times New Roman" panose="02020603050405020304" pitchFamily="18" charset="0"/>
              </a:rPr>
              <a:t>super.setProperties</a:t>
            </a:r>
            <a:r>
              <a:rPr lang="en-US" altLang="zh-CN" sz="1200" dirty="0">
                <a:solidFill>
                  <a:srgbClr val="000000"/>
                </a:solidFill>
                <a:latin typeface="Times New Roman" panose="02020603050405020304" pitchFamily="18" charset="0"/>
                <a:ea typeface="微软雅黑" pitchFamily="34" charset="-122"/>
                <a:cs typeface="Times New Roman" panose="02020603050405020304" pitchFamily="18" charset="0"/>
              </a:rPr>
              <a:t>(properties);</a:t>
            </a:r>
          </a:p>
          <a:p>
            <a:r>
              <a:rPr lang="en-US" altLang="zh-CN" sz="1200" dirty="0">
                <a:solidFill>
                  <a:srgbClr val="000000"/>
                </a:solidFill>
                <a:latin typeface="Times New Roman" panose="02020603050405020304" pitchFamily="18" charset="0"/>
                <a:ea typeface="微软雅黑" pitchFamily="34" charset="-122"/>
                <a:cs typeface="Times New Roman" panose="02020603050405020304" pitchFamily="18" charset="0"/>
              </a:rPr>
              <a:t>            }</a:t>
            </a:r>
          </a:p>
          <a:p>
            <a:r>
              <a:rPr lang="en-US" altLang="zh-CN" sz="1200" dirty="0">
                <a:solidFill>
                  <a:srgbClr val="000000"/>
                </a:solidFill>
                <a:latin typeface="Times New Roman" panose="02020603050405020304" pitchFamily="18" charset="0"/>
                <a:ea typeface="微软雅黑" pitchFamily="34" charset="-122"/>
                <a:cs typeface="Times New Roman" panose="02020603050405020304" pitchFamily="18" charset="0"/>
              </a:rPr>
              <a:t>            …….</a:t>
            </a:r>
          </a:p>
          <a:p>
            <a:r>
              <a:rPr lang="en-US" altLang="zh-CN" sz="1200" dirty="0">
                <a:solidFill>
                  <a:srgbClr val="000000"/>
                </a:solidFill>
                <a:latin typeface="Times New Roman" panose="02020603050405020304" pitchFamily="18" charset="0"/>
                <a:ea typeface="微软雅黑" pitchFamily="34" charset="-122"/>
                <a:cs typeface="Times New Roman" panose="02020603050405020304" pitchFamily="18" charset="0"/>
              </a:rPr>
              <a:t>    }</a:t>
            </a:r>
          </a:p>
        </p:txBody>
      </p:sp>
      <p:pic>
        <p:nvPicPr>
          <p:cNvPr id="10" name="Picture 29">
            <a:extLst>
              <a:ext uri="{FF2B5EF4-FFF2-40B4-BE49-F238E27FC236}">
                <a16:creationId xmlns:a16="http://schemas.microsoft.com/office/drawing/2014/main" id="{8CD24680-3FFF-4101-B9B3-5C1671890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5399" y="1874736"/>
            <a:ext cx="1638300" cy="2886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
        <p:nvSpPr>
          <p:cNvPr id="11" name="矩形 10"/>
          <p:cNvSpPr/>
          <p:nvPr/>
        </p:nvSpPr>
        <p:spPr>
          <a:xfrm>
            <a:off x="7405399" y="3257717"/>
            <a:ext cx="1590447" cy="22733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19155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000" dirty="0" err="1">
                <a:solidFill>
                  <a:srgbClr val="000000"/>
                </a:solidFill>
                <a:latin typeface="Times New Roman" panose="02020603050405020304" pitchFamily="18" charset="0"/>
                <a:cs typeface="Times New Roman" panose="02020603050405020304" pitchFamily="18" charset="0"/>
              </a:rPr>
              <a:t>MyBatis</a:t>
            </a:r>
            <a:r>
              <a:rPr lang="zh-CN" altLang="en-US" sz="2000" dirty="0">
                <a:solidFill>
                  <a:srgbClr val="000000"/>
                </a:solidFill>
                <a:latin typeface="Times New Roman" panose="02020603050405020304" pitchFamily="18" charset="0"/>
                <a:cs typeface="Times New Roman" panose="02020603050405020304" pitchFamily="18" charset="0"/>
              </a:rPr>
              <a:t>中默认的</a:t>
            </a:r>
            <a:r>
              <a:rPr lang="en-US" altLang="zh-CN" sz="2000" dirty="0" err="1">
                <a:solidFill>
                  <a:srgbClr val="000000"/>
                </a:solidFill>
                <a:latin typeface="Times New Roman" panose="02020603050405020304" pitchFamily="18" charset="0"/>
                <a:cs typeface="Times New Roman" panose="02020603050405020304" pitchFamily="18" charset="0"/>
              </a:rPr>
              <a:t>ObjectFactory</a:t>
            </a:r>
            <a:r>
              <a:rPr lang="zh-CN" altLang="en-US" sz="2000" dirty="0">
                <a:solidFill>
                  <a:srgbClr val="000000"/>
                </a:solidFill>
                <a:latin typeface="Times New Roman" panose="02020603050405020304" pitchFamily="18" charset="0"/>
                <a:cs typeface="Times New Roman" panose="02020603050405020304" pitchFamily="18" charset="0"/>
              </a:rPr>
              <a:t>的作用是实例化目标类，它既可以通过默认构造方法实例化，也可以在参数映射存在的时候通过参数构造方法来实例化。通常使用默认的</a:t>
            </a:r>
            <a:r>
              <a:rPr lang="en-US" altLang="zh-CN" sz="2000" dirty="0" err="1">
                <a:solidFill>
                  <a:srgbClr val="000000"/>
                </a:solidFill>
                <a:latin typeface="Times New Roman" panose="02020603050405020304" pitchFamily="18" charset="0"/>
                <a:cs typeface="Times New Roman" panose="02020603050405020304" pitchFamily="18" charset="0"/>
              </a:rPr>
              <a:t>ObjectFactory</a:t>
            </a:r>
            <a:r>
              <a:rPr lang="zh-CN" altLang="en-US" sz="2000" dirty="0">
                <a:solidFill>
                  <a:srgbClr val="000000"/>
                </a:solidFill>
                <a:latin typeface="Times New Roman" panose="02020603050405020304" pitchFamily="18" charset="0"/>
                <a:cs typeface="Times New Roman" panose="02020603050405020304" pitchFamily="18" charset="0"/>
              </a:rPr>
              <a:t>即可。自定义</a:t>
            </a:r>
            <a:r>
              <a:rPr lang="en-US" altLang="zh-CN" sz="2000" dirty="0" err="1">
                <a:solidFill>
                  <a:srgbClr val="000000"/>
                </a:solidFill>
                <a:latin typeface="Times New Roman" panose="02020603050405020304" pitchFamily="18" charset="0"/>
                <a:cs typeface="Times New Roman" panose="02020603050405020304" pitchFamily="18" charset="0"/>
              </a:rPr>
              <a:t>ObjectFactory</a:t>
            </a:r>
            <a:r>
              <a:rPr lang="zh-CN" altLang="en-US" sz="2000" dirty="0">
                <a:solidFill>
                  <a:srgbClr val="000000"/>
                </a:solidFill>
                <a:latin typeface="Times New Roman" panose="02020603050405020304" pitchFamily="18" charset="0"/>
                <a:cs typeface="Times New Roman" panose="02020603050405020304" pitchFamily="18" charset="0"/>
              </a:rPr>
              <a:t>，具体如下：</a:t>
            </a:r>
            <a:endParaRPr lang="en-US" altLang="zh-CN" sz="2000" dirty="0">
              <a:solidFill>
                <a:srgbClr val="000000"/>
              </a:solidFill>
              <a:latin typeface="Times New Roman" panose="02020603050405020304" pitchFamily="18" charset="0"/>
              <a:cs typeface="Times New Roman" panose="02020603050405020304" pitchFamily="18" charset="0"/>
            </a:endParaRPr>
          </a:p>
          <a:p>
            <a:pPr lvl="1"/>
            <a:r>
              <a:rPr lang="en-US" altLang="zh-CN" sz="2000" dirty="0">
                <a:solidFill>
                  <a:srgbClr val="000000"/>
                </a:solidFill>
                <a:latin typeface="Times New Roman" panose="02020603050405020304" pitchFamily="18" charset="0"/>
                <a:cs typeface="Times New Roman" panose="02020603050405020304" pitchFamily="18" charset="0"/>
              </a:rPr>
              <a:t>2.</a:t>
            </a:r>
            <a:r>
              <a:rPr lang="zh-CN" altLang="en-US" sz="2000" dirty="0">
                <a:solidFill>
                  <a:srgbClr val="000000"/>
                </a:solidFill>
                <a:latin typeface="Times New Roman" panose="02020603050405020304" pitchFamily="18" charset="0"/>
                <a:cs typeface="Times New Roman" panose="02020603050405020304" pitchFamily="18" charset="0"/>
              </a:rPr>
              <a:t>在配置文件中使用</a:t>
            </a:r>
            <a:r>
              <a:rPr lang="en-US" altLang="zh-CN" sz="2000" dirty="0">
                <a:solidFill>
                  <a:srgbClr val="000000"/>
                </a:solidFill>
                <a:latin typeface="Times New Roman" panose="02020603050405020304" pitchFamily="18" charset="0"/>
                <a:cs typeface="Times New Roman" panose="02020603050405020304" pitchFamily="18" charset="0"/>
              </a:rPr>
              <a:t>&lt;</a:t>
            </a:r>
            <a:r>
              <a:rPr lang="en-US" altLang="zh-CN" sz="2000" dirty="0" err="1">
                <a:solidFill>
                  <a:srgbClr val="000000"/>
                </a:solidFill>
                <a:latin typeface="Times New Roman" panose="02020603050405020304" pitchFamily="18" charset="0"/>
                <a:cs typeface="Times New Roman" panose="02020603050405020304" pitchFamily="18" charset="0"/>
              </a:rPr>
              <a:t>objectFactory</a:t>
            </a:r>
            <a:r>
              <a:rPr lang="en-US" altLang="zh-CN" sz="2000" dirty="0">
                <a:solidFill>
                  <a:srgbClr val="000000"/>
                </a:solidFill>
                <a:latin typeface="Times New Roman" panose="02020603050405020304" pitchFamily="18" charset="0"/>
                <a:cs typeface="Times New Roman" panose="02020603050405020304" pitchFamily="18" charset="0"/>
              </a:rPr>
              <a:t>&gt;</a:t>
            </a:r>
            <a:r>
              <a:rPr lang="zh-CN" altLang="en-US" sz="2000" dirty="0">
                <a:solidFill>
                  <a:srgbClr val="000000"/>
                </a:solidFill>
                <a:latin typeface="Times New Roman" panose="02020603050405020304" pitchFamily="18" charset="0"/>
                <a:cs typeface="Times New Roman" panose="02020603050405020304" pitchFamily="18" charset="0"/>
              </a:rPr>
              <a:t>元素配置自定义的</a:t>
            </a:r>
            <a:r>
              <a:rPr lang="en-US" altLang="zh-CN" sz="2000" dirty="0" err="1">
                <a:solidFill>
                  <a:srgbClr val="000000"/>
                </a:solidFill>
                <a:latin typeface="Times New Roman" panose="02020603050405020304" pitchFamily="18" charset="0"/>
                <a:cs typeface="Times New Roman" panose="02020603050405020304" pitchFamily="18" charset="0"/>
              </a:rPr>
              <a:t>ObjectFactory</a:t>
            </a:r>
            <a:endParaRPr lang="zh-CN" altLang="zh-CN" sz="2000" dirty="0">
              <a:solidFill>
                <a:srgbClr val="000000"/>
              </a:solidFill>
              <a:latin typeface="Times New Roman" panose="02020603050405020304" pitchFamily="18" charset="0"/>
              <a:cs typeface="Times New Roman" panose="02020603050405020304" pitchFamily="18" charset="0"/>
            </a:endParaRPr>
          </a:p>
          <a:p>
            <a:endParaRPr lang="en-US" altLang="zh-CN" sz="2000" dirty="0">
              <a:solidFill>
                <a:srgbClr val="000000"/>
              </a:solidFill>
              <a:latin typeface="Times New Roman" panose="02020603050405020304" pitchFamily="18" charset="0"/>
              <a:cs typeface="Times New Roman" panose="02020603050405020304" pitchFamily="18" charset="0"/>
            </a:endParaRPr>
          </a:p>
          <a:p>
            <a:endParaRPr lang="zh-CN" altLang="en-US" sz="2000" dirty="0"/>
          </a:p>
        </p:txBody>
      </p:sp>
      <p:sp>
        <p:nvSpPr>
          <p:cNvPr id="45058" name="标题 1">
            <a:extLst>
              <a:ext uri="{FF2B5EF4-FFF2-40B4-BE49-F238E27FC236}">
                <a16:creationId xmlns:a16="http://schemas.microsoft.com/office/drawing/2014/main" id="{FDBC716F-00DC-40DF-9A64-FBDC1802F92E}"/>
              </a:ext>
            </a:extLst>
          </p:cNvPr>
          <p:cNvSpPr>
            <a:spLocks noGrp="1"/>
          </p:cNvSpPr>
          <p:nvPr>
            <p:ph type="ctrTitle"/>
          </p:nvPr>
        </p:nvSpPr>
        <p:spPr/>
        <p:txBody>
          <a:bodyPr/>
          <a:lstStyle/>
          <a:p>
            <a:r>
              <a:rPr lang="en-US" altLang="zh-CN"/>
              <a:t>7.2.6 &lt;objectFactory&gt;</a:t>
            </a:r>
            <a:r>
              <a:rPr lang="zh-CN" altLang="en-US"/>
              <a:t>元素</a:t>
            </a:r>
          </a:p>
        </p:txBody>
      </p:sp>
      <p:sp>
        <p:nvSpPr>
          <p:cNvPr id="45072" name="矩形 6">
            <a:extLst>
              <a:ext uri="{FF2B5EF4-FFF2-40B4-BE49-F238E27FC236}">
                <a16:creationId xmlns:a16="http://schemas.microsoft.com/office/drawing/2014/main" id="{6DC29232-F6B4-4ABE-BE5F-E087F9D166FD}"/>
              </a:ext>
            </a:extLst>
          </p:cNvPr>
          <p:cNvSpPr>
            <a:spLocks noChangeArrowheads="1"/>
          </p:cNvSpPr>
          <p:nvPr/>
        </p:nvSpPr>
        <p:spPr bwMode="auto">
          <a:xfrm>
            <a:off x="403263" y="618468"/>
            <a:ext cx="8172413" cy="45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endParaRPr lang="en-US" altLang="zh-CN" dirty="0">
              <a:solidFill>
                <a:srgbClr val="000000"/>
              </a:solidFill>
              <a:latin typeface="Times New Roman" panose="02020603050405020304" pitchFamily="18" charset="0"/>
              <a:ea typeface="微软雅黑"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7327D1BC-7833-4238-8D6C-8B11679BD703}"/>
              </a:ext>
            </a:extLst>
          </p:cNvPr>
          <p:cNvSpPr>
            <a:spLocks noChangeArrowheads="1"/>
          </p:cNvSpPr>
          <p:nvPr/>
        </p:nvSpPr>
        <p:spPr bwMode="auto">
          <a:xfrm>
            <a:off x="472917" y="2274419"/>
            <a:ext cx="8051800" cy="1322050"/>
          </a:xfrm>
          <a:prstGeom prst="rect">
            <a:avLst/>
          </a:prstGeom>
          <a:solidFill>
            <a:srgbClr val="E7F4FF"/>
          </a:solidFill>
          <a:ln w="28575" algn="ctr">
            <a:solidFill>
              <a:srgbClr val="000000"/>
            </a:solidFill>
            <a:round/>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50000"/>
              </a:lnSpc>
            </a:pP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objectFactory</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type="cn.edu.ujn.ch7.factory.MyObjectFactory"&gt;</a:t>
            </a:r>
          </a:p>
          <a:p>
            <a:pPr lvl="1">
              <a:lnSpc>
                <a:spcPct val="150000"/>
              </a:lnSpc>
            </a:pP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&lt;property name="name" value="</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MyObjectFactory</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"/&gt;</a:t>
            </a:r>
          </a:p>
          <a:p>
            <a:pPr lvl="1">
              <a:lnSpc>
                <a:spcPct val="150000"/>
              </a:lnSpc>
            </a:pP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objectFactory</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&gt;</a:t>
            </a:r>
          </a:p>
        </p:txBody>
      </p:sp>
      <p:grpSp>
        <p:nvGrpSpPr>
          <p:cNvPr id="21" name="组合 20">
            <a:extLst>
              <a:ext uri="{FF2B5EF4-FFF2-40B4-BE49-F238E27FC236}">
                <a16:creationId xmlns:a16="http://schemas.microsoft.com/office/drawing/2014/main" id="{01986B7D-B295-4605-B1B0-C08EBC6A9D0B}"/>
              </a:ext>
            </a:extLst>
          </p:cNvPr>
          <p:cNvGrpSpPr>
            <a:grpSpLocks/>
          </p:cNvGrpSpPr>
          <p:nvPr/>
        </p:nvGrpSpPr>
        <p:grpSpPr bwMode="auto">
          <a:xfrm>
            <a:off x="188417" y="3873847"/>
            <a:ext cx="8508124" cy="653786"/>
            <a:chOff x="595446" y="4855474"/>
            <a:chExt cx="7704798" cy="873125"/>
          </a:xfrm>
        </p:grpSpPr>
        <p:sp>
          <p:nvSpPr>
            <p:cNvPr id="22" name="矩形 21">
              <a:extLst>
                <a:ext uri="{FF2B5EF4-FFF2-40B4-BE49-F238E27FC236}">
                  <a16:creationId xmlns:a16="http://schemas.microsoft.com/office/drawing/2014/main" id="{02DC92B0-1019-43A2-9A24-A7AE1801D214}"/>
                </a:ext>
              </a:extLst>
            </p:cNvPr>
            <p:cNvSpPr/>
            <p:nvPr/>
          </p:nvSpPr>
          <p:spPr>
            <a:xfrm>
              <a:off x="916389" y="5031363"/>
              <a:ext cx="7383855" cy="626487"/>
            </a:xfrm>
            <a:prstGeom prst="rect">
              <a:avLst/>
            </a:prstGeom>
            <a:gradFill flip="none" rotWithShape="1">
              <a:gsLst>
                <a:gs pos="0">
                  <a:srgbClr val="5E9EFF"/>
                </a:gs>
                <a:gs pos="39999">
                  <a:srgbClr val="85C2FF"/>
                </a:gs>
                <a:gs pos="70000">
                  <a:srgbClr val="C4D6EB"/>
                </a:gs>
                <a:gs pos="100000">
                  <a:srgbClr val="FFEBFA"/>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nSpc>
                  <a:spcPct val="90000"/>
                </a:lnSpc>
                <a:defRPr/>
              </a:pPr>
              <a:r>
                <a:rPr lang="zh-CN" altLang="en-US" sz="1600" b="1" dirty="0">
                  <a:solidFill>
                    <a:srgbClr val="FF0000"/>
                  </a:solidFill>
                  <a:latin typeface="微软雅黑" pitchFamily="34" charset="-122"/>
                  <a:ea typeface="微软雅黑" pitchFamily="34" charset="-122"/>
                </a:rPr>
                <a:t>注意</a:t>
              </a:r>
              <a:r>
                <a:rPr lang="zh-CN" altLang="en-US" sz="1600" dirty="0">
                  <a:solidFill>
                    <a:srgbClr val="000000"/>
                  </a:solidFill>
                  <a:latin typeface="微软雅黑" pitchFamily="34" charset="-122"/>
                  <a:ea typeface="微软雅黑" pitchFamily="34" charset="-122"/>
                </a:rPr>
                <a:t>：</a:t>
              </a:r>
              <a:r>
                <a:rPr lang="zh-CN" altLang="en-US" sz="1600" b="1" dirty="0">
                  <a:solidFill>
                    <a:srgbClr val="000000"/>
                  </a:solidFill>
                  <a:latin typeface="微软雅黑" pitchFamily="34" charset="-122"/>
                  <a:ea typeface="微软雅黑" pitchFamily="34" charset="-122"/>
                </a:rPr>
                <a:t>由于自定义</a:t>
              </a:r>
              <a:r>
                <a:rPr lang="en-US" altLang="zh-CN" sz="1600" b="1" dirty="0" err="1">
                  <a:solidFill>
                    <a:srgbClr val="000000"/>
                  </a:solidFill>
                  <a:latin typeface="微软雅黑" pitchFamily="34" charset="-122"/>
                  <a:ea typeface="微软雅黑" pitchFamily="34" charset="-122"/>
                </a:rPr>
                <a:t>ObjectFactory</a:t>
              </a:r>
              <a:r>
                <a:rPr lang="zh-CN" altLang="en-US" sz="1600" b="1" dirty="0">
                  <a:solidFill>
                    <a:srgbClr val="000000"/>
                  </a:solidFill>
                  <a:latin typeface="微软雅黑" pitchFamily="34" charset="-122"/>
                  <a:ea typeface="微软雅黑" pitchFamily="34" charset="-122"/>
                </a:rPr>
                <a:t>在实际开发时不经常使用，这里只需要了解即可</a:t>
              </a:r>
              <a:r>
                <a:rPr lang="zh-CN" altLang="en-US" sz="1400" b="1" dirty="0">
                  <a:solidFill>
                    <a:srgbClr val="000000"/>
                  </a:solidFill>
                  <a:latin typeface="微软雅黑" pitchFamily="34" charset="-122"/>
                  <a:ea typeface="微软雅黑" pitchFamily="34" charset="-122"/>
                </a:rPr>
                <a:t>。</a:t>
              </a:r>
            </a:p>
          </p:txBody>
        </p:sp>
        <p:pic>
          <p:nvPicPr>
            <p:cNvPr id="45068" name="Picture 2" descr="E:\白沙\设计文档\素材\灯泡.png">
              <a:extLst>
                <a:ext uri="{FF2B5EF4-FFF2-40B4-BE49-F238E27FC236}">
                  <a16:creationId xmlns:a16="http://schemas.microsoft.com/office/drawing/2014/main" id="{27F35D83-823E-444B-906D-CAC11BB9F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446" y="4855474"/>
              <a:ext cx="742022"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3997042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solidFill>
                  <a:srgbClr val="000000"/>
                </a:solidFill>
                <a:latin typeface="Times New Roman" panose="02020603050405020304" pitchFamily="18" charset="0"/>
                <a:cs typeface="Times New Roman" panose="02020603050405020304" pitchFamily="18" charset="0"/>
              </a:rPr>
              <a:t>MyBatis</a:t>
            </a:r>
            <a:r>
              <a:rPr lang="zh-CN" altLang="en-US" dirty="0">
                <a:solidFill>
                  <a:srgbClr val="000000"/>
                </a:solidFill>
                <a:latin typeface="Times New Roman" panose="02020603050405020304" pitchFamily="18" charset="0"/>
                <a:cs typeface="Times New Roman" panose="02020603050405020304" pitchFamily="18" charset="0"/>
              </a:rPr>
              <a:t>允许在已映射语句执行过程中的某一点进行拦截调用，这种拦截调用是通过插件来实现的。</a:t>
            </a:r>
            <a:r>
              <a:rPr lang="en-US" altLang="zh-CN" dirty="0">
                <a:solidFill>
                  <a:srgbClr val="000000"/>
                </a:solidFill>
                <a:latin typeface="Times New Roman" panose="02020603050405020304" pitchFamily="18" charset="0"/>
                <a:cs typeface="Times New Roman" panose="02020603050405020304" pitchFamily="18" charset="0"/>
              </a:rPr>
              <a:t>&lt;plugins&gt;</a:t>
            </a:r>
            <a:r>
              <a:rPr lang="zh-CN" altLang="en-US" dirty="0">
                <a:solidFill>
                  <a:srgbClr val="000000"/>
                </a:solidFill>
                <a:latin typeface="Times New Roman" panose="02020603050405020304" pitchFamily="18" charset="0"/>
                <a:cs typeface="Times New Roman" panose="02020603050405020304" pitchFamily="18" charset="0"/>
              </a:rPr>
              <a:t>元素的作用就是配置用户所开发的插件。</a:t>
            </a:r>
            <a:endParaRPr lang="en-US" altLang="zh-CN" dirty="0">
              <a:solidFill>
                <a:srgbClr val="000000"/>
              </a:solidFill>
              <a:latin typeface="Times New Roman" panose="02020603050405020304" pitchFamily="18" charset="0"/>
              <a:cs typeface="Times New Roman" panose="02020603050405020304" pitchFamily="18" charset="0"/>
            </a:endParaRPr>
          </a:p>
          <a:p>
            <a:endParaRPr lang="zh-CN" altLang="en-US" dirty="0"/>
          </a:p>
        </p:txBody>
      </p:sp>
      <p:sp>
        <p:nvSpPr>
          <p:cNvPr id="46082" name="标题 1">
            <a:extLst>
              <a:ext uri="{FF2B5EF4-FFF2-40B4-BE49-F238E27FC236}">
                <a16:creationId xmlns:a16="http://schemas.microsoft.com/office/drawing/2014/main" id="{D47E42BF-F6A5-4847-9BB6-9C345A16895F}"/>
              </a:ext>
            </a:extLst>
          </p:cNvPr>
          <p:cNvSpPr>
            <a:spLocks noGrp="1"/>
          </p:cNvSpPr>
          <p:nvPr>
            <p:ph type="ctrTitle"/>
          </p:nvPr>
        </p:nvSpPr>
        <p:spPr/>
        <p:txBody>
          <a:bodyPr/>
          <a:lstStyle/>
          <a:p>
            <a:r>
              <a:rPr lang="en-US" altLang="zh-CN"/>
              <a:t>7.2.7 &lt;plugins&gt;</a:t>
            </a:r>
            <a:r>
              <a:rPr lang="zh-CN" altLang="en-US"/>
              <a:t>元素</a:t>
            </a:r>
          </a:p>
        </p:txBody>
      </p:sp>
      <p:grpSp>
        <p:nvGrpSpPr>
          <p:cNvPr id="14" name="组合 13">
            <a:extLst>
              <a:ext uri="{FF2B5EF4-FFF2-40B4-BE49-F238E27FC236}">
                <a16:creationId xmlns:a16="http://schemas.microsoft.com/office/drawing/2014/main" id="{0720766F-04D0-446E-A698-F76DC9944029}"/>
              </a:ext>
            </a:extLst>
          </p:cNvPr>
          <p:cNvGrpSpPr>
            <a:grpSpLocks/>
          </p:cNvGrpSpPr>
          <p:nvPr/>
        </p:nvGrpSpPr>
        <p:grpSpPr bwMode="auto">
          <a:xfrm>
            <a:off x="262211" y="1961327"/>
            <a:ext cx="6868119" cy="2375865"/>
            <a:chOff x="506412" y="2555721"/>
            <a:chExt cx="8064500" cy="1889018"/>
          </a:xfrm>
        </p:grpSpPr>
        <p:sp>
          <p:nvSpPr>
            <p:cNvPr id="15" name="矩形 14">
              <a:extLst>
                <a:ext uri="{FF2B5EF4-FFF2-40B4-BE49-F238E27FC236}">
                  <a16:creationId xmlns:a16="http://schemas.microsoft.com/office/drawing/2014/main" id="{D7A0BF35-019D-4491-89B0-2640B10C374F}"/>
                </a:ext>
              </a:extLst>
            </p:cNvPr>
            <p:cNvSpPr/>
            <p:nvPr/>
          </p:nvSpPr>
          <p:spPr bwMode="auto">
            <a:xfrm>
              <a:off x="506412" y="2555721"/>
              <a:ext cx="8064500" cy="181138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en-US" altLang="zh-CN" dirty="0">
                <a:solidFill>
                  <a:prstClr val="black">
                    <a:hueOff val="0"/>
                    <a:satOff val="0"/>
                    <a:lumOff val="0"/>
                    <a:alphaOff val="0"/>
                  </a:prstClr>
                </a:solidFill>
                <a:ea typeface="微软雅黑" pitchFamily="34" charset="-122"/>
              </a:endParaRPr>
            </a:p>
            <a:p>
              <a:pPr>
                <a:defRPr/>
              </a:pPr>
              <a:endParaRPr lang="zh-CN" altLang="en-US" dirty="0">
                <a:solidFill>
                  <a:prstClr val="black">
                    <a:hueOff val="0"/>
                    <a:satOff val="0"/>
                    <a:lumOff val="0"/>
                    <a:alphaOff val="0"/>
                  </a:prstClr>
                </a:solidFill>
                <a:ea typeface="微软雅黑" pitchFamily="34" charset="-122"/>
              </a:endParaRPr>
            </a:p>
            <a:p>
              <a:pPr>
                <a:defRPr/>
              </a:pPr>
              <a:endParaRPr lang="zh-CN" altLang="en-US" dirty="0">
                <a:solidFill>
                  <a:prstClr val="black">
                    <a:hueOff val="0"/>
                    <a:satOff val="0"/>
                    <a:lumOff val="0"/>
                    <a:alphaOff val="0"/>
                  </a:prstClr>
                </a:solidFill>
                <a:ea typeface="微软雅黑" pitchFamily="34" charset="-122"/>
              </a:endParaRPr>
            </a:p>
            <a:p>
              <a:pPr>
                <a:defRPr/>
              </a:pPr>
              <a:endParaRPr lang="zh-CN" altLang="en-US" dirty="0">
                <a:solidFill>
                  <a:prstClr val="black">
                    <a:hueOff val="0"/>
                    <a:satOff val="0"/>
                    <a:lumOff val="0"/>
                    <a:alphaOff val="0"/>
                  </a:prstClr>
                </a:solidFill>
                <a:ea typeface="微软雅黑" pitchFamily="34" charset="-122"/>
              </a:endParaRPr>
            </a:p>
            <a:p>
              <a:pPr>
                <a:defRPr/>
              </a:pPr>
              <a:endParaRPr lang="zh-CN" altLang="en-US" dirty="0">
                <a:solidFill>
                  <a:prstClr val="black">
                    <a:hueOff val="0"/>
                    <a:satOff val="0"/>
                    <a:lumOff val="0"/>
                    <a:alphaOff val="0"/>
                  </a:prstClr>
                </a:solidFill>
                <a:ea typeface="微软雅黑" pitchFamily="34" charset="-122"/>
              </a:endParaRPr>
            </a:p>
            <a:p>
              <a:pPr>
                <a:defRPr/>
              </a:pPr>
              <a:endParaRPr lang="zh-CN" altLang="en-US" dirty="0">
                <a:solidFill>
                  <a:prstClr val="black">
                    <a:hueOff val="0"/>
                    <a:satOff val="0"/>
                    <a:lumOff val="0"/>
                    <a:alphaOff val="0"/>
                  </a:prstClr>
                </a:solidFill>
                <a:ea typeface="微软雅黑" pitchFamily="34" charset="-122"/>
              </a:endParaRPr>
            </a:p>
            <a:p>
              <a:pPr>
                <a:defRPr/>
              </a:pPr>
              <a:endParaRPr lang="zh-CN" altLang="en-US" dirty="0">
                <a:solidFill>
                  <a:prstClr val="black">
                    <a:hueOff val="0"/>
                    <a:satOff val="0"/>
                    <a:lumOff val="0"/>
                    <a:alphaOff val="0"/>
                  </a:prstClr>
                </a:solidFill>
                <a:ea typeface="微软雅黑" pitchFamily="34" charset="-122"/>
              </a:endParaRPr>
            </a:p>
            <a:p>
              <a:pPr>
                <a:defRPr/>
              </a:pPr>
              <a:endParaRPr lang="zh-CN" altLang="en-US" dirty="0">
                <a:solidFill>
                  <a:prstClr val="black">
                    <a:hueOff val="0"/>
                    <a:satOff val="0"/>
                    <a:lumOff val="0"/>
                    <a:alphaOff val="0"/>
                  </a:prstClr>
                </a:solidFill>
                <a:ea typeface="微软雅黑" pitchFamily="34" charset="-122"/>
              </a:endParaRPr>
            </a:p>
            <a:p>
              <a:pPr>
                <a:defRPr/>
              </a:pPr>
              <a:endParaRPr lang="zh-CN" altLang="en-US" dirty="0">
                <a:solidFill>
                  <a:prstClr val="black">
                    <a:hueOff val="0"/>
                    <a:satOff val="0"/>
                    <a:lumOff val="0"/>
                    <a:alphaOff val="0"/>
                  </a:prstClr>
                </a:solidFill>
                <a:ea typeface="微软雅黑" pitchFamily="34" charset="-122"/>
              </a:endParaRPr>
            </a:p>
            <a:p>
              <a:pPr>
                <a:defRPr/>
              </a:pPr>
              <a:endParaRPr lang="zh-CN" altLang="en-US" dirty="0">
                <a:solidFill>
                  <a:prstClr val="black">
                    <a:hueOff val="0"/>
                    <a:satOff val="0"/>
                    <a:lumOff val="0"/>
                    <a:alphaOff val="0"/>
                  </a:prstClr>
                </a:solidFill>
                <a:ea typeface="微软雅黑" pitchFamily="34" charset="-122"/>
              </a:endParaRPr>
            </a:p>
            <a:p>
              <a:pPr>
                <a:defRPr/>
              </a:pPr>
              <a:endParaRPr lang="zh-CN" altLang="en-US" dirty="0">
                <a:solidFill>
                  <a:prstClr val="black">
                    <a:hueOff val="0"/>
                    <a:satOff val="0"/>
                    <a:lumOff val="0"/>
                    <a:alphaOff val="0"/>
                  </a:prstClr>
                </a:solidFill>
                <a:ea typeface="微软雅黑" pitchFamily="34" charset="-122"/>
              </a:endParaRPr>
            </a:p>
            <a:p>
              <a:pPr>
                <a:defRPr/>
              </a:pPr>
              <a:endParaRPr lang="zh-CN" altLang="en-US" dirty="0">
                <a:solidFill>
                  <a:prstClr val="black">
                    <a:hueOff val="0"/>
                    <a:satOff val="0"/>
                    <a:lumOff val="0"/>
                    <a:alphaOff val="0"/>
                  </a:prstClr>
                </a:solidFill>
                <a:ea typeface="微软雅黑" pitchFamily="34" charset="-122"/>
              </a:endParaRPr>
            </a:p>
            <a:p>
              <a:pPr>
                <a:defRPr/>
              </a:pPr>
              <a:endParaRPr lang="zh-CN" altLang="en-US" dirty="0">
                <a:solidFill>
                  <a:prstClr val="black">
                    <a:hueOff val="0"/>
                    <a:satOff val="0"/>
                    <a:lumOff val="0"/>
                    <a:alphaOff val="0"/>
                  </a:prstClr>
                </a:solidFill>
                <a:ea typeface="微软雅黑" pitchFamily="34" charset="-122"/>
              </a:endParaRPr>
            </a:p>
            <a:p>
              <a:pPr>
                <a:defRPr/>
              </a:pPr>
              <a:endParaRPr lang="zh-CN" altLang="en-US" dirty="0">
                <a:solidFill>
                  <a:prstClr val="black">
                    <a:hueOff val="0"/>
                    <a:satOff val="0"/>
                    <a:lumOff val="0"/>
                    <a:alphaOff val="0"/>
                  </a:prstClr>
                </a:solidFill>
                <a:ea typeface="微软雅黑" pitchFamily="34" charset="-122"/>
              </a:endParaRPr>
            </a:p>
          </p:txBody>
        </p:sp>
        <p:sp>
          <p:nvSpPr>
            <p:cNvPr id="46089" name="TextBox 15">
              <a:extLst>
                <a:ext uri="{FF2B5EF4-FFF2-40B4-BE49-F238E27FC236}">
                  <a16:creationId xmlns:a16="http://schemas.microsoft.com/office/drawing/2014/main" id="{EB7BB477-16C7-4583-9307-62B8B346BF0D}"/>
                </a:ext>
              </a:extLst>
            </p:cNvPr>
            <p:cNvSpPr txBox="1">
              <a:spLocks noChangeArrowheads="1"/>
            </p:cNvSpPr>
            <p:nvPr/>
          </p:nvSpPr>
          <p:spPr bwMode="auto">
            <a:xfrm>
              <a:off x="547688" y="2606601"/>
              <a:ext cx="7929562" cy="18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dirty="0">
                  <a:solidFill>
                    <a:srgbClr val="000000"/>
                  </a:solidFill>
                  <a:latin typeface="Times New Roman" panose="02020603050405020304" pitchFamily="18" charset="0"/>
                  <a:ea typeface="微软雅黑" pitchFamily="34" charset="-122"/>
                  <a:cs typeface="Times New Roman" panose="02020603050405020304" pitchFamily="18" charset="0"/>
                </a:rPr>
                <a:t>        如果想要进行插件开发，必须要先了解其内部运行原理，因为在试图修改或重写已有方法的行为时，很可能会破坏</a:t>
              </a:r>
              <a:r>
                <a:rPr lang="en-US" altLang="zh-CN" dirty="0" err="1">
                  <a:solidFill>
                    <a:srgbClr val="000000"/>
                  </a:solidFill>
                  <a:latin typeface="Times New Roman" panose="02020603050405020304" pitchFamily="18" charset="0"/>
                  <a:ea typeface="微软雅黑" pitchFamily="34" charset="-122"/>
                  <a:cs typeface="Times New Roman" panose="02020603050405020304" pitchFamily="18" charset="0"/>
                </a:rPr>
                <a:t>MyBatis</a:t>
              </a:r>
              <a:r>
                <a:rPr lang="zh-CN" altLang="en-US" dirty="0">
                  <a:solidFill>
                    <a:srgbClr val="000000"/>
                  </a:solidFill>
                  <a:latin typeface="Times New Roman" panose="02020603050405020304" pitchFamily="18" charset="0"/>
                  <a:ea typeface="微软雅黑" pitchFamily="34" charset="-122"/>
                  <a:cs typeface="Times New Roman" panose="02020603050405020304" pitchFamily="18" charset="0"/>
                </a:rPr>
                <a:t>原有的核心模块。</a:t>
              </a:r>
              <a:endParaRPr lang="en-US" altLang="zh-CN" dirty="0">
                <a:solidFill>
                  <a:srgbClr val="000000"/>
                </a:solidFill>
                <a:latin typeface="Times New Roman" panose="02020603050405020304" pitchFamily="18" charset="0"/>
                <a:ea typeface="微软雅黑" pitchFamily="34" charset="-122"/>
                <a:cs typeface="Times New Roman" panose="02020603050405020304" pitchFamily="18" charset="0"/>
              </a:endParaRPr>
            </a:p>
            <a:p>
              <a:pPr>
                <a:lnSpc>
                  <a:spcPct val="150000"/>
                </a:lnSpc>
              </a:pPr>
              <a:r>
                <a:rPr lang="en-US" altLang="zh-CN" dirty="0">
                  <a:solidFill>
                    <a:srgbClr val="000000"/>
                  </a:solidFill>
                  <a:latin typeface="Times New Roman" panose="02020603050405020304" pitchFamily="18" charset="0"/>
                  <a:ea typeface="微软雅黑"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微软雅黑" pitchFamily="34" charset="-122"/>
                  <a:cs typeface="Times New Roman" panose="02020603050405020304" pitchFamily="18" charset="0"/>
                </a:rPr>
                <a:t>关于插件的使用，不做详细讲解，只需了解</a:t>
              </a:r>
              <a:r>
                <a:rPr lang="en-US" altLang="zh-CN" dirty="0">
                  <a:solidFill>
                    <a:srgbClr val="000000"/>
                  </a:solidFill>
                  <a:latin typeface="Times New Roman" panose="02020603050405020304" pitchFamily="18" charset="0"/>
                  <a:ea typeface="微软雅黑" pitchFamily="34" charset="-122"/>
                  <a:cs typeface="Times New Roman" panose="02020603050405020304" pitchFamily="18" charset="0"/>
                </a:rPr>
                <a:t>&lt;plugins&gt;</a:t>
              </a:r>
              <a:r>
                <a:rPr lang="zh-CN" altLang="en-US" dirty="0">
                  <a:solidFill>
                    <a:srgbClr val="000000"/>
                  </a:solidFill>
                  <a:latin typeface="Times New Roman" panose="02020603050405020304" pitchFamily="18" charset="0"/>
                  <a:ea typeface="微软雅黑" pitchFamily="34" charset="-122"/>
                  <a:cs typeface="Times New Roman" panose="02020603050405020304" pitchFamily="18" charset="0"/>
                </a:rPr>
                <a:t>元素的作用即可，有兴趣的同学可以查找官方文档等资料自行学习。</a:t>
              </a:r>
              <a:endParaRPr lang="en-US" altLang="zh-CN" dirty="0">
                <a:solidFill>
                  <a:srgbClr val="000000"/>
                </a:solidFill>
                <a:latin typeface="Times New Roman" panose="02020603050405020304" pitchFamily="18" charset="0"/>
                <a:ea typeface="微软雅黑" pitchFamily="34" charset="-122"/>
                <a:cs typeface="Times New Roman" panose="02020603050405020304" pitchFamily="18" charset="0"/>
              </a:endParaRPr>
            </a:p>
          </p:txBody>
        </p:sp>
      </p:grpSp>
      <p:pic>
        <p:nvPicPr>
          <p:cNvPr id="12" name="Picture 29">
            <a:extLst>
              <a:ext uri="{FF2B5EF4-FFF2-40B4-BE49-F238E27FC236}">
                <a16:creationId xmlns:a16="http://schemas.microsoft.com/office/drawing/2014/main" id="{8CD24680-3FFF-4101-B9B3-5C1671890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5399" y="1874736"/>
            <a:ext cx="1638300" cy="2886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
        <p:nvSpPr>
          <p:cNvPr id="16" name="矩形 15"/>
          <p:cNvSpPr/>
          <p:nvPr/>
        </p:nvSpPr>
        <p:spPr>
          <a:xfrm>
            <a:off x="7405398" y="3566902"/>
            <a:ext cx="1590447" cy="22733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0729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000" dirty="0">
                <a:solidFill>
                  <a:srgbClr val="000000"/>
                </a:solidFill>
                <a:latin typeface="Times New Roman" panose="02020603050405020304" pitchFamily="18" charset="0"/>
                <a:cs typeface="Times New Roman" panose="02020603050405020304" pitchFamily="18" charset="0"/>
              </a:rPr>
              <a:t>&lt;environments&gt;</a:t>
            </a:r>
            <a:r>
              <a:rPr lang="zh-CN" altLang="en-US" sz="2000" dirty="0">
                <a:solidFill>
                  <a:srgbClr val="000000"/>
                </a:solidFill>
                <a:latin typeface="Times New Roman" panose="02020603050405020304" pitchFamily="18" charset="0"/>
                <a:cs typeface="Times New Roman" panose="02020603050405020304" pitchFamily="18" charset="0"/>
              </a:rPr>
              <a:t>元素用于对环境进行配置。</a:t>
            </a:r>
            <a:endParaRPr lang="en-US" altLang="zh-CN" sz="2000" dirty="0">
              <a:solidFill>
                <a:srgbClr val="000000"/>
              </a:solidFill>
              <a:latin typeface="Times New Roman" panose="02020603050405020304" pitchFamily="18" charset="0"/>
              <a:cs typeface="Times New Roman" panose="02020603050405020304" pitchFamily="18" charset="0"/>
            </a:endParaRPr>
          </a:p>
          <a:p>
            <a:r>
              <a:rPr lang="en-US" altLang="zh-CN" sz="2000" dirty="0" err="1">
                <a:solidFill>
                  <a:srgbClr val="000000"/>
                </a:solidFill>
                <a:latin typeface="Times New Roman" panose="02020603050405020304" pitchFamily="18" charset="0"/>
                <a:cs typeface="Times New Roman" panose="02020603050405020304" pitchFamily="18" charset="0"/>
              </a:rPr>
              <a:t>MyBatis</a:t>
            </a:r>
            <a:r>
              <a:rPr lang="zh-CN" altLang="en-US" sz="2000" dirty="0">
                <a:solidFill>
                  <a:srgbClr val="000000"/>
                </a:solidFill>
                <a:latin typeface="Times New Roman" panose="02020603050405020304" pitchFamily="18" charset="0"/>
                <a:cs typeface="Times New Roman" panose="02020603050405020304" pitchFamily="18" charset="0"/>
              </a:rPr>
              <a:t>的环境配置实际上就是数据源的配置，可以通过</a:t>
            </a:r>
            <a:r>
              <a:rPr lang="en-US" altLang="zh-CN" sz="2000" dirty="0">
                <a:solidFill>
                  <a:srgbClr val="000000"/>
                </a:solidFill>
                <a:latin typeface="Times New Roman" panose="02020603050405020304" pitchFamily="18" charset="0"/>
                <a:cs typeface="Times New Roman" panose="02020603050405020304" pitchFamily="18" charset="0"/>
              </a:rPr>
              <a:t>&lt;environments&gt;</a:t>
            </a:r>
            <a:r>
              <a:rPr lang="zh-CN" altLang="en-US" sz="2000" dirty="0">
                <a:solidFill>
                  <a:srgbClr val="000000"/>
                </a:solidFill>
                <a:latin typeface="Times New Roman" panose="02020603050405020304" pitchFamily="18" charset="0"/>
                <a:cs typeface="Times New Roman" panose="02020603050405020304" pitchFamily="18" charset="0"/>
              </a:rPr>
              <a:t>元素</a:t>
            </a:r>
            <a:r>
              <a:rPr lang="zh-CN" altLang="en-US" sz="20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配置多种数据源</a:t>
            </a:r>
            <a:r>
              <a:rPr lang="zh-CN" altLang="en-US" sz="2000" dirty="0">
                <a:solidFill>
                  <a:srgbClr val="000000"/>
                </a:solidFill>
                <a:latin typeface="Times New Roman" panose="02020603050405020304" pitchFamily="18" charset="0"/>
                <a:cs typeface="Times New Roman" panose="02020603050405020304" pitchFamily="18" charset="0"/>
              </a:rPr>
              <a:t>，即配置多种数据库。</a:t>
            </a:r>
            <a:endParaRPr lang="en-US" altLang="zh-CN" sz="2000" dirty="0">
              <a:solidFill>
                <a:srgbClr val="000000"/>
              </a:solidFill>
              <a:latin typeface="Times New Roman" panose="02020603050405020304" pitchFamily="18" charset="0"/>
              <a:cs typeface="Times New Roman" panose="02020603050405020304" pitchFamily="18" charset="0"/>
            </a:endParaRPr>
          </a:p>
          <a:p>
            <a:r>
              <a:rPr lang="zh-CN" altLang="en-US" sz="2000" dirty="0">
                <a:solidFill>
                  <a:srgbClr val="000000"/>
                </a:solidFill>
                <a:latin typeface="Times New Roman" panose="02020603050405020304" pitchFamily="18" charset="0"/>
                <a:cs typeface="Times New Roman" panose="02020603050405020304" pitchFamily="18" charset="0"/>
              </a:rPr>
              <a:t>使用</a:t>
            </a:r>
            <a:r>
              <a:rPr lang="en-US" altLang="zh-CN" sz="2000" dirty="0">
                <a:solidFill>
                  <a:srgbClr val="000000"/>
                </a:solidFill>
                <a:latin typeface="Times New Roman" panose="02020603050405020304" pitchFamily="18" charset="0"/>
                <a:cs typeface="Times New Roman" panose="02020603050405020304" pitchFamily="18" charset="0"/>
              </a:rPr>
              <a:t>&lt;environments&gt;</a:t>
            </a:r>
            <a:r>
              <a:rPr lang="zh-CN" altLang="en-US" sz="2000" dirty="0">
                <a:solidFill>
                  <a:srgbClr val="000000"/>
                </a:solidFill>
                <a:latin typeface="Times New Roman" panose="02020603050405020304" pitchFamily="18" charset="0"/>
                <a:cs typeface="Times New Roman" panose="02020603050405020304" pitchFamily="18" charset="0"/>
              </a:rPr>
              <a:t>元素进行环境配置的示例如下：</a:t>
            </a:r>
            <a:endParaRPr lang="zh-CN" altLang="zh-CN" sz="2000" dirty="0">
              <a:solidFill>
                <a:srgbClr val="000000"/>
              </a:solidFill>
              <a:latin typeface="Times New Roman" panose="02020603050405020304" pitchFamily="18" charset="0"/>
              <a:cs typeface="Times New Roman" panose="02020603050405020304" pitchFamily="18" charset="0"/>
            </a:endParaRPr>
          </a:p>
          <a:p>
            <a:endParaRPr lang="en-US" altLang="zh-CN" dirty="0">
              <a:solidFill>
                <a:srgbClr val="000000"/>
              </a:solidFill>
              <a:latin typeface="Times New Roman" panose="02020603050405020304" pitchFamily="18" charset="0"/>
              <a:cs typeface="Times New Roman" panose="02020603050405020304" pitchFamily="18" charset="0"/>
            </a:endParaRPr>
          </a:p>
          <a:p>
            <a:endParaRPr lang="zh-CN" altLang="en-US" dirty="0"/>
          </a:p>
        </p:txBody>
      </p:sp>
      <p:sp>
        <p:nvSpPr>
          <p:cNvPr id="29" name="矩形 16">
            <a:extLst>
              <a:ext uri="{FF2B5EF4-FFF2-40B4-BE49-F238E27FC236}">
                <a16:creationId xmlns:a16="http://schemas.microsoft.com/office/drawing/2014/main" id="{EE01CBBE-CB7A-4538-BECC-FF1D8315F2FE}"/>
              </a:ext>
            </a:extLst>
          </p:cNvPr>
          <p:cNvSpPr>
            <a:spLocks noChangeArrowheads="1"/>
          </p:cNvSpPr>
          <p:nvPr/>
        </p:nvSpPr>
        <p:spPr bwMode="auto">
          <a:xfrm>
            <a:off x="555898" y="2138970"/>
            <a:ext cx="6049854" cy="2633234"/>
          </a:xfrm>
          <a:prstGeom prst="rect">
            <a:avLst/>
          </a:prstGeom>
          <a:ln/>
          <a:extLst>
            <a:ext uri="{91240B29-F687-4F45-9708-019B960494DF}">
              <a14:hiddenLine xmlns:a14="http://schemas.microsoft.com/office/drawing/2010/main" w="28575" algn="ctr">
                <a:solidFill>
                  <a:srgbClr val="000000"/>
                </a:solidFill>
                <a:round/>
                <a:headEnd/>
                <a:tailEnd/>
              </a14:hiddenLine>
            </a:ext>
          </a:extLst>
        </p:spPr>
        <p:style>
          <a:lnRef idx="1">
            <a:schemeClr val="accent1"/>
          </a:lnRef>
          <a:fillRef idx="2">
            <a:schemeClr val="accent1"/>
          </a:fillRef>
          <a:effectRef idx="1">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&lt;environments default="development"&gt;</a:t>
            </a:r>
          </a:p>
          <a:p>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&lt;environment id="development"&gt;</a:t>
            </a:r>
          </a:p>
          <a:p>
            <a:pPr lvl="1"/>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&lt;</a:t>
            </a:r>
            <a:r>
              <a:rPr lang="en-US" altLang="zh-CN" sz="1400" dirty="0" err="1">
                <a:solidFill>
                  <a:srgbClr val="000000"/>
                </a:solidFill>
                <a:latin typeface="Times New Roman" panose="02020603050405020304" pitchFamily="18" charset="0"/>
                <a:ea typeface="微软雅黑" pitchFamily="34" charset="-122"/>
                <a:cs typeface="Times New Roman" panose="02020603050405020304" pitchFamily="18" charset="0"/>
              </a:rPr>
              <a:t>transactionManager</a:t>
            </a: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type="JDBC" /&gt;</a:t>
            </a:r>
          </a:p>
          <a:p>
            <a:pPr lvl="1"/>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&lt;</a:t>
            </a:r>
            <a:r>
              <a:rPr lang="en-US" altLang="zh-CN" sz="1400" dirty="0" err="1">
                <a:solidFill>
                  <a:srgbClr val="000000"/>
                </a:solidFill>
                <a:latin typeface="Times New Roman" panose="02020603050405020304" pitchFamily="18" charset="0"/>
                <a:ea typeface="微软雅黑" pitchFamily="34" charset="-122"/>
                <a:cs typeface="Times New Roman" panose="02020603050405020304" pitchFamily="18" charset="0"/>
              </a:rPr>
              <a:t>dataSource</a:t>
            </a: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type="POOLED"&gt;</a:t>
            </a:r>
          </a:p>
          <a:p>
            <a:pPr lvl="1"/>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&lt;property name="driver" value="${</a:t>
            </a:r>
            <a:r>
              <a:rPr lang="en-US" altLang="zh-CN" sz="1400" dirty="0" err="1">
                <a:solidFill>
                  <a:srgbClr val="000000"/>
                </a:solidFill>
                <a:latin typeface="Times New Roman" panose="02020603050405020304" pitchFamily="18" charset="0"/>
                <a:ea typeface="微软雅黑" pitchFamily="34" charset="-122"/>
                <a:cs typeface="Times New Roman" panose="02020603050405020304" pitchFamily="18" charset="0"/>
              </a:rPr>
              <a:t>jdbc.driver</a:t>
            </a: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/&gt;</a:t>
            </a:r>
          </a:p>
          <a:p>
            <a:pPr lvl="1"/>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&lt;property name="</a:t>
            </a:r>
            <a:r>
              <a:rPr lang="en-US" altLang="zh-CN" sz="1400" dirty="0" err="1">
                <a:solidFill>
                  <a:srgbClr val="000000"/>
                </a:solidFill>
                <a:latin typeface="Times New Roman" panose="02020603050405020304" pitchFamily="18" charset="0"/>
                <a:ea typeface="微软雅黑" pitchFamily="34" charset="-122"/>
                <a:cs typeface="Times New Roman" panose="02020603050405020304" pitchFamily="18" charset="0"/>
              </a:rPr>
              <a:t>url</a:t>
            </a: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value="${jdbc.url}" /&gt;</a:t>
            </a:r>
          </a:p>
          <a:p>
            <a:pPr lvl="1"/>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&lt;property name="username" value="${</a:t>
            </a:r>
            <a:r>
              <a:rPr lang="en-US" altLang="zh-CN" sz="1400" dirty="0" err="1">
                <a:solidFill>
                  <a:srgbClr val="000000"/>
                </a:solidFill>
                <a:latin typeface="Times New Roman" panose="02020603050405020304" pitchFamily="18" charset="0"/>
                <a:ea typeface="微软雅黑" pitchFamily="34" charset="-122"/>
                <a:cs typeface="Times New Roman" panose="02020603050405020304" pitchFamily="18" charset="0"/>
              </a:rPr>
              <a:t>jdbc.username</a:t>
            </a: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/&gt;</a:t>
            </a:r>
          </a:p>
          <a:p>
            <a:pPr lvl="1"/>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&lt;property name="password" value="${</a:t>
            </a:r>
            <a:r>
              <a:rPr lang="en-US" altLang="zh-CN" sz="1400" dirty="0" err="1">
                <a:solidFill>
                  <a:srgbClr val="000000"/>
                </a:solidFill>
                <a:latin typeface="Times New Roman" panose="02020603050405020304" pitchFamily="18" charset="0"/>
                <a:ea typeface="微软雅黑" pitchFamily="34" charset="-122"/>
                <a:cs typeface="Times New Roman" panose="02020603050405020304" pitchFamily="18" charset="0"/>
              </a:rPr>
              <a:t>jdbc.password</a:t>
            </a: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/&gt;</a:t>
            </a:r>
          </a:p>
          <a:p>
            <a:pPr lvl="1"/>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&lt;/</a:t>
            </a:r>
            <a:r>
              <a:rPr lang="en-US" altLang="zh-CN" sz="1400" dirty="0" err="1">
                <a:solidFill>
                  <a:srgbClr val="000000"/>
                </a:solidFill>
                <a:latin typeface="Times New Roman" panose="02020603050405020304" pitchFamily="18" charset="0"/>
                <a:ea typeface="微软雅黑" pitchFamily="34" charset="-122"/>
                <a:cs typeface="Times New Roman" panose="02020603050405020304" pitchFamily="18" charset="0"/>
              </a:rPr>
              <a:t>dataSource</a:t>
            </a:r>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&gt;</a:t>
            </a:r>
          </a:p>
          <a:p>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&lt;/environment&gt;</a:t>
            </a:r>
          </a:p>
          <a:p>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a:t>
            </a:r>
          </a:p>
          <a:p>
            <a:r>
              <a:rPr lang="en-US" altLang="zh-CN" sz="1400" dirty="0">
                <a:solidFill>
                  <a:srgbClr val="000000"/>
                </a:solidFill>
                <a:latin typeface="Times New Roman" panose="02020603050405020304" pitchFamily="18" charset="0"/>
                <a:ea typeface="微软雅黑" pitchFamily="34" charset="-122"/>
                <a:cs typeface="Times New Roman" panose="02020603050405020304" pitchFamily="18" charset="0"/>
              </a:rPr>
              <a:t>     &lt;/environments&gt;</a:t>
            </a:r>
          </a:p>
        </p:txBody>
      </p:sp>
      <p:sp>
        <p:nvSpPr>
          <p:cNvPr id="47110" name="标题 1">
            <a:extLst>
              <a:ext uri="{FF2B5EF4-FFF2-40B4-BE49-F238E27FC236}">
                <a16:creationId xmlns:a16="http://schemas.microsoft.com/office/drawing/2014/main" id="{C95DAFCD-2AA9-4C1F-854D-1D64FE9A4D3D}"/>
              </a:ext>
            </a:extLst>
          </p:cNvPr>
          <p:cNvSpPr>
            <a:spLocks noGrp="1"/>
          </p:cNvSpPr>
          <p:nvPr>
            <p:ph type="ctrTitle"/>
          </p:nvPr>
        </p:nvSpPr>
        <p:spPr/>
        <p:txBody>
          <a:bodyPr/>
          <a:lstStyle/>
          <a:p>
            <a:r>
              <a:rPr lang="en-US" altLang="zh-CN"/>
              <a:t>7.2.8 &lt;environments&gt;</a:t>
            </a:r>
            <a:r>
              <a:rPr lang="zh-CN" altLang="en-US"/>
              <a:t>元素</a:t>
            </a:r>
          </a:p>
        </p:txBody>
      </p:sp>
      <p:pic>
        <p:nvPicPr>
          <p:cNvPr id="9" name="Picture 29">
            <a:extLst>
              <a:ext uri="{FF2B5EF4-FFF2-40B4-BE49-F238E27FC236}">
                <a16:creationId xmlns:a16="http://schemas.microsoft.com/office/drawing/2014/main" id="{8CD24680-3FFF-4101-B9B3-5C1671890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5399" y="1874736"/>
            <a:ext cx="1638300" cy="2886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
        <p:nvSpPr>
          <p:cNvPr id="10" name="矩形 9"/>
          <p:cNvSpPr/>
          <p:nvPr/>
        </p:nvSpPr>
        <p:spPr>
          <a:xfrm>
            <a:off x="7429325" y="3882213"/>
            <a:ext cx="1590447" cy="22733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092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200" dirty="0"/>
              <a:t>关于</a:t>
            </a:r>
            <a:r>
              <a:rPr lang="en-US" altLang="zh-CN" sz="2200" dirty="0"/>
              <a:t>#</a:t>
            </a:r>
            <a:r>
              <a:rPr lang="zh-CN" altLang="en-US" sz="2200" dirty="0"/>
              <a:t>与</a:t>
            </a:r>
            <a:r>
              <a:rPr lang="en-US" altLang="zh-CN" sz="2200" dirty="0"/>
              <a:t>$</a:t>
            </a:r>
          </a:p>
          <a:p>
            <a:pPr lvl="1"/>
            <a:r>
              <a:rPr lang="en-US" altLang="zh-CN" sz="2200" dirty="0"/>
              <a:t>#{}</a:t>
            </a:r>
            <a:r>
              <a:rPr lang="zh-CN" altLang="en-US" sz="2200" dirty="0"/>
              <a:t>：将传入的值当做字符串</a:t>
            </a:r>
            <a:endParaRPr lang="en-US" altLang="zh-CN" sz="2200" dirty="0"/>
          </a:p>
          <a:p>
            <a:pPr lvl="1"/>
            <a:r>
              <a:rPr lang="en-US" altLang="zh-CN" sz="2200" dirty="0"/>
              <a:t>${}</a:t>
            </a:r>
            <a:r>
              <a:rPr lang="zh-CN" altLang="en-US" sz="2200" dirty="0"/>
              <a:t>：</a:t>
            </a:r>
            <a:r>
              <a:rPr lang="en-US" altLang="zh-CN" sz="2200" dirty="0"/>
              <a:t>$</a:t>
            </a:r>
            <a:r>
              <a:rPr lang="zh-CN" altLang="en-US" sz="2200" dirty="0"/>
              <a:t>是将传入的数据直接显示生成</a:t>
            </a:r>
            <a:r>
              <a:rPr lang="en-US" altLang="zh-CN" sz="2200" dirty="0" err="1"/>
              <a:t>sql</a:t>
            </a:r>
            <a:r>
              <a:rPr lang="zh-CN" altLang="en-US" sz="2200" dirty="0"/>
              <a:t>语句（一般传表名）</a:t>
            </a:r>
            <a:endParaRPr lang="en-US" altLang="zh-CN" sz="2200" dirty="0"/>
          </a:p>
          <a:p>
            <a:r>
              <a:rPr lang="zh-CN" altLang="en-US" sz="2200" dirty="0"/>
              <a:t>举例：</a:t>
            </a:r>
            <a:endParaRPr lang="en-US" altLang="zh-CN" sz="2200" dirty="0"/>
          </a:p>
          <a:p>
            <a:pPr lvl="1"/>
            <a:r>
              <a:rPr lang="en-US" altLang="zh-CN" sz="2200" dirty="0"/>
              <a:t>select </a:t>
            </a:r>
            <a:r>
              <a:rPr lang="zh-CN" altLang="en-US" sz="2200" dirty="0"/>
              <a:t>*</a:t>
            </a:r>
            <a:r>
              <a:rPr lang="en-US" altLang="zh-CN" sz="2200" dirty="0"/>
              <a:t> from customer where id =#{id}</a:t>
            </a:r>
          </a:p>
          <a:p>
            <a:pPr lvl="1"/>
            <a:endParaRPr lang="en-US" altLang="zh-CN" sz="2200" dirty="0"/>
          </a:p>
          <a:p>
            <a:pPr lvl="1"/>
            <a:r>
              <a:rPr lang="en-US" altLang="zh-CN" sz="2200" dirty="0"/>
              <a:t>select </a:t>
            </a:r>
            <a:r>
              <a:rPr lang="zh-CN" altLang="en-US" sz="2200" dirty="0"/>
              <a:t>*</a:t>
            </a:r>
            <a:r>
              <a:rPr lang="en-US" altLang="zh-CN" sz="2200" dirty="0"/>
              <a:t> from customer where id =${id}</a:t>
            </a:r>
          </a:p>
          <a:p>
            <a:pPr lvl="1"/>
            <a:endParaRPr lang="zh-CN" altLang="en-US" sz="2200" dirty="0"/>
          </a:p>
        </p:txBody>
      </p:sp>
      <p:sp>
        <p:nvSpPr>
          <p:cNvPr id="3" name="标题 2"/>
          <p:cNvSpPr>
            <a:spLocks noGrp="1"/>
          </p:cNvSpPr>
          <p:nvPr>
            <p:ph type="ctrTitle"/>
          </p:nvPr>
        </p:nvSpPr>
        <p:spPr/>
        <p:txBody>
          <a:bodyPr/>
          <a:lstStyle/>
          <a:p>
            <a:r>
              <a:rPr lang="zh-CN" altLang="en-US" dirty="0"/>
              <a:t>回顾：初识</a:t>
            </a:r>
            <a:r>
              <a:rPr lang="en-US" altLang="zh-CN" dirty="0" err="1"/>
              <a:t>MyBatis</a:t>
            </a:r>
            <a:endParaRPr lang="zh-CN" altLang="en-US" dirty="0"/>
          </a:p>
        </p:txBody>
      </p:sp>
      <p:sp>
        <p:nvSpPr>
          <p:cNvPr id="4" name="矩形 3"/>
          <p:cNvSpPr/>
          <p:nvPr/>
        </p:nvSpPr>
        <p:spPr>
          <a:xfrm>
            <a:off x="697423" y="2681380"/>
            <a:ext cx="4393770" cy="400110"/>
          </a:xfrm>
          <a:prstGeom prst="rect">
            <a:avLst/>
          </a:prstGeom>
          <a:solidFill>
            <a:schemeClr val="bg1">
              <a:lumMod val="85000"/>
            </a:schemeClr>
          </a:solidFill>
          <a:ln>
            <a:solidFill>
              <a:schemeClr val="tx1"/>
            </a:solidFill>
          </a:ln>
        </p:spPr>
        <p:txBody>
          <a:bodyPr wrap="square">
            <a:spAutoFit/>
          </a:bodyPr>
          <a:lstStyle/>
          <a:p>
            <a:pPr marL="72000" lvl="1"/>
            <a:r>
              <a:rPr lang="en-US" altLang="zh-CN" sz="2000" dirty="0"/>
              <a:t>select </a:t>
            </a:r>
            <a:r>
              <a:rPr lang="zh-CN" altLang="en-US" sz="2000" dirty="0"/>
              <a:t>*</a:t>
            </a:r>
            <a:r>
              <a:rPr lang="en-US" altLang="zh-CN" sz="2000" dirty="0"/>
              <a:t> from customer where id ="1"</a:t>
            </a:r>
          </a:p>
        </p:txBody>
      </p:sp>
      <p:sp>
        <p:nvSpPr>
          <p:cNvPr id="5" name="矩形 4"/>
          <p:cNvSpPr/>
          <p:nvPr/>
        </p:nvSpPr>
        <p:spPr>
          <a:xfrm>
            <a:off x="697424" y="3520943"/>
            <a:ext cx="4393770" cy="400110"/>
          </a:xfrm>
          <a:prstGeom prst="rect">
            <a:avLst/>
          </a:prstGeom>
          <a:solidFill>
            <a:schemeClr val="bg1">
              <a:lumMod val="85000"/>
            </a:schemeClr>
          </a:solidFill>
          <a:ln>
            <a:solidFill>
              <a:schemeClr val="tx1"/>
            </a:solidFill>
          </a:ln>
        </p:spPr>
        <p:txBody>
          <a:bodyPr wrap="square">
            <a:spAutoFit/>
          </a:bodyPr>
          <a:lstStyle/>
          <a:p>
            <a:pPr marL="72000" lvl="1"/>
            <a:r>
              <a:rPr lang="en-US" altLang="zh-CN" sz="2000" dirty="0"/>
              <a:t>select </a:t>
            </a:r>
            <a:r>
              <a:rPr lang="zh-CN" altLang="en-US" sz="2000" dirty="0"/>
              <a:t>*</a:t>
            </a:r>
            <a:r>
              <a:rPr lang="en-US" altLang="zh-CN" sz="2000" dirty="0"/>
              <a:t> from customer where id =1</a:t>
            </a:r>
          </a:p>
        </p:txBody>
      </p:sp>
      <p:grpSp>
        <p:nvGrpSpPr>
          <p:cNvPr id="6" name="组合 5">
            <a:extLst>
              <a:ext uri="{FF2B5EF4-FFF2-40B4-BE49-F238E27FC236}">
                <a16:creationId xmlns:a16="http://schemas.microsoft.com/office/drawing/2014/main" id="{55875F85-DA70-4E7E-8908-F41DB90F1D4C}"/>
              </a:ext>
            </a:extLst>
          </p:cNvPr>
          <p:cNvGrpSpPr>
            <a:grpSpLocks/>
          </p:cNvGrpSpPr>
          <p:nvPr/>
        </p:nvGrpSpPr>
        <p:grpSpPr bwMode="auto">
          <a:xfrm>
            <a:off x="180002" y="4109620"/>
            <a:ext cx="8730175" cy="500766"/>
            <a:chOff x="709331" y="4898777"/>
            <a:chExt cx="7590913" cy="873125"/>
          </a:xfrm>
        </p:grpSpPr>
        <p:sp>
          <p:nvSpPr>
            <p:cNvPr id="7" name="矩形 6">
              <a:extLst>
                <a:ext uri="{FF2B5EF4-FFF2-40B4-BE49-F238E27FC236}">
                  <a16:creationId xmlns:a16="http://schemas.microsoft.com/office/drawing/2014/main" id="{9E414486-D5E9-4BDB-9C2B-6A4D5B22F5F6}"/>
                </a:ext>
              </a:extLst>
            </p:cNvPr>
            <p:cNvSpPr/>
            <p:nvPr/>
          </p:nvSpPr>
          <p:spPr>
            <a:xfrm>
              <a:off x="916389" y="5043318"/>
              <a:ext cx="7383855" cy="720101"/>
            </a:xfrm>
            <a:prstGeom prst="rect">
              <a:avLst/>
            </a:prstGeom>
            <a:gradFill flip="none" rotWithShape="1">
              <a:gsLst>
                <a:gs pos="0">
                  <a:srgbClr val="5E9EFF"/>
                </a:gs>
                <a:gs pos="39999">
                  <a:srgbClr val="85C2FF"/>
                </a:gs>
                <a:gs pos="70000">
                  <a:srgbClr val="C4D6EB"/>
                </a:gs>
                <a:gs pos="100000">
                  <a:srgbClr val="FFEBFA"/>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52000" lvl="1">
                <a:lnSpc>
                  <a:spcPct val="90000"/>
                </a:lnSpc>
                <a:defRPr/>
              </a:pPr>
              <a:r>
                <a:rPr lang="zh-CN" altLang="en-US" sz="2000" b="1" dirty="0">
                  <a:solidFill>
                    <a:srgbClr val="FF0000"/>
                  </a:solidFill>
                  <a:latin typeface="微软雅黑" pitchFamily="34" charset="-122"/>
                  <a:ea typeface="微软雅黑" pitchFamily="34" charset="-122"/>
                </a:rPr>
                <a:t>注意</a:t>
              </a:r>
              <a:r>
                <a:rPr lang="zh-CN" altLang="en-US" sz="2000" dirty="0">
                  <a:solidFill>
                    <a:srgbClr val="000000"/>
                  </a:solidFill>
                  <a:latin typeface="微软雅黑" pitchFamily="34" charset="-122"/>
                  <a:ea typeface="微软雅黑" pitchFamily="34" charset="-122"/>
                </a:rPr>
                <a:t>：</a:t>
              </a:r>
              <a:r>
                <a:rPr lang="en-US" altLang="zh-CN" sz="2000" dirty="0">
                  <a:solidFill>
                    <a:srgbClr val="000000"/>
                  </a:solidFill>
                  <a:latin typeface="微软雅黑" pitchFamily="34" charset="-122"/>
                  <a:ea typeface="微软雅黑" pitchFamily="34" charset="-122"/>
                </a:rPr>
                <a:t>#{}</a:t>
              </a:r>
              <a:r>
                <a:rPr lang="zh-CN" altLang="en-US" sz="2000" dirty="0">
                  <a:solidFill>
                    <a:srgbClr val="000000"/>
                  </a:solidFill>
                  <a:latin typeface="微软雅黑" pitchFamily="34" charset="-122"/>
                  <a:ea typeface="微软雅黑" pitchFamily="34" charset="-122"/>
                </a:rPr>
                <a:t>方式能够很大程度防止</a:t>
              </a:r>
              <a:r>
                <a:rPr lang="en-US" altLang="zh-CN" sz="2000" dirty="0">
                  <a:solidFill>
                    <a:srgbClr val="000000"/>
                  </a:solidFill>
                  <a:latin typeface="微软雅黑" pitchFamily="34" charset="-122"/>
                  <a:ea typeface="微软雅黑" pitchFamily="34" charset="-122"/>
                </a:rPr>
                <a:t>SQL</a:t>
              </a:r>
              <a:r>
                <a:rPr lang="zh-CN" altLang="en-US" sz="2000" dirty="0">
                  <a:solidFill>
                    <a:srgbClr val="000000"/>
                  </a:solidFill>
                  <a:latin typeface="微软雅黑" pitchFamily="34" charset="-122"/>
                  <a:ea typeface="微软雅黑" pitchFamily="34" charset="-122"/>
                </a:rPr>
                <a:t>注入，</a:t>
              </a:r>
              <a:r>
                <a:rPr lang="en-US" altLang="zh-CN" sz="2000" dirty="0">
                  <a:solidFill>
                    <a:srgbClr val="000000"/>
                  </a:solidFill>
                  <a:latin typeface="微软雅黑" pitchFamily="34" charset="-122"/>
                  <a:ea typeface="微软雅黑" pitchFamily="34" charset="-122"/>
                </a:rPr>
                <a:t>${}</a:t>
              </a:r>
              <a:r>
                <a:rPr lang="zh-CN" altLang="en-US" sz="2000" dirty="0">
                  <a:solidFill>
                    <a:srgbClr val="000000"/>
                  </a:solidFill>
                  <a:latin typeface="微软雅黑" pitchFamily="34" charset="-122"/>
                  <a:ea typeface="微软雅黑" pitchFamily="34" charset="-122"/>
                </a:rPr>
                <a:t>方式无法防止</a:t>
              </a:r>
              <a:r>
                <a:rPr lang="en-US" altLang="zh-CN" sz="2000" dirty="0">
                  <a:solidFill>
                    <a:srgbClr val="000000"/>
                  </a:solidFill>
                  <a:latin typeface="微软雅黑" pitchFamily="34" charset="-122"/>
                  <a:ea typeface="微软雅黑" pitchFamily="34" charset="-122"/>
                </a:rPr>
                <a:t>SQL</a:t>
              </a:r>
              <a:r>
                <a:rPr lang="zh-CN" altLang="en-US" sz="2000" dirty="0">
                  <a:solidFill>
                    <a:srgbClr val="000000"/>
                  </a:solidFill>
                  <a:latin typeface="微软雅黑" pitchFamily="34" charset="-122"/>
                  <a:ea typeface="微软雅黑" pitchFamily="34" charset="-122"/>
                </a:rPr>
                <a:t>注入。</a:t>
              </a:r>
              <a:endParaRPr lang="zh-CN" altLang="en-US" sz="1600" b="1" dirty="0">
                <a:solidFill>
                  <a:srgbClr val="000000"/>
                </a:solidFill>
                <a:latin typeface="微软雅黑" pitchFamily="34" charset="-122"/>
                <a:ea typeface="微软雅黑" pitchFamily="34" charset="-122"/>
              </a:endParaRPr>
            </a:p>
          </p:txBody>
        </p:sp>
        <p:pic>
          <p:nvPicPr>
            <p:cNvPr id="8" name="Picture 2" descr="E:\白沙\设计文档\素材\灯泡.png">
              <a:extLst>
                <a:ext uri="{FF2B5EF4-FFF2-40B4-BE49-F238E27FC236}">
                  <a16:creationId xmlns:a16="http://schemas.microsoft.com/office/drawing/2014/main" id="{02262C8F-49E5-40F1-A542-C631286FDA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331" y="4898777"/>
              <a:ext cx="56289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矩形 11"/>
          <p:cNvSpPr/>
          <p:nvPr/>
        </p:nvSpPr>
        <p:spPr>
          <a:xfrm>
            <a:off x="6013343" y="1965152"/>
            <a:ext cx="3038106" cy="923330"/>
          </a:xfrm>
          <a:prstGeom prst="rect">
            <a:avLst/>
          </a:prstGeom>
          <a:solidFill>
            <a:srgbClr val="FFFF00"/>
          </a:solidFill>
          <a:ln>
            <a:solidFill>
              <a:schemeClr val="tx1"/>
            </a:solidFill>
          </a:ln>
        </p:spPr>
        <p:txBody>
          <a:bodyPr wrap="square">
            <a:spAutoFit/>
          </a:bodyPr>
          <a:lstStyle/>
          <a:p>
            <a:r>
              <a:rPr lang="en-US" altLang="zh-CN" dirty="0"/>
              <a:t>select * from customer where username like </a:t>
            </a:r>
            <a:r>
              <a:rPr lang="en-US" altLang="zh-CN" b="1" dirty="0">
                <a:solidFill>
                  <a:srgbClr val="0070C0"/>
                </a:solidFill>
              </a:rPr>
              <a:t>'%${username}%'</a:t>
            </a:r>
            <a:endParaRPr lang="zh-CN" altLang="en-US" dirty="0"/>
          </a:p>
        </p:txBody>
      </p:sp>
      <p:sp>
        <p:nvSpPr>
          <p:cNvPr id="13" name="矩形 12"/>
          <p:cNvSpPr/>
          <p:nvPr/>
        </p:nvSpPr>
        <p:spPr>
          <a:xfrm>
            <a:off x="6013342" y="3081490"/>
            <a:ext cx="3038107" cy="923330"/>
          </a:xfrm>
          <a:prstGeom prst="rect">
            <a:avLst/>
          </a:prstGeom>
          <a:solidFill>
            <a:srgbClr val="FFFF00"/>
          </a:solidFill>
          <a:ln>
            <a:solidFill>
              <a:schemeClr val="tx1"/>
            </a:solidFill>
          </a:ln>
        </p:spPr>
        <p:txBody>
          <a:bodyPr wrap="square">
            <a:spAutoFit/>
          </a:bodyPr>
          <a:lstStyle/>
          <a:p>
            <a:r>
              <a:rPr lang="en-US" altLang="zh-CN" dirty="0"/>
              <a:t>select * from customer where username like </a:t>
            </a:r>
            <a:r>
              <a:rPr lang="en-US" altLang="zh-CN" dirty="0" err="1">
                <a:solidFill>
                  <a:srgbClr val="C00000"/>
                </a:solidFill>
              </a:rPr>
              <a:t>concat</a:t>
            </a:r>
            <a:r>
              <a:rPr lang="en-US" altLang="zh-CN" dirty="0">
                <a:solidFill>
                  <a:srgbClr val="C00000"/>
                </a:solidFill>
              </a:rPr>
              <a:t>('%',#{username},'%')</a:t>
            </a:r>
            <a:endParaRPr lang="zh-CN" altLang="en-US" dirty="0">
              <a:solidFill>
                <a:srgbClr val="C00000"/>
              </a:solidFill>
            </a:endParaRPr>
          </a:p>
        </p:txBody>
      </p:sp>
    </p:spTree>
    <p:extLst>
      <p:ext uri="{BB962C8B-B14F-4D97-AF65-F5344CB8AC3E}">
        <p14:creationId xmlns:p14="http://schemas.microsoft.com/office/powerpoint/2010/main" val="209064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wipe(left)">
                                      <p:cBhvr>
                                        <p:cTn id="13" dur="500"/>
                                        <p:tgtEl>
                                          <p:spTgt spid="2">
                                            <p:txEl>
                                              <p:pRg st="0" end="0"/>
                                            </p:txEl>
                                          </p:spTgt>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left)">
                                      <p:cBhvr>
                                        <p:cTn id="17" dur="500"/>
                                        <p:tgtEl>
                                          <p:spTgt spid="2">
                                            <p:txEl>
                                              <p:pRg st="1" end="1"/>
                                            </p:txEl>
                                          </p:spTgt>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wipe(left)">
                                      <p:cBhvr>
                                        <p:cTn id="21" dur="500"/>
                                        <p:tgtEl>
                                          <p:spTgt spid="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wipe(left)">
                                      <p:cBhvr>
                                        <p:cTn id="26" dur="500"/>
                                        <p:tgtEl>
                                          <p:spTgt spid="2">
                                            <p:txEl>
                                              <p:pRg st="3" end="3"/>
                                            </p:txEl>
                                          </p:spTgt>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wipe(left)">
                                      <p:cBhvr>
                                        <p:cTn id="30" dur="500"/>
                                        <p:tgtEl>
                                          <p:spTgt spid="2">
                                            <p:txEl>
                                              <p:pRg st="4" end="4"/>
                                            </p:txEl>
                                          </p:spTgt>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par>
                          <p:cTn id="35" fill="hold">
                            <p:stCondLst>
                              <p:cond delay="1500"/>
                            </p:stCondLst>
                            <p:childTnLst>
                              <p:par>
                                <p:cTn id="36" presetID="22" presetClass="entr" presetSubtype="8" fill="hold" nodeType="after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wipe(left)">
                                      <p:cBhvr>
                                        <p:cTn id="38" dur="500"/>
                                        <p:tgtEl>
                                          <p:spTgt spid="2">
                                            <p:txEl>
                                              <p:pRg st="6" end="6"/>
                                            </p:txEl>
                                          </p:spTgt>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par>
                          <p:cTn id="52" fill="hold">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000000"/>
                </a:solidFill>
              </a:rPr>
              <a:t>事务管理器的配置</a:t>
            </a:r>
            <a:endParaRPr lang="en-US" altLang="zh-CN" dirty="0">
              <a:solidFill>
                <a:srgbClr val="000000"/>
              </a:solidFill>
            </a:endParaRPr>
          </a:p>
          <a:p>
            <a:pPr lvl="1"/>
            <a:r>
              <a:rPr lang="zh-CN" altLang="en-US" dirty="0">
                <a:latin typeface="Times New Roman" panose="02020603050405020304" pitchFamily="18" charset="0"/>
                <a:cs typeface="Times New Roman" panose="02020603050405020304" pitchFamily="18" charset="0"/>
              </a:rPr>
              <a:t>在</a:t>
            </a:r>
            <a:r>
              <a:rPr lang="en-US" altLang="zh-CN" dirty="0" err="1">
                <a:latin typeface="Times New Roman" panose="02020603050405020304" pitchFamily="18" charset="0"/>
                <a:cs typeface="Times New Roman" panose="02020603050405020304" pitchFamily="18" charset="0"/>
              </a:rPr>
              <a:t>MyBatis</a:t>
            </a:r>
            <a:r>
              <a:rPr lang="zh-CN" altLang="en-US" dirty="0">
                <a:latin typeface="Times New Roman" panose="02020603050405020304" pitchFamily="18" charset="0"/>
                <a:cs typeface="Times New Roman" panose="02020603050405020304" pitchFamily="18" charset="0"/>
              </a:rPr>
              <a:t>中，可以配置两种类型的事务管理器，分别是</a:t>
            </a:r>
            <a:r>
              <a:rPr lang="en-US" altLang="zh-CN" dirty="0">
                <a:latin typeface="Times New Roman" panose="02020603050405020304" pitchFamily="18" charset="0"/>
                <a:cs typeface="Times New Roman" panose="02020603050405020304" pitchFamily="18" charset="0"/>
              </a:rPr>
              <a:t>JDBC</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MANAGED</a:t>
            </a:r>
            <a:r>
              <a:rPr lang="zh-CN" altLang="en-US" dirty="0">
                <a:latin typeface="Times New Roman" panose="02020603050405020304" pitchFamily="18" charset="0"/>
                <a:cs typeface="Times New Roman" panose="02020603050405020304" pitchFamily="18" charset="0"/>
              </a:rPr>
              <a:t>。关于这两个事务管理器的描述如下：</a:t>
            </a:r>
            <a:endParaRPr lang="en-US" altLang="zh-CN" dirty="0">
              <a:latin typeface="Times New Roman" panose="02020603050405020304" pitchFamily="18" charset="0"/>
              <a:cs typeface="Times New Roman" panose="02020603050405020304" pitchFamily="18" charset="0"/>
            </a:endParaRPr>
          </a:p>
          <a:p>
            <a:endParaRPr lang="zh-CN" altLang="en-US" dirty="0">
              <a:solidFill>
                <a:srgbClr val="000000"/>
              </a:solidFill>
            </a:endParaRPr>
          </a:p>
          <a:p>
            <a:endParaRPr lang="zh-CN" altLang="en-US" dirty="0"/>
          </a:p>
        </p:txBody>
      </p:sp>
      <p:sp>
        <p:nvSpPr>
          <p:cNvPr id="48130" name="标题 1">
            <a:extLst>
              <a:ext uri="{FF2B5EF4-FFF2-40B4-BE49-F238E27FC236}">
                <a16:creationId xmlns:a16="http://schemas.microsoft.com/office/drawing/2014/main" id="{3DD3574B-6EB3-4E18-8934-755781231C2E}"/>
              </a:ext>
            </a:extLst>
          </p:cNvPr>
          <p:cNvSpPr>
            <a:spLocks noGrp="1"/>
          </p:cNvSpPr>
          <p:nvPr>
            <p:ph type="ctrTitle"/>
          </p:nvPr>
        </p:nvSpPr>
        <p:spPr/>
        <p:txBody>
          <a:bodyPr/>
          <a:lstStyle/>
          <a:p>
            <a:r>
              <a:rPr lang="en-US" altLang="zh-CN"/>
              <a:t>7.2.8 &lt;environments&gt;</a:t>
            </a:r>
            <a:r>
              <a:rPr lang="zh-CN" altLang="en-US"/>
              <a:t>元素</a:t>
            </a:r>
          </a:p>
        </p:txBody>
      </p:sp>
      <p:grpSp>
        <p:nvGrpSpPr>
          <p:cNvPr id="18" name="组合 17">
            <a:extLst>
              <a:ext uri="{FF2B5EF4-FFF2-40B4-BE49-F238E27FC236}">
                <a16:creationId xmlns:a16="http://schemas.microsoft.com/office/drawing/2014/main" id="{87FE7ADF-7E1E-4C1B-B2A8-28580F732706}"/>
              </a:ext>
            </a:extLst>
          </p:cNvPr>
          <p:cNvGrpSpPr>
            <a:grpSpLocks/>
          </p:cNvGrpSpPr>
          <p:nvPr/>
        </p:nvGrpSpPr>
        <p:grpSpPr bwMode="auto">
          <a:xfrm>
            <a:off x="534988" y="1957928"/>
            <a:ext cx="8064500" cy="1987154"/>
            <a:chOff x="534987" y="2555720"/>
            <a:chExt cx="8064500" cy="2738147"/>
          </a:xfrm>
        </p:grpSpPr>
        <p:sp>
          <p:nvSpPr>
            <p:cNvPr id="19" name="矩形 18">
              <a:extLst>
                <a:ext uri="{FF2B5EF4-FFF2-40B4-BE49-F238E27FC236}">
                  <a16:creationId xmlns:a16="http://schemas.microsoft.com/office/drawing/2014/main" id="{B55E78DA-FDD5-4D6E-9A3C-10E03F98436A}"/>
                </a:ext>
              </a:extLst>
            </p:cNvPr>
            <p:cNvSpPr/>
            <p:nvPr/>
          </p:nvSpPr>
          <p:spPr bwMode="auto">
            <a:xfrm>
              <a:off x="534987" y="2555720"/>
              <a:ext cx="8064500" cy="2738147"/>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en-US" altLang="zh-CN" dirty="0">
                <a:solidFill>
                  <a:prstClr val="black">
                    <a:hueOff val="0"/>
                    <a:satOff val="0"/>
                    <a:lumOff val="0"/>
                    <a:alphaOff val="0"/>
                  </a:prstClr>
                </a:solidFill>
                <a:ea typeface="微软雅黑" pitchFamily="34" charset="-122"/>
              </a:endParaRPr>
            </a:p>
            <a:p>
              <a:pPr>
                <a:defRPr/>
              </a:pPr>
              <a:endParaRPr lang="zh-CN" altLang="en-US" dirty="0">
                <a:solidFill>
                  <a:prstClr val="black">
                    <a:hueOff val="0"/>
                    <a:satOff val="0"/>
                    <a:lumOff val="0"/>
                    <a:alphaOff val="0"/>
                  </a:prstClr>
                </a:solidFill>
                <a:ea typeface="微软雅黑" pitchFamily="34" charset="-122"/>
              </a:endParaRPr>
            </a:p>
            <a:p>
              <a:pPr>
                <a:defRPr/>
              </a:pPr>
              <a:endParaRPr lang="zh-CN" altLang="en-US" dirty="0">
                <a:solidFill>
                  <a:prstClr val="black">
                    <a:hueOff val="0"/>
                    <a:satOff val="0"/>
                    <a:lumOff val="0"/>
                    <a:alphaOff val="0"/>
                  </a:prstClr>
                </a:solidFill>
                <a:ea typeface="微软雅黑" pitchFamily="34" charset="-122"/>
              </a:endParaRPr>
            </a:p>
            <a:p>
              <a:pPr>
                <a:defRPr/>
              </a:pPr>
              <a:endParaRPr lang="zh-CN" altLang="en-US" dirty="0">
                <a:solidFill>
                  <a:prstClr val="black">
                    <a:hueOff val="0"/>
                    <a:satOff val="0"/>
                    <a:lumOff val="0"/>
                    <a:alphaOff val="0"/>
                  </a:prstClr>
                </a:solidFill>
                <a:ea typeface="微软雅黑" pitchFamily="34" charset="-122"/>
              </a:endParaRPr>
            </a:p>
            <a:p>
              <a:pPr>
                <a:defRPr/>
              </a:pPr>
              <a:endParaRPr lang="zh-CN" altLang="en-US" dirty="0">
                <a:solidFill>
                  <a:prstClr val="black">
                    <a:hueOff val="0"/>
                    <a:satOff val="0"/>
                    <a:lumOff val="0"/>
                    <a:alphaOff val="0"/>
                  </a:prstClr>
                </a:solidFill>
                <a:ea typeface="微软雅黑" pitchFamily="34" charset="-122"/>
              </a:endParaRPr>
            </a:p>
            <a:p>
              <a:pPr>
                <a:defRPr/>
              </a:pPr>
              <a:endParaRPr lang="zh-CN" altLang="en-US" dirty="0">
                <a:solidFill>
                  <a:prstClr val="black">
                    <a:hueOff val="0"/>
                    <a:satOff val="0"/>
                    <a:lumOff val="0"/>
                    <a:alphaOff val="0"/>
                  </a:prstClr>
                </a:solidFill>
                <a:ea typeface="微软雅黑" pitchFamily="34" charset="-122"/>
              </a:endParaRPr>
            </a:p>
            <a:p>
              <a:pPr>
                <a:defRPr/>
              </a:pPr>
              <a:endParaRPr lang="zh-CN" altLang="en-US" dirty="0">
                <a:solidFill>
                  <a:prstClr val="black">
                    <a:hueOff val="0"/>
                    <a:satOff val="0"/>
                    <a:lumOff val="0"/>
                    <a:alphaOff val="0"/>
                  </a:prstClr>
                </a:solidFill>
                <a:ea typeface="微软雅黑" pitchFamily="34" charset="-122"/>
              </a:endParaRPr>
            </a:p>
            <a:p>
              <a:pPr>
                <a:defRPr/>
              </a:pPr>
              <a:endParaRPr lang="zh-CN" altLang="en-US" dirty="0">
                <a:solidFill>
                  <a:prstClr val="black">
                    <a:hueOff val="0"/>
                    <a:satOff val="0"/>
                    <a:lumOff val="0"/>
                    <a:alphaOff val="0"/>
                  </a:prstClr>
                </a:solidFill>
                <a:ea typeface="微软雅黑" pitchFamily="34" charset="-122"/>
              </a:endParaRPr>
            </a:p>
            <a:p>
              <a:pPr>
                <a:defRPr/>
              </a:pPr>
              <a:endParaRPr lang="zh-CN" altLang="en-US" dirty="0">
                <a:solidFill>
                  <a:prstClr val="black">
                    <a:hueOff val="0"/>
                    <a:satOff val="0"/>
                    <a:lumOff val="0"/>
                    <a:alphaOff val="0"/>
                  </a:prstClr>
                </a:solidFill>
                <a:ea typeface="微软雅黑" pitchFamily="34" charset="-122"/>
              </a:endParaRPr>
            </a:p>
            <a:p>
              <a:pPr>
                <a:defRPr/>
              </a:pPr>
              <a:endParaRPr lang="zh-CN" altLang="en-US" dirty="0">
                <a:solidFill>
                  <a:prstClr val="black">
                    <a:hueOff val="0"/>
                    <a:satOff val="0"/>
                    <a:lumOff val="0"/>
                    <a:alphaOff val="0"/>
                  </a:prstClr>
                </a:solidFill>
                <a:ea typeface="微软雅黑" pitchFamily="34" charset="-122"/>
              </a:endParaRPr>
            </a:p>
            <a:p>
              <a:pPr>
                <a:defRPr/>
              </a:pPr>
              <a:endParaRPr lang="zh-CN" altLang="en-US" dirty="0">
                <a:solidFill>
                  <a:prstClr val="black">
                    <a:hueOff val="0"/>
                    <a:satOff val="0"/>
                    <a:lumOff val="0"/>
                    <a:alphaOff val="0"/>
                  </a:prstClr>
                </a:solidFill>
                <a:ea typeface="微软雅黑" pitchFamily="34" charset="-122"/>
              </a:endParaRPr>
            </a:p>
            <a:p>
              <a:pPr>
                <a:defRPr/>
              </a:pPr>
              <a:endParaRPr lang="zh-CN" altLang="en-US" dirty="0">
                <a:solidFill>
                  <a:prstClr val="black">
                    <a:hueOff val="0"/>
                    <a:satOff val="0"/>
                    <a:lumOff val="0"/>
                    <a:alphaOff val="0"/>
                  </a:prstClr>
                </a:solidFill>
                <a:ea typeface="微软雅黑" pitchFamily="34" charset="-122"/>
              </a:endParaRPr>
            </a:p>
            <a:p>
              <a:pPr>
                <a:defRPr/>
              </a:pPr>
              <a:endParaRPr lang="zh-CN" altLang="en-US" dirty="0">
                <a:solidFill>
                  <a:prstClr val="black">
                    <a:hueOff val="0"/>
                    <a:satOff val="0"/>
                    <a:lumOff val="0"/>
                    <a:alphaOff val="0"/>
                  </a:prstClr>
                </a:solidFill>
                <a:ea typeface="微软雅黑" pitchFamily="34" charset="-122"/>
              </a:endParaRPr>
            </a:p>
            <a:p>
              <a:pPr>
                <a:defRPr/>
              </a:pPr>
              <a:endParaRPr lang="zh-CN" altLang="en-US" dirty="0">
                <a:solidFill>
                  <a:prstClr val="black">
                    <a:hueOff val="0"/>
                    <a:satOff val="0"/>
                    <a:lumOff val="0"/>
                    <a:alphaOff val="0"/>
                  </a:prstClr>
                </a:solidFill>
                <a:ea typeface="微软雅黑" pitchFamily="34" charset="-122"/>
              </a:endParaRPr>
            </a:p>
          </p:txBody>
        </p:sp>
        <p:sp>
          <p:nvSpPr>
            <p:cNvPr id="48138" name="TextBox 19">
              <a:extLst>
                <a:ext uri="{FF2B5EF4-FFF2-40B4-BE49-F238E27FC236}">
                  <a16:creationId xmlns:a16="http://schemas.microsoft.com/office/drawing/2014/main" id="{B2E729F1-8528-4921-8BBE-CCA13429D889}"/>
                </a:ext>
              </a:extLst>
            </p:cNvPr>
            <p:cNvSpPr txBox="1">
              <a:spLocks noChangeArrowheads="1"/>
            </p:cNvSpPr>
            <p:nvPr/>
          </p:nvSpPr>
          <p:spPr bwMode="auto">
            <a:xfrm>
              <a:off x="762000" y="2606600"/>
              <a:ext cx="7562849" cy="2671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Char char="l"/>
              </a:pPr>
              <a:r>
                <a:rPr lang="en-US" altLang="zh-CN" sz="1600" dirty="0">
                  <a:solidFill>
                    <a:srgbClr val="0070C0"/>
                  </a:solidFill>
                  <a:latin typeface="Times New Roman" panose="02020603050405020304" pitchFamily="18" charset="0"/>
                  <a:ea typeface="微软雅黑" pitchFamily="34" charset="-122"/>
                  <a:cs typeface="Times New Roman" panose="02020603050405020304" pitchFamily="18" charset="0"/>
                </a:rPr>
                <a:t>JDBC</a:t>
              </a:r>
              <a:r>
                <a:rPr lang="zh-CN" altLang="en-US" sz="1600" dirty="0">
                  <a:solidFill>
                    <a:srgbClr val="000000"/>
                  </a:solidFill>
                  <a:latin typeface="Times New Roman" panose="02020603050405020304" pitchFamily="18" charset="0"/>
                  <a:ea typeface="微软雅黑" pitchFamily="34" charset="-122"/>
                  <a:cs typeface="Times New Roman" panose="02020603050405020304" pitchFamily="18" charset="0"/>
                </a:rPr>
                <a:t>：此配置直接使用了</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JDBC</a:t>
              </a:r>
              <a:r>
                <a:rPr lang="zh-CN" altLang="en-US" sz="1600" dirty="0">
                  <a:solidFill>
                    <a:srgbClr val="000000"/>
                  </a:solidFill>
                  <a:latin typeface="Times New Roman" panose="02020603050405020304" pitchFamily="18" charset="0"/>
                  <a:ea typeface="微软雅黑" pitchFamily="34" charset="-122"/>
                  <a:cs typeface="Times New Roman" panose="02020603050405020304" pitchFamily="18" charset="0"/>
                </a:rPr>
                <a:t>的提交和回滚设置，它依赖于从数据源得到的连接来管理事务的作用域。</a:t>
              </a:r>
            </a:p>
            <a:p>
              <a:pPr>
                <a:lnSpc>
                  <a:spcPct val="150000"/>
                </a:lnSpc>
                <a:buFont typeface="Wingdings" panose="05000000000000000000" pitchFamily="2" charset="2"/>
                <a:buChar char="l"/>
              </a:pPr>
              <a:r>
                <a:rPr lang="en-US" altLang="zh-CN" sz="1600" dirty="0">
                  <a:solidFill>
                    <a:srgbClr val="0070C0"/>
                  </a:solidFill>
                  <a:latin typeface="Times New Roman" panose="02020603050405020304" pitchFamily="18" charset="0"/>
                  <a:ea typeface="微软雅黑" pitchFamily="34" charset="-122"/>
                  <a:cs typeface="Times New Roman" panose="02020603050405020304" pitchFamily="18" charset="0"/>
                </a:rPr>
                <a:t>MANAGED</a:t>
              </a:r>
              <a:r>
                <a:rPr lang="zh-CN" altLang="en-US" sz="1600" dirty="0">
                  <a:solidFill>
                    <a:srgbClr val="000000"/>
                  </a:solidFill>
                  <a:latin typeface="Times New Roman" panose="02020603050405020304" pitchFamily="18" charset="0"/>
                  <a:ea typeface="微软雅黑" pitchFamily="34" charset="-122"/>
                  <a:cs typeface="Times New Roman" panose="02020603050405020304" pitchFamily="18" charset="0"/>
                </a:rPr>
                <a:t>：此配置从来不提交或回滚一个连接，而是</a:t>
              </a:r>
              <a:r>
                <a:rPr lang="zh-CN" altLang="en-US" sz="1600" b="1" dirty="0">
                  <a:solidFill>
                    <a:srgbClr val="C00000"/>
                  </a:solidFill>
                  <a:latin typeface="Times New Roman" panose="02020603050405020304" pitchFamily="18" charset="0"/>
                  <a:ea typeface="微软雅黑" pitchFamily="34" charset="-122"/>
                  <a:cs typeface="Times New Roman" panose="02020603050405020304" pitchFamily="18" charset="0"/>
                </a:rPr>
                <a:t>让容器来管理事务的整个生命周期</a:t>
              </a:r>
              <a:r>
                <a:rPr lang="zh-CN" altLang="en-US" sz="1600" dirty="0">
                  <a:solidFill>
                    <a:srgbClr val="000000"/>
                  </a:solidFill>
                  <a:latin typeface="Times New Roman" panose="02020603050405020304" pitchFamily="18" charset="0"/>
                  <a:ea typeface="微软雅黑" pitchFamily="34" charset="-122"/>
                  <a:cs typeface="Times New Roman" panose="02020603050405020304" pitchFamily="18" charset="0"/>
                </a:rPr>
                <a:t>。默认情况下，它会关闭连接，但一些容器并不希望这样，为此可以将</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closeConnection</a:t>
              </a:r>
              <a:r>
                <a:rPr lang="zh-CN" altLang="en-US" sz="1600" dirty="0">
                  <a:solidFill>
                    <a:srgbClr val="000000"/>
                  </a:solidFill>
                  <a:latin typeface="Times New Roman" panose="02020603050405020304" pitchFamily="18" charset="0"/>
                  <a:ea typeface="微软雅黑" pitchFamily="34" charset="-122"/>
                  <a:cs typeface="Times New Roman" panose="02020603050405020304" pitchFamily="18" charset="0"/>
                </a:rPr>
                <a:t>属性设置为</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false</a:t>
              </a:r>
              <a:r>
                <a:rPr lang="zh-CN" altLang="en-US" sz="1600" dirty="0">
                  <a:solidFill>
                    <a:srgbClr val="000000"/>
                  </a:solidFill>
                  <a:latin typeface="Times New Roman" panose="02020603050405020304" pitchFamily="18" charset="0"/>
                  <a:ea typeface="微软雅黑" pitchFamily="34" charset="-122"/>
                  <a:cs typeface="Times New Roman" panose="02020603050405020304" pitchFamily="18" charset="0"/>
                </a:rPr>
                <a:t>来阻止它默认的关闭行为。</a:t>
              </a:r>
              <a:endPar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endParaRPr>
            </a:p>
          </p:txBody>
        </p:sp>
      </p:grpSp>
      <p:grpSp>
        <p:nvGrpSpPr>
          <p:cNvPr id="21" name="组合 20">
            <a:extLst>
              <a:ext uri="{FF2B5EF4-FFF2-40B4-BE49-F238E27FC236}">
                <a16:creationId xmlns:a16="http://schemas.microsoft.com/office/drawing/2014/main" id="{55875F85-DA70-4E7E-8908-F41DB90F1D4C}"/>
              </a:ext>
            </a:extLst>
          </p:cNvPr>
          <p:cNvGrpSpPr>
            <a:grpSpLocks/>
          </p:cNvGrpSpPr>
          <p:nvPr/>
        </p:nvGrpSpPr>
        <p:grpSpPr bwMode="auto">
          <a:xfrm>
            <a:off x="211533" y="3933502"/>
            <a:ext cx="8390911" cy="705219"/>
            <a:chOff x="533438" y="4822441"/>
            <a:chExt cx="7766806" cy="940978"/>
          </a:xfrm>
        </p:grpSpPr>
        <p:sp>
          <p:nvSpPr>
            <p:cNvPr id="22" name="矩形 21">
              <a:extLst>
                <a:ext uri="{FF2B5EF4-FFF2-40B4-BE49-F238E27FC236}">
                  <a16:creationId xmlns:a16="http://schemas.microsoft.com/office/drawing/2014/main" id="{9E414486-D5E9-4BDB-9C2B-6A4D5B22F5F6}"/>
                </a:ext>
              </a:extLst>
            </p:cNvPr>
            <p:cNvSpPr/>
            <p:nvPr/>
          </p:nvSpPr>
          <p:spPr>
            <a:xfrm>
              <a:off x="916389" y="5043318"/>
              <a:ext cx="7383855" cy="720101"/>
            </a:xfrm>
            <a:prstGeom prst="rect">
              <a:avLst/>
            </a:prstGeom>
            <a:gradFill flip="none" rotWithShape="1">
              <a:gsLst>
                <a:gs pos="0">
                  <a:srgbClr val="5E9EFF"/>
                </a:gs>
                <a:gs pos="39999">
                  <a:srgbClr val="85C2FF"/>
                </a:gs>
                <a:gs pos="70000">
                  <a:srgbClr val="C4D6EB"/>
                </a:gs>
                <a:gs pos="100000">
                  <a:srgbClr val="FFEBFA"/>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nSpc>
                  <a:spcPct val="90000"/>
                </a:lnSpc>
                <a:defRPr/>
              </a:pPr>
              <a:r>
                <a:rPr lang="zh-CN" altLang="en-US" sz="1600" b="1" dirty="0">
                  <a:solidFill>
                    <a:srgbClr val="FF0000"/>
                  </a:solidFill>
                  <a:latin typeface="微软雅黑" pitchFamily="34" charset="-122"/>
                  <a:ea typeface="微软雅黑" pitchFamily="34" charset="-122"/>
                </a:rPr>
                <a:t>注意</a:t>
              </a:r>
              <a:r>
                <a:rPr lang="zh-CN" altLang="en-US" sz="1600" dirty="0">
                  <a:solidFill>
                    <a:srgbClr val="000000"/>
                  </a:solidFill>
                  <a:latin typeface="微软雅黑" pitchFamily="34" charset="-122"/>
                  <a:ea typeface="微软雅黑" pitchFamily="34" charset="-122"/>
                </a:rPr>
                <a:t>：</a:t>
              </a:r>
              <a:r>
                <a:rPr lang="zh-CN" altLang="en-US" sz="1600" b="1" dirty="0">
                  <a:solidFill>
                    <a:srgbClr val="000000"/>
                  </a:solidFill>
                  <a:latin typeface="微软雅黑" pitchFamily="34" charset="-122"/>
                  <a:ea typeface="微软雅黑" pitchFamily="34" charset="-122"/>
                </a:rPr>
                <a:t>如果项目中使用的是</a:t>
              </a:r>
              <a:r>
                <a:rPr lang="en-US" altLang="zh-CN" sz="1600" b="1" dirty="0">
                  <a:solidFill>
                    <a:srgbClr val="000000"/>
                  </a:solidFill>
                  <a:latin typeface="微软雅黑" pitchFamily="34" charset="-122"/>
                  <a:ea typeface="微软雅黑" pitchFamily="34" charset="-122"/>
                </a:rPr>
                <a:t>Spring+ </a:t>
              </a:r>
              <a:r>
                <a:rPr lang="en-US" altLang="zh-CN" sz="1600" b="1" dirty="0" err="1">
                  <a:solidFill>
                    <a:srgbClr val="000000"/>
                  </a:solidFill>
                  <a:latin typeface="微软雅黑" pitchFamily="34" charset="-122"/>
                  <a:ea typeface="微软雅黑" pitchFamily="34" charset="-122"/>
                </a:rPr>
                <a:t>MyBatis</a:t>
              </a:r>
              <a:r>
                <a:rPr lang="zh-CN" altLang="en-US" sz="1600" b="1" dirty="0">
                  <a:solidFill>
                    <a:srgbClr val="000000"/>
                  </a:solidFill>
                  <a:latin typeface="微软雅黑" pitchFamily="34" charset="-122"/>
                  <a:ea typeface="微软雅黑" pitchFamily="34" charset="-122"/>
                </a:rPr>
                <a:t>，则没有必要在</a:t>
              </a:r>
              <a:r>
                <a:rPr lang="en-US" altLang="zh-CN" sz="1600" b="1" dirty="0" err="1">
                  <a:solidFill>
                    <a:srgbClr val="000000"/>
                  </a:solidFill>
                  <a:latin typeface="微软雅黑" pitchFamily="34" charset="-122"/>
                  <a:ea typeface="微软雅黑" pitchFamily="34" charset="-122"/>
                </a:rPr>
                <a:t>MyBatis</a:t>
              </a:r>
              <a:r>
                <a:rPr lang="zh-CN" altLang="en-US" sz="1600" b="1" dirty="0">
                  <a:solidFill>
                    <a:srgbClr val="000000"/>
                  </a:solidFill>
                  <a:latin typeface="微软雅黑" pitchFamily="34" charset="-122"/>
                  <a:ea typeface="微软雅黑" pitchFamily="34" charset="-122"/>
                </a:rPr>
                <a:t>中配置事务管理器，因为实际开发中，会使用</a:t>
              </a:r>
              <a:r>
                <a:rPr lang="en-US" altLang="zh-CN" sz="1600" b="1" dirty="0">
                  <a:solidFill>
                    <a:srgbClr val="000000"/>
                  </a:solidFill>
                  <a:latin typeface="微软雅黑" pitchFamily="34" charset="-122"/>
                  <a:ea typeface="微软雅黑" pitchFamily="34" charset="-122"/>
                </a:rPr>
                <a:t>Spring</a:t>
              </a:r>
              <a:r>
                <a:rPr lang="zh-CN" altLang="en-US" sz="1600" b="1" dirty="0">
                  <a:solidFill>
                    <a:srgbClr val="000000"/>
                  </a:solidFill>
                  <a:latin typeface="微软雅黑" pitchFamily="34" charset="-122"/>
                  <a:ea typeface="微软雅黑" pitchFamily="34" charset="-122"/>
                </a:rPr>
                <a:t>自带的管理器来实现事务管理</a:t>
              </a:r>
              <a:r>
                <a:rPr lang="zh-CN" altLang="en-US" sz="1400" b="1" dirty="0">
                  <a:solidFill>
                    <a:srgbClr val="000000"/>
                  </a:solidFill>
                  <a:latin typeface="微软雅黑" pitchFamily="34" charset="-122"/>
                  <a:ea typeface="微软雅黑" pitchFamily="34" charset="-122"/>
                </a:rPr>
                <a:t>。</a:t>
              </a:r>
            </a:p>
          </p:txBody>
        </p:sp>
        <p:pic>
          <p:nvPicPr>
            <p:cNvPr id="48136" name="Picture 2" descr="E:\白沙\设计文档\素材\灯泡.png">
              <a:extLst>
                <a:ext uri="{FF2B5EF4-FFF2-40B4-BE49-F238E27FC236}">
                  <a16:creationId xmlns:a16="http://schemas.microsoft.com/office/drawing/2014/main" id="{02262C8F-49E5-40F1-A542-C631286FDA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38" y="4822441"/>
              <a:ext cx="803069"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382193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000000"/>
                </a:solidFill>
              </a:rPr>
              <a:t>数据源的配置</a:t>
            </a:r>
            <a:endParaRPr lang="en-US" altLang="zh-CN" dirty="0">
              <a:solidFill>
                <a:srgbClr val="000000"/>
              </a:solidFill>
            </a:endParaRPr>
          </a:p>
          <a:p>
            <a:pPr lvl="1"/>
            <a:r>
              <a:rPr lang="zh-CN" altLang="en-US" dirty="0">
                <a:solidFill>
                  <a:srgbClr val="000000"/>
                </a:solidFill>
              </a:rPr>
              <a:t> </a:t>
            </a:r>
            <a:r>
              <a:rPr lang="en-US" altLang="zh-CN" dirty="0">
                <a:solidFill>
                  <a:srgbClr val="000000"/>
                </a:solidFill>
              </a:rPr>
              <a:t>1.UNPOOLED</a:t>
            </a:r>
            <a:r>
              <a:rPr lang="zh-CN" altLang="en-US" dirty="0">
                <a:solidFill>
                  <a:srgbClr val="000000"/>
                </a:solidFill>
              </a:rPr>
              <a:t>：不使用连接池，配置此数据源类型后，在</a:t>
            </a:r>
            <a:r>
              <a:rPr lang="zh-CN" altLang="en-US" b="1" dirty="0">
                <a:solidFill>
                  <a:srgbClr val="C00000"/>
                </a:solidFill>
                <a:effectLst>
                  <a:outerShdw blurRad="38100" dist="38100" dir="2700000" algn="tl">
                    <a:srgbClr val="000000">
                      <a:alpha val="43137"/>
                    </a:srgbClr>
                  </a:outerShdw>
                </a:effectLst>
              </a:rPr>
              <a:t>每次被请求时会打开和关闭连接</a:t>
            </a:r>
            <a:r>
              <a:rPr lang="zh-CN" altLang="en-US" dirty="0">
                <a:solidFill>
                  <a:srgbClr val="000000"/>
                </a:solidFill>
              </a:rPr>
              <a:t>。它对没有性能要求的</a:t>
            </a:r>
            <a:r>
              <a:rPr lang="zh-CN" altLang="en-US" dirty="0">
                <a:solidFill>
                  <a:srgbClr val="C00000"/>
                </a:solidFill>
              </a:rPr>
              <a:t>简单</a:t>
            </a:r>
            <a:r>
              <a:rPr lang="zh-CN" altLang="en-US" dirty="0">
                <a:solidFill>
                  <a:srgbClr val="000000"/>
                </a:solidFill>
              </a:rPr>
              <a:t>应用程序是一个很好的选择。在使用时，需要配置</a:t>
            </a:r>
            <a:r>
              <a:rPr lang="en-US" altLang="zh-CN" dirty="0">
                <a:solidFill>
                  <a:srgbClr val="000000"/>
                </a:solidFill>
              </a:rPr>
              <a:t>5</a:t>
            </a:r>
            <a:r>
              <a:rPr lang="zh-CN" altLang="en-US" dirty="0">
                <a:solidFill>
                  <a:srgbClr val="000000"/>
                </a:solidFill>
              </a:rPr>
              <a:t>种属性。</a:t>
            </a:r>
            <a:endParaRPr lang="en-US" altLang="zh-CN" dirty="0">
              <a:solidFill>
                <a:srgbClr val="000000"/>
              </a:solidFill>
            </a:endParaRPr>
          </a:p>
          <a:p>
            <a:pPr lvl="1"/>
            <a:endParaRPr lang="zh-CN" altLang="en-US" dirty="0">
              <a:solidFill>
                <a:srgbClr val="000000"/>
              </a:solidFill>
            </a:endParaRPr>
          </a:p>
          <a:p>
            <a:endParaRPr lang="zh-CN" altLang="en-US" dirty="0"/>
          </a:p>
        </p:txBody>
      </p:sp>
      <p:sp>
        <p:nvSpPr>
          <p:cNvPr id="49154" name="标题 1">
            <a:extLst>
              <a:ext uri="{FF2B5EF4-FFF2-40B4-BE49-F238E27FC236}">
                <a16:creationId xmlns:a16="http://schemas.microsoft.com/office/drawing/2014/main" id="{831A42DE-BC24-4946-8BDA-2F2069F6597C}"/>
              </a:ext>
            </a:extLst>
          </p:cNvPr>
          <p:cNvSpPr>
            <a:spLocks noGrp="1"/>
          </p:cNvSpPr>
          <p:nvPr>
            <p:ph type="ctrTitle"/>
          </p:nvPr>
        </p:nvSpPr>
        <p:spPr/>
        <p:txBody>
          <a:bodyPr/>
          <a:lstStyle/>
          <a:p>
            <a:r>
              <a:rPr lang="en-US" altLang="zh-CN"/>
              <a:t>7.2.8 &lt;environments&gt;</a:t>
            </a:r>
            <a:r>
              <a:rPr lang="zh-CN" altLang="en-US"/>
              <a:t>元素</a:t>
            </a:r>
          </a:p>
        </p:txBody>
      </p:sp>
      <p:pic>
        <p:nvPicPr>
          <p:cNvPr id="33794" name="Picture 2">
            <a:extLst>
              <a:ext uri="{FF2B5EF4-FFF2-40B4-BE49-F238E27FC236}">
                <a16:creationId xmlns:a16="http://schemas.microsoft.com/office/drawing/2014/main" id="{2F8692CA-0502-4E5C-B5B8-A8F39C4CF13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306" y="2404844"/>
            <a:ext cx="6638432" cy="21093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Tree>
    <p:extLst>
      <p:ext uri="{BB962C8B-B14F-4D97-AF65-F5344CB8AC3E}">
        <p14:creationId xmlns:p14="http://schemas.microsoft.com/office/powerpoint/2010/main" val="3178700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wipe(left)">
                                      <p:cBhvr>
                                        <p:cTn id="7" dur="5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lnSpc>
                <a:spcPct val="120000"/>
              </a:lnSpc>
            </a:pPr>
            <a:r>
              <a:rPr lang="en-US" altLang="zh-CN" sz="2000" dirty="0">
                <a:solidFill>
                  <a:srgbClr val="000000"/>
                </a:solidFill>
              </a:rPr>
              <a:t>2.POOLED</a:t>
            </a:r>
            <a:r>
              <a:rPr lang="zh-CN" altLang="en-US" sz="2000" dirty="0">
                <a:solidFill>
                  <a:srgbClr val="000000"/>
                </a:solidFill>
              </a:rPr>
              <a:t>：此数据源利用“池”的概念将</a:t>
            </a:r>
            <a:r>
              <a:rPr lang="en-US" altLang="zh-CN" sz="2000" dirty="0">
                <a:solidFill>
                  <a:srgbClr val="000000"/>
                </a:solidFill>
              </a:rPr>
              <a:t>JDBC</a:t>
            </a:r>
            <a:r>
              <a:rPr lang="zh-CN" altLang="en-US" sz="2000" dirty="0">
                <a:solidFill>
                  <a:srgbClr val="000000"/>
                </a:solidFill>
              </a:rPr>
              <a:t>连接对象组织起来，这种方式使得并发</a:t>
            </a:r>
            <a:r>
              <a:rPr lang="en-US" altLang="zh-CN" sz="2000" dirty="0">
                <a:solidFill>
                  <a:srgbClr val="000000"/>
                </a:solidFill>
              </a:rPr>
              <a:t>Web</a:t>
            </a:r>
            <a:r>
              <a:rPr lang="zh-CN" altLang="en-US" sz="2000" dirty="0">
                <a:solidFill>
                  <a:srgbClr val="000000"/>
                </a:solidFill>
              </a:rPr>
              <a:t>应用可以快速的响应请求，是当前流行的处理方式。在使用时，可以配置更多的属性。</a:t>
            </a:r>
          </a:p>
          <a:p>
            <a:pPr>
              <a:lnSpc>
                <a:spcPct val="120000"/>
              </a:lnSpc>
            </a:pPr>
            <a:endParaRPr lang="zh-CN" altLang="en-US" sz="2000" dirty="0"/>
          </a:p>
        </p:txBody>
      </p:sp>
      <p:sp>
        <p:nvSpPr>
          <p:cNvPr id="50178" name="标题 1">
            <a:extLst>
              <a:ext uri="{FF2B5EF4-FFF2-40B4-BE49-F238E27FC236}">
                <a16:creationId xmlns:a16="http://schemas.microsoft.com/office/drawing/2014/main" id="{B58AC763-6E58-4D55-B008-00A837CFD3E6}"/>
              </a:ext>
            </a:extLst>
          </p:cNvPr>
          <p:cNvSpPr>
            <a:spLocks noGrp="1"/>
          </p:cNvSpPr>
          <p:nvPr>
            <p:ph type="ctrTitle"/>
          </p:nvPr>
        </p:nvSpPr>
        <p:spPr/>
        <p:txBody>
          <a:bodyPr/>
          <a:lstStyle/>
          <a:p>
            <a:r>
              <a:rPr lang="en-US" altLang="zh-CN"/>
              <a:t>7.2.8 &lt;environments&gt;</a:t>
            </a:r>
            <a:r>
              <a:rPr lang="zh-CN" altLang="en-US"/>
              <a:t>元素</a:t>
            </a:r>
          </a:p>
        </p:txBody>
      </p:sp>
      <p:pic>
        <p:nvPicPr>
          <p:cNvPr id="48138" name="Picture 10">
            <a:extLst>
              <a:ext uri="{FF2B5EF4-FFF2-40B4-BE49-F238E27FC236}">
                <a16:creationId xmlns:a16="http://schemas.microsoft.com/office/drawing/2014/main" id="{2F75E062-C9DE-45FB-BFCD-62F1B68CD50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848" y="1786757"/>
            <a:ext cx="5804007" cy="30327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Tree>
    <p:extLst>
      <p:ext uri="{BB962C8B-B14F-4D97-AF65-F5344CB8AC3E}">
        <p14:creationId xmlns:p14="http://schemas.microsoft.com/office/powerpoint/2010/main" val="1468645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8138"/>
                                        </p:tgtEl>
                                        <p:attrNameLst>
                                          <p:attrName>style.visibility</p:attrName>
                                        </p:attrNameLst>
                                      </p:cBhvr>
                                      <p:to>
                                        <p:strVal val="visible"/>
                                      </p:to>
                                    </p:set>
                                    <p:animEffect transition="in" filter="wipe(left)">
                                      <p:cBhvr>
                                        <p:cTn id="7" dur="500"/>
                                        <p:tgtEl>
                                          <p:spTgt spid="48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lnSpc>
                <a:spcPct val="150000"/>
              </a:lnSpc>
            </a:pPr>
            <a:r>
              <a:rPr lang="en-US" altLang="zh-CN" sz="2000" dirty="0">
                <a:solidFill>
                  <a:srgbClr val="000000"/>
                </a:solidFill>
              </a:rPr>
              <a:t>3.JNDI</a:t>
            </a:r>
            <a:r>
              <a:rPr lang="zh-CN" altLang="en-US" sz="2000" dirty="0">
                <a:solidFill>
                  <a:srgbClr val="000000"/>
                </a:solidFill>
              </a:rPr>
              <a:t>：可以在</a:t>
            </a:r>
            <a:r>
              <a:rPr lang="en-US" altLang="zh-CN" sz="2000" dirty="0">
                <a:solidFill>
                  <a:srgbClr val="000000"/>
                </a:solidFill>
              </a:rPr>
              <a:t>EJB</a:t>
            </a:r>
            <a:r>
              <a:rPr lang="zh-CN" altLang="en-US" sz="2000" dirty="0">
                <a:solidFill>
                  <a:srgbClr val="000000"/>
                </a:solidFill>
              </a:rPr>
              <a:t>或应用服务器等容器中使用。容器可以集中或在外部配置数据源，然后放置一个</a:t>
            </a:r>
            <a:r>
              <a:rPr lang="en-US" altLang="zh-CN" sz="2000" dirty="0">
                <a:solidFill>
                  <a:srgbClr val="000000"/>
                </a:solidFill>
              </a:rPr>
              <a:t>JNDI</a:t>
            </a:r>
            <a:r>
              <a:rPr lang="zh-CN" altLang="en-US" sz="2000" dirty="0">
                <a:solidFill>
                  <a:srgbClr val="000000"/>
                </a:solidFill>
              </a:rPr>
              <a:t>上下文的引用。在使用时，需要配置</a:t>
            </a:r>
            <a:r>
              <a:rPr lang="en-US" altLang="zh-CN" sz="2000" dirty="0">
                <a:solidFill>
                  <a:srgbClr val="000000"/>
                </a:solidFill>
              </a:rPr>
              <a:t>2</a:t>
            </a:r>
            <a:r>
              <a:rPr lang="zh-CN" altLang="en-US" sz="2000" dirty="0">
                <a:solidFill>
                  <a:srgbClr val="000000"/>
                </a:solidFill>
              </a:rPr>
              <a:t>个属性。</a:t>
            </a:r>
            <a:endParaRPr lang="en-US" altLang="zh-CN" sz="2000" dirty="0">
              <a:solidFill>
                <a:srgbClr val="000000"/>
              </a:solidFill>
            </a:endParaRPr>
          </a:p>
          <a:p>
            <a:endParaRPr lang="zh-CN" altLang="en-US" dirty="0"/>
          </a:p>
        </p:txBody>
      </p:sp>
      <p:sp>
        <p:nvSpPr>
          <p:cNvPr id="51202" name="标题 1">
            <a:extLst>
              <a:ext uri="{FF2B5EF4-FFF2-40B4-BE49-F238E27FC236}">
                <a16:creationId xmlns:a16="http://schemas.microsoft.com/office/drawing/2014/main" id="{111BF730-0E94-4AC6-AC66-EA6985518AD6}"/>
              </a:ext>
            </a:extLst>
          </p:cNvPr>
          <p:cNvSpPr>
            <a:spLocks noGrp="1"/>
          </p:cNvSpPr>
          <p:nvPr>
            <p:ph type="ctrTitle"/>
          </p:nvPr>
        </p:nvSpPr>
        <p:spPr/>
        <p:txBody>
          <a:bodyPr/>
          <a:lstStyle/>
          <a:p>
            <a:r>
              <a:rPr lang="en-US" altLang="zh-CN"/>
              <a:t>7.2.8 &lt;environments&gt;</a:t>
            </a:r>
            <a:r>
              <a:rPr lang="zh-CN" altLang="en-US"/>
              <a:t>元素</a:t>
            </a:r>
          </a:p>
        </p:txBody>
      </p:sp>
      <p:pic>
        <p:nvPicPr>
          <p:cNvPr id="35842" name="Picture 2">
            <a:extLst>
              <a:ext uri="{FF2B5EF4-FFF2-40B4-BE49-F238E27FC236}">
                <a16:creationId xmlns:a16="http://schemas.microsoft.com/office/drawing/2014/main" id="{02F021AE-02A7-4BA9-8B18-A06D2BC3002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832" y="2147666"/>
            <a:ext cx="6267450" cy="178095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Tree>
    <p:extLst>
      <p:ext uri="{BB962C8B-B14F-4D97-AF65-F5344CB8AC3E}">
        <p14:creationId xmlns:p14="http://schemas.microsoft.com/office/powerpoint/2010/main" val="3714455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wipe(left)">
                                      <p:cBhvr>
                                        <p:cTn id="7" dur="5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solidFill>
                  <a:srgbClr val="000000"/>
                </a:solidFill>
                <a:latin typeface="Times New Roman" panose="02020603050405020304" pitchFamily="18" charset="0"/>
                <a:cs typeface="Times New Roman" panose="02020603050405020304" pitchFamily="18" charset="0"/>
              </a:rPr>
              <a:t> &lt;mappers&gt;</a:t>
            </a:r>
            <a:r>
              <a:rPr lang="zh-CN" altLang="en-US" dirty="0">
                <a:solidFill>
                  <a:srgbClr val="000000"/>
                </a:solidFill>
                <a:latin typeface="Times New Roman" panose="02020603050405020304" pitchFamily="18" charset="0"/>
                <a:cs typeface="Times New Roman" panose="02020603050405020304" pitchFamily="18" charset="0"/>
              </a:rPr>
              <a:t>元素用于指定</a:t>
            </a:r>
            <a:r>
              <a:rPr lang="en-US" altLang="zh-CN" dirty="0" err="1">
                <a:solidFill>
                  <a:srgbClr val="000000"/>
                </a:solidFill>
                <a:latin typeface="Times New Roman" panose="02020603050405020304" pitchFamily="18" charset="0"/>
                <a:cs typeface="Times New Roman" panose="02020603050405020304" pitchFamily="18" charset="0"/>
              </a:rPr>
              <a:t>MyBatis</a:t>
            </a:r>
            <a:r>
              <a:rPr lang="zh-CN" altLang="en-US" dirty="0">
                <a:solidFill>
                  <a:srgbClr val="000000"/>
                </a:solidFill>
                <a:latin typeface="Times New Roman" panose="02020603050405020304" pitchFamily="18" charset="0"/>
                <a:cs typeface="Times New Roman" panose="02020603050405020304" pitchFamily="18" charset="0"/>
              </a:rPr>
              <a:t>映射文件的位置，一般可以使用以下</a:t>
            </a:r>
            <a:r>
              <a:rPr lang="en-US" altLang="zh-CN" dirty="0">
                <a:solidFill>
                  <a:srgbClr val="000000"/>
                </a:solidFill>
                <a:latin typeface="Times New Roman" panose="02020603050405020304" pitchFamily="18" charset="0"/>
                <a:cs typeface="Times New Roman" panose="02020603050405020304" pitchFamily="18" charset="0"/>
              </a:rPr>
              <a:t>4</a:t>
            </a:r>
            <a:r>
              <a:rPr lang="zh-CN" altLang="en-US" dirty="0">
                <a:solidFill>
                  <a:srgbClr val="000000"/>
                </a:solidFill>
                <a:latin typeface="Times New Roman" panose="02020603050405020304" pitchFamily="18" charset="0"/>
                <a:cs typeface="Times New Roman" panose="02020603050405020304" pitchFamily="18" charset="0"/>
              </a:rPr>
              <a:t>种方法引入映射器文件，具体如下。</a:t>
            </a:r>
            <a:endParaRPr lang="en-US" altLang="zh-CN" dirty="0">
              <a:solidFill>
                <a:srgbClr val="000000"/>
              </a:solidFill>
              <a:latin typeface="Times New Roman" panose="02020603050405020304" pitchFamily="18" charset="0"/>
              <a:cs typeface="Times New Roman" panose="02020603050405020304" pitchFamily="18" charset="0"/>
            </a:endParaRPr>
          </a:p>
          <a:p>
            <a:pPr lvl="1"/>
            <a:r>
              <a:rPr lang="en-US" altLang="zh-CN" dirty="0">
                <a:solidFill>
                  <a:srgbClr val="000000"/>
                </a:solidFill>
                <a:latin typeface="Times New Roman" panose="02020603050405020304" pitchFamily="18" charset="0"/>
                <a:cs typeface="Times New Roman" panose="02020603050405020304" pitchFamily="18" charset="0"/>
              </a:rPr>
              <a:t>1.</a:t>
            </a:r>
            <a:r>
              <a:rPr lang="zh-CN" altLang="en-US" dirty="0">
                <a:solidFill>
                  <a:srgbClr val="000000"/>
                </a:solidFill>
                <a:latin typeface="Times New Roman" panose="02020603050405020304" pitchFamily="18" charset="0"/>
                <a:cs typeface="Times New Roman" panose="02020603050405020304" pitchFamily="18" charset="0"/>
              </a:rPr>
              <a:t>使用类路径引入</a:t>
            </a:r>
            <a:endParaRPr lang="en-US" altLang="zh-CN" dirty="0">
              <a:solidFill>
                <a:srgbClr val="000000"/>
              </a:solidFill>
              <a:latin typeface="Times New Roman" panose="02020603050405020304" pitchFamily="18" charset="0"/>
              <a:cs typeface="Times New Roman" panose="02020603050405020304" pitchFamily="18" charset="0"/>
            </a:endParaRPr>
          </a:p>
          <a:p>
            <a:pPr lvl="1"/>
            <a:endParaRPr lang="en-US" altLang="zh-CN" dirty="0">
              <a:solidFill>
                <a:srgbClr val="000000"/>
              </a:solidFill>
              <a:latin typeface="Times New Roman" panose="02020603050405020304" pitchFamily="18" charset="0"/>
              <a:cs typeface="Times New Roman" panose="02020603050405020304" pitchFamily="18" charset="0"/>
            </a:endParaRPr>
          </a:p>
          <a:p>
            <a:pPr lvl="1"/>
            <a:endParaRPr lang="en-US" altLang="zh-CN" dirty="0">
              <a:solidFill>
                <a:srgbClr val="000000"/>
              </a:solidFill>
              <a:latin typeface="Times New Roman" panose="02020603050405020304" pitchFamily="18" charset="0"/>
              <a:cs typeface="Times New Roman" panose="02020603050405020304" pitchFamily="18" charset="0"/>
            </a:endParaRPr>
          </a:p>
          <a:p>
            <a:pPr lvl="1"/>
            <a:r>
              <a:rPr lang="en-US" altLang="zh-CN" dirty="0">
                <a:solidFill>
                  <a:srgbClr val="000000"/>
                </a:solidFill>
                <a:latin typeface="Times New Roman" panose="02020603050405020304" pitchFamily="18" charset="0"/>
                <a:cs typeface="Times New Roman" panose="02020603050405020304" pitchFamily="18" charset="0"/>
              </a:rPr>
              <a:t>2.</a:t>
            </a:r>
            <a:r>
              <a:rPr lang="zh-CN" altLang="en-US" dirty="0">
                <a:solidFill>
                  <a:srgbClr val="000000"/>
                </a:solidFill>
                <a:latin typeface="Times New Roman" panose="02020603050405020304" pitchFamily="18" charset="0"/>
                <a:cs typeface="Times New Roman" panose="02020603050405020304" pitchFamily="18" charset="0"/>
              </a:rPr>
              <a:t>使用本地文件路径引入</a:t>
            </a:r>
            <a:endParaRPr lang="zh-CN" altLang="zh-CN" dirty="0">
              <a:solidFill>
                <a:srgbClr val="000000"/>
              </a:solidFill>
              <a:latin typeface="Times New Roman" panose="02020603050405020304" pitchFamily="18" charset="0"/>
              <a:cs typeface="Times New Roman" panose="02020603050405020304" pitchFamily="18" charset="0"/>
            </a:endParaRPr>
          </a:p>
          <a:p>
            <a:pPr lvl="1"/>
            <a:endParaRPr lang="zh-CN" altLang="zh-CN" dirty="0">
              <a:solidFill>
                <a:srgbClr val="000000"/>
              </a:solidFill>
              <a:latin typeface="Times New Roman" panose="02020603050405020304" pitchFamily="18" charset="0"/>
              <a:cs typeface="Times New Roman" panose="02020603050405020304" pitchFamily="18" charset="0"/>
            </a:endParaRPr>
          </a:p>
          <a:p>
            <a:endParaRPr lang="zh-CN" altLang="en-US" dirty="0"/>
          </a:p>
        </p:txBody>
      </p:sp>
      <p:sp>
        <p:nvSpPr>
          <p:cNvPr id="29" name="矩形 16">
            <a:extLst>
              <a:ext uri="{FF2B5EF4-FFF2-40B4-BE49-F238E27FC236}">
                <a16:creationId xmlns:a16="http://schemas.microsoft.com/office/drawing/2014/main" id="{AE08DA67-2346-4319-B825-9C8BBB4DB9F5}"/>
              </a:ext>
            </a:extLst>
          </p:cNvPr>
          <p:cNvSpPr>
            <a:spLocks noChangeArrowheads="1"/>
          </p:cNvSpPr>
          <p:nvPr/>
        </p:nvSpPr>
        <p:spPr bwMode="auto">
          <a:xfrm>
            <a:off x="519113" y="1918624"/>
            <a:ext cx="6207508" cy="861361"/>
          </a:xfrm>
          <a:prstGeom prst="rect">
            <a:avLst/>
          </a:prstGeom>
          <a:ln/>
          <a:extLst>
            <a:ext uri="{91240B29-F687-4F45-9708-019B960494DF}">
              <a14:hiddenLine xmlns:a14="http://schemas.microsoft.com/office/drawing/2010/main" w="28575" algn="ctr">
                <a:solidFill>
                  <a:srgbClr val="000000"/>
                </a:solidFill>
                <a:round/>
                <a:headEnd/>
                <a:tailEnd/>
              </a14:hiddenLine>
            </a:ext>
          </a:extLst>
        </p:spPr>
        <p:style>
          <a:lnRef idx="1">
            <a:schemeClr val="accent2"/>
          </a:lnRef>
          <a:fillRef idx="2">
            <a:schemeClr val="accent2"/>
          </a:fillRef>
          <a:effectRef idx="1">
            <a:schemeClr val="accent2"/>
          </a:effectRef>
          <a:fontRef idx="minor">
            <a:schemeClr val="dk1"/>
          </a:fontRef>
        </p:style>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&lt;mappers&gt;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&lt;mapper resource="</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cn</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edu</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ujn</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/ch7/mapper/UserMapper.xml"/&gt;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&lt;/mappers&gt;</a:t>
            </a:r>
          </a:p>
        </p:txBody>
      </p:sp>
      <p:sp>
        <p:nvSpPr>
          <p:cNvPr id="52230" name="标题 1">
            <a:extLst>
              <a:ext uri="{FF2B5EF4-FFF2-40B4-BE49-F238E27FC236}">
                <a16:creationId xmlns:a16="http://schemas.microsoft.com/office/drawing/2014/main" id="{14F00B07-5B6F-4AB4-8412-51D8C1AF95B2}"/>
              </a:ext>
            </a:extLst>
          </p:cNvPr>
          <p:cNvSpPr>
            <a:spLocks noGrp="1"/>
          </p:cNvSpPr>
          <p:nvPr>
            <p:ph type="ctrTitle"/>
          </p:nvPr>
        </p:nvSpPr>
        <p:spPr/>
        <p:txBody>
          <a:bodyPr/>
          <a:lstStyle/>
          <a:p>
            <a:r>
              <a:rPr lang="en-US" altLang="zh-CN"/>
              <a:t>7.2.9 &lt;mappers&gt;</a:t>
            </a:r>
            <a:r>
              <a:rPr lang="zh-CN" altLang="en-US"/>
              <a:t>元素</a:t>
            </a:r>
          </a:p>
        </p:txBody>
      </p:sp>
      <p:sp>
        <p:nvSpPr>
          <p:cNvPr id="9" name="矩形 16">
            <a:extLst>
              <a:ext uri="{FF2B5EF4-FFF2-40B4-BE49-F238E27FC236}">
                <a16:creationId xmlns:a16="http://schemas.microsoft.com/office/drawing/2014/main" id="{6D7E8246-435E-46DE-BF39-AE4B78E69CBF}"/>
              </a:ext>
            </a:extLst>
          </p:cNvPr>
          <p:cNvSpPr>
            <a:spLocks noChangeArrowheads="1"/>
          </p:cNvSpPr>
          <p:nvPr/>
        </p:nvSpPr>
        <p:spPr bwMode="auto">
          <a:xfrm>
            <a:off x="519113" y="3277706"/>
            <a:ext cx="6249549" cy="842352"/>
          </a:xfrm>
          <a:prstGeom prst="rect">
            <a:avLst/>
          </a:prstGeom>
          <a:ln/>
          <a:extLst>
            <a:ext uri="{91240B29-F687-4F45-9708-019B960494DF}">
              <a14:hiddenLine xmlns:a14="http://schemas.microsoft.com/office/drawing/2010/main" w="28575" algn="ctr">
                <a:solidFill>
                  <a:srgbClr val="000000"/>
                </a:solidFill>
                <a:round/>
                <a:headEnd/>
                <a:tailEnd/>
              </a14:hiddenLine>
            </a:ext>
          </a:extLst>
        </p:spPr>
        <p:style>
          <a:lnRef idx="1">
            <a:schemeClr val="accent2"/>
          </a:lnRef>
          <a:fillRef idx="2">
            <a:schemeClr val="accent2"/>
          </a:fillRef>
          <a:effectRef idx="1">
            <a:schemeClr val="accent2"/>
          </a:effectRef>
          <a:fontRef idx="minor">
            <a:schemeClr val="dk1"/>
          </a:fontRef>
        </p:style>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&lt;mappers&gt;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&lt;mapper </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url</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="file:///D:/cn/edu/ujn/mapper/UserMapper.xml"/&gt;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&lt;/mappers&gt;</a:t>
            </a:r>
          </a:p>
        </p:txBody>
      </p:sp>
      <p:pic>
        <p:nvPicPr>
          <p:cNvPr id="16" name="Picture 29">
            <a:extLst>
              <a:ext uri="{FF2B5EF4-FFF2-40B4-BE49-F238E27FC236}">
                <a16:creationId xmlns:a16="http://schemas.microsoft.com/office/drawing/2014/main" id="{8CD24680-3FFF-4101-B9B3-5C1671890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5399" y="1874736"/>
            <a:ext cx="1638300" cy="2886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
        <p:nvSpPr>
          <p:cNvPr id="17" name="矩形 16"/>
          <p:cNvSpPr/>
          <p:nvPr/>
        </p:nvSpPr>
        <p:spPr>
          <a:xfrm>
            <a:off x="7405398" y="4533477"/>
            <a:ext cx="1590447" cy="22733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58449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solidFill>
                  <a:srgbClr val="000000"/>
                </a:solidFill>
                <a:latin typeface="Times New Roman" panose="02020603050405020304" pitchFamily="18" charset="0"/>
                <a:cs typeface="Times New Roman" panose="02020603050405020304" pitchFamily="18" charset="0"/>
              </a:rPr>
              <a:t> &lt;mappers&gt;</a:t>
            </a:r>
            <a:r>
              <a:rPr lang="zh-CN" altLang="en-US" dirty="0">
                <a:solidFill>
                  <a:srgbClr val="000000"/>
                </a:solidFill>
                <a:latin typeface="Times New Roman" panose="02020603050405020304" pitchFamily="18" charset="0"/>
                <a:cs typeface="Times New Roman" panose="02020603050405020304" pitchFamily="18" charset="0"/>
              </a:rPr>
              <a:t>元素用于指定</a:t>
            </a:r>
            <a:r>
              <a:rPr lang="en-US" altLang="zh-CN" dirty="0" err="1">
                <a:solidFill>
                  <a:srgbClr val="000000"/>
                </a:solidFill>
                <a:latin typeface="Times New Roman" panose="02020603050405020304" pitchFamily="18" charset="0"/>
                <a:cs typeface="Times New Roman" panose="02020603050405020304" pitchFamily="18" charset="0"/>
              </a:rPr>
              <a:t>MyBatis</a:t>
            </a:r>
            <a:r>
              <a:rPr lang="zh-CN" altLang="en-US" dirty="0">
                <a:solidFill>
                  <a:srgbClr val="000000"/>
                </a:solidFill>
                <a:latin typeface="Times New Roman" panose="02020603050405020304" pitchFamily="18" charset="0"/>
                <a:cs typeface="Times New Roman" panose="02020603050405020304" pitchFamily="18" charset="0"/>
              </a:rPr>
              <a:t>映射文件的位置，一般可以使用以下</a:t>
            </a:r>
            <a:r>
              <a:rPr lang="en-US" altLang="zh-CN" dirty="0">
                <a:solidFill>
                  <a:srgbClr val="000000"/>
                </a:solidFill>
                <a:latin typeface="Times New Roman" panose="02020603050405020304" pitchFamily="18" charset="0"/>
                <a:cs typeface="Times New Roman" panose="02020603050405020304" pitchFamily="18" charset="0"/>
              </a:rPr>
              <a:t>4</a:t>
            </a:r>
            <a:r>
              <a:rPr lang="zh-CN" altLang="en-US" dirty="0">
                <a:solidFill>
                  <a:srgbClr val="000000"/>
                </a:solidFill>
                <a:latin typeface="Times New Roman" panose="02020603050405020304" pitchFamily="18" charset="0"/>
                <a:cs typeface="Times New Roman" panose="02020603050405020304" pitchFamily="18" charset="0"/>
              </a:rPr>
              <a:t>种方法引入映射器文件，具体如下。</a:t>
            </a:r>
            <a:endParaRPr lang="en-US" altLang="zh-CN" dirty="0">
              <a:solidFill>
                <a:srgbClr val="000000"/>
              </a:solidFill>
              <a:latin typeface="Times New Roman" panose="02020603050405020304" pitchFamily="18" charset="0"/>
              <a:cs typeface="Times New Roman" panose="02020603050405020304" pitchFamily="18" charset="0"/>
            </a:endParaRPr>
          </a:p>
          <a:p>
            <a:pPr lvl="1"/>
            <a:r>
              <a:rPr lang="zh-CN" altLang="en-US" b="1" dirty="0">
                <a:solidFill>
                  <a:srgbClr val="000000"/>
                </a:solidFill>
                <a:latin typeface="Times New Roman" panose="02020603050405020304" pitchFamily="18" charset="0"/>
                <a:cs typeface="Times New Roman" panose="02020603050405020304" pitchFamily="18" charset="0"/>
              </a:rPr>
              <a:t> </a:t>
            </a:r>
            <a:r>
              <a:rPr lang="en-US" altLang="zh-CN" dirty="0">
                <a:solidFill>
                  <a:srgbClr val="000000"/>
                </a:solidFill>
                <a:latin typeface="Times New Roman" panose="02020603050405020304" pitchFamily="18" charset="0"/>
                <a:cs typeface="Times New Roman" panose="02020603050405020304" pitchFamily="18" charset="0"/>
              </a:rPr>
              <a:t>3.</a:t>
            </a:r>
            <a:r>
              <a:rPr lang="zh-CN" altLang="en-US" dirty="0">
                <a:solidFill>
                  <a:srgbClr val="000000"/>
                </a:solidFill>
                <a:latin typeface="Times New Roman" panose="02020603050405020304" pitchFamily="18" charset="0"/>
                <a:cs typeface="Times New Roman" panose="02020603050405020304" pitchFamily="18" charset="0"/>
              </a:rPr>
              <a:t>使用接口类引入</a:t>
            </a:r>
            <a:endParaRPr lang="en-US" altLang="zh-CN" dirty="0">
              <a:solidFill>
                <a:srgbClr val="000000"/>
              </a:solidFill>
              <a:latin typeface="Times New Roman" panose="02020603050405020304" pitchFamily="18" charset="0"/>
              <a:cs typeface="Times New Roman" panose="02020603050405020304" pitchFamily="18" charset="0"/>
            </a:endParaRPr>
          </a:p>
          <a:p>
            <a:pPr lvl="1"/>
            <a:endParaRPr lang="en-US" altLang="zh-CN" dirty="0">
              <a:solidFill>
                <a:srgbClr val="000000"/>
              </a:solidFill>
              <a:latin typeface="Times New Roman" panose="02020603050405020304" pitchFamily="18" charset="0"/>
              <a:cs typeface="Times New Roman" panose="02020603050405020304" pitchFamily="18" charset="0"/>
            </a:endParaRPr>
          </a:p>
          <a:p>
            <a:pPr lvl="1"/>
            <a:endParaRPr lang="en-US" altLang="zh-CN" dirty="0">
              <a:solidFill>
                <a:srgbClr val="000000"/>
              </a:solidFill>
              <a:latin typeface="Times New Roman" panose="02020603050405020304" pitchFamily="18" charset="0"/>
              <a:cs typeface="Times New Roman" panose="02020603050405020304" pitchFamily="18" charset="0"/>
            </a:endParaRPr>
          </a:p>
          <a:p>
            <a:pPr lvl="1"/>
            <a:r>
              <a:rPr lang="en-US" altLang="zh-CN" dirty="0">
                <a:solidFill>
                  <a:srgbClr val="000000"/>
                </a:solidFill>
                <a:latin typeface="Times New Roman" panose="02020603050405020304" pitchFamily="18" charset="0"/>
                <a:cs typeface="Times New Roman" panose="02020603050405020304" pitchFamily="18" charset="0"/>
              </a:rPr>
              <a:t>4.</a:t>
            </a:r>
            <a:r>
              <a:rPr lang="zh-CN" altLang="en-US" dirty="0">
                <a:solidFill>
                  <a:srgbClr val="000000"/>
                </a:solidFill>
                <a:latin typeface="Times New Roman" panose="02020603050405020304" pitchFamily="18" charset="0"/>
                <a:cs typeface="Times New Roman" panose="02020603050405020304" pitchFamily="18" charset="0"/>
              </a:rPr>
              <a:t>使用包名引入</a:t>
            </a:r>
            <a:endParaRPr lang="zh-CN" altLang="zh-CN" dirty="0">
              <a:solidFill>
                <a:srgbClr val="000000"/>
              </a:solidFill>
              <a:latin typeface="Times New Roman" panose="02020603050405020304" pitchFamily="18" charset="0"/>
              <a:cs typeface="Times New Roman" panose="02020603050405020304" pitchFamily="18" charset="0"/>
            </a:endParaRPr>
          </a:p>
          <a:p>
            <a:endParaRPr lang="zh-CN" altLang="en-US" dirty="0"/>
          </a:p>
        </p:txBody>
      </p:sp>
      <p:sp>
        <p:nvSpPr>
          <p:cNvPr id="52230" name="标题 1">
            <a:extLst>
              <a:ext uri="{FF2B5EF4-FFF2-40B4-BE49-F238E27FC236}">
                <a16:creationId xmlns:a16="http://schemas.microsoft.com/office/drawing/2014/main" id="{14F00B07-5B6F-4AB4-8412-51D8C1AF95B2}"/>
              </a:ext>
            </a:extLst>
          </p:cNvPr>
          <p:cNvSpPr>
            <a:spLocks noGrp="1"/>
          </p:cNvSpPr>
          <p:nvPr>
            <p:ph type="ctrTitle"/>
          </p:nvPr>
        </p:nvSpPr>
        <p:spPr/>
        <p:txBody>
          <a:bodyPr/>
          <a:lstStyle/>
          <a:p>
            <a:r>
              <a:rPr lang="en-US" altLang="zh-CN" dirty="0"/>
              <a:t>7.2.9 &lt;mappers&gt;</a:t>
            </a:r>
            <a:r>
              <a:rPr lang="zh-CN" altLang="en-US" dirty="0"/>
              <a:t>元素</a:t>
            </a:r>
          </a:p>
        </p:txBody>
      </p:sp>
      <p:sp>
        <p:nvSpPr>
          <p:cNvPr id="12" name="矩形 16">
            <a:extLst>
              <a:ext uri="{FF2B5EF4-FFF2-40B4-BE49-F238E27FC236}">
                <a16:creationId xmlns:a16="http://schemas.microsoft.com/office/drawing/2014/main" id="{FEE98AAB-5531-45CC-ABDB-B0E4E57C8D62}"/>
              </a:ext>
            </a:extLst>
          </p:cNvPr>
          <p:cNvSpPr>
            <a:spLocks noChangeArrowheads="1"/>
          </p:cNvSpPr>
          <p:nvPr/>
        </p:nvSpPr>
        <p:spPr bwMode="auto">
          <a:xfrm>
            <a:off x="520700" y="1945610"/>
            <a:ext cx="8051800" cy="850145"/>
          </a:xfrm>
          <a:prstGeom prst="rect">
            <a:avLst/>
          </a:prstGeom>
          <a:ln/>
          <a:extLst>
            <a:ext uri="{91240B29-F687-4F45-9708-019B960494DF}">
              <a14:hiddenLine xmlns:a14="http://schemas.microsoft.com/office/drawing/2010/main" w="28575" algn="ctr">
                <a:solidFill>
                  <a:srgbClr val="000000"/>
                </a:solidFill>
                <a:round/>
                <a:headEnd/>
                <a:tailEnd/>
              </a14:hiddenLine>
            </a:ext>
          </a:extLst>
        </p:spPr>
        <p:style>
          <a:lnRef idx="1">
            <a:schemeClr val="accent2"/>
          </a:lnRef>
          <a:fillRef idx="2">
            <a:schemeClr val="accent2"/>
          </a:fillRef>
          <a:effectRef idx="1">
            <a:schemeClr val="accent2"/>
          </a:effectRef>
          <a:fontRef idx="minor">
            <a:schemeClr val="dk1"/>
          </a:fontRef>
        </p:style>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&lt;mappers&gt;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&lt;mapper class="cn.edu.ujn.ch7.mapper.UserMapper"/&gt;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&lt;/mappers&gt;</a:t>
            </a:r>
          </a:p>
        </p:txBody>
      </p:sp>
      <p:sp>
        <p:nvSpPr>
          <p:cNvPr id="14" name="矩形 16">
            <a:extLst>
              <a:ext uri="{FF2B5EF4-FFF2-40B4-BE49-F238E27FC236}">
                <a16:creationId xmlns:a16="http://schemas.microsoft.com/office/drawing/2014/main" id="{5A2174C8-F8C5-4204-860E-EBBA9772BA11}"/>
              </a:ext>
            </a:extLst>
          </p:cNvPr>
          <p:cNvSpPr>
            <a:spLocks noChangeArrowheads="1"/>
          </p:cNvSpPr>
          <p:nvPr/>
        </p:nvSpPr>
        <p:spPr bwMode="auto">
          <a:xfrm>
            <a:off x="520700" y="3288757"/>
            <a:ext cx="8051800" cy="847064"/>
          </a:xfrm>
          <a:prstGeom prst="rect">
            <a:avLst/>
          </a:prstGeom>
          <a:ln/>
          <a:extLst>
            <a:ext uri="{91240B29-F687-4F45-9708-019B960494DF}">
              <a14:hiddenLine xmlns:a14="http://schemas.microsoft.com/office/drawing/2010/main" w="28575" algn="ctr">
                <a:solidFill>
                  <a:srgbClr val="000000"/>
                </a:solidFill>
                <a:round/>
                <a:headEnd/>
                <a:tailEnd/>
              </a14:hiddenLine>
            </a:ext>
          </a:extLst>
        </p:spPr>
        <p:style>
          <a:lnRef idx="1">
            <a:schemeClr val="accent2"/>
          </a:lnRef>
          <a:fillRef idx="2">
            <a:schemeClr val="accent2"/>
          </a:fillRef>
          <a:effectRef idx="1">
            <a:schemeClr val="accent2"/>
          </a:effectRef>
          <a:fontRef idx="minor">
            <a:schemeClr val="dk1"/>
          </a:fontRef>
        </p:style>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&lt;mappers&gt;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&lt;package name="cn.edu.ujn.ch7.mapper"/&gt;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&lt;/mappers&gt;</a:t>
            </a:r>
          </a:p>
        </p:txBody>
      </p:sp>
      <p:sp>
        <p:nvSpPr>
          <p:cNvPr id="15" name="TextBox 14">
            <a:extLst>
              <a:ext uri="{FF2B5EF4-FFF2-40B4-BE49-F238E27FC236}">
                <a16:creationId xmlns:a16="http://schemas.microsoft.com/office/drawing/2014/main" id="{1E68115F-205D-4166-B61D-5899B0D3B275}"/>
              </a:ext>
            </a:extLst>
          </p:cNvPr>
          <p:cNvSpPr txBox="1">
            <a:spLocks noChangeArrowheads="1"/>
          </p:cNvSpPr>
          <p:nvPr/>
        </p:nvSpPr>
        <p:spPr bwMode="auto">
          <a:xfrm>
            <a:off x="1618009" y="933610"/>
            <a:ext cx="8112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dirty="0">
                <a:solidFill>
                  <a:srgbClr val="000000"/>
                </a:solidFill>
                <a:latin typeface="Times New Roman" panose="02020603050405020304" pitchFamily="18" charset="0"/>
                <a:ea typeface="微软雅黑" pitchFamily="34" charset="-122"/>
                <a:cs typeface="Times New Roman" panose="02020603050405020304" pitchFamily="18" charset="0"/>
              </a:rPr>
              <a:t>     </a:t>
            </a:r>
            <a:endParaRPr lang="zh-CN" altLang="zh-CN" b="1" dirty="0">
              <a:solidFill>
                <a:srgbClr val="000000"/>
              </a:solidFill>
              <a:latin typeface="Times New Roman" panose="02020603050405020304" pitchFamily="18" charset="0"/>
              <a:ea typeface="微软雅黑" pitchFamily="34" charset="-122"/>
              <a:cs typeface="Times New Roman" panose="02020603050405020304" pitchFamily="18" charset="0"/>
            </a:endParaRPr>
          </a:p>
        </p:txBody>
      </p:sp>
    </p:spTree>
    <p:extLst>
      <p:ext uri="{BB962C8B-B14F-4D97-AF65-F5344CB8AC3E}">
        <p14:creationId xmlns:p14="http://schemas.microsoft.com/office/powerpoint/2010/main" val="1942248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200" dirty="0" err="1"/>
              <a:t>databaseIdProvider</a:t>
            </a:r>
            <a:r>
              <a:rPr lang="zh-CN" altLang="en-US" sz="2200" dirty="0"/>
              <a:t>：支持多厂商数据库</a:t>
            </a:r>
            <a:endParaRPr lang="en-US" altLang="zh-CN" sz="2200" dirty="0"/>
          </a:p>
          <a:p>
            <a:pPr lvl="1"/>
            <a:r>
              <a:rPr lang="zh-CN" altLang="en-US" sz="2200" dirty="0"/>
              <a:t>举例</a:t>
            </a:r>
            <a:r>
              <a:rPr lang="en-US" altLang="zh-CN" sz="2200" dirty="0"/>
              <a:t>——</a:t>
            </a:r>
            <a:r>
              <a:rPr lang="zh-CN" altLang="en-US" sz="2200" dirty="0"/>
              <a:t>在</a:t>
            </a:r>
            <a:r>
              <a:rPr lang="en-US" altLang="zh-CN" sz="2200" dirty="0"/>
              <a:t>mybatis-config.xml</a:t>
            </a:r>
            <a:r>
              <a:rPr lang="zh-CN" altLang="en-US" sz="2200" dirty="0"/>
              <a:t>中配置：</a:t>
            </a:r>
            <a:endParaRPr lang="en-US" altLang="zh-CN" sz="2200" dirty="0"/>
          </a:p>
          <a:p>
            <a:pPr lvl="1"/>
            <a:endParaRPr lang="en-US" altLang="zh-CN" sz="2200" dirty="0"/>
          </a:p>
          <a:p>
            <a:pPr lvl="1"/>
            <a:endParaRPr lang="en-US" altLang="zh-CN" sz="2200" dirty="0"/>
          </a:p>
          <a:p>
            <a:pPr lvl="1"/>
            <a:endParaRPr lang="en-US" altLang="zh-CN" sz="2200" dirty="0"/>
          </a:p>
          <a:p>
            <a:pPr lvl="1"/>
            <a:r>
              <a:rPr lang="en-US" altLang="zh-CN" sz="2200" dirty="0" err="1"/>
              <a:t>mapperXML</a:t>
            </a:r>
            <a:r>
              <a:rPr lang="zh-CN" altLang="en-US" sz="2200" dirty="0"/>
              <a:t>文件中配置：</a:t>
            </a:r>
          </a:p>
        </p:txBody>
      </p:sp>
      <p:sp>
        <p:nvSpPr>
          <p:cNvPr id="3" name="标题 2"/>
          <p:cNvSpPr>
            <a:spLocks noGrp="1"/>
          </p:cNvSpPr>
          <p:nvPr>
            <p:ph type="ctrTitle"/>
          </p:nvPr>
        </p:nvSpPr>
        <p:spPr/>
        <p:txBody>
          <a:bodyPr/>
          <a:lstStyle/>
          <a:p>
            <a:r>
              <a:rPr lang="en-US" altLang="zh-CN" dirty="0"/>
              <a:t>7.2.10 &lt;</a:t>
            </a:r>
            <a:r>
              <a:rPr lang="en-US" altLang="zh-CN" dirty="0" err="1">
                <a:effectLst/>
              </a:rPr>
              <a:t>databaseIdProvider</a:t>
            </a:r>
            <a:r>
              <a:rPr lang="en-US" altLang="zh-CN" dirty="0"/>
              <a:t>&gt;</a:t>
            </a:r>
            <a:r>
              <a:rPr lang="zh-CN" altLang="en-US" dirty="0"/>
              <a:t>元素</a:t>
            </a:r>
          </a:p>
        </p:txBody>
      </p:sp>
      <p:sp>
        <p:nvSpPr>
          <p:cNvPr id="4" name="矩形 3"/>
          <p:cNvSpPr/>
          <p:nvPr/>
        </p:nvSpPr>
        <p:spPr>
          <a:xfrm>
            <a:off x="688428" y="1476074"/>
            <a:ext cx="6169572" cy="1209319"/>
          </a:xfrm>
          <a:prstGeom prst="rect">
            <a:avLst/>
          </a:prstGeom>
          <a:ln/>
        </p:spPr>
        <p:style>
          <a:lnRef idx="1">
            <a:schemeClr val="accent2"/>
          </a:lnRef>
          <a:fillRef idx="2">
            <a:schemeClr val="accent2"/>
          </a:fillRef>
          <a:effectRef idx="1">
            <a:schemeClr val="accent2"/>
          </a:effectRef>
          <a:fontRef idx="minor">
            <a:schemeClr val="dk1"/>
          </a:fontRef>
        </p:style>
        <p:txBody>
          <a:bodyPr/>
          <a:lstStyle/>
          <a:p>
            <a:pPr marL="342900" indent="-342900"/>
            <a:r>
              <a:rPr lang="en-US" altLang="zh-CN" dirty="0"/>
              <a:t>&lt;</a:t>
            </a:r>
            <a:r>
              <a:rPr lang="en-US" altLang="zh-CN" dirty="0" err="1"/>
              <a:t>databaseIdProvider</a:t>
            </a:r>
            <a:r>
              <a:rPr lang="en-US" altLang="zh-CN" dirty="0"/>
              <a:t> type="DB_VENDOR"&gt;  </a:t>
            </a:r>
          </a:p>
          <a:p>
            <a:pPr marL="342900" indent="-342900"/>
            <a:r>
              <a:rPr lang="en-US" altLang="zh-CN" dirty="0"/>
              <a:t>        &lt;property name="MySQL" value="</a:t>
            </a:r>
            <a:r>
              <a:rPr lang="en-US" altLang="zh-CN" b="1" dirty="0" err="1">
                <a:solidFill>
                  <a:srgbClr val="C00000"/>
                </a:solidFill>
              </a:rPr>
              <a:t>mysql</a:t>
            </a:r>
            <a:r>
              <a:rPr lang="en-US" altLang="zh-CN" dirty="0"/>
              <a:t>"/&gt;         </a:t>
            </a:r>
          </a:p>
          <a:p>
            <a:pPr marL="342900" indent="-342900"/>
            <a:r>
              <a:rPr lang="en-US" altLang="zh-CN" dirty="0"/>
              <a:t>        &lt;property name="Oracle" value="</a:t>
            </a:r>
            <a:r>
              <a:rPr lang="en-US" altLang="zh-CN" b="1" dirty="0">
                <a:solidFill>
                  <a:srgbClr val="C00000"/>
                </a:solidFill>
              </a:rPr>
              <a:t>oracle</a:t>
            </a:r>
            <a:r>
              <a:rPr lang="en-US" altLang="zh-CN" dirty="0"/>
              <a:t>" /&gt;</a:t>
            </a:r>
          </a:p>
          <a:p>
            <a:pPr marL="342900" indent="-342900"/>
            <a:r>
              <a:rPr lang="en-US" altLang="zh-CN" dirty="0"/>
              <a:t>&lt;/</a:t>
            </a:r>
            <a:r>
              <a:rPr lang="en-US" altLang="zh-CN" dirty="0" err="1"/>
              <a:t>databaseIdProvider</a:t>
            </a:r>
            <a:r>
              <a:rPr lang="en-US" altLang="zh-CN" dirty="0"/>
              <a:t>&gt;</a:t>
            </a:r>
            <a:endParaRPr lang="zh-CN" altLang="en-US" dirty="0"/>
          </a:p>
        </p:txBody>
      </p:sp>
      <p:sp>
        <p:nvSpPr>
          <p:cNvPr id="5" name="矩形 4"/>
          <p:cNvSpPr/>
          <p:nvPr/>
        </p:nvSpPr>
        <p:spPr>
          <a:xfrm>
            <a:off x="328222" y="3068558"/>
            <a:ext cx="6889984" cy="1708393"/>
          </a:xfrm>
          <a:prstGeom prst="rect">
            <a:avLst/>
          </a:prstGeom>
          <a:ln/>
        </p:spPr>
        <p:style>
          <a:lnRef idx="1">
            <a:schemeClr val="accent2"/>
          </a:lnRef>
          <a:fillRef idx="2">
            <a:schemeClr val="accent2"/>
          </a:fillRef>
          <a:effectRef idx="1">
            <a:schemeClr val="accent2"/>
          </a:effectRef>
          <a:fontRef idx="minor">
            <a:schemeClr val="dk1"/>
          </a:fontRef>
        </p:style>
        <p:txBody>
          <a:bodyPr/>
          <a:lstStyle/>
          <a:p>
            <a:pPr marL="342900" indent="-342900"/>
            <a:r>
              <a:rPr lang="en-US" altLang="zh-CN" dirty="0">
                <a:solidFill>
                  <a:schemeClr val="dk1"/>
                </a:solidFill>
                <a:latin typeface="+mn-lt"/>
                <a:ea typeface="+mn-ea"/>
              </a:rPr>
              <a:t> &lt;select id="</a:t>
            </a:r>
            <a:r>
              <a:rPr lang="en-US" altLang="zh-CN" dirty="0" err="1">
                <a:solidFill>
                  <a:schemeClr val="dk1"/>
                </a:solidFill>
                <a:latin typeface="+mn-lt"/>
                <a:ea typeface="+mn-ea"/>
              </a:rPr>
              <a:t>SelectTime</a:t>
            </a:r>
            <a:r>
              <a:rPr lang="en-US" altLang="zh-CN" dirty="0">
                <a:solidFill>
                  <a:schemeClr val="dk1"/>
                </a:solidFill>
                <a:latin typeface="+mn-lt"/>
                <a:ea typeface="+mn-ea"/>
              </a:rPr>
              <a:t>"   </a:t>
            </a:r>
            <a:r>
              <a:rPr lang="en-US" altLang="zh-CN" dirty="0" err="1">
                <a:solidFill>
                  <a:schemeClr val="dk1"/>
                </a:solidFill>
                <a:latin typeface="+mn-lt"/>
                <a:ea typeface="+mn-ea"/>
              </a:rPr>
              <a:t>resultType</a:t>
            </a:r>
            <a:r>
              <a:rPr lang="en-US" altLang="zh-CN" dirty="0">
                <a:solidFill>
                  <a:schemeClr val="dk1"/>
                </a:solidFill>
                <a:latin typeface="+mn-lt"/>
                <a:ea typeface="+mn-ea"/>
              </a:rPr>
              <a:t>="String" </a:t>
            </a:r>
            <a:r>
              <a:rPr lang="en-US" altLang="zh-CN" dirty="0" err="1">
                <a:solidFill>
                  <a:schemeClr val="dk1"/>
                </a:solidFill>
                <a:latin typeface="+mn-lt"/>
                <a:ea typeface="+mn-ea"/>
              </a:rPr>
              <a:t>databaseId</a:t>
            </a:r>
            <a:r>
              <a:rPr lang="en-US" altLang="zh-CN" dirty="0">
                <a:solidFill>
                  <a:schemeClr val="dk1"/>
                </a:solidFill>
                <a:latin typeface="+mn-lt"/>
                <a:ea typeface="+mn-ea"/>
              </a:rPr>
              <a:t>="</a:t>
            </a:r>
            <a:r>
              <a:rPr lang="en-US" altLang="zh-CN" b="1" dirty="0" err="1">
                <a:solidFill>
                  <a:srgbClr val="C00000"/>
                </a:solidFill>
                <a:latin typeface="+mn-lt"/>
                <a:ea typeface="+mn-ea"/>
              </a:rPr>
              <a:t>mysql</a:t>
            </a:r>
            <a:r>
              <a:rPr lang="en-US" altLang="zh-CN" dirty="0">
                <a:solidFill>
                  <a:schemeClr val="dk1"/>
                </a:solidFill>
                <a:latin typeface="+mn-lt"/>
                <a:ea typeface="+mn-ea"/>
              </a:rPr>
              <a:t>"&gt;   </a:t>
            </a:r>
          </a:p>
          <a:p>
            <a:pPr marL="342900" indent="-342900"/>
            <a:r>
              <a:rPr lang="en-US" altLang="zh-CN" dirty="0">
                <a:solidFill>
                  <a:schemeClr val="dk1"/>
                </a:solidFill>
                <a:latin typeface="+mn-lt"/>
                <a:ea typeface="+mn-ea"/>
              </a:rPr>
              <a:t>SELECT  NOW() FROM dual   </a:t>
            </a:r>
          </a:p>
          <a:p>
            <a:pPr marL="342900" indent="-342900"/>
            <a:r>
              <a:rPr lang="en-US" altLang="zh-CN" dirty="0">
                <a:solidFill>
                  <a:schemeClr val="dk1"/>
                </a:solidFill>
                <a:latin typeface="+mn-lt"/>
                <a:ea typeface="+mn-ea"/>
              </a:rPr>
              <a:t>&lt;/select&gt;  </a:t>
            </a:r>
          </a:p>
          <a:p>
            <a:pPr marL="342900" indent="-342900"/>
            <a:r>
              <a:rPr lang="en-US" altLang="zh-CN" dirty="0">
                <a:solidFill>
                  <a:schemeClr val="dk1"/>
                </a:solidFill>
                <a:latin typeface="+mn-lt"/>
                <a:ea typeface="+mn-ea"/>
              </a:rPr>
              <a:t>&lt;select id="</a:t>
            </a:r>
            <a:r>
              <a:rPr lang="en-US" altLang="zh-CN" dirty="0" err="1">
                <a:solidFill>
                  <a:schemeClr val="dk1"/>
                </a:solidFill>
                <a:latin typeface="+mn-lt"/>
                <a:ea typeface="+mn-ea"/>
              </a:rPr>
              <a:t>SelectTime</a:t>
            </a:r>
            <a:r>
              <a:rPr lang="en-US" altLang="zh-CN" dirty="0">
                <a:solidFill>
                  <a:schemeClr val="dk1"/>
                </a:solidFill>
                <a:latin typeface="+mn-lt"/>
                <a:ea typeface="+mn-ea"/>
              </a:rPr>
              <a:t>"   </a:t>
            </a:r>
            <a:r>
              <a:rPr lang="en-US" altLang="zh-CN" dirty="0" err="1">
                <a:solidFill>
                  <a:schemeClr val="dk1"/>
                </a:solidFill>
                <a:latin typeface="+mn-lt"/>
                <a:ea typeface="+mn-ea"/>
              </a:rPr>
              <a:t>resultType</a:t>
            </a:r>
            <a:r>
              <a:rPr lang="en-US" altLang="zh-CN" dirty="0">
                <a:solidFill>
                  <a:schemeClr val="dk1"/>
                </a:solidFill>
                <a:latin typeface="+mn-lt"/>
                <a:ea typeface="+mn-ea"/>
              </a:rPr>
              <a:t>="String" </a:t>
            </a:r>
            <a:r>
              <a:rPr lang="en-US" altLang="zh-CN" dirty="0" err="1">
                <a:solidFill>
                  <a:schemeClr val="dk1"/>
                </a:solidFill>
                <a:latin typeface="+mn-lt"/>
                <a:ea typeface="+mn-ea"/>
              </a:rPr>
              <a:t>databaseId</a:t>
            </a:r>
            <a:r>
              <a:rPr lang="en-US" altLang="zh-CN" dirty="0">
                <a:solidFill>
                  <a:schemeClr val="dk1"/>
                </a:solidFill>
                <a:latin typeface="+mn-lt"/>
                <a:ea typeface="+mn-ea"/>
              </a:rPr>
              <a:t>="</a:t>
            </a:r>
            <a:r>
              <a:rPr lang="en-US" altLang="zh-CN" b="1" dirty="0">
                <a:solidFill>
                  <a:srgbClr val="C00000"/>
                </a:solidFill>
                <a:latin typeface="+mn-lt"/>
                <a:ea typeface="+mn-ea"/>
              </a:rPr>
              <a:t>oracle</a:t>
            </a:r>
            <a:r>
              <a:rPr lang="en-US" altLang="zh-CN" dirty="0">
                <a:solidFill>
                  <a:schemeClr val="dk1"/>
                </a:solidFill>
                <a:latin typeface="+mn-lt"/>
                <a:ea typeface="+mn-ea"/>
              </a:rPr>
              <a:t>"&gt;   </a:t>
            </a:r>
          </a:p>
          <a:p>
            <a:pPr marL="342900" indent="-342900"/>
            <a:r>
              <a:rPr lang="en-US" altLang="zh-CN" dirty="0">
                <a:solidFill>
                  <a:schemeClr val="dk1"/>
                </a:solidFill>
                <a:latin typeface="+mn-lt"/>
                <a:ea typeface="+mn-ea"/>
              </a:rPr>
              <a:t>SELECT  '</a:t>
            </a:r>
            <a:r>
              <a:rPr lang="en-US" altLang="zh-CN" dirty="0" err="1">
                <a:solidFill>
                  <a:schemeClr val="dk1"/>
                </a:solidFill>
                <a:latin typeface="+mn-lt"/>
                <a:ea typeface="+mn-ea"/>
              </a:rPr>
              <a:t>oralce</a:t>
            </a:r>
            <a:r>
              <a:rPr lang="en-US" altLang="zh-CN" dirty="0">
                <a:solidFill>
                  <a:schemeClr val="dk1"/>
                </a:solidFill>
                <a:latin typeface="+mn-lt"/>
                <a:ea typeface="+mn-ea"/>
              </a:rPr>
              <a:t>'||</a:t>
            </a:r>
            <a:r>
              <a:rPr lang="en-US" altLang="zh-CN" dirty="0" err="1">
                <a:solidFill>
                  <a:schemeClr val="dk1"/>
                </a:solidFill>
                <a:latin typeface="+mn-lt"/>
                <a:ea typeface="+mn-ea"/>
              </a:rPr>
              <a:t>to_char</a:t>
            </a:r>
            <a:r>
              <a:rPr lang="en-US" altLang="zh-CN" dirty="0">
                <a:solidFill>
                  <a:schemeClr val="dk1"/>
                </a:solidFill>
                <a:latin typeface="+mn-lt"/>
                <a:ea typeface="+mn-ea"/>
              </a:rPr>
              <a:t>(</a:t>
            </a:r>
            <a:r>
              <a:rPr lang="en-US" altLang="zh-CN" dirty="0" err="1">
                <a:solidFill>
                  <a:schemeClr val="dk1"/>
                </a:solidFill>
                <a:latin typeface="+mn-lt"/>
                <a:ea typeface="+mn-ea"/>
              </a:rPr>
              <a:t>sysdate</a:t>
            </a:r>
            <a:r>
              <a:rPr lang="en-US" altLang="zh-CN" dirty="0">
                <a:solidFill>
                  <a:schemeClr val="dk1"/>
                </a:solidFill>
                <a:latin typeface="+mn-lt"/>
                <a:ea typeface="+mn-ea"/>
              </a:rPr>
              <a:t>,'</a:t>
            </a:r>
            <a:r>
              <a:rPr lang="en-US" altLang="zh-CN" dirty="0" err="1">
                <a:solidFill>
                  <a:schemeClr val="dk1"/>
                </a:solidFill>
                <a:latin typeface="+mn-lt"/>
                <a:ea typeface="+mn-ea"/>
              </a:rPr>
              <a:t>yyyy</a:t>
            </a:r>
            <a:r>
              <a:rPr lang="en-US" altLang="zh-CN" dirty="0">
                <a:solidFill>
                  <a:schemeClr val="dk1"/>
                </a:solidFill>
                <a:latin typeface="+mn-lt"/>
                <a:ea typeface="+mn-ea"/>
              </a:rPr>
              <a:t>-mm-</a:t>
            </a:r>
            <a:r>
              <a:rPr lang="en-US" altLang="zh-CN" dirty="0" err="1">
                <a:solidFill>
                  <a:schemeClr val="dk1"/>
                </a:solidFill>
                <a:latin typeface="+mn-lt"/>
                <a:ea typeface="+mn-ea"/>
              </a:rPr>
              <a:t>dd</a:t>
            </a:r>
            <a:r>
              <a:rPr lang="en-US" altLang="zh-CN" dirty="0">
                <a:solidFill>
                  <a:schemeClr val="dk1"/>
                </a:solidFill>
                <a:latin typeface="+mn-lt"/>
                <a:ea typeface="+mn-ea"/>
              </a:rPr>
              <a:t> hh24:mi:ss')  FROM dual   </a:t>
            </a:r>
          </a:p>
          <a:p>
            <a:pPr marL="342900" indent="-342900"/>
            <a:r>
              <a:rPr lang="en-US" altLang="zh-CN" dirty="0">
                <a:solidFill>
                  <a:schemeClr val="dk1"/>
                </a:solidFill>
                <a:latin typeface="+mn-lt"/>
                <a:ea typeface="+mn-ea"/>
              </a:rPr>
              <a:t>&lt;/select&gt;</a:t>
            </a:r>
            <a:endParaRPr lang="zh-CN" altLang="en-US" dirty="0">
              <a:solidFill>
                <a:schemeClr val="dk1"/>
              </a:solidFill>
              <a:latin typeface="+mn-lt"/>
              <a:ea typeface="+mn-ea"/>
            </a:endParaRPr>
          </a:p>
        </p:txBody>
      </p:sp>
      <p:pic>
        <p:nvPicPr>
          <p:cNvPr id="6" name="Picture 29">
            <a:extLst>
              <a:ext uri="{FF2B5EF4-FFF2-40B4-BE49-F238E27FC236}">
                <a16:creationId xmlns:a16="http://schemas.microsoft.com/office/drawing/2014/main" id="{8CD24680-3FFF-4101-B9B3-5C1671890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5399" y="1874736"/>
            <a:ext cx="1638300" cy="2886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
        <p:nvSpPr>
          <p:cNvPr id="7" name="矩形 6"/>
          <p:cNvSpPr/>
          <p:nvPr/>
        </p:nvSpPr>
        <p:spPr>
          <a:xfrm>
            <a:off x="7405397" y="4181380"/>
            <a:ext cx="1590447" cy="22733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755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wipe(left)">
                                      <p:cBhvr>
                                        <p:cTn id="16" dur="500"/>
                                        <p:tgtEl>
                                          <p:spTgt spid="2">
                                            <p:txEl>
                                              <p:pRg st="5" end="5"/>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AD0B766-31B5-4C11-9360-9CD6C37AFEE1}"/>
              </a:ext>
            </a:extLst>
          </p:cNvPr>
          <p:cNvGrpSpPr>
            <a:grpSpLocks/>
          </p:cNvGrpSpPr>
          <p:nvPr/>
        </p:nvGrpSpPr>
        <p:grpSpPr bwMode="auto">
          <a:xfrm>
            <a:off x="827088" y="840827"/>
            <a:ext cx="7599362" cy="3421118"/>
            <a:chOff x="827584" y="1756903"/>
            <a:chExt cx="7598806" cy="3444382"/>
          </a:xfrm>
        </p:grpSpPr>
        <p:grpSp>
          <p:nvGrpSpPr>
            <p:cNvPr id="53252" name="组合 3">
              <a:extLst>
                <a:ext uri="{FF2B5EF4-FFF2-40B4-BE49-F238E27FC236}">
                  <a16:creationId xmlns:a16="http://schemas.microsoft.com/office/drawing/2014/main" id="{F9BD3E4E-4A1E-4639-BFD8-2059D61E5A85}"/>
                </a:ext>
              </a:extLst>
            </p:cNvPr>
            <p:cNvGrpSpPr>
              <a:grpSpLocks/>
            </p:cNvGrpSpPr>
            <p:nvPr/>
          </p:nvGrpSpPr>
          <p:grpSpPr bwMode="auto">
            <a:xfrm>
              <a:off x="827584" y="1756903"/>
              <a:ext cx="7598806" cy="3444382"/>
              <a:chOff x="827584" y="1756903"/>
              <a:chExt cx="7598806" cy="3444382"/>
            </a:xfrm>
          </p:grpSpPr>
          <p:sp>
            <p:nvSpPr>
              <p:cNvPr id="11" name="对角圆角矩形 10">
                <a:extLst>
                  <a:ext uri="{FF2B5EF4-FFF2-40B4-BE49-F238E27FC236}">
                    <a16:creationId xmlns:a16="http://schemas.microsoft.com/office/drawing/2014/main" id="{71542339-B378-44B2-8E27-351C436614D7}"/>
                  </a:ext>
                </a:extLst>
              </p:cNvPr>
              <p:cNvSpPr/>
              <p:nvPr/>
            </p:nvSpPr>
            <p:spPr>
              <a:xfrm>
                <a:off x="827584" y="4073802"/>
                <a:ext cx="5719344" cy="647906"/>
              </a:xfrm>
              <a:prstGeom prst="round2DiagRect">
                <a:avLst>
                  <a:gd name="adj1" fmla="val 20943"/>
                  <a:gd name="adj2" fmla="val 0"/>
                </a:avLst>
              </a:prstGeom>
              <a:solidFill>
                <a:srgbClr val="0070C0"/>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0070C0"/>
                  </a:solidFill>
                  <a:ea typeface="微软雅黑" pitchFamily="34" charset="-122"/>
                </a:endParaRPr>
              </a:p>
            </p:txBody>
          </p:sp>
          <p:grpSp>
            <p:nvGrpSpPr>
              <p:cNvPr id="53257" name="组合 2">
                <a:extLst>
                  <a:ext uri="{FF2B5EF4-FFF2-40B4-BE49-F238E27FC236}">
                    <a16:creationId xmlns:a16="http://schemas.microsoft.com/office/drawing/2014/main" id="{8E79CBA5-99D1-412B-945A-671AA0001B86}"/>
                  </a:ext>
                </a:extLst>
              </p:cNvPr>
              <p:cNvGrpSpPr>
                <a:grpSpLocks/>
              </p:cNvGrpSpPr>
              <p:nvPr/>
            </p:nvGrpSpPr>
            <p:grpSpPr bwMode="auto">
              <a:xfrm>
                <a:off x="4860032" y="1756903"/>
                <a:ext cx="3566358" cy="3444382"/>
                <a:chOff x="4860032" y="1756903"/>
                <a:chExt cx="3566358" cy="3444382"/>
              </a:xfrm>
            </p:grpSpPr>
            <p:sp>
              <p:nvSpPr>
                <p:cNvPr id="9" name="椭圆 8">
                  <a:extLst>
                    <a:ext uri="{FF2B5EF4-FFF2-40B4-BE49-F238E27FC236}">
                      <a16:creationId xmlns:a16="http://schemas.microsoft.com/office/drawing/2014/main" id="{58EF8A44-F4E3-4824-9D4A-EB44550B2C3B}"/>
                    </a:ext>
                  </a:extLst>
                </p:cNvPr>
                <p:cNvSpPr/>
                <p:nvPr/>
              </p:nvSpPr>
              <p:spPr>
                <a:xfrm>
                  <a:off x="4897636" y="1756903"/>
                  <a:ext cx="3444623" cy="3444382"/>
                </a:xfrm>
                <a:prstGeom prst="ellipse">
                  <a:avLst/>
                </a:prstGeom>
                <a:solidFill>
                  <a:schemeClr val="accent1">
                    <a:lumMod val="40000"/>
                    <a:lumOff val="60000"/>
                  </a:schemeClr>
                </a:solidFill>
                <a:ln w="381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微软雅黑" pitchFamily="34" charset="-122"/>
                  </a:endParaRPr>
                </a:p>
              </p:txBody>
            </p:sp>
            <p:sp>
              <p:nvSpPr>
                <p:cNvPr id="53259" name="TextBox 1">
                  <a:extLst>
                    <a:ext uri="{FF2B5EF4-FFF2-40B4-BE49-F238E27FC236}">
                      <a16:creationId xmlns:a16="http://schemas.microsoft.com/office/drawing/2014/main" id="{692A78F6-520D-4188-A226-6BADF16AEF26}"/>
                    </a:ext>
                  </a:extLst>
                </p:cNvPr>
                <p:cNvSpPr txBox="1">
                  <a:spLocks noChangeArrowheads="1"/>
                </p:cNvSpPr>
                <p:nvPr/>
              </p:nvSpPr>
              <p:spPr bwMode="auto">
                <a:xfrm>
                  <a:off x="4860032" y="2301383"/>
                  <a:ext cx="3566358" cy="2442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5400" b="1">
                      <a:solidFill>
                        <a:srgbClr val="FFFFFF"/>
                      </a:solidFill>
                      <a:latin typeface="微软雅黑" panose="020B0503020204020204" pitchFamily="34" charset="-122"/>
                      <a:ea typeface="微软雅黑" panose="020B0503020204020204" pitchFamily="34" charset="-122"/>
                    </a:rPr>
                    <a:t>主讲内容</a:t>
                  </a:r>
                  <a:endParaRPr lang="en-US" altLang="zh-CN" sz="5400" b="1">
                    <a:solidFill>
                      <a:srgbClr val="FFFFFF"/>
                    </a:solidFill>
                    <a:latin typeface="微软雅黑" panose="020B0503020204020204" pitchFamily="34" charset="-122"/>
                    <a:ea typeface="微软雅黑" panose="020B0503020204020204" pitchFamily="34" charset="-122"/>
                  </a:endParaRPr>
                </a:p>
                <a:p>
                  <a:pPr algn="ctr"/>
                  <a:r>
                    <a:rPr lang="en-US" altLang="zh-CN" sz="3200">
                      <a:solidFill>
                        <a:srgbClr val="FFFFFF"/>
                      </a:solidFill>
                      <a:latin typeface="Times New Roman" panose="02020603050405020304" pitchFamily="18" charset="0"/>
                      <a:ea typeface="Adobe 宋体 Std L" panose="02020300000000000000" pitchFamily="18" charset="-122"/>
                      <a:cs typeface="Times New Roman" panose="02020603050405020304" pitchFamily="18" charset="0"/>
                    </a:rPr>
                    <a:t>Speech content</a:t>
                  </a:r>
                </a:p>
              </p:txBody>
            </p:sp>
          </p:grpSp>
        </p:grpSp>
        <p:sp>
          <p:nvSpPr>
            <p:cNvPr id="53253" name="TextBox 10">
              <a:extLst>
                <a:ext uri="{FF2B5EF4-FFF2-40B4-BE49-F238E27FC236}">
                  <a16:creationId xmlns:a16="http://schemas.microsoft.com/office/drawing/2014/main" id="{B17AE211-13FE-4834-A27A-36313E11D1C6}"/>
                </a:ext>
              </a:extLst>
            </p:cNvPr>
            <p:cNvSpPr txBox="1">
              <a:spLocks noChangeArrowheads="1"/>
            </p:cNvSpPr>
            <p:nvPr/>
          </p:nvSpPr>
          <p:spPr bwMode="auto">
            <a:xfrm>
              <a:off x="1202755" y="3203714"/>
              <a:ext cx="4223084" cy="49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7F7F7F"/>
                  </a:solidFill>
                  <a:latin typeface="微软雅黑" panose="020B0503020204020204" pitchFamily="34" charset="-122"/>
                  <a:ea typeface="微软雅黑" panose="020B0503020204020204" pitchFamily="34" charset="-122"/>
                </a:rPr>
                <a:t>7.2  </a:t>
              </a:r>
              <a:r>
                <a:rPr lang="zh-CN" altLang="en-US" sz="2400">
                  <a:solidFill>
                    <a:srgbClr val="7F7F7F"/>
                  </a:solidFill>
                  <a:latin typeface="微软雅黑" panose="020B0503020204020204" pitchFamily="34" charset="-122"/>
                  <a:ea typeface="微软雅黑" panose="020B0503020204020204" pitchFamily="34" charset="-122"/>
                </a:rPr>
                <a:t>配置文件</a:t>
              </a:r>
            </a:p>
          </p:txBody>
        </p:sp>
        <p:sp>
          <p:nvSpPr>
            <p:cNvPr id="53254" name="TextBox 11">
              <a:extLst>
                <a:ext uri="{FF2B5EF4-FFF2-40B4-BE49-F238E27FC236}">
                  <a16:creationId xmlns:a16="http://schemas.microsoft.com/office/drawing/2014/main" id="{EBD82D0B-C058-49A3-802F-04A17908DF64}"/>
                </a:ext>
              </a:extLst>
            </p:cNvPr>
            <p:cNvSpPr txBox="1">
              <a:spLocks noChangeArrowheads="1"/>
            </p:cNvSpPr>
            <p:nvPr/>
          </p:nvSpPr>
          <p:spPr bwMode="auto">
            <a:xfrm>
              <a:off x="1202755" y="4165794"/>
              <a:ext cx="3791036" cy="49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chemeClr val="bg1"/>
                  </a:solidFill>
                  <a:latin typeface="微软雅黑" panose="020B0503020204020204" pitchFamily="34" charset="-122"/>
                  <a:ea typeface="微软雅黑" panose="020B0503020204020204" pitchFamily="34" charset="-122"/>
                </a:rPr>
                <a:t>7.3  </a:t>
              </a:r>
              <a:r>
                <a:rPr lang="zh-CN" altLang="en-US" sz="2400">
                  <a:solidFill>
                    <a:schemeClr val="bg1"/>
                  </a:solidFill>
                  <a:latin typeface="微软雅黑" panose="020B0503020204020204" pitchFamily="34" charset="-122"/>
                  <a:ea typeface="微软雅黑" panose="020B0503020204020204" pitchFamily="34" charset="-122"/>
                </a:rPr>
                <a:t>映射文件</a:t>
              </a:r>
            </a:p>
          </p:txBody>
        </p:sp>
        <p:sp>
          <p:nvSpPr>
            <p:cNvPr id="53255" name="TextBox 6">
              <a:extLst>
                <a:ext uri="{FF2B5EF4-FFF2-40B4-BE49-F238E27FC236}">
                  <a16:creationId xmlns:a16="http://schemas.microsoft.com/office/drawing/2014/main" id="{8DB0FBD5-7ABA-4F0F-B975-D4E8A74D5A7E}"/>
                </a:ext>
              </a:extLst>
            </p:cNvPr>
            <p:cNvSpPr txBox="1">
              <a:spLocks noChangeArrowheads="1"/>
            </p:cNvSpPr>
            <p:nvPr/>
          </p:nvSpPr>
          <p:spPr bwMode="auto">
            <a:xfrm>
              <a:off x="1202755" y="2222576"/>
              <a:ext cx="4349960" cy="49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a:solidFill>
                    <a:srgbClr val="7F7F7F"/>
                  </a:solidFill>
                  <a:latin typeface="微软雅黑" panose="020B0503020204020204" pitchFamily="34" charset="-122"/>
                  <a:ea typeface="微软雅黑" panose="020B0503020204020204" pitchFamily="34" charset="-122"/>
                </a:rPr>
                <a:t>7.1  </a:t>
              </a:r>
              <a:r>
                <a:rPr lang="en-US" altLang="zh-CN" sz="2400" dirty="0" err="1">
                  <a:solidFill>
                    <a:srgbClr val="7F7F7F"/>
                  </a:solidFill>
                  <a:latin typeface="微软雅黑" panose="020B0503020204020204" pitchFamily="34" charset="-122"/>
                  <a:ea typeface="微软雅黑" panose="020B0503020204020204" pitchFamily="34" charset="-122"/>
                </a:rPr>
                <a:t>MyBatis</a:t>
              </a:r>
              <a:r>
                <a:rPr lang="zh-CN" altLang="en-US" sz="2400" dirty="0">
                  <a:solidFill>
                    <a:srgbClr val="7F7F7F"/>
                  </a:solidFill>
                  <a:latin typeface="微软雅黑" panose="020B0503020204020204" pitchFamily="34" charset="-122"/>
                  <a:ea typeface="微软雅黑" panose="020B0503020204020204" pitchFamily="34" charset="-122"/>
                </a:rPr>
                <a:t>的核心对象</a:t>
              </a:r>
            </a:p>
          </p:txBody>
        </p:sp>
      </p:grpSp>
      <p:sp>
        <p:nvSpPr>
          <p:cNvPr id="2" name="标题 1">
            <a:extLst>
              <a:ext uri="{FF2B5EF4-FFF2-40B4-BE49-F238E27FC236}">
                <a16:creationId xmlns:a16="http://schemas.microsoft.com/office/drawing/2014/main" id="{B059767B-B563-4F5C-8471-979E7063712C}"/>
              </a:ext>
            </a:extLst>
          </p:cNvPr>
          <p:cNvSpPr>
            <a:spLocks noGrp="1"/>
          </p:cNvSpPr>
          <p:nvPr>
            <p:ph type="ctrTitle"/>
          </p:nvPr>
        </p:nvSpPr>
        <p:spPr/>
        <p:txBody>
          <a:bodyPr/>
          <a:lstStyle/>
          <a:p>
            <a:r>
              <a:rPr lang="zh-CN" altLang="en-US" dirty="0">
                <a:ln w="9525" cmpd="sng">
                  <a:solidFill>
                    <a:srgbClr val="014C8D"/>
                  </a:solidFill>
                  <a:prstDash val="solid"/>
                </a:ln>
                <a:effectLst>
                  <a:glow rad="38100">
                    <a:srgbClr val="014C8D">
                      <a:alpha val="40000"/>
                    </a:srgbClr>
                  </a:glow>
                </a:effectLst>
              </a:rPr>
              <a:t>第</a:t>
            </a:r>
            <a:r>
              <a:rPr lang="en-US" altLang="zh-CN" dirty="0">
                <a:ln w="9525" cmpd="sng">
                  <a:solidFill>
                    <a:srgbClr val="014C8D"/>
                  </a:solidFill>
                  <a:prstDash val="solid"/>
                </a:ln>
                <a:effectLst>
                  <a:glow rad="38100">
                    <a:srgbClr val="014C8D">
                      <a:alpha val="40000"/>
                    </a:srgbClr>
                  </a:glow>
                </a:effectLst>
              </a:rPr>
              <a:t>7</a:t>
            </a:r>
            <a:r>
              <a:rPr lang="zh-CN" altLang="en-US" dirty="0">
                <a:ln w="9525" cmpd="sng">
                  <a:solidFill>
                    <a:srgbClr val="014C8D"/>
                  </a:solidFill>
                  <a:prstDash val="solid"/>
                </a:ln>
                <a:effectLst>
                  <a:glow rad="38100">
                    <a:srgbClr val="014C8D">
                      <a:alpha val="40000"/>
                    </a:srgbClr>
                  </a:glow>
                </a:effectLst>
              </a:rPr>
              <a:t>章 </a:t>
            </a:r>
            <a:r>
              <a:rPr lang="en-US" altLang="zh-CN" dirty="0" err="1">
                <a:ln w="9525" cmpd="sng">
                  <a:solidFill>
                    <a:srgbClr val="014C8D"/>
                  </a:solidFill>
                  <a:prstDash val="solid"/>
                </a:ln>
                <a:effectLst>
                  <a:glow rad="38100">
                    <a:srgbClr val="014C8D">
                      <a:alpha val="40000"/>
                    </a:srgbClr>
                  </a:glow>
                </a:effectLst>
              </a:rPr>
              <a:t>MyBatis</a:t>
            </a:r>
            <a:r>
              <a:rPr lang="zh-CN" altLang="en-US" dirty="0">
                <a:ln w="9525" cmpd="sng">
                  <a:solidFill>
                    <a:srgbClr val="014C8D"/>
                  </a:solidFill>
                  <a:prstDash val="solid"/>
                </a:ln>
                <a:effectLst>
                  <a:glow rad="38100">
                    <a:srgbClr val="014C8D">
                      <a:alpha val="40000"/>
                    </a:srgbClr>
                  </a:glow>
                </a:effectLst>
              </a:rPr>
              <a:t>的核心配置</a:t>
            </a:r>
            <a:endParaRPr lang="zh-CN" altLang="en-US" dirty="0"/>
          </a:p>
        </p:txBody>
      </p:sp>
    </p:spTree>
    <p:custDataLst>
      <p:tags r:id="rId1"/>
    </p:custDataLst>
    <p:extLst>
      <p:ext uri="{BB962C8B-B14F-4D97-AF65-F5344CB8AC3E}">
        <p14:creationId xmlns:p14="http://schemas.microsoft.com/office/powerpoint/2010/main" val="389962606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000000"/>
                </a:solidFill>
                <a:latin typeface="Times New Roman" panose="02020603050405020304" pitchFamily="18" charset="0"/>
                <a:cs typeface="Times New Roman" panose="02020603050405020304" pitchFamily="18" charset="0"/>
              </a:rPr>
              <a:t>在映射文件中，</a:t>
            </a:r>
            <a:r>
              <a:rPr lang="en-US" altLang="zh-CN" dirty="0">
                <a:solidFill>
                  <a:srgbClr val="000000"/>
                </a:solidFill>
                <a:latin typeface="Times New Roman" panose="02020603050405020304" pitchFamily="18" charset="0"/>
                <a:cs typeface="Times New Roman" panose="02020603050405020304" pitchFamily="18" charset="0"/>
              </a:rPr>
              <a:t>&lt;mapper&gt;</a:t>
            </a:r>
            <a:r>
              <a:rPr lang="zh-CN" altLang="en-US" dirty="0">
                <a:solidFill>
                  <a:srgbClr val="000000"/>
                </a:solidFill>
                <a:latin typeface="Times New Roman" panose="02020603050405020304" pitchFamily="18" charset="0"/>
                <a:cs typeface="Times New Roman" panose="02020603050405020304" pitchFamily="18" charset="0"/>
              </a:rPr>
              <a:t>元素是映射文件的根元素，其他元素都是它的子元素。 </a:t>
            </a:r>
            <a:endParaRPr lang="en-US" altLang="zh-CN" dirty="0">
              <a:solidFill>
                <a:srgbClr val="000000"/>
              </a:solidFill>
              <a:latin typeface="Times New Roman" panose="02020603050405020304" pitchFamily="18" charset="0"/>
              <a:cs typeface="Times New Roman" panose="02020603050405020304" pitchFamily="18" charset="0"/>
            </a:endParaRPr>
          </a:p>
          <a:p>
            <a:endParaRPr lang="zh-CN" altLang="en-US" dirty="0"/>
          </a:p>
        </p:txBody>
      </p:sp>
      <p:sp>
        <p:nvSpPr>
          <p:cNvPr id="54274" name="标题 1">
            <a:extLst>
              <a:ext uri="{FF2B5EF4-FFF2-40B4-BE49-F238E27FC236}">
                <a16:creationId xmlns:a16="http://schemas.microsoft.com/office/drawing/2014/main" id="{A13CED63-03F4-4E68-96A4-279766125536}"/>
              </a:ext>
            </a:extLst>
          </p:cNvPr>
          <p:cNvSpPr>
            <a:spLocks noGrp="1"/>
          </p:cNvSpPr>
          <p:nvPr>
            <p:ph type="ctrTitle"/>
          </p:nvPr>
        </p:nvSpPr>
        <p:spPr/>
        <p:txBody>
          <a:bodyPr/>
          <a:lstStyle/>
          <a:p>
            <a:r>
              <a:rPr lang="en-US" altLang="zh-CN"/>
              <a:t>7.3.1 </a:t>
            </a:r>
            <a:r>
              <a:rPr lang="zh-CN" altLang="en-US"/>
              <a:t>主要元素</a:t>
            </a:r>
          </a:p>
        </p:txBody>
      </p:sp>
      <p:sp>
        <p:nvSpPr>
          <p:cNvPr id="54308" name="矩形 6">
            <a:extLst>
              <a:ext uri="{FF2B5EF4-FFF2-40B4-BE49-F238E27FC236}">
                <a16:creationId xmlns:a16="http://schemas.microsoft.com/office/drawing/2014/main" id="{AFE3B633-2D9F-4C05-9DFC-19743FDBD564}"/>
              </a:ext>
            </a:extLst>
          </p:cNvPr>
          <p:cNvSpPr>
            <a:spLocks noChangeArrowheads="1"/>
          </p:cNvSpPr>
          <p:nvPr/>
        </p:nvSpPr>
        <p:spPr bwMode="auto">
          <a:xfrm>
            <a:off x="499543" y="728842"/>
            <a:ext cx="8347895" cy="458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endParaRPr lang="en-US" altLang="zh-CN" dirty="0">
              <a:solidFill>
                <a:srgbClr val="000000"/>
              </a:solidFill>
              <a:latin typeface="Times New Roman" panose="02020603050405020304" pitchFamily="18" charset="0"/>
              <a:ea typeface="微软雅黑" pitchFamily="34" charset="-122"/>
              <a:cs typeface="Times New Roman" panose="02020603050405020304" pitchFamily="18" charset="0"/>
            </a:endParaRPr>
          </a:p>
        </p:txBody>
      </p:sp>
      <p:grpSp>
        <p:nvGrpSpPr>
          <p:cNvPr id="37" name="组合 36">
            <a:extLst>
              <a:ext uri="{FF2B5EF4-FFF2-40B4-BE49-F238E27FC236}">
                <a16:creationId xmlns:a16="http://schemas.microsoft.com/office/drawing/2014/main" id="{3F38D3EC-6B5F-46BA-9567-A40917F4CEF1}"/>
              </a:ext>
            </a:extLst>
          </p:cNvPr>
          <p:cNvGrpSpPr>
            <a:grpSpLocks/>
          </p:cNvGrpSpPr>
          <p:nvPr/>
        </p:nvGrpSpPr>
        <p:grpSpPr bwMode="auto">
          <a:xfrm>
            <a:off x="2162649" y="1523053"/>
            <a:ext cx="906462" cy="3105150"/>
            <a:chOff x="1712913" y="2819400"/>
            <a:chExt cx="906462" cy="3105150"/>
          </a:xfrm>
        </p:grpSpPr>
        <p:cxnSp>
          <p:nvCxnSpPr>
            <p:cNvPr id="38" name="直接箭头连接符 37">
              <a:extLst>
                <a:ext uri="{FF2B5EF4-FFF2-40B4-BE49-F238E27FC236}">
                  <a16:creationId xmlns:a16="http://schemas.microsoft.com/office/drawing/2014/main" id="{4CF3B75F-763D-48DF-9B69-0FDB239104C6}"/>
                </a:ext>
              </a:extLst>
            </p:cNvPr>
            <p:cNvCxnSpPr/>
            <p:nvPr/>
          </p:nvCxnSpPr>
          <p:spPr>
            <a:xfrm>
              <a:off x="2352675" y="2819400"/>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8C0DD739-E721-46D7-8AD0-4D067D7B4E67}"/>
                </a:ext>
              </a:extLst>
            </p:cNvPr>
            <p:cNvCxnSpPr/>
            <p:nvPr/>
          </p:nvCxnSpPr>
          <p:spPr>
            <a:xfrm>
              <a:off x="2352675" y="3305175"/>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8A959ECC-253C-49A0-80D6-B71A7C84BA67}"/>
                </a:ext>
              </a:extLst>
            </p:cNvPr>
            <p:cNvCxnSpPr/>
            <p:nvPr/>
          </p:nvCxnSpPr>
          <p:spPr>
            <a:xfrm>
              <a:off x="2352675" y="3763963"/>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8C8A9861-EB70-4D8F-9480-9636082FCB63}"/>
                </a:ext>
              </a:extLst>
            </p:cNvPr>
            <p:cNvCxnSpPr/>
            <p:nvPr/>
          </p:nvCxnSpPr>
          <p:spPr>
            <a:xfrm>
              <a:off x="2352675" y="4191000"/>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A4D64183-7698-4520-AF59-03B88C40D1DC}"/>
                </a:ext>
              </a:extLst>
            </p:cNvPr>
            <p:cNvCxnSpPr/>
            <p:nvPr/>
          </p:nvCxnSpPr>
          <p:spPr>
            <a:xfrm>
              <a:off x="2352675" y="4638675"/>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A5CC6444-7498-46EE-B08E-79E500EC94D6}"/>
                </a:ext>
              </a:extLst>
            </p:cNvPr>
            <p:cNvCxnSpPr/>
            <p:nvPr/>
          </p:nvCxnSpPr>
          <p:spPr>
            <a:xfrm>
              <a:off x="2352675" y="4600575"/>
              <a:ext cx="0" cy="1323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2E1601FB-60DD-40EF-9798-8B8D21777FFB}"/>
                </a:ext>
              </a:extLst>
            </p:cNvPr>
            <p:cNvCxnSpPr/>
            <p:nvPr/>
          </p:nvCxnSpPr>
          <p:spPr>
            <a:xfrm>
              <a:off x="2352675" y="5076825"/>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8A7F5AC6-34D4-42E0-8118-1F4C897626F3}"/>
                </a:ext>
              </a:extLst>
            </p:cNvPr>
            <p:cNvCxnSpPr/>
            <p:nvPr/>
          </p:nvCxnSpPr>
          <p:spPr>
            <a:xfrm>
              <a:off x="2352675" y="5514975"/>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3B60E666-559E-4C34-BE58-96D996F5104C}"/>
                </a:ext>
              </a:extLst>
            </p:cNvPr>
            <p:cNvCxnSpPr/>
            <p:nvPr/>
          </p:nvCxnSpPr>
          <p:spPr>
            <a:xfrm>
              <a:off x="2352675" y="5924550"/>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1" name="组合 90133">
              <a:extLst>
                <a:ext uri="{FF2B5EF4-FFF2-40B4-BE49-F238E27FC236}">
                  <a16:creationId xmlns:a16="http://schemas.microsoft.com/office/drawing/2014/main" id="{3A29A062-CF1E-419D-8E6E-D2B748CEB613}"/>
                </a:ext>
              </a:extLst>
            </p:cNvPr>
            <p:cNvGrpSpPr>
              <a:grpSpLocks/>
            </p:cNvGrpSpPr>
            <p:nvPr/>
          </p:nvGrpSpPr>
          <p:grpSpPr bwMode="auto">
            <a:xfrm>
              <a:off x="1712913" y="2819400"/>
              <a:ext cx="773112" cy="1848624"/>
              <a:chOff x="1712913" y="2819400"/>
              <a:chExt cx="773112" cy="1848624"/>
            </a:xfrm>
          </p:grpSpPr>
          <p:cxnSp>
            <p:nvCxnSpPr>
              <p:cNvPr id="52" name="肘形连接符 51">
                <a:extLst>
                  <a:ext uri="{FF2B5EF4-FFF2-40B4-BE49-F238E27FC236}">
                    <a16:creationId xmlns:a16="http://schemas.microsoft.com/office/drawing/2014/main" id="{F98153D0-65CE-4F8D-9884-98AB680801E4}"/>
                  </a:ext>
                </a:extLst>
              </p:cNvPr>
              <p:cNvCxnSpPr/>
              <p:nvPr/>
            </p:nvCxnSpPr>
            <p:spPr>
              <a:xfrm flipV="1">
                <a:off x="1712913" y="2819400"/>
                <a:ext cx="638175" cy="181927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3" name="TextBox 61">
                <a:extLst>
                  <a:ext uri="{FF2B5EF4-FFF2-40B4-BE49-F238E27FC236}">
                    <a16:creationId xmlns:a16="http://schemas.microsoft.com/office/drawing/2014/main" id="{E859C4FD-C510-42F7-8159-11393C2D96D9}"/>
                  </a:ext>
                </a:extLst>
              </p:cNvPr>
              <p:cNvSpPr txBox="1">
                <a:spLocks noChangeArrowheads="1"/>
              </p:cNvSpPr>
              <p:nvPr/>
            </p:nvSpPr>
            <p:spPr bwMode="auto">
              <a:xfrm>
                <a:off x="1712913" y="4391025"/>
                <a:ext cx="7731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a:solidFill>
                      <a:srgbClr val="000000"/>
                    </a:solidFill>
                  </a:rPr>
                  <a:t>子元素</a:t>
                </a:r>
              </a:p>
            </p:txBody>
          </p:sp>
        </p:grpSp>
      </p:grpSp>
      <p:pic>
        <p:nvPicPr>
          <p:cNvPr id="54" name="Picture 2">
            <a:extLst>
              <a:ext uri="{FF2B5EF4-FFF2-40B4-BE49-F238E27FC236}">
                <a16:creationId xmlns:a16="http://schemas.microsoft.com/office/drawing/2014/main" id="{04D80873-7023-4293-B14B-23E9E41D1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449" y="3204216"/>
            <a:ext cx="83820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3">
            <a:extLst>
              <a:ext uri="{FF2B5EF4-FFF2-40B4-BE49-F238E27FC236}">
                <a16:creationId xmlns:a16="http://schemas.microsoft.com/office/drawing/2014/main" id="{8F97A52D-7B59-42A0-A5BA-5B3C53EEA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8636" y="1375416"/>
            <a:ext cx="83820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4">
            <a:extLst>
              <a:ext uri="{FF2B5EF4-FFF2-40B4-BE49-F238E27FC236}">
                <a16:creationId xmlns:a16="http://schemas.microsoft.com/office/drawing/2014/main" id="{BDFC01FF-05A6-45E5-A862-A20998DAB4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8636" y="1865953"/>
            <a:ext cx="83820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
            <a:extLst>
              <a:ext uri="{FF2B5EF4-FFF2-40B4-BE49-F238E27FC236}">
                <a16:creationId xmlns:a16="http://schemas.microsoft.com/office/drawing/2014/main" id="{8573C2B6-BCE5-4888-8BA5-EDD0DB0922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9111" y="2319978"/>
            <a:ext cx="83820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6">
            <a:extLst>
              <a:ext uri="{FF2B5EF4-FFF2-40B4-BE49-F238E27FC236}">
                <a16:creationId xmlns:a16="http://schemas.microsoft.com/office/drawing/2014/main" id="{3CAE1357-3007-4EB8-B3B7-2F9B5F47FA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8636" y="2747016"/>
            <a:ext cx="83820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7">
            <a:extLst>
              <a:ext uri="{FF2B5EF4-FFF2-40B4-BE49-F238E27FC236}">
                <a16:creationId xmlns:a16="http://schemas.microsoft.com/office/drawing/2014/main" id="{6001743C-72C8-435D-A0B6-D5F539F009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8636" y="3204216"/>
            <a:ext cx="83820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8">
            <a:extLst>
              <a:ext uri="{FF2B5EF4-FFF2-40B4-BE49-F238E27FC236}">
                <a16:creationId xmlns:a16="http://schemas.microsoft.com/office/drawing/2014/main" id="{028A5571-9124-46D0-B556-7AD2FB850E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8636" y="3632841"/>
            <a:ext cx="83820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9">
            <a:extLst>
              <a:ext uri="{FF2B5EF4-FFF2-40B4-BE49-F238E27FC236}">
                <a16:creationId xmlns:a16="http://schemas.microsoft.com/office/drawing/2014/main" id="{F40CF695-2126-4A86-89C5-B43BDE96147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9111" y="4070991"/>
            <a:ext cx="83820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11">
            <a:extLst>
              <a:ext uri="{FF2B5EF4-FFF2-40B4-BE49-F238E27FC236}">
                <a16:creationId xmlns:a16="http://schemas.microsoft.com/office/drawing/2014/main" id="{56093449-23F6-451B-B8F6-EF291979A45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5886" y="1375416"/>
            <a:ext cx="26574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12">
            <a:extLst>
              <a:ext uri="{FF2B5EF4-FFF2-40B4-BE49-F238E27FC236}">
                <a16:creationId xmlns:a16="http://schemas.microsoft.com/office/drawing/2014/main" id="{C5F3E19B-A87F-4ECE-AA0F-D0F2B2C7E73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35886" y="1894528"/>
            <a:ext cx="314325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13">
            <a:extLst>
              <a:ext uri="{FF2B5EF4-FFF2-40B4-BE49-F238E27FC236}">
                <a16:creationId xmlns:a16="http://schemas.microsoft.com/office/drawing/2014/main" id="{18778D10-022D-4F49-AB16-5734D6DDF60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4461" y="2343791"/>
            <a:ext cx="30861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14">
            <a:extLst>
              <a:ext uri="{FF2B5EF4-FFF2-40B4-BE49-F238E27FC236}">
                <a16:creationId xmlns:a16="http://schemas.microsoft.com/office/drawing/2014/main" id="{217DFA65-86CC-44CE-82DA-6ECBAD0F514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07311" y="2756541"/>
            <a:ext cx="32289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15">
            <a:extLst>
              <a:ext uri="{FF2B5EF4-FFF2-40B4-BE49-F238E27FC236}">
                <a16:creationId xmlns:a16="http://schemas.microsoft.com/office/drawing/2014/main" id="{D2835BD4-9F96-4EEF-84C3-4CC84506CAD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8261" y="3189928"/>
            <a:ext cx="3143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16">
            <a:extLst>
              <a:ext uri="{FF2B5EF4-FFF2-40B4-BE49-F238E27FC236}">
                <a16:creationId xmlns:a16="http://schemas.microsoft.com/office/drawing/2014/main" id="{08FF9498-9C28-4168-81BA-14C26ED012C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64461" y="3623316"/>
            <a:ext cx="152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17">
            <a:extLst>
              <a:ext uri="{FF2B5EF4-FFF2-40B4-BE49-F238E27FC236}">
                <a16:creationId xmlns:a16="http://schemas.microsoft.com/office/drawing/2014/main" id="{5455C3B6-0A4C-4E6E-83BC-8C74086B1CB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88261" y="4070991"/>
            <a:ext cx="18954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18">
            <a:extLst>
              <a:ext uri="{FF2B5EF4-FFF2-40B4-BE49-F238E27FC236}">
                <a16:creationId xmlns:a16="http://schemas.microsoft.com/office/drawing/2014/main" id="{5CD4529A-0603-41A1-966F-614215DF5F1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64461" y="4471041"/>
            <a:ext cx="2486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45">
            <a:extLst>
              <a:ext uri="{FF2B5EF4-FFF2-40B4-BE49-F238E27FC236}">
                <a16:creationId xmlns:a16="http://schemas.microsoft.com/office/drawing/2014/main" id="{3FC35C34-EE37-4F3F-A52F-52F012E8E7C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69111" y="4490091"/>
            <a:ext cx="8286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412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par>
                                <p:cTn id="16" presetID="22" presetClass="entr" presetSubtype="8" fill="hold"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par>
                                <p:cTn id="19" presetID="22" presetClass="entr" presetSubtype="8"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wipe(left)">
                                      <p:cBhvr>
                                        <p:cTn id="21" dur="500"/>
                                        <p:tgtEl>
                                          <p:spTgt spid="57"/>
                                        </p:tgtEl>
                                      </p:cBhvr>
                                    </p:animEffect>
                                  </p:childTnLst>
                                </p:cTn>
                              </p:par>
                              <p:par>
                                <p:cTn id="22" presetID="22" presetClass="entr" presetSubtype="8" fill="hold"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wipe(left)">
                                      <p:cBhvr>
                                        <p:cTn id="24" dur="500"/>
                                        <p:tgtEl>
                                          <p:spTgt spid="58"/>
                                        </p:tgtEl>
                                      </p:cBhvr>
                                    </p:animEffect>
                                  </p:childTnLst>
                                </p:cTn>
                              </p:par>
                              <p:par>
                                <p:cTn id="25" presetID="22" presetClass="entr" presetSubtype="8"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nodeType="with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nodeType="withEffect">
                                  <p:stCondLst>
                                    <p:cond delay="0"/>
                                  </p:stCondLst>
                                  <p:childTnLst>
                                    <p:set>
                                      <p:cBhvr>
                                        <p:cTn id="35" dur="1" fill="hold">
                                          <p:stCondLst>
                                            <p:cond delay="0"/>
                                          </p:stCondLst>
                                        </p:cTn>
                                        <p:tgtEl>
                                          <p:spTgt spid="70"/>
                                        </p:tgtEl>
                                        <p:attrNameLst>
                                          <p:attrName>style.visibility</p:attrName>
                                        </p:attrNameLst>
                                      </p:cBhvr>
                                      <p:to>
                                        <p:strVal val="visible"/>
                                      </p:to>
                                    </p:set>
                                    <p:animEffect transition="in" filter="wipe(left)">
                                      <p:cBhvr>
                                        <p:cTn id="36" dur="500"/>
                                        <p:tgtEl>
                                          <p:spTgt spid="7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wipe(left)">
                                      <p:cBhvr>
                                        <p:cTn id="41" dur="500"/>
                                        <p:tgtEl>
                                          <p:spTgt spid="6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wipe(left)">
                                      <p:cBhvr>
                                        <p:cTn id="46" dur="500"/>
                                        <p:tgtEl>
                                          <p:spTgt spid="6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wipe(left)">
                                      <p:cBhvr>
                                        <p:cTn id="51" dur="500"/>
                                        <p:tgtEl>
                                          <p:spTgt spid="6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65"/>
                                        </p:tgtEl>
                                        <p:attrNameLst>
                                          <p:attrName>style.visibility</p:attrName>
                                        </p:attrNameLst>
                                      </p:cBhvr>
                                      <p:to>
                                        <p:strVal val="visible"/>
                                      </p:to>
                                    </p:set>
                                    <p:animEffect transition="in" filter="wipe(left)">
                                      <p:cBhvr>
                                        <p:cTn id="56" dur="500"/>
                                        <p:tgtEl>
                                          <p:spTgt spid="6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wipe(left)">
                                      <p:cBhvr>
                                        <p:cTn id="61" dur="500"/>
                                        <p:tgtEl>
                                          <p:spTgt spid="6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wipe(left)">
                                      <p:cBhvr>
                                        <p:cTn id="66" dur="500"/>
                                        <p:tgtEl>
                                          <p:spTgt spid="6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wipe(left)">
                                      <p:cBhvr>
                                        <p:cTn id="71" dur="500"/>
                                        <p:tgtEl>
                                          <p:spTgt spid="6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69"/>
                                        </p:tgtEl>
                                        <p:attrNameLst>
                                          <p:attrName>style.visibility</p:attrName>
                                        </p:attrNameLst>
                                      </p:cBhvr>
                                      <p:to>
                                        <p:strVal val="visible"/>
                                      </p:to>
                                    </p:set>
                                    <p:animEffect transition="in" filter="wipe(left)">
                                      <p:cBhvr>
                                        <p:cTn id="76"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solidFill>
                  <a:srgbClr val="000000"/>
                </a:solidFill>
                <a:latin typeface="Times New Roman" panose="02020603050405020304" pitchFamily="18" charset="0"/>
                <a:cs typeface="Times New Roman" panose="02020603050405020304" pitchFamily="18" charset="0"/>
              </a:rPr>
              <a:t> &lt;select&gt;</a:t>
            </a:r>
            <a:r>
              <a:rPr lang="zh-CN" altLang="en-US" dirty="0">
                <a:solidFill>
                  <a:srgbClr val="000000"/>
                </a:solidFill>
                <a:latin typeface="Times New Roman" panose="02020603050405020304" pitchFamily="18" charset="0"/>
                <a:cs typeface="Times New Roman" panose="02020603050405020304" pitchFamily="18" charset="0"/>
              </a:rPr>
              <a:t>元素用来映射查询语句，它可以帮助我们从数据库中读取出数据，并组装数据给业务开发人员。</a:t>
            </a:r>
            <a:endParaRPr lang="en-US" altLang="zh-CN" dirty="0">
              <a:solidFill>
                <a:srgbClr val="000000"/>
              </a:solidFill>
              <a:latin typeface="Times New Roman" panose="02020603050405020304" pitchFamily="18" charset="0"/>
              <a:cs typeface="Times New Roman" panose="02020603050405020304" pitchFamily="18" charset="0"/>
            </a:endParaRPr>
          </a:p>
          <a:p>
            <a:r>
              <a:rPr lang="zh-CN" altLang="en-US" dirty="0">
                <a:solidFill>
                  <a:srgbClr val="000000"/>
                </a:solidFill>
                <a:latin typeface="Times New Roman" panose="02020603050405020304" pitchFamily="18" charset="0"/>
                <a:cs typeface="Times New Roman" panose="02020603050405020304" pitchFamily="18" charset="0"/>
              </a:rPr>
              <a:t>使用</a:t>
            </a:r>
            <a:r>
              <a:rPr lang="en-US" altLang="zh-CN" dirty="0">
                <a:solidFill>
                  <a:srgbClr val="000000"/>
                </a:solidFill>
                <a:latin typeface="Times New Roman" panose="02020603050405020304" pitchFamily="18" charset="0"/>
                <a:cs typeface="Times New Roman" panose="02020603050405020304" pitchFamily="18" charset="0"/>
              </a:rPr>
              <a:t>&lt;select&gt;</a:t>
            </a:r>
            <a:r>
              <a:rPr lang="zh-CN" altLang="en-US" dirty="0">
                <a:solidFill>
                  <a:srgbClr val="000000"/>
                </a:solidFill>
                <a:latin typeface="Times New Roman" panose="02020603050405020304" pitchFamily="18" charset="0"/>
                <a:cs typeface="Times New Roman" panose="02020603050405020304" pitchFamily="18" charset="0"/>
              </a:rPr>
              <a:t>元素执行查询操作非常简单，其示例如下：</a:t>
            </a:r>
            <a:endParaRPr lang="zh-CN" altLang="zh-CN" dirty="0">
              <a:solidFill>
                <a:srgbClr val="000000"/>
              </a:solidFill>
              <a:latin typeface="Times New Roman" panose="02020603050405020304" pitchFamily="18" charset="0"/>
              <a:cs typeface="Times New Roman" panose="02020603050405020304" pitchFamily="18" charset="0"/>
            </a:endParaRPr>
          </a:p>
          <a:p>
            <a:endParaRPr lang="zh-CN" altLang="en-US" dirty="0"/>
          </a:p>
        </p:txBody>
      </p:sp>
      <p:sp>
        <p:nvSpPr>
          <p:cNvPr id="29" name="矩形 16">
            <a:extLst>
              <a:ext uri="{FF2B5EF4-FFF2-40B4-BE49-F238E27FC236}">
                <a16:creationId xmlns:a16="http://schemas.microsoft.com/office/drawing/2014/main" id="{6FB0C8B9-A507-46D3-B3C7-4DB38463348E}"/>
              </a:ext>
            </a:extLst>
          </p:cNvPr>
          <p:cNvSpPr>
            <a:spLocks noChangeArrowheads="1"/>
          </p:cNvSpPr>
          <p:nvPr/>
        </p:nvSpPr>
        <p:spPr bwMode="auto">
          <a:xfrm>
            <a:off x="519113" y="2041923"/>
            <a:ext cx="8051800" cy="1453055"/>
          </a:xfrm>
          <a:prstGeom prst="rect">
            <a:avLst/>
          </a:prstGeom>
          <a:solidFill>
            <a:srgbClr val="E7F4FF"/>
          </a:solidFill>
          <a:ln w="28575" algn="ctr">
            <a:solidFill>
              <a:srgbClr val="000000"/>
            </a:solidFill>
            <a:round/>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r>
              <a:rPr lang="en-US" altLang="zh-CN" sz="2000" dirty="0">
                <a:solidFill>
                  <a:srgbClr val="000000"/>
                </a:solidFill>
                <a:latin typeface="Times New Roman" panose="02020603050405020304" pitchFamily="18" charset="0"/>
                <a:ea typeface="微软雅黑" pitchFamily="34" charset="-122"/>
                <a:cs typeface="Times New Roman" panose="02020603050405020304" pitchFamily="18" charset="0"/>
              </a:rPr>
              <a:t>&lt;select id="</a:t>
            </a:r>
            <a:r>
              <a:rPr lang="en-US" altLang="zh-CN" sz="2000" dirty="0" err="1">
                <a:solidFill>
                  <a:srgbClr val="000000"/>
                </a:solidFill>
                <a:latin typeface="Times New Roman" panose="02020603050405020304" pitchFamily="18" charset="0"/>
                <a:ea typeface="微软雅黑" pitchFamily="34" charset="-122"/>
                <a:cs typeface="Times New Roman" panose="02020603050405020304" pitchFamily="18" charset="0"/>
              </a:rPr>
              <a:t>findCustomerById</a:t>
            </a:r>
            <a:r>
              <a:rPr lang="en-US" altLang="zh-CN" sz="2000" dirty="0">
                <a:solidFill>
                  <a:srgbClr val="000000"/>
                </a:solidFill>
                <a:latin typeface="Times New Roman" panose="02020603050405020304" pitchFamily="18" charset="0"/>
                <a:ea typeface="微软雅黑" pitchFamily="34" charset="-122"/>
                <a:cs typeface="Times New Roman" panose="02020603050405020304" pitchFamily="18" charset="0"/>
              </a:rPr>
              <a:t>" </a:t>
            </a:r>
            <a:r>
              <a:rPr lang="en-US" altLang="zh-CN" sz="2000" dirty="0" err="1">
                <a:solidFill>
                  <a:srgbClr val="000000"/>
                </a:solidFill>
                <a:latin typeface="Times New Roman" panose="02020603050405020304" pitchFamily="18" charset="0"/>
                <a:ea typeface="微软雅黑" pitchFamily="34" charset="-122"/>
                <a:cs typeface="Times New Roman" panose="02020603050405020304" pitchFamily="18" charset="0"/>
              </a:rPr>
              <a:t>parameterType</a:t>
            </a:r>
            <a:r>
              <a:rPr lang="en-US" altLang="zh-CN" sz="2000" dirty="0">
                <a:solidFill>
                  <a:srgbClr val="000000"/>
                </a:solidFill>
                <a:latin typeface="Times New Roman" panose="02020603050405020304" pitchFamily="18" charset="0"/>
                <a:ea typeface="微软雅黑" pitchFamily="34" charset="-122"/>
                <a:cs typeface="Times New Roman" panose="02020603050405020304" pitchFamily="18" charset="0"/>
              </a:rPr>
              <a:t>="Integer"</a:t>
            </a:r>
          </a:p>
          <a:p>
            <a:pPr lvl="1"/>
            <a:r>
              <a:rPr lang="en-US" altLang="zh-CN" sz="2000" dirty="0">
                <a:solidFill>
                  <a:srgbClr val="000000"/>
                </a:solidFill>
                <a:latin typeface="Times New Roman" panose="02020603050405020304" pitchFamily="18" charset="0"/>
                <a:ea typeface="微软雅黑" pitchFamily="34" charset="-122"/>
                <a:cs typeface="Times New Roman" panose="02020603050405020304" pitchFamily="18" charset="0"/>
              </a:rPr>
              <a:t>            </a:t>
            </a:r>
            <a:r>
              <a:rPr lang="en-US" altLang="zh-CN" sz="2000" dirty="0" err="1">
                <a:solidFill>
                  <a:srgbClr val="000000"/>
                </a:solidFill>
                <a:latin typeface="Times New Roman" panose="02020603050405020304" pitchFamily="18" charset="0"/>
                <a:ea typeface="微软雅黑" pitchFamily="34" charset="-122"/>
                <a:cs typeface="Times New Roman" panose="02020603050405020304" pitchFamily="18" charset="0"/>
              </a:rPr>
              <a:t>resultType</a:t>
            </a:r>
            <a:r>
              <a:rPr lang="en-US" altLang="zh-CN" sz="2000" dirty="0">
                <a:solidFill>
                  <a:srgbClr val="000000"/>
                </a:solidFill>
                <a:latin typeface="Times New Roman" panose="02020603050405020304" pitchFamily="18" charset="0"/>
                <a:ea typeface="微软雅黑" pitchFamily="34" charset="-122"/>
                <a:cs typeface="Times New Roman" panose="02020603050405020304" pitchFamily="18" charset="0"/>
              </a:rPr>
              <a:t>="cn.edu.ujn.ch7.po.Customer"&gt;</a:t>
            </a:r>
          </a:p>
          <a:p>
            <a:pPr lvl="1"/>
            <a:r>
              <a:rPr lang="en-US" altLang="zh-CN" sz="2000" dirty="0">
                <a:solidFill>
                  <a:srgbClr val="000000"/>
                </a:solidFill>
                <a:latin typeface="Times New Roman" panose="02020603050405020304" pitchFamily="18" charset="0"/>
                <a:ea typeface="微软雅黑" pitchFamily="34" charset="-122"/>
                <a:cs typeface="Times New Roman" panose="02020603050405020304" pitchFamily="18" charset="0"/>
              </a:rPr>
              <a:t>            select * from </a:t>
            </a:r>
            <a:r>
              <a:rPr lang="en-US" altLang="zh-CN" sz="2000" dirty="0" err="1">
                <a:solidFill>
                  <a:srgbClr val="000000"/>
                </a:solidFill>
                <a:latin typeface="Times New Roman" panose="02020603050405020304" pitchFamily="18" charset="0"/>
                <a:ea typeface="微软雅黑" pitchFamily="34" charset="-122"/>
                <a:cs typeface="Times New Roman" panose="02020603050405020304" pitchFamily="18" charset="0"/>
              </a:rPr>
              <a:t>t_customer</a:t>
            </a:r>
            <a:r>
              <a:rPr lang="en-US" altLang="zh-CN" sz="2000" dirty="0">
                <a:solidFill>
                  <a:srgbClr val="000000"/>
                </a:solidFill>
                <a:latin typeface="Times New Roman" panose="02020603050405020304" pitchFamily="18" charset="0"/>
                <a:ea typeface="微软雅黑" pitchFamily="34" charset="-122"/>
                <a:cs typeface="Times New Roman" panose="02020603050405020304" pitchFamily="18" charset="0"/>
              </a:rPr>
              <a:t> where id = #{id}</a:t>
            </a:r>
          </a:p>
          <a:p>
            <a:pPr lvl="1"/>
            <a:r>
              <a:rPr lang="en-US" altLang="zh-CN" sz="2000" dirty="0">
                <a:solidFill>
                  <a:srgbClr val="000000"/>
                </a:solidFill>
                <a:latin typeface="Times New Roman" panose="02020603050405020304" pitchFamily="18" charset="0"/>
                <a:ea typeface="微软雅黑" pitchFamily="34" charset="-122"/>
                <a:cs typeface="Times New Roman" panose="02020603050405020304" pitchFamily="18" charset="0"/>
              </a:rPr>
              <a:t>&lt;/select&gt;</a:t>
            </a:r>
          </a:p>
        </p:txBody>
      </p:sp>
      <p:sp>
        <p:nvSpPr>
          <p:cNvPr id="30" name="TextBox 29">
            <a:extLst>
              <a:ext uri="{FF2B5EF4-FFF2-40B4-BE49-F238E27FC236}">
                <a16:creationId xmlns:a16="http://schemas.microsoft.com/office/drawing/2014/main" id="{E31B6811-5AAB-49D4-85A2-91590BEF08E4}"/>
              </a:ext>
            </a:extLst>
          </p:cNvPr>
          <p:cNvSpPr txBox="1">
            <a:spLocks noChangeArrowheads="1"/>
          </p:cNvSpPr>
          <p:nvPr/>
        </p:nvSpPr>
        <p:spPr bwMode="auto">
          <a:xfrm>
            <a:off x="520701" y="2041923"/>
            <a:ext cx="8112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solidFill>
                  <a:srgbClr val="000000"/>
                </a:solidFill>
                <a:latin typeface="Times New Roman" panose="02020603050405020304" pitchFamily="18" charset="0"/>
                <a:ea typeface="微软雅黑" pitchFamily="34" charset="-122"/>
                <a:cs typeface="Times New Roman" panose="02020603050405020304" pitchFamily="18" charset="0"/>
              </a:rPr>
              <a:t>        </a:t>
            </a:r>
            <a:endParaRPr lang="zh-CN" altLang="zh-CN" dirty="0">
              <a:solidFill>
                <a:srgbClr val="000000"/>
              </a:solidFill>
              <a:latin typeface="Times New Roman" panose="02020603050405020304" pitchFamily="18" charset="0"/>
              <a:ea typeface="微软雅黑" pitchFamily="34" charset="-122"/>
              <a:cs typeface="Times New Roman" panose="02020603050405020304" pitchFamily="18" charset="0"/>
            </a:endParaRPr>
          </a:p>
        </p:txBody>
      </p:sp>
      <p:sp>
        <p:nvSpPr>
          <p:cNvPr id="55302" name="标题 1">
            <a:extLst>
              <a:ext uri="{FF2B5EF4-FFF2-40B4-BE49-F238E27FC236}">
                <a16:creationId xmlns:a16="http://schemas.microsoft.com/office/drawing/2014/main" id="{07230A21-81B2-42A6-8D27-49BD9796A61D}"/>
              </a:ext>
            </a:extLst>
          </p:cNvPr>
          <p:cNvSpPr>
            <a:spLocks noGrp="1"/>
          </p:cNvSpPr>
          <p:nvPr>
            <p:ph type="ctrTitle"/>
          </p:nvPr>
        </p:nvSpPr>
        <p:spPr/>
        <p:txBody>
          <a:bodyPr/>
          <a:lstStyle/>
          <a:p>
            <a:r>
              <a:rPr lang="en-US" altLang="zh-CN"/>
              <a:t>7.3.2 &lt;select&gt;</a:t>
            </a:r>
            <a:r>
              <a:rPr lang="zh-CN" altLang="en-US"/>
              <a:t>元素</a:t>
            </a:r>
          </a:p>
        </p:txBody>
      </p:sp>
    </p:spTree>
    <p:extLst>
      <p:ext uri="{BB962C8B-B14F-4D97-AF65-F5344CB8AC3E}">
        <p14:creationId xmlns:p14="http://schemas.microsoft.com/office/powerpoint/2010/main" val="1775977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up)">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标题 1">
            <a:extLst>
              <a:ext uri="{FF2B5EF4-FFF2-40B4-BE49-F238E27FC236}">
                <a16:creationId xmlns:a16="http://schemas.microsoft.com/office/drawing/2014/main" id="{8AD148CD-BCDB-4C13-99A7-82E7124A6A0B}"/>
              </a:ext>
            </a:extLst>
          </p:cNvPr>
          <p:cNvSpPr>
            <a:spLocks noGrp="1"/>
          </p:cNvSpPr>
          <p:nvPr>
            <p:ph type="ctrTitle"/>
          </p:nvPr>
        </p:nvSpPr>
        <p:spPr/>
        <p:txBody>
          <a:bodyPr/>
          <a:lstStyle/>
          <a:p>
            <a:r>
              <a:rPr lang="zh-CN" altLang="en-US"/>
              <a:t>学习目标</a:t>
            </a:r>
          </a:p>
        </p:txBody>
      </p:sp>
      <p:grpSp>
        <p:nvGrpSpPr>
          <p:cNvPr id="37" name="组合 36">
            <a:extLst>
              <a:ext uri="{FF2B5EF4-FFF2-40B4-BE49-F238E27FC236}">
                <a16:creationId xmlns:a16="http://schemas.microsoft.com/office/drawing/2014/main" id="{B348FFFF-3359-4D8B-A759-E30AB11BD8EE}"/>
              </a:ext>
            </a:extLst>
          </p:cNvPr>
          <p:cNvGrpSpPr>
            <a:grpSpLocks/>
          </p:cNvGrpSpPr>
          <p:nvPr/>
        </p:nvGrpSpPr>
        <p:grpSpPr bwMode="auto">
          <a:xfrm>
            <a:off x="5916613" y="3509196"/>
            <a:ext cx="3370262" cy="1147762"/>
            <a:chOff x="5917113" y="4303474"/>
            <a:chExt cx="3369730" cy="1148700"/>
          </a:xfrm>
        </p:grpSpPr>
        <p:sp>
          <p:nvSpPr>
            <p:cNvPr id="38" name="椭圆 37">
              <a:extLst>
                <a:ext uri="{FF2B5EF4-FFF2-40B4-BE49-F238E27FC236}">
                  <a16:creationId xmlns:a16="http://schemas.microsoft.com/office/drawing/2014/main" id="{16D06015-D665-43BF-8A92-BEB89171E240}"/>
                </a:ext>
              </a:extLst>
            </p:cNvPr>
            <p:cNvSpPr/>
            <p:nvPr/>
          </p:nvSpPr>
          <p:spPr bwMode="auto">
            <a:xfrm flipH="1">
              <a:off x="8510679" y="4953292"/>
              <a:ext cx="541252" cy="475051"/>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latin typeface="Arial" charset="0"/>
                <a:ea typeface="微软雅黑" pitchFamily="34" charset="-122"/>
              </a:endParaRPr>
            </a:p>
          </p:txBody>
        </p:sp>
        <p:grpSp>
          <p:nvGrpSpPr>
            <p:cNvPr id="40" name="组合 26">
              <a:extLst>
                <a:ext uri="{FF2B5EF4-FFF2-40B4-BE49-F238E27FC236}">
                  <a16:creationId xmlns:a16="http://schemas.microsoft.com/office/drawing/2014/main" id="{8356D07F-7ABB-4E39-9C88-C32E5AE3A46E}"/>
                </a:ext>
              </a:extLst>
            </p:cNvPr>
            <p:cNvGrpSpPr>
              <a:grpSpLocks/>
            </p:cNvGrpSpPr>
            <p:nvPr/>
          </p:nvGrpSpPr>
          <p:grpSpPr bwMode="auto">
            <a:xfrm>
              <a:off x="5917113" y="4303474"/>
              <a:ext cx="3369730" cy="1148700"/>
              <a:chOff x="6253163" y="4225925"/>
              <a:chExt cx="2588504" cy="1148453"/>
            </a:xfrm>
          </p:grpSpPr>
          <p:grpSp>
            <p:nvGrpSpPr>
              <p:cNvPr id="41" name="组合 38">
                <a:extLst>
                  <a:ext uri="{FF2B5EF4-FFF2-40B4-BE49-F238E27FC236}">
                    <a16:creationId xmlns:a16="http://schemas.microsoft.com/office/drawing/2014/main" id="{5BFB98D6-8D63-4553-8651-DDF8973264B1}"/>
                  </a:ext>
                </a:extLst>
              </p:cNvPr>
              <p:cNvGrpSpPr>
                <a:grpSpLocks/>
              </p:cNvGrpSpPr>
              <p:nvPr/>
            </p:nvGrpSpPr>
            <p:grpSpPr bwMode="auto">
              <a:xfrm rot="10800000">
                <a:off x="6253163" y="4225925"/>
                <a:ext cx="2178050" cy="652464"/>
                <a:chOff x="860198" y="2352243"/>
                <a:chExt cx="2178276" cy="652214"/>
              </a:xfrm>
            </p:grpSpPr>
            <p:cxnSp>
              <p:nvCxnSpPr>
                <p:cNvPr id="44" name="直接连接符 39">
                  <a:extLst>
                    <a:ext uri="{FF2B5EF4-FFF2-40B4-BE49-F238E27FC236}">
                      <a16:creationId xmlns:a16="http://schemas.microsoft.com/office/drawing/2014/main" id="{2A8CC2B2-6C43-4ACA-A658-C8EDB5CD8EC1}"/>
                    </a:ext>
                  </a:extLst>
                </p:cNvPr>
                <p:cNvCxnSpPr>
                  <a:cxnSpLocks noChangeShapeType="1"/>
                </p:cNvCxnSpPr>
                <p:nvPr/>
              </p:nvCxnSpPr>
              <p:spPr bwMode="auto">
                <a:xfrm rot="10800000" flipH="1" flipV="1">
                  <a:off x="860198" y="2352243"/>
                  <a:ext cx="372266" cy="652213"/>
                </a:xfrm>
                <a:prstGeom prst="line">
                  <a:avLst/>
                </a:prstGeom>
                <a:noFill/>
                <a:ln w="28575"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连接符 40">
                  <a:extLst>
                    <a:ext uri="{FF2B5EF4-FFF2-40B4-BE49-F238E27FC236}">
                      <a16:creationId xmlns:a16="http://schemas.microsoft.com/office/drawing/2014/main" id="{B373ECD1-ADBF-4063-A8B2-1ED139DB3AE8}"/>
                    </a:ext>
                  </a:extLst>
                </p:cNvPr>
                <p:cNvCxnSpPr>
                  <a:cxnSpLocks noChangeShapeType="1"/>
                </p:cNvCxnSpPr>
                <p:nvPr/>
              </p:nvCxnSpPr>
              <p:spPr bwMode="auto">
                <a:xfrm>
                  <a:off x="1222939" y="3004457"/>
                  <a:ext cx="1815535" cy="0"/>
                </a:xfrm>
                <a:prstGeom prst="line">
                  <a:avLst/>
                </a:prstGeom>
                <a:noFill/>
                <a:ln w="28575" algn="ctr">
                  <a:solidFill>
                    <a:srgbClr val="0070C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2" name="TextBox 41">
                <a:extLst>
                  <a:ext uri="{FF2B5EF4-FFF2-40B4-BE49-F238E27FC236}">
                    <a16:creationId xmlns:a16="http://schemas.microsoft.com/office/drawing/2014/main" id="{999CBD2B-8784-4FEE-BE35-3D5165306FA5}"/>
                  </a:ext>
                </a:extLst>
              </p:cNvPr>
              <p:cNvSpPr txBox="1"/>
              <p:nvPr/>
            </p:nvSpPr>
            <p:spPr bwMode="auto">
              <a:xfrm flipH="1">
                <a:off x="8301532" y="4850188"/>
                <a:ext cx="259704" cy="524190"/>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微软雅黑" pitchFamily="34"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43" name="矩形 51">
                <a:extLst>
                  <a:ext uri="{FF2B5EF4-FFF2-40B4-BE49-F238E27FC236}">
                    <a16:creationId xmlns:a16="http://schemas.microsoft.com/office/drawing/2014/main" id="{01D96E8A-1F98-44C7-95F7-3155D5156E82}"/>
                  </a:ext>
                </a:extLst>
              </p:cNvPr>
              <p:cNvSpPr>
                <a:spLocks noChangeArrowheads="1"/>
              </p:cNvSpPr>
              <p:nvPr/>
            </p:nvSpPr>
            <p:spPr bwMode="auto">
              <a:xfrm>
                <a:off x="6390571" y="4252992"/>
                <a:ext cx="2451096" cy="955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buFont typeface="Calibri" panose="020F0502020204030204" pitchFamily="34" charset="0"/>
                  <a:buNone/>
                </a:pPr>
                <a:r>
                  <a:rPr lang="zh-CN" altLang="en-US"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配置文件中各个元素</a:t>
                </a:r>
                <a:endParaRPr lang="en-US" altLang="zh-CN"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a:p>
                <a:pPr eaLnBrk="1" hangingPunct="1">
                  <a:lnSpc>
                    <a:spcPts val="3600"/>
                  </a:lnSpc>
                  <a:buFont typeface="Calibri" panose="020F0502020204030204" pitchFamily="34" charset="0"/>
                  <a:buNone/>
                </a:pPr>
                <a:r>
                  <a:rPr lang="zh-CN" altLang="en-US"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的作用</a:t>
                </a:r>
                <a:endParaRPr lang="en-US" altLang="zh-CN"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grpSp>
        <p:nvGrpSpPr>
          <p:cNvPr id="53" name="组合 52">
            <a:extLst>
              <a:ext uri="{FF2B5EF4-FFF2-40B4-BE49-F238E27FC236}">
                <a16:creationId xmlns:a16="http://schemas.microsoft.com/office/drawing/2014/main" id="{F14BB6FE-28CA-4EE4-B2D9-FDF2620F2037}"/>
              </a:ext>
            </a:extLst>
          </p:cNvPr>
          <p:cNvGrpSpPr>
            <a:grpSpLocks/>
          </p:cNvGrpSpPr>
          <p:nvPr/>
        </p:nvGrpSpPr>
        <p:grpSpPr bwMode="auto">
          <a:xfrm>
            <a:off x="1643063" y="1316858"/>
            <a:ext cx="5245100" cy="4035425"/>
            <a:chOff x="1643733" y="2112066"/>
            <a:chExt cx="5245036" cy="4035361"/>
          </a:xfrm>
        </p:grpSpPr>
        <p:grpSp>
          <p:nvGrpSpPr>
            <p:cNvPr id="54" name="组合 41">
              <a:extLst>
                <a:ext uri="{FF2B5EF4-FFF2-40B4-BE49-F238E27FC236}">
                  <a16:creationId xmlns:a16="http://schemas.microsoft.com/office/drawing/2014/main" id="{00F855B3-9717-4FB5-98C7-3BDA43D5FD14}"/>
                </a:ext>
              </a:extLst>
            </p:cNvPr>
            <p:cNvGrpSpPr>
              <a:grpSpLocks/>
            </p:cNvGrpSpPr>
            <p:nvPr/>
          </p:nvGrpSpPr>
          <p:grpSpPr bwMode="auto">
            <a:xfrm>
              <a:off x="1643733" y="2112066"/>
              <a:ext cx="5245036" cy="4035361"/>
              <a:chOff x="1398367" y="1722062"/>
              <a:chExt cx="5245036" cy="4035172"/>
            </a:xfrm>
          </p:grpSpPr>
          <p:graphicFrame>
            <p:nvGraphicFramePr>
              <p:cNvPr id="62" name="图表 2">
                <a:extLst>
                  <a:ext uri="{FF2B5EF4-FFF2-40B4-BE49-F238E27FC236}">
                    <a16:creationId xmlns:a16="http://schemas.microsoft.com/office/drawing/2014/main" id="{83B7736A-B0FB-40C0-921F-EF4982BE8606}"/>
                  </a:ext>
                </a:extLst>
              </p:cNvPr>
              <p:cNvGraphicFramePr>
                <a:graphicFrameLocks/>
              </p:cNvGraphicFramePr>
              <p:nvPr/>
            </p:nvGraphicFramePr>
            <p:xfrm>
              <a:off x="1347567" y="1671264"/>
              <a:ext cx="5346636" cy="4136767"/>
            </p:xfrm>
            <a:graphic>
              <a:graphicData uri="http://schemas.openxmlformats.org/presentationml/2006/ole">
                <mc:AlternateContent xmlns:mc="http://schemas.openxmlformats.org/markup-compatibility/2006">
                  <mc:Choice xmlns:v="urn:schemas-microsoft-com:vml" Requires="v">
                    <p:oleObj spid="_x0000_s63519" r:id="rId4" imgW="5346655" imgH="4139543" progId="Excel.Chart.8">
                      <p:embed/>
                    </p:oleObj>
                  </mc:Choice>
                  <mc:Fallback>
                    <p:oleObj r:id="rId4" imgW="5346655" imgH="4139543" progId="Excel.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7567" y="1671264"/>
                            <a:ext cx="5346636" cy="413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 name="TextBox 62">
                <a:extLst>
                  <a:ext uri="{FF2B5EF4-FFF2-40B4-BE49-F238E27FC236}">
                    <a16:creationId xmlns:a16="http://schemas.microsoft.com/office/drawing/2014/main" id="{7C30038F-D40C-4BAD-A270-9A3C39359A90}"/>
                  </a:ext>
                </a:extLst>
              </p:cNvPr>
              <p:cNvSpPr txBox="1"/>
              <p:nvPr/>
            </p:nvSpPr>
            <p:spPr bwMode="auto">
              <a:xfrm>
                <a:off x="3762125" y="2290351"/>
                <a:ext cx="1042975" cy="369865"/>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掌握</a:t>
                </a:r>
              </a:p>
            </p:txBody>
          </p:sp>
          <p:sp>
            <p:nvSpPr>
              <p:cNvPr id="66" name="TextBox 65">
                <a:extLst>
                  <a:ext uri="{FF2B5EF4-FFF2-40B4-BE49-F238E27FC236}">
                    <a16:creationId xmlns:a16="http://schemas.microsoft.com/office/drawing/2014/main" id="{C0736ADE-06ED-4CC8-AEB8-C4738FC6F1BC}"/>
                  </a:ext>
                </a:extLst>
              </p:cNvPr>
              <p:cNvSpPr txBox="1"/>
              <p:nvPr/>
            </p:nvSpPr>
            <p:spPr bwMode="auto">
              <a:xfrm rot="3902762" flipV="1">
                <a:off x="2592973" y="3746782"/>
                <a:ext cx="1041335" cy="369882"/>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了解</a:t>
                </a:r>
              </a:p>
            </p:txBody>
          </p:sp>
          <p:sp>
            <p:nvSpPr>
              <p:cNvPr id="67" name="TextBox 66">
                <a:extLst>
                  <a:ext uri="{FF2B5EF4-FFF2-40B4-BE49-F238E27FC236}">
                    <a16:creationId xmlns:a16="http://schemas.microsoft.com/office/drawing/2014/main" id="{615ACCAD-0F3E-4C6B-BDF9-4CD1496971C6}"/>
                  </a:ext>
                </a:extLst>
              </p:cNvPr>
              <p:cNvSpPr txBox="1"/>
              <p:nvPr/>
            </p:nvSpPr>
            <p:spPr bwMode="auto">
              <a:xfrm rot="6886003" flipH="1" flipV="1">
                <a:off x="4635266" y="3719002"/>
                <a:ext cx="1041335" cy="368296"/>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熟悉</a:t>
                </a:r>
              </a:p>
            </p:txBody>
          </p:sp>
        </p:grpSp>
        <p:grpSp>
          <p:nvGrpSpPr>
            <p:cNvPr id="55" name="组合 2">
              <a:extLst>
                <a:ext uri="{FF2B5EF4-FFF2-40B4-BE49-F238E27FC236}">
                  <a16:creationId xmlns:a16="http://schemas.microsoft.com/office/drawing/2014/main" id="{37DC149B-6452-4FA1-9B70-A7568655798A}"/>
                </a:ext>
              </a:extLst>
            </p:cNvPr>
            <p:cNvGrpSpPr>
              <a:grpSpLocks/>
            </p:cNvGrpSpPr>
            <p:nvPr/>
          </p:nvGrpSpPr>
          <p:grpSpPr bwMode="auto">
            <a:xfrm>
              <a:off x="3787775" y="3337585"/>
              <a:ext cx="1203325" cy="1201737"/>
              <a:chOff x="3692088" y="2878838"/>
              <a:chExt cx="1203191" cy="1201737"/>
            </a:xfrm>
          </p:grpSpPr>
          <p:sp>
            <p:nvSpPr>
              <p:cNvPr id="58" name="弧形 57">
                <a:extLst>
                  <a:ext uri="{FF2B5EF4-FFF2-40B4-BE49-F238E27FC236}">
                    <a16:creationId xmlns:a16="http://schemas.microsoft.com/office/drawing/2014/main" id="{A8E8F3EC-0119-4D46-9FFF-15ADC9FBCCBB}"/>
                  </a:ext>
                </a:extLst>
              </p:cNvPr>
              <p:cNvSpPr/>
              <p:nvPr/>
            </p:nvSpPr>
            <p:spPr bwMode="auto">
              <a:xfrm rot="5400000">
                <a:off x="3693461" y="2878121"/>
                <a:ext cx="1201719" cy="1203176"/>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dirty="0">
                  <a:ea typeface="微软雅黑" pitchFamily="34" charset="-122"/>
                </a:endParaRPr>
              </a:p>
            </p:txBody>
          </p:sp>
          <p:sp>
            <p:nvSpPr>
              <p:cNvPr id="59" name="弧形 58">
                <a:extLst>
                  <a:ext uri="{FF2B5EF4-FFF2-40B4-BE49-F238E27FC236}">
                    <a16:creationId xmlns:a16="http://schemas.microsoft.com/office/drawing/2014/main" id="{40E2B487-7154-4E94-AA89-3A13DC9A86A6}"/>
                  </a:ext>
                </a:extLst>
              </p:cNvPr>
              <p:cNvSpPr/>
              <p:nvPr/>
            </p:nvSpPr>
            <p:spPr bwMode="auto">
              <a:xfrm>
                <a:off x="3795907" y="2996323"/>
                <a:ext cx="990477" cy="992172"/>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dirty="0">
                  <a:ea typeface="微软雅黑" pitchFamily="34" charset="-122"/>
                </a:endParaRPr>
              </a:p>
            </p:txBody>
          </p:sp>
          <p:sp>
            <p:nvSpPr>
              <p:cNvPr id="61" name="弧形 60">
                <a:extLst>
                  <a:ext uri="{FF2B5EF4-FFF2-40B4-BE49-F238E27FC236}">
                    <a16:creationId xmlns:a16="http://schemas.microsoft.com/office/drawing/2014/main" id="{C425E88D-360B-421D-8080-D412E4B6BEAA}"/>
                  </a:ext>
                </a:extLst>
              </p:cNvPr>
              <p:cNvSpPr/>
              <p:nvPr/>
            </p:nvSpPr>
            <p:spPr bwMode="auto">
              <a:xfrm rot="16200000">
                <a:off x="3891894" y="3136857"/>
                <a:ext cx="822312" cy="753969"/>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dirty="0">
                  <a:ea typeface="微软雅黑" pitchFamily="34" charset="-122"/>
                </a:endParaRPr>
              </a:p>
            </p:txBody>
          </p:sp>
        </p:grpSp>
      </p:grpSp>
      <p:grpSp>
        <p:nvGrpSpPr>
          <p:cNvPr id="69" name="组合 6">
            <a:extLst>
              <a:ext uri="{FF2B5EF4-FFF2-40B4-BE49-F238E27FC236}">
                <a16:creationId xmlns:a16="http://schemas.microsoft.com/office/drawing/2014/main" id="{98E4EF51-81EA-41B2-B8F1-75AAE68515F5}"/>
              </a:ext>
            </a:extLst>
          </p:cNvPr>
          <p:cNvGrpSpPr>
            <a:grpSpLocks/>
          </p:cNvGrpSpPr>
          <p:nvPr/>
        </p:nvGrpSpPr>
        <p:grpSpPr bwMode="auto">
          <a:xfrm>
            <a:off x="2552700" y="680271"/>
            <a:ext cx="3848100" cy="896937"/>
            <a:chOff x="5620096" y="1827378"/>
            <a:chExt cx="3602645" cy="896617"/>
          </a:xfrm>
        </p:grpSpPr>
        <p:sp>
          <p:nvSpPr>
            <p:cNvPr id="70" name="矩形 5">
              <a:extLst>
                <a:ext uri="{FF2B5EF4-FFF2-40B4-BE49-F238E27FC236}">
                  <a16:creationId xmlns:a16="http://schemas.microsoft.com/office/drawing/2014/main" id="{4EB9430D-DCEB-467C-B5AF-1EC79FA22B6B}"/>
                </a:ext>
              </a:extLst>
            </p:cNvPr>
            <p:cNvSpPr>
              <a:spLocks noChangeArrowheads="1"/>
            </p:cNvSpPr>
            <p:nvPr/>
          </p:nvSpPr>
          <p:spPr bwMode="auto">
            <a:xfrm flipH="1">
              <a:off x="5620096" y="2152274"/>
              <a:ext cx="3443357" cy="493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pPr>
              <a:r>
                <a:rPr lang="zh-CN" altLang="en-US" b="1">
                  <a:solidFill>
                    <a:srgbClr val="0070C0"/>
                  </a:solidFill>
                  <a:latin typeface="微软雅黑" panose="020B0503020204020204" pitchFamily="34" charset="-122"/>
                  <a:ea typeface="微软雅黑" panose="020B0503020204020204" pitchFamily="34" charset="-122"/>
                </a:rPr>
                <a:t>映射文件中常用元素的使用</a:t>
              </a:r>
              <a:endParaRPr lang="en-US" altLang="zh-CN" b="1">
                <a:solidFill>
                  <a:srgbClr val="0070C0"/>
                </a:solidFill>
                <a:latin typeface="微软雅黑" panose="020B0503020204020204" pitchFamily="34" charset="-122"/>
                <a:ea typeface="微软雅黑" panose="020B0503020204020204" pitchFamily="34" charset="-122"/>
              </a:endParaRPr>
            </a:p>
          </p:txBody>
        </p:sp>
        <p:grpSp>
          <p:nvGrpSpPr>
            <p:cNvPr id="71" name="组合 16">
              <a:extLst>
                <a:ext uri="{FF2B5EF4-FFF2-40B4-BE49-F238E27FC236}">
                  <a16:creationId xmlns:a16="http://schemas.microsoft.com/office/drawing/2014/main" id="{C2788342-AB8D-4B5F-808F-67107757640D}"/>
                </a:ext>
              </a:extLst>
            </p:cNvPr>
            <p:cNvGrpSpPr>
              <a:grpSpLocks/>
            </p:cNvGrpSpPr>
            <p:nvPr/>
          </p:nvGrpSpPr>
          <p:grpSpPr bwMode="auto">
            <a:xfrm flipH="1">
              <a:off x="5620096" y="2277314"/>
              <a:ext cx="3367167" cy="446681"/>
              <a:chOff x="980659" y="2852988"/>
              <a:chExt cx="3520854" cy="446892"/>
            </a:xfrm>
          </p:grpSpPr>
          <p:cxnSp>
            <p:nvCxnSpPr>
              <p:cNvPr id="75" name="直接连接符 7">
                <a:extLst>
                  <a:ext uri="{FF2B5EF4-FFF2-40B4-BE49-F238E27FC236}">
                    <a16:creationId xmlns:a16="http://schemas.microsoft.com/office/drawing/2014/main" id="{592E71C7-17B2-4486-8B43-E85912FD2956}"/>
                  </a:ext>
                </a:extLst>
              </p:cNvPr>
              <p:cNvCxnSpPr>
                <a:cxnSpLocks noChangeShapeType="1"/>
              </p:cNvCxnSpPr>
              <p:nvPr/>
            </p:nvCxnSpPr>
            <p:spPr bwMode="auto">
              <a:xfrm>
                <a:off x="980659" y="2852988"/>
                <a:ext cx="255076" cy="446892"/>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接连接符 10">
                <a:extLst>
                  <a:ext uri="{FF2B5EF4-FFF2-40B4-BE49-F238E27FC236}">
                    <a16:creationId xmlns:a16="http://schemas.microsoft.com/office/drawing/2014/main" id="{BF9E1672-F72B-45D1-80F6-4D464FB49451}"/>
                  </a:ext>
                </a:extLst>
              </p:cNvPr>
              <p:cNvCxnSpPr>
                <a:cxnSpLocks noChangeShapeType="1"/>
              </p:cNvCxnSpPr>
              <p:nvPr/>
            </p:nvCxnSpPr>
            <p:spPr bwMode="auto">
              <a:xfrm>
                <a:off x="1235733" y="3294594"/>
                <a:ext cx="3265780" cy="0"/>
              </a:xfrm>
              <a:prstGeom prst="line">
                <a:avLst/>
              </a:prstGeom>
              <a:noFill/>
              <a:ln w="28575" algn="ctr">
                <a:solidFill>
                  <a:srgbClr val="006BA9"/>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2" name="组合 15">
              <a:extLst>
                <a:ext uri="{FF2B5EF4-FFF2-40B4-BE49-F238E27FC236}">
                  <a16:creationId xmlns:a16="http://schemas.microsoft.com/office/drawing/2014/main" id="{F44C4EFC-6746-4CE0-866A-CBA7E651AED2}"/>
                </a:ext>
              </a:extLst>
            </p:cNvPr>
            <p:cNvGrpSpPr>
              <a:grpSpLocks/>
            </p:cNvGrpSpPr>
            <p:nvPr/>
          </p:nvGrpSpPr>
          <p:grpSpPr bwMode="auto">
            <a:xfrm flipH="1">
              <a:off x="8767741" y="1827378"/>
              <a:ext cx="455000" cy="520715"/>
              <a:chOff x="1419028" y="4069721"/>
              <a:chExt cx="475767" cy="520961"/>
            </a:xfrm>
          </p:grpSpPr>
          <p:sp>
            <p:nvSpPr>
              <p:cNvPr id="73" name="椭圆 72">
                <a:extLst>
                  <a:ext uri="{FF2B5EF4-FFF2-40B4-BE49-F238E27FC236}">
                    <a16:creationId xmlns:a16="http://schemas.microsoft.com/office/drawing/2014/main" id="{40F7805D-44DB-42FA-B584-A748D4C362C7}"/>
                  </a:ext>
                </a:extLst>
              </p:cNvPr>
              <p:cNvSpPr/>
              <p:nvPr/>
            </p:nvSpPr>
            <p:spPr bwMode="auto">
              <a:xfrm>
                <a:off x="1419028" y="4085598"/>
                <a:ext cx="475547" cy="473129"/>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ea typeface="微软雅黑" pitchFamily="34" charset="-122"/>
                </a:endParaRPr>
              </a:p>
            </p:txBody>
          </p:sp>
          <p:sp>
            <p:nvSpPr>
              <p:cNvPr id="74" name="TextBox 73">
                <a:extLst>
                  <a:ext uri="{FF2B5EF4-FFF2-40B4-BE49-F238E27FC236}">
                    <a16:creationId xmlns:a16="http://schemas.microsoft.com/office/drawing/2014/main" id="{7A27D874-C15E-41AD-9BA7-BDB47AD8E62D}"/>
                  </a:ext>
                </a:extLst>
              </p:cNvPr>
              <p:cNvSpPr txBox="1"/>
              <p:nvPr/>
            </p:nvSpPr>
            <p:spPr>
              <a:xfrm>
                <a:off x="1490515" y="4069721"/>
                <a:ext cx="335680" cy="520760"/>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微软雅黑" pitchFamily="34"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grpSp>
      </p:grpSp>
      <p:grpSp>
        <p:nvGrpSpPr>
          <p:cNvPr id="77" name="组合 17">
            <a:extLst>
              <a:ext uri="{FF2B5EF4-FFF2-40B4-BE49-F238E27FC236}">
                <a16:creationId xmlns:a16="http://schemas.microsoft.com/office/drawing/2014/main" id="{662597EA-789C-4CEC-B50F-FED64A6A551B}"/>
              </a:ext>
            </a:extLst>
          </p:cNvPr>
          <p:cNvGrpSpPr>
            <a:grpSpLocks/>
          </p:cNvGrpSpPr>
          <p:nvPr/>
        </p:nvGrpSpPr>
        <p:grpSpPr bwMode="auto">
          <a:xfrm>
            <a:off x="441325" y="3525071"/>
            <a:ext cx="2892425" cy="1096962"/>
            <a:chOff x="633515" y="3950799"/>
            <a:chExt cx="2891893" cy="1094642"/>
          </a:xfrm>
        </p:grpSpPr>
        <p:grpSp>
          <p:nvGrpSpPr>
            <p:cNvPr id="78" name="组合 26">
              <a:extLst>
                <a:ext uri="{FF2B5EF4-FFF2-40B4-BE49-F238E27FC236}">
                  <a16:creationId xmlns:a16="http://schemas.microsoft.com/office/drawing/2014/main" id="{A4B7CBF4-4548-4FA2-8B0A-C23B716EA7FA}"/>
                </a:ext>
              </a:extLst>
            </p:cNvPr>
            <p:cNvGrpSpPr>
              <a:grpSpLocks/>
            </p:cNvGrpSpPr>
            <p:nvPr/>
          </p:nvGrpSpPr>
          <p:grpSpPr bwMode="auto">
            <a:xfrm rot="10800000" flipH="1">
              <a:off x="860198" y="3950799"/>
              <a:ext cx="2178276" cy="652213"/>
              <a:chOff x="860198" y="2352244"/>
              <a:chExt cx="2178276" cy="652213"/>
            </a:xfrm>
          </p:grpSpPr>
          <p:cxnSp>
            <p:nvCxnSpPr>
              <p:cNvPr id="83" name="直接连接符 27">
                <a:extLst>
                  <a:ext uri="{FF2B5EF4-FFF2-40B4-BE49-F238E27FC236}">
                    <a16:creationId xmlns:a16="http://schemas.microsoft.com/office/drawing/2014/main" id="{CFBF16C8-183A-4804-B057-A6E8674A51BB}"/>
                  </a:ext>
                </a:extLst>
              </p:cNvPr>
              <p:cNvCxnSpPr>
                <a:cxnSpLocks noChangeShapeType="1"/>
              </p:cNvCxnSpPr>
              <p:nvPr/>
            </p:nvCxnSpPr>
            <p:spPr bwMode="auto">
              <a:xfrm>
                <a:off x="860198" y="2352244"/>
                <a:ext cx="372267" cy="652213"/>
              </a:xfrm>
              <a:prstGeom prst="line">
                <a:avLst/>
              </a:prstGeom>
              <a:noFill/>
              <a:ln w="28575"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接连接符 28">
                <a:extLst>
                  <a:ext uri="{FF2B5EF4-FFF2-40B4-BE49-F238E27FC236}">
                    <a16:creationId xmlns:a16="http://schemas.microsoft.com/office/drawing/2014/main" id="{F4DBAE1D-B811-4598-9D12-8C1E44F48624}"/>
                  </a:ext>
                </a:extLst>
              </p:cNvPr>
              <p:cNvCxnSpPr>
                <a:cxnSpLocks noChangeShapeType="1"/>
              </p:cNvCxnSpPr>
              <p:nvPr/>
            </p:nvCxnSpPr>
            <p:spPr bwMode="auto">
              <a:xfrm>
                <a:off x="1222939" y="3004457"/>
                <a:ext cx="1815535" cy="0"/>
              </a:xfrm>
              <a:prstGeom prst="line">
                <a:avLst/>
              </a:prstGeom>
              <a:noFill/>
              <a:ln w="28575" algn="ctr">
                <a:solidFill>
                  <a:srgbClr val="0070C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9" name="组合 29">
              <a:extLst>
                <a:ext uri="{FF2B5EF4-FFF2-40B4-BE49-F238E27FC236}">
                  <a16:creationId xmlns:a16="http://schemas.microsoft.com/office/drawing/2014/main" id="{5BDA95D3-E2E9-47BC-8E52-24345A2117CB}"/>
                </a:ext>
              </a:extLst>
            </p:cNvPr>
            <p:cNvGrpSpPr>
              <a:grpSpLocks/>
            </p:cNvGrpSpPr>
            <p:nvPr/>
          </p:nvGrpSpPr>
          <p:grpSpPr bwMode="auto">
            <a:xfrm>
              <a:off x="633515" y="4522674"/>
              <a:ext cx="474576" cy="522767"/>
              <a:chOff x="1318173" y="3524885"/>
              <a:chExt cx="474576" cy="522767"/>
            </a:xfrm>
          </p:grpSpPr>
          <p:sp>
            <p:nvSpPr>
              <p:cNvPr id="81" name="椭圆 80">
                <a:extLst>
                  <a:ext uri="{FF2B5EF4-FFF2-40B4-BE49-F238E27FC236}">
                    <a16:creationId xmlns:a16="http://schemas.microsoft.com/office/drawing/2014/main" id="{610174D1-1D8A-4C39-B1BD-88191A9A12FB}"/>
                  </a:ext>
                </a:extLst>
              </p:cNvPr>
              <p:cNvSpPr/>
              <p:nvPr/>
            </p:nvSpPr>
            <p:spPr bwMode="auto">
              <a:xfrm>
                <a:off x="1318173" y="3550231"/>
                <a:ext cx="474576" cy="473659"/>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latin typeface="Arial" charset="0"/>
                  <a:ea typeface="微软雅黑" pitchFamily="34" charset="-122"/>
                </a:endParaRPr>
              </a:p>
            </p:txBody>
          </p:sp>
          <p:sp>
            <p:nvSpPr>
              <p:cNvPr id="82" name="TextBox 81">
                <a:extLst>
                  <a:ext uri="{FF2B5EF4-FFF2-40B4-BE49-F238E27FC236}">
                    <a16:creationId xmlns:a16="http://schemas.microsoft.com/office/drawing/2014/main" id="{837B0CBE-B434-47C6-AE32-9B36C681BF5E}"/>
                  </a:ext>
                </a:extLst>
              </p:cNvPr>
              <p:cNvSpPr txBox="1"/>
              <p:nvPr/>
            </p:nvSpPr>
            <p:spPr>
              <a:xfrm>
                <a:off x="1370551" y="3524885"/>
                <a:ext cx="334901" cy="522767"/>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微软雅黑" pitchFamily="34"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grpSp>
        <p:sp>
          <p:nvSpPr>
            <p:cNvPr id="80" name="矩形 21">
              <a:extLst>
                <a:ext uri="{FF2B5EF4-FFF2-40B4-BE49-F238E27FC236}">
                  <a16:creationId xmlns:a16="http://schemas.microsoft.com/office/drawing/2014/main" id="{2D82EAFC-18E6-450C-949F-EB14795E9E14}"/>
                </a:ext>
              </a:extLst>
            </p:cNvPr>
            <p:cNvSpPr>
              <a:spLocks noChangeArrowheads="1"/>
            </p:cNvSpPr>
            <p:nvPr/>
          </p:nvSpPr>
          <p:spPr bwMode="auto">
            <a:xfrm>
              <a:off x="1049268" y="4049152"/>
              <a:ext cx="2476140" cy="492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buFont typeface="Calibri" panose="020F0502020204030204" pitchFamily="34" charset="0"/>
                <a:buNone/>
              </a:pPr>
              <a:r>
                <a:rPr lang="zh-CN" altLang="en-US"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核心对象的作用</a:t>
              </a:r>
              <a:endParaRPr lang="en-US" altLang="zh-CN"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grpSp>
    </p:spTree>
    <p:custDataLst>
      <p:tags r:id="rId2"/>
    </p:custDataLst>
    <p:extLst>
      <p:ext uri="{BB962C8B-B14F-4D97-AF65-F5344CB8AC3E}">
        <p14:creationId xmlns:p14="http://schemas.microsoft.com/office/powerpoint/2010/main" val="32294880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heel(1)">
                                      <p:cBhvr>
                                        <p:cTn id="7" dur="1000"/>
                                        <p:tgtEl>
                                          <p:spTgt spid="53"/>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down)">
                                      <p:cBhvr>
                                        <p:cTn id="11" dur="500"/>
                                        <p:tgtEl>
                                          <p:spTgt spid="69"/>
                                        </p:tgtEl>
                                      </p:cBhvr>
                                    </p:animEffect>
                                  </p:childTnLst>
                                </p:cTn>
                              </p:par>
                            </p:childTnLst>
                          </p:cTn>
                        </p:par>
                        <p:par>
                          <p:cTn id="12" fill="hold">
                            <p:stCondLst>
                              <p:cond delay="1500"/>
                            </p:stCondLst>
                            <p:childTnLst>
                              <p:par>
                                <p:cTn id="13" presetID="26" presetClass="emph" presetSubtype="0" fill="hold" nodeType="afterEffect">
                                  <p:stCondLst>
                                    <p:cond delay="0"/>
                                  </p:stCondLst>
                                  <p:childTnLst>
                                    <p:animEffect transition="out" filter="fade">
                                      <p:cBhvr>
                                        <p:cTn id="14" dur="500" tmFilter="0, 0; .2, .5; .8, .5; 1, 0"/>
                                        <p:tgtEl>
                                          <p:spTgt spid="69"/>
                                        </p:tgtEl>
                                      </p:cBhvr>
                                    </p:animEffect>
                                    <p:animScale>
                                      <p:cBhvr>
                                        <p:cTn id="15" dur="250" autoRev="1" fill="hold"/>
                                        <p:tgtEl>
                                          <p:spTgt spid="69"/>
                                        </p:tgtEl>
                                      </p:cBhvr>
                                      <p:by x="105000" y="105000"/>
                                    </p:animScale>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childTnLst>
                          </p:cTn>
                        </p:par>
                        <p:par>
                          <p:cTn id="20" fill="hold">
                            <p:stCondLst>
                              <p:cond delay="2500"/>
                            </p:stCondLst>
                            <p:childTnLst>
                              <p:par>
                                <p:cTn id="21" presetID="26" presetClass="emph" presetSubtype="0" fill="hold" nodeType="afterEffect">
                                  <p:stCondLst>
                                    <p:cond delay="0"/>
                                  </p:stCondLst>
                                  <p:childTnLst>
                                    <p:animEffect transition="out" filter="fade">
                                      <p:cBhvr>
                                        <p:cTn id="22" dur="500" tmFilter="0, 0; .2, .5; .8, .5; 1, 0"/>
                                        <p:tgtEl>
                                          <p:spTgt spid="37"/>
                                        </p:tgtEl>
                                      </p:cBhvr>
                                    </p:animEffect>
                                    <p:animScale>
                                      <p:cBhvr>
                                        <p:cTn id="23" dur="250" autoRev="1" fill="hold"/>
                                        <p:tgtEl>
                                          <p:spTgt spid="37"/>
                                        </p:tgtEl>
                                      </p:cBhvr>
                                      <p:by x="105000" y="105000"/>
                                    </p:animScale>
                                  </p:childTnLst>
                                </p:cTn>
                              </p:par>
                            </p:childTnLst>
                          </p:cTn>
                        </p:par>
                        <p:par>
                          <p:cTn id="24" fill="hold">
                            <p:stCondLst>
                              <p:cond delay="3000"/>
                            </p:stCondLst>
                            <p:childTnLst>
                              <p:par>
                                <p:cTn id="25" presetID="22" presetClass="entr" presetSubtype="2"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right)">
                                      <p:cBhvr>
                                        <p:cTn id="27" dur="500"/>
                                        <p:tgtEl>
                                          <p:spTgt spid="77"/>
                                        </p:tgtEl>
                                      </p:cBhvr>
                                    </p:animEffect>
                                  </p:childTnLst>
                                </p:cTn>
                              </p:par>
                            </p:childTnLst>
                          </p:cTn>
                        </p:par>
                        <p:par>
                          <p:cTn id="28" fill="hold">
                            <p:stCondLst>
                              <p:cond delay="3500"/>
                            </p:stCondLst>
                            <p:childTnLst>
                              <p:par>
                                <p:cTn id="29" presetID="26" presetClass="emph" presetSubtype="0" fill="hold" nodeType="afterEffect">
                                  <p:stCondLst>
                                    <p:cond delay="0"/>
                                  </p:stCondLst>
                                  <p:childTnLst>
                                    <p:animEffect transition="out" filter="fade">
                                      <p:cBhvr>
                                        <p:cTn id="30" dur="500" tmFilter="0, 0; .2, .5; .8, .5; 1, 0"/>
                                        <p:tgtEl>
                                          <p:spTgt spid="77"/>
                                        </p:tgtEl>
                                      </p:cBhvr>
                                    </p:animEffect>
                                    <p:animScale>
                                      <p:cBhvr>
                                        <p:cTn id="31" dur="250" autoRev="1" fill="hold"/>
                                        <p:tgtEl>
                                          <p:spTgt spid="7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solidFill>
                  <a:srgbClr val="000000"/>
                </a:solidFill>
              </a:rPr>
              <a:t>&lt;select&gt;</a:t>
            </a:r>
            <a:r>
              <a:rPr lang="zh-CN" altLang="en-US" dirty="0">
                <a:solidFill>
                  <a:srgbClr val="000000"/>
                </a:solidFill>
              </a:rPr>
              <a:t>元素的常用属性</a:t>
            </a:r>
          </a:p>
          <a:p>
            <a:endParaRPr lang="zh-CN" altLang="en-US" dirty="0"/>
          </a:p>
        </p:txBody>
      </p:sp>
      <p:sp>
        <p:nvSpPr>
          <p:cNvPr id="56322" name="标题 1">
            <a:extLst>
              <a:ext uri="{FF2B5EF4-FFF2-40B4-BE49-F238E27FC236}">
                <a16:creationId xmlns:a16="http://schemas.microsoft.com/office/drawing/2014/main" id="{34E4B54E-D0E8-48A4-A54E-0736290E1831}"/>
              </a:ext>
            </a:extLst>
          </p:cNvPr>
          <p:cNvSpPr>
            <a:spLocks noGrp="1"/>
          </p:cNvSpPr>
          <p:nvPr>
            <p:ph type="ctrTitle"/>
          </p:nvPr>
        </p:nvSpPr>
        <p:spPr/>
        <p:txBody>
          <a:bodyPr/>
          <a:lstStyle/>
          <a:p>
            <a:r>
              <a:rPr lang="en-US" altLang="zh-CN"/>
              <a:t>7.3.2 &lt;select&gt;</a:t>
            </a:r>
            <a:r>
              <a:rPr lang="zh-CN" altLang="en-US"/>
              <a:t>元素</a:t>
            </a:r>
          </a:p>
        </p:txBody>
      </p:sp>
      <p:pic>
        <p:nvPicPr>
          <p:cNvPr id="94210" name="Picture 2">
            <a:extLst>
              <a:ext uri="{FF2B5EF4-FFF2-40B4-BE49-F238E27FC236}">
                <a16:creationId xmlns:a16="http://schemas.microsoft.com/office/drawing/2014/main" id="{AEAA176D-2AAF-4390-8BD6-F2F7423B3E36}"/>
              </a:ext>
            </a:extLst>
          </p:cNvPr>
          <p:cNvPicPr>
            <a:picLocks noChangeArrowheads="1"/>
          </p:cNvPicPr>
          <p:nvPr/>
        </p:nvPicPr>
        <p:blipFill rotWithShape="1">
          <a:blip r:embed="rId2">
            <a:extLst>
              <a:ext uri="{28A0092B-C50C-407E-A947-70E740481C1C}">
                <a14:useLocalDpi xmlns:a14="http://schemas.microsoft.com/office/drawing/2010/main" val="0"/>
              </a:ext>
            </a:extLst>
          </a:blip>
          <a:srcRect b="5733"/>
          <a:stretch/>
        </p:blipFill>
        <p:spPr bwMode="auto">
          <a:xfrm>
            <a:off x="1751946" y="1103586"/>
            <a:ext cx="5169118" cy="37159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Tree>
    <p:extLst>
      <p:ext uri="{BB962C8B-B14F-4D97-AF65-F5344CB8AC3E}">
        <p14:creationId xmlns:p14="http://schemas.microsoft.com/office/powerpoint/2010/main" val="3633037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94210"/>
                                        </p:tgtEl>
                                        <p:attrNameLst>
                                          <p:attrName>style.visibility</p:attrName>
                                        </p:attrNameLst>
                                      </p:cBhvr>
                                      <p:to>
                                        <p:strVal val="visible"/>
                                      </p:to>
                                    </p:set>
                                    <p:animEffect transition="in" filter="wipe(left)">
                                      <p:cBhvr>
                                        <p:cTn id="7" dur="500"/>
                                        <p:tgtEl>
                                          <p:spTgt spid="94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solidFill>
                  <a:srgbClr val="000000"/>
                </a:solidFill>
                <a:latin typeface="Times New Roman" panose="02020603050405020304" pitchFamily="18" charset="0"/>
                <a:cs typeface="Times New Roman" panose="02020603050405020304" pitchFamily="18" charset="0"/>
              </a:rPr>
              <a:t> &lt;insert&gt;</a:t>
            </a:r>
            <a:r>
              <a:rPr lang="zh-CN" altLang="en-US" dirty="0">
                <a:solidFill>
                  <a:srgbClr val="000000"/>
                </a:solidFill>
                <a:latin typeface="Times New Roman" panose="02020603050405020304" pitchFamily="18" charset="0"/>
                <a:cs typeface="Times New Roman" panose="02020603050405020304" pitchFamily="18" charset="0"/>
              </a:rPr>
              <a:t>元素用于映射插入语句，在执行完元素中定义的</a:t>
            </a:r>
            <a:r>
              <a:rPr lang="en-US" altLang="zh-CN" dirty="0">
                <a:solidFill>
                  <a:srgbClr val="000000"/>
                </a:solidFill>
                <a:latin typeface="Times New Roman" panose="02020603050405020304" pitchFamily="18" charset="0"/>
                <a:cs typeface="Times New Roman" panose="02020603050405020304" pitchFamily="18" charset="0"/>
              </a:rPr>
              <a:t>SQL</a:t>
            </a:r>
            <a:r>
              <a:rPr lang="zh-CN" altLang="en-US" dirty="0">
                <a:solidFill>
                  <a:srgbClr val="000000"/>
                </a:solidFill>
                <a:latin typeface="Times New Roman" panose="02020603050405020304" pitchFamily="18" charset="0"/>
                <a:cs typeface="Times New Roman" panose="02020603050405020304" pitchFamily="18" charset="0"/>
              </a:rPr>
              <a:t>语句后，会返回一个表示插入记录数的整数。</a:t>
            </a:r>
            <a:endParaRPr lang="en-US" altLang="zh-CN" dirty="0">
              <a:solidFill>
                <a:srgbClr val="000000"/>
              </a:solidFill>
              <a:latin typeface="Times New Roman" panose="02020603050405020304" pitchFamily="18" charset="0"/>
              <a:cs typeface="Times New Roman" panose="02020603050405020304" pitchFamily="18" charset="0"/>
            </a:endParaRPr>
          </a:p>
          <a:p>
            <a:r>
              <a:rPr lang="en-US" altLang="zh-CN" dirty="0">
                <a:solidFill>
                  <a:srgbClr val="000000"/>
                </a:solidFill>
                <a:latin typeface="Times New Roman" panose="02020603050405020304" pitchFamily="18" charset="0"/>
                <a:cs typeface="Times New Roman" panose="02020603050405020304" pitchFamily="18" charset="0"/>
              </a:rPr>
              <a:t>&lt;insert&gt;</a:t>
            </a:r>
            <a:r>
              <a:rPr lang="zh-CN" altLang="en-US" dirty="0">
                <a:solidFill>
                  <a:srgbClr val="000000"/>
                </a:solidFill>
                <a:latin typeface="Times New Roman" panose="02020603050405020304" pitchFamily="18" charset="0"/>
                <a:cs typeface="Times New Roman" panose="02020603050405020304" pitchFamily="18" charset="0"/>
              </a:rPr>
              <a:t>元素的配置示例如下：</a:t>
            </a:r>
            <a:endParaRPr lang="zh-CN" altLang="zh-CN" dirty="0">
              <a:solidFill>
                <a:srgbClr val="000000"/>
              </a:solidFill>
              <a:latin typeface="Times New Roman" panose="02020603050405020304" pitchFamily="18" charset="0"/>
              <a:cs typeface="Times New Roman" panose="02020603050405020304" pitchFamily="18" charset="0"/>
            </a:endParaRPr>
          </a:p>
          <a:p>
            <a:endParaRPr lang="en-US" altLang="zh-CN" dirty="0">
              <a:solidFill>
                <a:srgbClr val="000000"/>
              </a:solidFill>
              <a:latin typeface="Times New Roman" panose="02020603050405020304" pitchFamily="18" charset="0"/>
              <a:cs typeface="Times New Roman" panose="02020603050405020304" pitchFamily="18" charset="0"/>
            </a:endParaRPr>
          </a:p>
          <a:p>
            <a:endParaRPr lang="zh-CN" altLang="en-US" dirty="0"/>
          </a:p>
        </p:txBody>
      </p:sp>
      <p:sp>
        <p:nvSpPr>
          <p:cNvPr id="29" name="矩形 16">
            <a:extLst>
              <a:ext uri="{FF2B5EF4-FFF2-40B4-BE49-F238E27FC236}">
                <a16:creationId xmlns:a16="http://schemas.microsoft.com/office/drawing/2014/main" id="{C321A18F-4634-4458-90FC-C6325A891800}"/>
              </a:ext>
            </a:extLst>
          </p:cNvPr>
          <p:cNvSpPr>
            <a:spLocks noChangeArrowheads="1"/>
          </p:cNvSpPr>
          <p:nvPr/>
        </p:nvSpPr>
        <p:spPr bwMode="auto">
          <a:xfrm>
            <a:off x="519113" y="1944596"/>
            <a:ext cx="8051800" cy="2795569"/>
          </a:xfrm>
          <a:prstGeom prst="rect">
            <a:avLst/>
          </a:prstGeom>
          <a:solidFill>
            <a:srgbClr val="E7F4FF"/>
          </a:solidFill>
          <a:ln w="28575" algn="ctr">
            <a:solidFill>
              <a:srgbClr val="000000"/>
            </a:solidFill>
            <a:round/>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20000"/>
              </a:lnSpc>
            </a:pP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&lt;insert</a:t>
            </a:r>
          </a:p>
          <a:p>
            <a:pPr lvl="1">
              <a:lnSpc>
                <a:spcPct val="120000"/>
              </a:lnSpc>
            </a:pP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id="</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addCustomer</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a:t>
            </a:r>
          </a:p>
          <a:p>
            <a:pPr lvl="1">
              <a:lnSpc>
                <a:spcPct val="120000"/>
              </a:lnSpc>
            </a:pP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parameterType</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="cn.edu.ujn.ch7.po.Customer"</a:t>
            </a:r>
          </a:p>
          <a:p>
            <a:pPr lvl="1">
              <a:lnSpc>
                <a:spcPct val="120000"/>
              </a:lnSpc>
            </a:pP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flushCache</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="true"</a:t>
            </a:r>
          </a:p>
          <a:p>
            <a:pPr lvl="1">
              <a:lnSpc>
                <a:spcPct val="120000"/>
              </a:lnSpc>
            </a:pP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statementType</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="PREPARED"</a:t>
            </a:r>
          </a:p>
          <a:p>
            <a:pPr lvl="1">
              <a:lnSpc>
                <a:spcPct val="120000"/>
              </a:lnSpc>
            </a:pP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a:t>
            </a:r>
            <a:r>
              <a:rPr lang="en-US" altLang="zh-CN" sz="1600" b="1" dirty="0" err="1">
                <a:solidFill>
                  <a:srgbClr val="000000"/>
                </a:solidFill>
                <a:latin typeface="Times New Roman" panose="02020603050405020304" pitchFamily="18" charset="0"/>
                <a:ea typeface="微软雅黑" pitchFamily="34" charset="-122"/>
                <a:cs typeface="Times New Roman" panose="02020603050405020304" pitchFamily="18" charset="0"/>
              </a:rPr>
              <a:t>keyProperty</a:t>
            </a:r>
            <a:r>
              <a:rPr lang="en-US" altLang="zh-CN" sz="1600" b="1" dirty="0">
                <a:solidFill>
                  <a:srgbClr val="000000"/>
                </a:solidFill>
                <a:latin typeface="Times New Roman" panose="02020603050405020304" pitchFamily="18" charset="0"/>
                <a:ea typeface="微软雅黑" pitchFamily="34" charset="-122"/>
                <a:cs typeface="Times New Roman" panose="02020603050405020304" pitchFamily="18" charset="0"/>
              </a:rPr>
              <a:t>=""</a:t>
            </a:r>
          </a:p>
          <a:p>
            <a:pPr lvl="1">
              <a:lnSpc>
                <a:spcPct val="120000"/>
              </a:lnSpc>
            </a:pPr>
            <a:r>
              <a:rPr lang="en-US" altLang="zh-CN" sz="1600" b="1" dirty="0">
                <a:solidFill>
                  <a:srgbClr val="000000"/>
                </a:solidFill>
                <a:latin typeface="Times New Roman" panose="02020603050405020304" pitchFamily="18" charset="0"/>
                <a:ea typeface="微软雅黑" pitchFamily="34" charset="-122"/>
                <a:cs typeface="Times New Roman" panose="02020603050405020304" pitchFamily="18" charset="0"/>
              </a:rPr>
              <a:t>      </a:t>
            </a:r>
            <a:r>
              <a:rPr lang="en-US" altLang="zh-CN" sz="1600" b="1" dirty="0" err="1">
                <a:solidFill>
                  <a:srgbClr val="000000"/>
                </a:solidFill>
                <a:latin typeface="Times New Roman" panose="02020603050405020304" pitchFamily="18" charset="0"/>
                <a:ea typeface="微软雅黑" pitchFamily="34" charset="-122"/>
                <a:cs typeface="Times New Roman" panose="02020603050405020304" pitchFamily="18" charset="0"/>
              </a:rPr>
              <a:t>keyColumn</a:t>
            </a:r>
            <a:r>
              <a:rPr lang="en-US" altLang="zh-CN" sz="1600" b="1" dirty="0">
                <a:solidFill>
                  <a:srgbClr val="000000"/>
                </a:solidFill>
                <a:latin typeface="Times New Roman" panose="02020603050405020304" pitchFamily="18" charset="0"/>
                <a:ea typeface="微软雅黑" pitchFamily="34" charset="-122"/>
                <a:cs typeface="Times New Roman" panose="02020603050405020304" pitchFamily="18" charset="0"/>
              </a:rPr>
              <a:t>=""</a:t>
            </a:r>
          </a:p>
          <a:p>
            <a:pPr lvl="1">
              <a:lnSpc>
                <a:spcPct val="120000"/>
              </a:lnSpc>
            </a:pPr>
            <a:r>
              <a:rPr lang="en-US" altLang="zh-CN" sz="1600" b="1" dirty="0">
                <a:solidFill>
                  <a:srgbClr val="000000"/>
                </a:solidFill>
                <a:latin typeface="Times New Roman" panose="02020603050405020304" pitchFamily="18" charset="0"/>
                <a:ea typeface="微软雅黑" pitchFamily="34" charset="-122"/>
                <a:cs typeface="Times New Roman" panose="02020603050405020304" pitchFamily="18" charset="0"/>
              </a:rPr>
              <a:t>      </a:t>
            </a:r>
            <a:r>
              <a:rPr lang="en-US" altLang="zh-CN" sz="1600" b="1" dirty="0" err="1">
                <a:solidFill>
                  <a:srgbClr val="000000"/>
                </a:solidFill>
                <a:latin typeface="Times New Roman" panose="02020603050405020304" pitchFamily="18" charset="0"/>
                <a:ea typeface="微软雅黑" pitchFamily="34" charset="-122"/>
                <a:cs typeface="Times New Roman" panose="02020603050405020304" pitchFamily="18" charset="0"/>
              </a:rPr>
              <a:t>useGeneratedKeys</a:t>
            </a:r>
            <a:r>
              <a:rPr lang="en-US" altLang="zh-CN" sz="1600" b="1" dirty="0">
                <a:solidFill>
                  <a:srgbClr val="000000"/>
                </a:solidFill>
                <a:latin typeface="Times New Roman" panose="02020603050405020304" pitchFamily="18" charset="0"/>
                <a:ea typeface="微软雅黑" pitchFamily="34" charset="-122"/>
                <a:cs typeface="Times New Roman" panose="02020603050405020304" pitchFamily="18" charset="0"/>
              </a:rPr>
              <a:t>=""</a:t>
            </a:r>
          </a:p>
          <a:p>
            <a:pPr lvl="1">
              <a:lnSpc>
                <a:spcPct val="120000"/>
              </a:lnSpc>
            </a:pP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timeout="20"&gt;</a:t>
            </a:r>
          </a:p>
        </p:txBody>
      </p:sp>
      <p:sp>
        <p:nvSpPr>
          <p:cNvPr id="57350" name="标题 1">
            <a:extLst>
              <a:ext uri="{FF2B5EF4-FFF2-40B4-BE49-F238E27FC236}">
                <a16:creationId xmlns:a16="http://schemas.microsoft.com/office/drawing/2014/main" id="{6FB528CD-7050-4C28-A711-463032F6D39A}"/>
              </a:ext>
            </a:extLst>
          </p:cNvPr>
          <p:cNvSpPr>
            <a:spLocks noGrp="1"/>
          </p:cNvSpPr>
          <p:nvPr>
            <p:ph type="ctrTitle"/>
          </p:nvPr>
        </p:nvSpPr>
        <p:spPr/>
        <p:txBody>
          <a:bodyPr/>
          <a:lstStyle/>
          <a:p>
            <a:r>
              <a:rPr lang="en-US" altLang="zh-CN"/>
              <a:t>7.3.3 &lt;insert&gt;</a:t>
            </a:r>
            <a:r>
              <a:rPr lang="zh-CN" altLang="en-US"/>
              <a:t>元素</a:t>
            </a:r>
          </a:p>
        </p:txBody>
      </p:sp>
    </p:spTree>
    <p:extLst>
      <p:ext uri="{BB962C8B-B14F-4D97-AF65-F5344CB8AC3E}">
        <p14:creationId xmlns:p14="http://schemas.microsoft.com/office/powerpoint/2010/main" val="2860646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solidFill>
                  <a:srgbClr val="000000"/>
                </a:solidFill>
              </a:rPr>
              <a:t>&lt;insert&gt;</a:t>
            </a:r>
            <a:r>
              <a:rPr lang="zh-CN" altLang="en-US" dirty="0">
                <a:solidFill>
                  <a:srgbClr val="000000"/>
                </a:solidFill>
              </a:rPr>
              <a:t>元素的属性</a:t>
            </a:r>
            <a:endParaRPr lang="en-US" altLang="zh-CN" dirty="0">
              <a:solidFill>
                <a:srgbClr val="000000"/>
              </a:solidFill>
            </a:endParaRPr>
          </a:p>
          <a:p>
            <a:r>
              <a:rPr lang="en-US" altLang="zh-CN" dirty="0">
                <a:solidFill>
                  <a:srgbClr val="000000"/>
                </a:solidFill>
                <a:latin typeface="Times New Roman" panose="02020603050405020304" pitchFamily="18" charset="0"/>
                <a:cs typeface="Times New Roman" panose="02020603050405020304" pitchFamily="18" charset="0"/>
              </a:rPr>
              <a:t> &lt;insert&gt;</a:t>
            </a:r>
            <a:r>
              <a:rPr lang="zh-CN" altLang="en-US" dirty="0">
                <a:solidFill>
                  <a:srgbClr val="000000"/>
                </a:solidFill>
                <a:latin typeface="Times New Roman" panose="02020603050405020304" pitchFamily="18" charset="0"/>
                <a:cs typeface="Times New Roman" panose="02020603050405020304" pitchFamily="18" charset="0"/>
              </a:rPr>
              <a:t>元素的属性与</a:t>
            </a:r>
            <a:r>
              <a:rPr lang="en-US" altLang="zh-CN" dirty="0">
                <a:solidFill>
                  <a:srgbClr val="000000"/>
                </a:solidFill>
                <a:latin typeface="Times New Roman" panose="02020603050405020304" pitchFamily="18" charset="0"/>
                <a:cs typeface="Times New Roman" panose="02020603050405020304" pitchFamily="18" charset="0"/>
              </a:rPr>
              <a:t>&lt;select&gt;</a:t>
            </a:r>
            <a:r>
              <a:rPr lang="zh-CN" altLang="en-US" dirty="0">
                <a:solidFill>
                  <a:srgbClr val="000000"/>
                </a:solidFill>
                <a:latin typeface="Times New Roman" panose="02020603050405020304" pitchFamily="18" charset="0"/>
                <a:cs typeface="Times New Roman" panose="02020603050405020304" pitchFamily="18" charset="0"/>
              </a:rPr>
              <a:t>元素的属性大部分相同，但还包含了</a:t>
            </a:r>
            <a:r>
              <a:rPr lang="en-US" altLang="zh-CN" dirty="0">
                <a:solidFill>
                  <a:srgbClr val="000000"/>
                </a:solidFill>
                <a:latin typeface="Times New Roman" panose="02020603050405020304" pitchFamily="18" charset="0"/>
                <a:cs typeface="Times New Roman" panose="02020603050405020304" pitchFamily="18" charset="0"/>
              </a:rPr>
              <a:t>3</a:t>
            </a:r>
            <a:r>
              <a:rPr lang="zh-CN" altLang="en-US" dirty="0">
                <a:solidFill>
                  <a:srgbClr val="000000"/>
                </a:solidFill>
                <a:latin typeface="Times New Roman" panose="02020603050405020304" pitchFamily="18" charset="0"/>
                <a:cs typeface="Times New Roman" panose="02020603050405020304" pitchFamily="18" charset="0"/>
              </a:rPr>
              <a:t>个特有属性，这</a:t>
            </a:r>
            <a:r>
              <a:rPr lang="en-US" altLang="zh-CN" dirty="0">
                <a:solidFill>
                  <a:srgbClr val="000000"/>
                </a:solidFill>
                <a:latin typeface="Times New Roman" panose="02020603050405020304" pitchFamily="18" charset="0"/>
                <a:cs typeface="Times New Roman" panose="02020603050405020304" pitchFamily="18" charset="0"/>
              </a:rPr>
              <a:t>3</a:t>
            </a:r>
            <a:r>
              <a:rPr lang="zh-CN" altLang="en-US" dirty="0">
                <a:solidFill>
                  <a:srgbClr val="000000"/>
                </a:solidFill>
                <a:latin typeface="Times New Roman" panose="02020603050405020304" pitchFamily="18" charset="0"/>
                <a:cs typeface="Times New Roman" panose="02020603050405020304" pitchFamily="18" charset="0"/>
              </a:rPr>
              <a:t>个属性的描述如下所示。</a:t>
            </a:r>
            <a:endParaRPr lang="zh-CN" altLang="en-US" dirty="0">
              <a:solidFill>
                <a:srgbClr val="000000"/>
              </a:solidFill>
            </a:endParaRPr>
          </a:p>
          <a:p>
            <a:endParaRPr lang="zh-CN" altLang="en-US" dirty="0"/>
          </a:p>
        </p:txBody>
      </p:sp>
      <p:sp>
        <p:nvSpPr>
          <p:cNvPr id="58370" name="标题 1">
            <a:extLst>
              <a:ext uri="{FF2B5EF4-FFF2-40B4-BE49-F238E27FC236}">
                <a16:creationId xmlns:a16="http://schemas.microsoft.com/office/drawing/2014/main" id="{A6C25DDF-D32E-431E-A384-026005AFE075}"/>
              </a:ext>
            </a:extLst>
          </p:cNvPr>
          <p:cNvSpPr>
            <a:spLocks noGrp="1"/>
          </p:cNvSpPr>
          <p:nvPr>
            <p:ph type="ctrTitle"/>
          </p:nvPr>
        </p:nvSpPr>
        <p:spPr/>
        <p:txBody>
          <a:bodyPr/>
          <a:lstStyle/>
          <a:p>
            <a:r>
              <a:rPr lang="en-US" altLang="zh-CN"/>
              <a:t>7.3.3 &lt;insert&gt;</a:t>
            </a:r>
            <a:r>
              <a:rPr lang="zh-CN" altLang="en-US"/>
              <a:t>元素</a:t>
            </a:r>
          </a:p>
        </p:txBody>
      </p:sp>
      <p:pic>
        <p:nvPicPr>
          <p:cNvPr id="73730" name="Picture 2">
            <a:extLst>
              <a:ext uri="{FF2B5EF4-FFF2-40B4-BE49-F238E27FC236}">
                <a16:creationId xmlns:a16="http://schemas.microsoft.com/office/drawing/2014/main" id="{3A5243CF-D5D3-4323-8794-0941F5D7206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632" y="2035152"/>
            <a:ext cx="6305550" cy="24761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Tree>
    <p:extLst>
      <p:ext uri="{BB962C8B-B14F-4D97-AF65-F5344CB8AC3E}">
        <p14:creationId xmlns:p14="http://schemas.microsoft.com/office/powerpoint/2010/main" val="1668366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wipe(left)">
                                      <p:cBhvr>
                                        <p:cTn id="7" dur="500"/>
                                        <p:tgtEl>
                                          <p:spTgt spid="73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solidFill>
                  <a:srgbClr val="000000"/>
                </a:solidFill>
              </a:rPr>
              <a:t>&lt;insert&gt;</a:t>
            </a:r>
            <a:r>
              <a:rPr lang="zh-CN" altLang="en-US" dirty="0">
                <a:solidFill>
                  <a:srgbClr val="000000"/>
                </a:solidFill>
              </a:rPr>
              <a:t>元素的属性</a:t>
            </a:r>
            <a:endParaRPr lang="en-US" altLang="zh-CN" dirty="0">
              <a:solidFill>
                <a:srgbClr val="000000"/>
              </a:solidFill>
            </a:endParaRPr>
          </a:p>
          <a:p>
            <a:r>
              <a:rPr lang="zh-CN" altLang="en-US" dirty="0">
                <a:solidFill>
                  <a:srgbClr val="000000"/>
                </a:solidFill>
                <a:latin typeface="Times New Roman" panose="02020603050405020304" pitchFamily="18" charset="0"/>
                <a:cs typeface="Times New Roman" panose="02020603050405020304" pitchFamily="18" charset="0"/>
              </a:rPr>
              <a:t>执行插入操作后，很多时候需要返回插入成功的数据生成的主键值，此时就可以通过上面讲解的</a:t>
            </a:r>
            <a:r>
              <a:rPr lang="en-US" altLang="zh-CN" dirty="0">
                <a:solidFill>
                  <a:srgbClr val="000000"/>
                </a:solidFill>
                <a:latin typeface="Times New Roman" panose="02020603050405020304" pitchFamily="18" charset="0"/>
                <a:cs typeface="Times New Roman" panose="02020603050405020304" pitchFamily="18" charset="0"/>
              </a:rPr>
              <a:t>3</a:t>
            </a:r>
            <a:r>
              <a:rPr lang="zh-CN" altLang="en-US" dirty="0">
                <a:solidFill>
                  <a:srgbClr val="000000"/>
                </a:solidFill>
                <a:latin typeface="Times New Roman" panose="02020603050405020304" pitchFamily="18" charset="0"/>
                <a:cs typeface="Times New Roman" panose="02020603050405020304" pitchFamily="18" charset="0"/>
              </a:rPr>
              <a:t>个属性来实现</a:t>
            </a:r>
            <a:r>
              <a:rPr lang="zh-CN" altLang="en-US" dirty="0"/>
              <a:t>。</a:t>
            </a:r>
            <a:endParaRPr lang="en-US" altLang="zh-CN" dirty="0"/>
          </a:p>
          <a:p>
            <a:pPr lvl="1"/>
            <a:r>
              <a:rPr lang="en-US" altLang="zh-CN" dirty="0">
                <a:solidFill>
                  <a:srgbClr val="000000"/>
                </a:solidFill>
                <a:latin typeface="Times New Roman" panose="02020603050405020304" pitchFamily="18" charset="0"/>
                <a:cs typeface="Times New Roman" panose="02020603050405020304" pitchFamily="18" charset="0"/>
              </a:rPr>
              <a:t>1.</a:t>
            </a:r>
            <a:r>
              <a:rPr lang="zh-CN" altLang="en-US" dirty="0">
                <a:solidFill>
                  <a:srgbClr val="000000"/>
                </a:solidFill>
                <a:latin typeface="Times New Roman" panose="02020603050405020304" pitchFamily="18" charset="0"/>
                <a:cs typeface="Times New Roman" panose="02020603050405020304" pitchFamily="18" charset="0"/>
              </a:rPr>
              <a:t>对于支持主键自助增长的数据库（如</a:t>
            </a:r>
            <a:r>
              <a:rPr lang="en-US" altLang="zh-CN" dirty="0">
                <a:solidFill>
                  <a:srgbClr val="000000"/>
                </a:solidFill>
                <a:latin typeface="Times New Roman" panose="02020603050405020304" pitchFamily="18" charset="0"/>
                <a:cs typeface="Times New Roman" panose="02020603050405020304" pitchFamily="18" charset="0"/>
              </a:rPr>
              <a:t>MySQL</a:t>
            </a:r>
            <a:r>
              <a:rPr lang="zh-CN" altLang="en-US" dirty="0">
                <a:solidFill>
                  <a:srgbClr val="000000"/>
                </a:solidFill>
                <a:latin typeface="Times New Roman" panose="02020603050405020304" pitchFamily="18" charset="0"/>
                <a:cs typeface="Times New Roman" panose="02020603050405020304" pitchFamily="18" charset="0"/>
              </a:rPr>
              <a:t>），可以通过如下配置实现：</a:t>
            </a:r>
            <a:endParaRPr lang="zh-CN" altLang="zh-CN" dirty="0">
              <a:solidFill>
                <a:srgbClr val="000000"/>
              </a:solidFill>
              <a:latin typeface="Times New Roman" panose="02020603050405020304" pitchFamily="18" charset="0"/>
              <a:cs typeface="Times New Roman" panose="02020603050405020304" pitchFamily="18" charset="0"/>
            </a:endParaRPr>
          </a:p>
          <a:p>
            <a:endParaRPr lang="en-US" altLang="zh-CN" dirty="0"/>
          </a:p>
          <a:p>
            <a:endParaRPr lang="zh-CN" altLang="en-US" dirty="0">
              <a:solidFill>
                <a:srgbClr val="000000"/>
              </a:solidFill>
            </a:endParaRPr>
          </a:p>
          <a:p>
            <a:endParaRPr lang="zh-CN" altLang="en-US" dirty="0"/>
          </a:p>
        </p:txBody>
      </p:sp>
      <p:sp>
        <p:nvSpPr>
          <p:cNvPr id="59394" name="标题 1">
            <a:extLst>
              <a:ext uri="{FF2B5EF4-FFF2-40B4-BE49-F238E27FC236}">
                <a16:creationId xmlns:a16="http://schemas.microsoft.com/office/drawing/2014/main" id="{A8A3794A-0781-4869-892E-135A3133AD2B}"/>
              </a:ext>
            </a:extLst>
          </p:cNvPr>
          <p:cNvSpPr>
            <a:spLocks noGrp="1"/>
          </p:cNvSpPr>
          <p:nvPr>
            <p:ph type="ctrTitle"/>
          </p:nvPr>
        </p:nvSpPr>
        <p:spPr/>
        <p:txBody>
          <a:bodyPr/>
          <a:lstStyle/>
          <a:p>
            <a:r>
              <a:rPr lang="en-US" altLang="zh-CN"/>
              <a:t>7.3.3 &lt;insert&gt;</a:t>
            </a:r>
            <a:r>
              <a:rPr lang="zh-CN" altLang="en-US"/>
              <a:t>元素</a:t>
            </a:r>
          </a:p>
        </p:txBody>
      </p:sp>
      <p:sp>
        <p:nvSpPr>
          <p:cNvPr id="15" name="矩形 16">
            <a:extLst>
              <a:ext uri="{FF2B5EF4-FFF2-40B4-BE49-F238E27FC236}">
                <a16:creationId xmlns:a16="http://schemas.microsoft.com/office/drawing/2014/main" id="{973EB9EF-D26A-4704-85FA-2457FA3AE227}"/>
              </a:ext>
            </a:extLst>
          </p:cNvPr>
          <p:cNvSpPr>
            <a:spLocks noChangeArrowheads="1"/>
          </p:cNvSpPr>
          <p:nvPr/>
        </p:nvSpPr>
        <p:spPr bwMode="auto">
          <a:xfrm>
            <a:off x="590221" y="2822508"/>
            <a:ext cx="8051800" cy="1318568"/>
          </a:xfrm>
          <a:prstGeom prst="rect">
            <a:avLst/>
          </a:prstGeom>
          <a:solidFill>
            <a:srgbClr val="E7F4FF"/>
          </a:solidFill>
          <a:ln w="28575" algn="ctr">
            <a:solidFill>
              <a:srgbClr val="000000"/>
            </a:solidFill>
            <a:round/>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&lt;insert id="</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addCustomer</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parameterType</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="cn.edu.ujn.ch7.po.Customer"</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a:t>
            </a:r>
            <a:r>
              <a:rPr lang="en-US" altLang="zh-CN" sz="1600" b="1" dirty="0" err="1">
                <a:solidFill>
                  <a:srgbClr val="000000"/>
                </a:solidFill>
                <a:latin typeface="Times New Roman" panose="02020603050405020304" pitchFamily="18" charset="0"/>
                <a:ea typeface="微软雅黑" pitchFamily="34" charset="-122"/>
                <a:cs typeface="Times New Roman" panose="02020603050405020304" pitchFamily="18" charset="0"/>
              </a:rPr>
              <a:t>keyProperty</a:t>
            </a:r>
            <a:r>
              <a:rPr lang="en-US" altLang="zh-CN" sz="1600" b="1" dirty="0">
                <a:solidFill>
                  <a:srgbClr val="000000"/>
                </a:solidFill>
                <a:latin typeface="Times New Roman" panose="02020603050405020304" pitchFamily="18" charset="0"/>
                <a:ea typeface="微软雅黑" pitchFamily="34" charset="-122"/>
                <a:cs typeface="Times New Roman" panose="02020603050405020304" pitchFamily="18" charset="0"/>
              </a:rPr>
              <a:t>="id" </a:t>
            </a:r>
            <a:r>
              <a:rPr lang="en-US" altLang="zh-CN" sz="1600" b="1" dirty="0" err="1">
                <a:solidFill>
                  <a:srgbClr val="000000"/>
                </a:solidFill>
                <a:latin typeface="Times New Roman" panose="02020603050405020304" pitchFamily="18" charset="0"/>
                <a:ea typeface="微软雅黑" pitchFamily="34" charset="-122"/>
                <a:cs typeface="Times New Roman" panose="02020603050405020304" pitchFamily="18" charset="0"/>
              </a:rPr>
              <a:t>useGeneratedKeys</a:t>
            </a:r>
            <a:r>
              <a:rPr lang="en-US" altLang="zh-CN" sz="1600" b="1" dirty="0">
                <a:solidFill>
                  <a:srgbClr val="000000"/>
                </a:solidFill>
                <a:latin typeface="Times New Roman" panose="02020603050405020304" pitchFamily="18" charset="0"/>
                <a:ea typeface="微软雅黑" pitchFamily="34" charset="-122"/>
                <a:cs typeface="Times New Roman" panose="02020603050405020304" pitchFamily="18" charset="0"/>
              </a:rPr>
              <a:t>="true" </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&gt;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insert into </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t_customer</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username,jobs,phone</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values(#{username},#{jobs},#{phone})</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&lt;/insert&gt;</a:t>
            </a:r>
          </a:p>
        </p:txBody>
      </p:sp>
      <p:sp>
        <p:nvSpPr>
          <p:cNvPr id="16" name="TextBox 15">
            <a:extLst>
              <a:ext uri="{FF2B5EF4-FFF2-40B4-BE49-F238E27FC236}">
                <a16:creationId xmlns:a16="http://schemas.microsoft.com/office/drawing/2014/main" id="{1593DE42-09E8-4898-96BD-60A6512094F0}"/>
              </a:ext>
            </a:extLst>
          </p:cNvPr>
          <p:cNvSpPr txBox="1">
            <a:spLocks noChangeArrowheads="1"/>
          </p:cNvSpPr>
          <p:nvPr/>
        </p:nvSpPr>
        <p:spPr bwMode="auto">
          <a:xfrm>
            <a:off x="390526" y="1755626"/>
            <a:ext cx="8112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dirty="0">
                <a:solidFill>
                  <a:srgbClr val="000000"/>
                </a:solidFill>
                <a:latin typeface="Times New Roman" panose="02020603050405020304" pitchFamily="18" charset="0"/>
                <a:ea typeface="微软雅黑" pitchFamily="34" charset="-122"/>
                <a:cs typeface="Times New Roman" panose="02020603050405020304" pitchFamily="18" charset="0"/>
              </a:rPr>
              <a:t>     </a:t>
            </a:r>
            <a:endParaRPr lang="zh-CN" altLang="zh-CN" b="1" dirty="0">
              <a:solidFill>
                <a:srgbClr val="000000"/>
              </a:solidFill>
              <a:latin typeface="Times New Roman" panose="02020603050405020304" pitchFamily="18" charset="0"/>
              <a:ea typeface="微软雅黑" pitchFamily="34" charset="-122"/>
              <a:cs typeface="Times New Roman" panose="02020603050405020304" pitchFamily="18" charset="0"/>
            </a:endParaRPr>
          </a:p>
        </p:txBody>
      </p:sp>
    </p:spTree>
    <p:extLst>
      <p:ext uri="{BB962C8B-B14F-4D97-AF65-F5344CB8AC3E}">
        <p14:creationId xmlns:p14="http://schemas.microsoft.com/office/powerpoint/2010/main" val="2157716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up)">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solidFill>
                  <a:srgbClr val="000000"/>
                </a:solidFill>
              </a:rPr>
              <a:t>&lt;insert&gt;</a:t>
            </a:r>
            <a:r>
              <a:rPr lang="zh-CN" altLang="en-US" dirty="0">
                <a:solidFill>
                  <a:srgbClr val="000000"/>
                </a:solidFill>
              </a:rPr>
              <a:t>元素的属性</a:t>
            </a:r>
            <a:endParaRPr lang="en-US" altLang="zh-CN" dirty="0">
              <a:solidFill>
                <a:srgbClr val="000000"/>
              </a:solidFill>
            </a:endParaRPr>
          </a:p>
          <a:p>
            <a:pPr lvl="1"/>
            <a:r>
              <a:rPr lang="en-US" altLang="zh-CN" dirty="0">
                <a:solidFill>
                  <a:srgbClr val="000000"/>
                </a:solidFill>
                <a:latin typeface="Times New Roman" panose="02020603050405020304" pitchFamily="18" charset="0"/>
                <a:cs typeface="Times New Roman" panose="02020603050405020304" pitchFamily="18" charset="0"/>
              </a:rPr>
              <a:t>2.</a:t>
            </a:r>
            <a:r>
              <a:rPr lang="zh-CN" altLang="en-US" dirty="0">
                <a:solidFill>
                  <a:srgbClr val="000000"/>
                </a:solidFill>
                <a:latin typeface="Times New Roman" panose="02020603050405020304" pitchFamily="18" charset="0"/>
                <a:cs typeface="Times New Roman" panose="02020603050405020304" pitchFamily="18" charset="0"/>
              </a:rPr>
              <a:t>对于不支持主键自助增长的数据库</a:t>
            </a:r>
            <a:r>
              <a:rPr lang="en-US" altLang="zh-CN" dirty="0">
                <a:solidFill>
                  <a:srgbClr val="000000"/>
                </a:solidFill>
                <a:latin typeface="Times New Roman" panose="02020603050405020304" pitchFamily="18" charset="0"/>
                <a:cs typeface="Times New Roman" panose="02020603050405020304" pitchFamily="18" charset="0"/>
              </a:rPr>
              <a:t>(</a:t>
            </a:r>
            <a:r>
              <a:rPr lang="zh-CN" altLang="en-US" dirty="0">
                <a:solidFill>
                  <a:srgbClr val="000000"/>
                </a:solidFill>
                <a:latin typeface="Times New Roman" panose="02020603050405020304" pitchFamily="18" charset="0"/>
                <a:cs typeface="Times New Roman" panose="02020603050405020304" pitchFamily="18" charset="0"/>
              </a:rPr>
              <a:t>如</a:t>
            </a:r>
            <a:r>
              <a:rPr lang="en-US" altLang="zh-CN" dirty="0">
                <a:solidFill>
                  <a:srgbClr val="000000"/>
                </a:solidFill>
                <a:latin typeface="Times New Roman" panose="02020603050405020304" pitchFamily="18" charset="0"/>
                <a:cs typeface="Times New Roman" panose="02020603050405020304" pitchFamily="18" charset="0"/>
              </a:rPr>
              <a:t>Oracle)</a:t>
            </a:r>
            <a:r>
              <a:rPr lang="zh-CN" altLang="en-US" dirty="0">
                <a:solidFill>
                  <a:srgbClr val="000000"/>
                </a:solidFill>
                <a:latin typeface="Times New Roman" panose="02020603050405020304" pitchFamily="18" charset="0"/>
                <a:cs typeface="Times New Roman" panose="02020603050405020304" pitchFamily="18" charset="0"/>
              </a:rPr>
              <a:t>，可以通过如下配置实现：</a:t>
            </a:r>
            <a:endParaRPr lang="zh-CN" altLang="zh-CN" dirty="0">
              <a:solidFill>
                <a:srgbClr val="000000"/>
              </a:solidFill>
              <a:latin typeface="Times New Roman" panose="02020603050405020304" pitchFamily="18" charset="0"/>
              <a:cs typeface="Times New Roman" panose="02020603050405020304" pitchFamily="18" charset="0"/>
            </a:endParaRPr>
          </a:p>
          <a:p>
            <a:endParaRPr lang="en-US" altLang="zh-CN" dirty="0"/>
          </a:p>
          <a:p>
            <a:endParaRPr lang="zh-CN" altLang="en-US" dirty="0">
              <a:solidFill>
                <a:srgbClr val="000000"/>
              </a:solidFill>
            </a:endParaRPr>
          </a:p>
          <a:p>
            <a:endParaRPr lang="zh-CN" altLang="en-US" dirty="0"/>
          </a:p>
        </p:txBody>
      </p:sp>
      <p:sp>
        <p:nvSpPr>
          <p:cNvPr id="59394" name="标题 1">
            <a:extLst>
              <a:ext uri="{FF2B5EF4-FFF2-40B4-BE49-F238E27FC236}">
                <a16:creationId xmlns:a16="http://schemas.microsoft.com/office/drawing/2014/main" id="{A8A3794A-0781-4869-892E-135A3133AD2B}"/>
              </a:ext>
            </a:extLst>
          </p:cNvPr>
          <p:cNvSpPr>
            <a:spLocks noGrp="1"/>
          </p:cNvSpPr>
          <p:nvPr>
            <p:ph type="ctrTitle"/>
          </p:nvPr>
        </p:nvSpPr>
        <p:spPr/>
        <p:txBody>
          <a:bodyPr/>
          <a:lstStyle/>
          <a:p>
            <a:r>
              <a:rPr lang="en-US" altLang="zh-CN"/>
              <a:t>7.3.3 &lt;insert&gt;</a:t>
            </a:r>
            <a:r>
              <a:rPr lang="zh-CN" altLang="en-US"/>
              <a:t>元素</a:t>
            </a:r>
          </a:p>
        </p:txBody>
      </p:sp>
      <p:sp>
        <p:nvSpPr>
          <p:cNvPr id="16" name="TextBox 15">
            <a:extLst>
              <a:ext uri="{FF2B5EF4-FFF2-40B4-BE49-F238E27FC236}">
                <a16:creationId xmlns:a16="http://schemas.microsoft.com/office/drawing/2014/main" id="{1593DE42-09E8-4898-96BD-60A6512094F0}"/>
              </a:ext>
            </a:extLst>
          </p:cNvPr>
          <p:cNvSpPr txBox="1">
            <a:spLocks noChangeArrowheads="1"/>
          </p:cNvSpPr>
          <p:nvPr/>
        </p:nvSpPr>
        <p:spPr bwMode="auto">
          <a:xfrm>
            <a:off x="390526" y="1755626"/>
            <a:ext cx="8112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dirty="0">
                <a:solidFill>
                  <a:srgbClr val="000000"/>
                </a:solidFill>
                <a:latin typeface="Times New Roman" panose="02020603050405020304" pitchFamily="18" charset="0"/>
                <a:ea typeface="微软雅黑" pitchFamily="34" charset="-122"/>
                <a:cs typeface="Times New Roman" panose="02020603050405020304" pitchFamily="18" charset="0"/>
              </a:rPr>
              <a:t>     </a:t>
            </a:r>
            <a:endParaRPr lang="zh-CN" altLang="zh-CN" b="1" dirty="0">
              <a:solidFill>
                <a:srgbClr val="000000"/>
              </a:solidFill>
              <a:latin typeface="Times New Roman" panose="02020603050405020304" pitchFamily="18" charset="0"/>
              <a:ea typeface="微软雅黑" pitchFamily="34" charset="-122"/>
              <a:cs typeface="Times New Roman" panose="02020603050405020304" pitchFamily="18" charset="0"/>
            </a:endParaRPr>
          </a:p>
        </p:txBody>
      </p:sp>
      <p:sp>
        <p:nvSpPr>
          <p:cNvPr id="20" name="矩形 16">
            <a:extLst>
              <a:ext uri="{FF2B5EF4-FFF2-40B4-BE49-F238E27FC236}">
                <a16:creationId xmlns:a16="http://schemas.microsoft.com/office/drawing/2014/main" id="{1950B404-ECE8-4E70-BFDF-DFB585767D3E}"/>
              </a:ext>
            </a:extLst>
          </p:cNvPr>
          <p:cNvSpPr>
            <a:spLocks noChangeArrowheads="1"/>
          </p:cNvSpPr>
          <p:nvPr/>
        </p:nvSpPr>
        <p:spPr bwMode="auto">
          <a:xfrm>
            <a:off x="579712" y="2060342"/>
            <a:ext cx="8051800" cy="1954609"/>
          </a:xfrm>
          <a:prstGeom prst="rect">
            <a:avLst/>
          </a:prstGeom>
          <a:solidFill>
            <a:srgbClr val="E7F4FF"/>
          </a:solidFill>
          <a:ln w="28575" algn="ctr">
            <a:solidFill>
              <a:srgbClr val="000000"/>
            </a:solidFill>
            <a:round/>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&lt;insert id="</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insertCustomer</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parameterType</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="cn.edu.ujn.ch7.po.Customer"&gt;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a:t>
            </a:r>
            <a:r>
              <a:rPr lang="en-US" altLang="zh-CN" sz="1600" b="1" dirty="0">
                <a:solidFill>
                  <a:srgbClr val="000000"/>
                </a:solidFill>
                <a:latin typeface="Times New Roman" panose="02020603050405020304" pitchFamily="18" charset="0"/>
                <a:ea typeface="微软雅黑" pitchFamily="34" charset="-122"/>
                <a:cs typeface="Times New Roman" panose="02020603050405020304" pitchFamily="18" charset="0"/>
              </a:rPr>
              <a:t>&lt;</a:t>
            </a:r>
            <a:r>
              <a:rPr lang="en-US" altLang="zh-CN" sz="1600" b="1" dirty="0" err="1">
                <a:solidFill>
                  <a:srgbClr val="000000"/>
                </a:solidFill>
                <a:latin typeface="Times New Roman" panose="02020603050405020304" pitchFamily="18" charset="0"/>
                <a:ea typeface="微软雅黑" pitchFamily="34" charset="-122"/>
                <a:cs typeface="Times New Roman" panose="02020603050405020304" pitchFamily="18" charset="0"/>
              </a:rPr>
              <a:t>selectKey</a:t>
            </a:r>
            <a:r>
              <a:rPr lang="en-US" altLang="zh-CN" sz="1600" b="1" dirty="0">
                <a:solidFill>
                  <a:srgbClr val="000000"/>
                </a:solidFill>
                <a:latin typeface="Times New Roman" panose="02020603050405020304" pitchFamily="18" charset="0"/>
                <a:ea typeface="微软雅黑" pitchFamily="34" charset="-122"/>
                <a:cs typeface="Times New Roman" panose="02020603050405020304" pitchFamily="18" charset="0"/>
              </a:rPr>
              <a:t> </a:t>
            </a:r>
            <a:r>
              <a:rPr lang="en-US" altLang="zh-CN" sz="1600" b="1" dirty="0" err="1">
                <a:solidFill>
                  <a:srgbClr val="000000"/>
                </a:solidFill>
                <a:latin typeface="Times New Roman" panose="02020603050405020304" pitchFamily="18" charset="0"/>
                <a:ea typeface="微软雅黑" pitchFamily="34" charset="-122"/>
                <a:cs typeface="Times New Roman" panose="02020603050405020304" pitchFamily="18" charset="0"/>
              </a:rPr>
              <a:t>keyProperty</a:t>
            </a:r>
            <a:r>
              <a:rPr lang="en-US" altLang="zh-CN" sz="1600" b="1" dirty="0">
                <a:solidFill>
                  <a:srgbClr val="000000"/>
                </a:solidFill>
                <a:latin typeface="Times New Roman" panose="02020603050405020304" pitchFamily="18" charset="0"/>
                <a:ea typeface="微软雅黑" pitchFamily="34" charset="-122"/>
                <a:cs typeface="Times New Roman" panose="02020603050405020304" pitchFamily="18" charset="0"/>
              </a:rPr>
              <a:t>="id" </a:t>
            </a:r>
            <a:r>
              <a:rPr lang="en-US" altLang="zh-CN" sz="1600" b="1" dirty="0" err="1">
                <a:solidFill>
                  <a:srgbClr val="000000"/>
                </a:solidFill>
                <a:latin typeface="Times New Roman" panose="02020603050405020304" pitchFamily="18" charset="0"/>
                <a:ea typeface="微软雅黑" pitchFamily="34" charset="-122"/>
                <a:cs typeface="Times New Roman" panose="02020603050405020304" pitchFamily="18" charset="0"/>
              </a:rPr>
              <a:t>resultType</a:t>
            </a:r>
            <a:r>
              <a:rPr lang="en-US" altLang="zh-CN" sz="1600" b="1" dirty="0">
                <a:solidFill>
                  <a:srgbClr val="000000"/>
                </a:solidFill>
                <a:latin typeface="Times New Roman" panose="02020603050405020304" pitchFamily="18" charset="0"/>
                <a:ea typeface="微软雅黑" pitchFamily="34" charset="-122"/>
                <a:cs typeface="Times New Roman" panose="02020603050405020304" pitchFamily="18" charset="0"/>
              </a:rPr>
              <a:t>="Integer" order="BEFORE"&gt;</a:t>
            </a:r>
          </a:p>
          <a:p>
            <a:pPr lvl="1"/>
            <a:r>
              <a:rPr lang="en-US" altLang="zh-CN" sz="1600" b="1" dirty="0">
                <a:solidFill>
                  <a:srgbClr val="000000"/>
                </a:solidFill>
                <a:latin typeface="Times New Roman" panose="02020603050405020304" pitchFamily="18" charset="0"/>
                <a:ea typeface="微软雅黑" pitchFamily="34" charset="-122"/>
                <a:cs typeface="Times New Roman" panose="02020603050405020304" pitchFamily="18" charset="0"/>
              </a:rPr>
              <a:t>            select if(max(id) is null, 1, max(id) +1) as </a:t>
            </a:r>
            <a:r>
              <a:rPr lang="en-US" altLang="zh-CN" sz="1600" b="1" dirty="0" err="1">
                <a:solidFill>
                  <a:srgbClr val="000000"/>
                </a:solidFill>
                <a:latin typeface="Times New Roman" panose="02020603050405020304" pitchFamily="18" charset="0"/>
                <a:ea typeface="微软雅黑" pitchFamily="34" charset="-122"/>
                <a:cs typeface="Times New Roman" panose="02020603050405020304" pitchFamily="18" charset="0"/>
              </a:rPr>
              <a:t>newId</a:t>
            </a:r>
            <a:r>
              <a:rPr lang="en-US" altLang="zh-CN" sz="1600" b="1" dirty="0">
                <a:solidFill>
                  <a:srgbClr val="000000"/>
                </a:solidFill>
                <a:latin typeface="Times New Roman" panose="02020603050405020304" pitchFamily="18" charset="0"/>
                <a:ea typeface="微软雅黑" pitchFamily="34" charset="-122"/>
                <a:cs typeface="Times New Roman" panose="02020603050405020304" pitchFamily="18" charset="0"/>
              </a:rPr>
              <a:t> from </a:t>
            </a:r>
            <a:r>
              <a:rPr lang="en-US" altLang="zh-CN" sz="1600" b="1" dirty="0" err="1">
                <a:solidFill>
                  <a:srgbClr val="000000"/>
                </a:solidFill>
                <a:latin typeface="Times New Roman" panose="02020603050405020304" pitchFamily="18" charset="0"/>
                <a:ea typeface="微软雅黑" pitchFamily="34" charset="-122"/>
                <a:cs typeface="Times New Roman" panose="02020603050405020304" pitchFamily="18" charset="0"/>
              </a:rPr>
              <a:t>t_customer</a:t>
            </a:r>
            <a:endParaRPr lang="en-US" altLang="zh-CN" sz="1600" b="1" dirty="0">
              <a:solidFill>
                <a:srgbClr val="000000"/>
              </a:solidFill>
              <a:latin typeface="Times New Roman" panose="02020603050405020304" pitchFamily="18" charset="0"/>
              <a:ea typeface="微软雅黑" pitchFamily="34" charset="-122"/>
              <a:cs typeface="Times New Roman" panose="02020603050405020304" pitchFamily="18" charset="0"/>
            </a:endParaRPr>
          </a:p>
          <a:p>
            <a:pPr lvl="1"/>
            <a:r>
              <a:rPr lang="en-US" altLang="zh-CN" sz="1600" b="1" dirty="0">
                <a:solidFill>
                  <a:srgbClr val="000000"/>
                </a:solidFill>
                <a:latin typeface="Times New Roman" panose="02020603050405020304" pitchFamily="18" charset="0"/>
                <a:ea typeface="微软雅黑" pitchFamily="34" charset="-122"/>
                <a:cs typeface="Times New Roman" panose="02020603050405020304" pitchFamily="18" charset="0"/>
              </a:rPr>
              <a:t>      &lt;/</a:t>
            </a:r>
            <a:r>
              <a:rPr lang="en-US" altLang="zh-CN" sz="1600" b="1" dirty="0" err="1">
                <a:solidFill>
                  <a:srgbClr val="000000"/>
                </a:solidFill>
                <a:latin typeface="Times New Roman" panose="02020603050405020304" pitchFamily="18" charset="0"/>
                <a:ea typeface="微软雅黑" pitchFamily="34" charset="-122"/>
                <a:cs typeface="Times New Roman" panose="02020603050405020304" pitchFamily="18" charset="0"/>
              </a:rPr>
              <a:t>selectKey</a:t>
            </a:r>
            <a:r>
              <a:rPr lang="en-US" altLang="zh-CN" sz="1600" b="1" dirty="0">
                <a:solidFill>
                  <a:srgbClr val="000000"/>
                </a:solidFill>
                <a:latin typeface="Times New Roman" panose="02020603050405020304" pitchFamily="18" charset="0"/>
                <a:ea typeface="微软雅黑" pitchFamily="34" charset="-122"/>
                <a:cs typeface="Times New Roman" panose="02020603050405020304" pitchFamily="18" charset="0"/>
              </a:rPr>
              <a:t>&gt;	</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insert into </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t_customer</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id,username,jobs,phone</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values(#{id},#{username},#{jobs},#{phone})</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&lt;/insert&gt;</a:t>
            </a:r>
          </a:p>
        </p:txBody>
      </p:sp>
    </p:spTree>
    <p:extLst>
      <p:ext uri="{BB962C8B-B14F-4D97-AF65-F5344CB8AC3E}">
        <p14:creationId xmlns:p14="http://schemas.microsoft.com/office/powerpoint/2010/main" val="3845151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up)">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solidFill>
                  <a:srgbClr val="000000"/>
                </a:solidFill>
                <a:latin typeface="Times New Roman" panose="02020603050405020304" pitchFamily="18" charset="0"/>
                <a:cs typeface="Times New Roman" panose="02020603050405020304" pitchFamily="18" charset="0"/>
              </a:rPr>
              <a:t>&lt;update&gt;</a:t>
            </a:r>
            <a:r>
              <a:rPr lang="zh-CN" altLang="en-US" dirty="0">
                <a:solidFill>
                  <a:srgbClr val="000000"/>
                </a:solidFill>
                <a:latin typeface="Times New Roman" panose="02020603050405020304" pitchFamily="18" charset="0"/>
                <a:cs typeface="Times New Roman" panose="02020603050405020304" pitchFamily="18" charset="0"/>
              </a:rPr>
              <a:t>和</a:t>
            </a:r>
            <a:r>
              <a:rPr lang="en-US" altLang="zh-CN" dirty="0">
                <a:solidFill>
                  <a:srgbClr val="000000"/>
                </a:solidFill>
                <a:latin typeface="Times New Roman" panose="02020603050405020304" pitchFamily="18" charset="0"/>
                <a:cs typeface="Times New Roman" panose="02020603050405020304" pitchFamily="18" charset="0"/>
              </a:rPr>
              <a:t>&lt;delete&gt;</a:t>
            </a:r>
            <a:r>
              <a:rPr lang="zh-CN" altLang="en-US" dirty="0">
                <a:solidFill>
                  <a:srgbClr val="000000"/>
                </a:solidFill>
                <a:latin typeface="Times New Roman" panose="02020603050405020304" pitchFamily="18" charset="0"/>
                <a:cs typeface="Times New Roman" panose="02020603050405020304" pitchFamily="18" charset="0"/>
              </a:rPr>
              <a:t>元素的使用比较简单，它们的属性配置也基本相同。</a:t>
            </a:r>
            <a:endParaRPr lang="en-US" altLang="zh-CN" dirty="0">
              <a:solidFill>
                <a:srgbClr val="000000"/>
              </a:solidFill>
              <a:latin typeface="Times New Roman" panose="02020603050405020304" pitchFamily="18" charset="0"/>
              <a:cs typeface="Times New Roman" panose="02020603050405020304" pitchFamily="18" charset="0"/>
            </a:endParaRPr>
          </a:p>
          <a:p>
            <a:pPr lvl="1"/>
            <a:r>
              <a:rPr lang="en-US" altLang="zh-CN" dirty="0">
                <a:solidFill>
                  <a:srgbClr val="000000"/>
                </a:solidFill>
                <a:latin typeface="Times New Roman" panose="02020603050405020304" pitchFamily="18" charset="0"/>
                <a:cs typeface="Times New Roman" panose="02020603050405020304" pitchFamily="18" charset="0"/>
              </a:rPr>
              <a:t>1.&lt;update&gt;</a:t>
            </a:r>
            <a:r>
              <a:rPr lang="zh-CN" altLang="en-US" dirty="0">
                <a:solidFill>
                  <a:srgbClr val="000000"/>
                </a:solidFill>
                <a:latin typeface="Times New Roman" panose="02020603050405020304" pitchFamily="18" charset="0"/>
                <a:cs typeface="Times New Roman" panose="02020603050405020304" pitchFamily="18" charset="0"/>
              </a:rPr>
              <a:t>和</a:t>
            </a:r>
            <a:r>
              <a:rPr lang="en-US" altLang="zh-CN" dirty="0">
                <a:solidFill>
                  <a:srgbClr val="000000"/>
                </a:solidFill>
                <a:latin typeface="Times New Roman" panose="02020603050405020304" pitchFamily="18" charset="0"/>
                <a:cs typeface="Times New Roman" panose="02020603050405020304" pitchFamily="18" charset="0"/>
              </a:rPr>
              <a:t>&lt;delete&gt;</a:t>
            </a:r>
            <a:r>
              <a:rPr lang="zh-CN" altLang="en-US" dirty="0">
                <a:solidFill>
                  <a:srgbClr val="000000"/>
                </a:solidFill>
                <a:latin typeface="Times New Roman" panose="02020603050405020304" pitchFamily="18" charset="0"/>
                <a:cs typeface="Times New Roman" panose="02020603050405020304" pitchFamily="18" charset="0"/>
              </a:rPr>
              <a:t>元素的常用属性如下：</a:t>
            </a:r>
            <a:endParaRPr lang="zh-CN" altLang="zh-CN" dirty="0">
              <a:solidFill>
                <a:srgbClr val="000000"/>
              </a:solidFill>
              <a:latin typeface="Times New Roman" panose="02020603050405020304" pitchFamily="18" charset="0"/>
              <a:cs typeface="Times New Roman" panose="02020603050405020304" pitchFamily="18" charset="0"/>
            </a:endParaRPr>
          </a:p>
          <a:p>
            <a:pPr lvl="1"/>
            <a:endParaRPr lang="en-US" altLang="zh-CN" dirty="0">
              <a:solidFill>
                <a:srgbClr val="000000"/>
              </a:solidFill>
              <a:latin typeface="Times New Roman" panose="02020603050405020304" pitchFamily="18" charset="0"/>
              <a:cs typeface="Times New Roman" panose="02020603050405020304" pitchFamily="18" charset="0"/>
            </a:endParaRPr>
          </a:p>
          <a:p>
            <a:endParaRPr lang="zh-CN" altLang="en-US" dirty="0"/>
          </a:p>
        </p:txBody>
      </p:sp>
      <p:sp>
        <p:nvSpPr>
          <p:cNvPr id="60422" name="标题 1">
            <a:extLst>
              <a:ext uri="{FF2B5EF4-FFF2-40B4-BE49-F238E27FC236}">
                <a16:creationId xmlns:a16="http://schemas.microsoft.com/office/drawing/2014/main" id="{0B8C2F80-C374-4E06-AE22-8C302B283545}"/>
              </a:ext>
            </a:extLst>
          </p:cNvPr>
          <p:cNvSpPr>
            <a:spLocks noGrp="1"/>
          </p:cNvSpPr>
          <p:nvPr>
            <p:ph type="ctrTitle"/>
          </p:nvPr>
        </p:nvSpPr>
        <p:spPr/>
        <p:txBody>
          <a:bodyPr/>
          <a:lstStyle/>
          <a:p>
            <a:r>
              <a:rPr lang="en-US" altLang="zh-CN"/>
              <a:t>7.3.4 &lt;update&gt;</a:t>
            </a:r>
            <a:r>
              <a:rPr lang="zh-CN" altLang="en-US"/>
              <a:t>和</a:t>
            </a:r>
            <a:r>
              <a:rPr lang="en-US" altLang="zh-CN"/>
              <a:t>&lt;delete&gt;</a:t>
            </a:r>
            <a:r>
              <a:rPr lang="zh-CN" altLang="en-US"/>
              <a:t>元素</a:t>
            </a:r>
          </a:p>
        </p:txBody>
      </p:sp>
      <p:sp>
        <p:nvSpPr>
          <p:cNvPr id="12" name="矩形 16">
            <a:extLst>
              <a:ext uri="{FF2B5EF4-FFF2-40B4-BE49-F238E27FC236}">
                <a16:creationId xmlns:a16="http://schemas.microsoft.com/office/drawing/2014/main" id="{07D4BB42-FE71-49A0-8107-CD0F5D7199DD}"/>
              </a:ext>
            </a:extLst>
          </p:cNvPr>
          <p:cNvSpPr>
            <a:spLocks noChangeArrowheads="1"/>
          </p:cNvSpPr>
          <p:nvPr/>
        </p:nvSpPr>
        <p:spPr bwMode="auto">
          <a:xfrm>
            <a:off x="519113" y="1895961"/>
            <a:ext cx="8051800" cy="3059667"/>
          </a:xfrm>
          <a:prstGeom prst="rect">
            <a:avLst/>
          </a:prstGeom>
          <a:solidFill>
            <a:srgbClr val="E7F4FF"/>
          </a:solidFill>
          <a:ln w="28575" algn="ctr">
            <a:solidFill>
              <a:srgbClr val="000000"/>
            </a:solidFill>
            <a:round/>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&lt;update</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id="</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updateCustomer</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parameterType</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="cn.edu.ujn.ch7.po.Customer"</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flushCache</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="true"</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statementType</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="PREPARED"</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timeout="20"&gt;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&lt;delete</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id="</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deleteCustomer</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parameterType</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="cn.edu.ujn.ch7.po.Customer"</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flushCache</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="true"</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statementType</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="PREPARED"</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timeout="20"&gt;</a:t>
            </a:r>
          </a:p>
        </p:txBody>
      </p:sp>
    </p:spTree>
    <p:extLst>
      <p:ext uri="{BB962C8B-B14F-4D97-AF65-F5344CB8AC3E}">
        <p14:creationId xmlns:p14="http://schemas.microsoft.com/office/powerpoint/2010/main" val="419263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1" presetClass="exit" presetSubtype="0" fill="hold" grpId="1" nodeType="withEffect">
                                  <p:stCondLst>
                                    <p:cond delay="0"/>
                                  </p:stCondLst>
                                  <p:childTnLst>
                                    <p:set>
                                      <p:cBhvr>
                                        <p:cTn id="9"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solidFill>
                  <a:srgbClr val="000000"/>
                </a:solidFill>
                <a:latin typeface="Times New Roman" panose="02020603050405020304" pitchFamily="18" charset="0"/>
                <a:cs typeface="Times New Roman" panose="02020603050405020304" pitchFamily="18" charset="0"/>
              </a:rPr>
              <a:t>&lt;update&gt;</a:t>
            </a:r>
            <a:r>
              <a:rPr lang="zh-CN" altLang="en-US" dirty="0">
                <a:solidFill>
                  <a:srgbClr val="000000"/>
                </a:solidFill>
                <a:latin typeface="Times New Roman" panose="02020603050405020304" pitchFamily="18" charset="0"/>
                <a:cs typeface="Times New Roman" panose="02020603050405020304" pitchFamily="18" charset="0"/>
              </a:rPr>
              <a:t>和</a:t>
            </a:r>
            <a:r>
              <a:rPr lang="en-US" altLang="zh-CN" dirty="0">
                <a:solidFill>
                  <a:srgbClr val="000000"/>
                </a:solidFill>
                <a:latin typeface="Times New Roman" panose="02020603050405020304" pitchFamily="18" charset="0"/>
                <a:cs typeface="Times New Roman" panose="02020603050405020304" pitchFamily="18" charset="0"/>
              </a:rPr>
              <a:t>&lt;delete&gt;</a:t>
            </a:r>
            <a:r>
              <a:rPr lang="zh-CN" altLang="en-US" dirty="0">
                <a:solidFill>
                  <a:srgbClr val="000000"/>
                </a:solidFill>
                <a:latin typeface="Times New Roman" panose="02020603050405020304" pitchFamily="18" charset="0"/>
                <a:cs typeface="Times New Roman" panose="02020603050405020304" pitchFamily="18" charset="0"/>
              </a:rPr>
              <a:t>元素的使用比较简单，它们的属性配置也基本相同。</a:t>
            </a:r>
            <a:endParaRPr lang="en-US" altLang="zh-CN" dirty="0">
              <a:solidFill>
                <a:srgbClr val="000000"/>
              </a:solidFill>
              <a:latin typeface="Times New Roman" panose="02020603050405020304" pitchFamily="18" charset="0"/>
              <a:cs typeface="Times New Roman" panose="02020603050405020304" pitchFamily="18" charset="0"/>
            </a:endParaRPr>
          </a:p>
          <a:p>
            <a:pPr lvl="1"/>
            <a:r>
              <a:rPr lang="zh-CN" altLang="en-US" dirty="0">
                <a:solidFill>
                  <a:srgbClr val="000000"/>
                </a:solidFill>
                <a:latin typeface="Times New Roman" panose="02020603050405020304" pitchFamily="18" charset="0"/>
                <a:cs typeface="Times New Roman" panose="02020603050405020304" pitchFamily="18" charset="0"/>
              </a:rPr>
              <a:t> </a:t>
            </a:r>
            <a:r>
              <a:rPr lang="en-US" altLang="zh-CN" dirty="0">
                <a:solidFill>
                  <a:srgbClr val="000000"/>
                </a:solidFill>
                <a:latin typeface="Times New Roman" panose="02020603050405020304" pitchFamily="18" charset="0"/>
                <a:cs typeface="Times New Roman" panose="02020603050405020304" pitchFamily="18" charset="0"/>
              </a:rPr>
              <a:t>2.&lt;update&gt;</a:t>
            </a:r>
            <a:r>
              <a:rPr lang="zh-CN" altLang="en-US" dirty="0">
                <a:solidFill>
                  <a:srgbClr val="000000"/>
                </a:solidFill>
                <a:latin typeface="Times New Roman" panose="02020603050405020304" pitchFamily="18" charset="0"/>
                <a:cs typeface="Times New Roman" panose="02020603050405020304" pitchFamily="18" charset="0"/>
              </a:rPr>
              <a:t>和</a:t>
            </a:r>
            <a:r>
              <a:rPr lang="en-US" altLang="zh-CN" dirty="0">
                <a:solidFill>
                  <a:srgbClr val="000000"/>
                </a:solidFill>
                <a:latin typeface="Times New Roman" panose="02020603050405020304" pitchFamily="18" charset="0"/>
                <a:cs typeface="Times New Roman" panose="02020603050405020304" pitchFamily="18" charset="0"/>
              </a:rPr>
              <a:t>&lt;delete&gt;</a:t>
            </a:r>
            <a:r>
              <a:rPr lang="zh-CN" altLang="en-US" dirty="0">
                <a:solidFill>
                  <a:srgbClr val="000000"/>
                </a:solidFill>
                <a:latin typeface="Times New Roman" panose="02020603050405020304" pitchFamily="18" charset="0"/>
                <a:cs typeface="Times New Roman" panose="02020603050405020304" pitchFamily="18" charset="0"/>
              </a:rPr>
              <a:t>元素的使用示例如下：</a:t>
            </a:r>
            <a:endParaRPr lang="en-US" altLang="zh-CN" dirty="0">
              <a:solidFill>
                <a:srgbClr val="000000"/>
              </a:solidFill>
              <a:latin typeface="Times New Roman" panose="02020603050405020304" pitchFamily="18" charset="0"/>
              <a:cs typeface="Times New Roman" panose="02020603050405020304" pitchFamily="18" charset="0"/>
            </a:endParaRPr>
          </a:p>
          <a:p>
            <a:endParaRPr lang="zh-CN" altLang="en-US" dirty="0"/>
          </a:p>
        </p:txBody>
      </p:sp>
      <p:sp>
        <p:nvSpPr>
          <p:cNvPr id="60422" name="标题 1">
            <a:extLst>
              <a:ext uri="{FF2B5EF4-FFF2-40B4-BE49-F238E27FC236}">
                <a16:creationId xmlns:a16="http://schemas.microsoft.com/office/drawing/2014/main" id="{0B8C2F80-C374-4E06-AE22-8C302B283545}"/>
              </a:ext>
            </a:extLst>
          </p:cNvPr>
          <p:cNvSpPr>
            <a:spLocks noGrp="1"/>
          </p:cNvSpPr>
          <p:nvPr>
            <p:ph type="ctrTitle"/>
          </p:nvPr>
        </p:nvSpPr>
        <p:spPr/>
        <p:txBody>
          <a:bodyPr/>
          <a:lstStyle/>
          <a:p>
            <a:r>
              <a:rPr lang="en-US" altLang="zh-CN"/>
              <a:t>7.3.4 &lt;update&gt;</a:t>
            </a:r>
            <a:r>
              <a:rPr lang="zh-CN" altLang="en-US"/>
              <a:t>和</a:t>
            </a:r>
            <a:r>
              <a:rPr lang="en-US" altLang="zh-CN"/>
              <a:t>&lt;delete&gt;</a:t>
            </a:r>
            <a:r>
              <a:rPr lang="zh-CN" altLang="en-US"/>
              <a:t>元素</a:t>
            </a:r>
          </a:p>
        </p:txBody>
      </p:sp>
      <p:sp>
        <p:nvSpPr>
          <p:cNvPr id="9" name="矩形 16">
            <a:extLst>
              <a:ext uri="{FF2B5EF4-FFF2-40B4-BE49-F238E27FC236}">
                <a16:creationId xmlns:a16="http://schemas.microsoft.com/office/drawing/2014/main" id="{1D722594-CA6D-4306-B0DA-27BB2AEBA390}"/>
              </a:ext>
            </a:extLst>
          </p:cNvPr>
          <p:cNvSpPr>
            <a:spLocks noChangeArrowheads="1"/>
          </p:cNvSpPr>
          <p:nvPr/>
        </p:nvSpPr>
        <p:spPr bwMode="auto">
          <a:xfrm>
            <a:off x="503347" y="2054232"/>
            <a:ext cx="8051800" cy="2444195"/>
          </a:xfrm>
          <a:prstGeom prst="rect">
            <a:avLst/>
          </a:prstGeom>
          <a:solidFill>
            <a:srgbClr val="E7F4FF"/>
          </a:solidFill>
          <a:ln w="28575" algn="ctr">
            <a:solidFill>
              <a:srgbClr val="000000"/>
            </a:solidFill>
            <a:round/>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&lt;update id="</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updateCustomer</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parameterType</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="cn.edu.ujn.ch7.po.Customer"&gt;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update </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t_customer</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set username=#{username},jobs=#{jobs},phone=#{phone}</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where id=#{id}</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&lt;/update&gt;</a:t>
            </a:r>
          </a:p>
          <a:p>
            <a:pPr lvl="1"/>
            <a:endPar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endParaRP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&lt;delete id="</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deleteCustomer</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parameterType</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="Integer"&gt;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delete from </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t_customer</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where id=#{id}</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&lt;/delete&gt;</a:t>
            </a:r>
          </a:p>
        </p:txBody>
      </p:sp>
    </p:spTree>
    <p:extLst>
      <p:ext uri="{BB962C8B-B14F-4D97-AF65-F5344CB8AC3E}">
        <p14:creationId xmlns:p14="http://schemas.microsoft.com/office/powerpoint/2010/main" val="1070622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SQL</a:t>
            </a:r>
            <a:r>
              <a:rPr lang="zh-CN" altLang="en-US" dirty="0">
                <a:latin typeface="Times New Roman" panose="02020603050405020304" pitchFamily="18" charset="0"/>
                <a:cs typeface="Times New Roman" panose="02020603050405020304" pitchFamily="18" charset="0"/>
              </a:rPr>
              <a:t>复用：</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在一个映射文件中，通常需要定义多条</a:t>
            </a:r>
            <a:r>
              <a:rPr lang="en-US" altLang="zh-CN" dirty="0">
                <a:latin typeface="Times New Roman" panose="02020603050405020304" pitchFamily="18" charset="0"/>
                <a:cs typeface="Times New Roman" panose="02020603050405020304" pitchFamily="18" charset="0"/>
              </a:rPr>
              <a:t>SQL</a:t>
            </a:r>
            <a:r>
              <a:rPr lang="zh-CN" altLang="en-US" dirty="0">
                <a:latin typeface="Times New Roman" panose="02020603050405020304" pitchFamily="18" charset="0"/>
                <a:cs typeface="Times New Roman" panose="02020603050405020304" pitchFamily="18" charset="0"/>
              </a:rPr>
              <a:t>语句，这些</a:t>
            </a:r>
            <a:r>
              <a:rPr lang="en-US" altLang="zh-CN" dirty="0">
                <a:latin typeface="Times New Roman" panose="02020603050405020304" pitchFamily="18" charset="0"/>
                <a:cs typeface="Times New Roman" panose="02020603050405020304" pitchFamily="18" charset="0"/>
              </a:rPr>
              <a:t>SQL</a:t>
            </a:r>
            <a:r>
              <a:rPr lang="zh-CN" altLang="en-US" dirty="0">
                <a:latin typeface="Times New Roman" panose="02020603050405020304" pitchFamily="18" charset="0"/>
                <a:cs typeface="Times New Roman" panose="02020603050405020304" pitchFamily="18" charset="0"/>
              </a:rPr>
              <a:t>语句的组成可能有一部分是</a:t>
            </a:r>
            <a:r>
              <a:rPr lang="zh-CN" altLang="en-US" dirty="0">
                <a:solidFill>
                  <a:srgbClr val="C00000"/>
                </a:solidFill>
                <a:latin typeface="Times New Roman" panose="02020603050405020304" pitchFamily="18" charset="0"/>
                <a:cs typeface="Times New Roman" panose="02020603050405020304" pitchFamily="18" charset="0"/>
              </a:rPr>
              <a:t>相同的</a:t>
            </a:r>
            <a:r>
              <a:rPr lang="zh-CN" altLang="en-US" dirty="0">
                <a:latin typeface="Times New Roman" panose="02020603050405020304" pitchFamily="18" charset="0"/>
                <a:cs typeface="Times New Roman" panose="02020603050405020304" pitchFamily="18" charset="0"/>
              </a:rPr>
              <a:t>（如多条</a:t>
            </a:r>
            <a:r>
              <a:rPr lang="en-US" altLang="zh-CN" dirty="0">
                <a:latin typeface="Times New Roman" panose="02020603050405020304" pitchFamily="18" charset="0"/>
                <a:cs typeface="Times New Roman" panose="02020603050405020304" pitchFamily="18" charset="0"/>
              </a:rPr>
              <a:t>select</a:t>
            </a:r>
            <a:r>
              <a:rPr lang="zh-CN" altLang="en-US" dirty="0">
                <a:latin typeface="Times New Roman" panose="02020603050405020304" pitchFamily="18" charset="0"/>
                <a:cs typeface="Times New Roman" panose="02020603050405020304" pitchFamily="18" charset="0"/>
              </a:rPr>
              <a:t>语句中都查询相同的</a:t>
            </a:r>
            <a:r>
              <a:rPr lang="en-US" altLang="zh-CN" dirty="0">
                <a:latin typeface="Times New Roman" panose="02020603050405020304" pitchFamily="18" charset="0"/>
                <a:cs typeface="Times New Roman" panose="02020603050405020304" pitchFamily="18" charset="0"/>
              </a:rPr>
              <a:t>id</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username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jobs</a:t>
            </a:r>
            <a:r>
              <a:rPr lang="zh-CN" altLang="en-US" dirty="0">
                <a:latin typeface="Times New Roman" panose="02020603050405020304" pitchFamily="18" charset="0"/>
                <a:cs typeface="Times New Roman" panose="02020603050405020304" pitchFamily="18" charset="0"/>
              </a:rPr>
              <a:t>字段），如果每一个</a:t>
            </a:r>
            <a:r>
              <a:rPr lang="en-US" altLang="zh-CN" dirty="0">
                <a:latin typeface="Times New Roman" panose="02020603050405020304" pitchFamily="18" charset="0"/>
                <a:cs typeface="Times New Roman" panose="02020603050405020304" pitchFamily="18" charset="0"/>
              </a:rPr>
              <a:t>SQL</a:t>
            </a:r>
            <a:r>
              <a:rPr lang="zh-CN" altLang="en-US" dirty="0">
                <a:latin typeface="Times New Roman" panose="02020603050405020304" pitchFamily="18" charset="0"/>
                <a:cs typeface="Times New Roman" panose="02020603050405020304" pitchFamily="18" charset="0"/>
              </a:rPr>
              <a:t>语句都重写一遍相同的部分，势必会增加代码量，导致映射文件过于臃肿。</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将这些</a:t>
            </a:r>
            <a:r>
              <a:rPr lang="en-US" altLang="zh-CN" dirty="0">
                <a:latin typeface="Times New Roman" panose="02020603050405020304" pitchFamily="18" charset="0"/>
                <a:cs typeface="Times New Roman" panose="02020603050405020304" pitchFamily="18" charset="0"/>
              </a:rPr>
              <a:t>SQL</a:t>
            </a:r>
            <a:r>
              <a:rPr lang="zh-CN" altLang="en-US" dirty="0">
                <a:latin typeface="Times New Roman" panose="02020603050405020304" pitchFamily="18" charset="0"/>
                <a:cs typeface="Times New Roman" panose="02020603050405020304" pitchFamily="18" charset="0"/>
              </a:rPr>
              <a:t>语句中相同的组成部分</a:t>
            </a:r>
            <a:r>
              <a:rPr lang="zh-CN" altLang="en-US" dirty="0">
                <a:solidFill>
                  <a:srgbClr val="C00000"/>
                </a:solidFill>
                <a:latin typeface="Times New Roman" panose="02020603050405020304" pitchFamily="18" charset="0"/>
                <a:cs typeface="Times New Roman" panose="02020603050405020304" pitchFamily="18" charset="0"/>
              </a:rPr>
              <a:t>抽取</a:t>
            </a:r>
            <a:r>
              <a:rPr lang="zh-CN" altLang="en-US" dirty="0">
                <a:latin typeface="Times New Roman" panose="02020603050405020304" pitchFamily="18" charset="0"/>
                <a:cs typeface="Times New Roman" panose="02020603050405020304" pitchFamily="18" charset="0"/>
              </a:rPr>
              <a:t>出来</a:t>
            </a:r>
            <a:r>
              <a:rPr lang="zh-CN" altLang="en-US" dirty="0">
                <a:solidFill>
                  <a:srgbClr val="C00000"/>
                </a:solidFill>
                <a:latin typeface="Times New Roman" panose="02020603050405020304" pitchFamily="18" charset="0"/>
                <a:cs typeface="Times New Roman" panose="02020603050405020304" pitchFamily="18" charset="0"/>
              </a:rPr>
              <a:t>统一</a:t>
            </a:r>
            <a:r>
              <a:rPr lang="zh-CN" altLang="en-US" dirty="0">
                <a:latin typeface="Times New Roman" panose="02020603050405020304" pitchFamily="18" charset="0"/>
                <a:cs typeface="Times New Roman" panose="02020603050405020304" pitchFamily="18" charset="0"/>
              </a:rPr>
              <a:t>提供</a:t>
            </a:r>
            <a:r>
              <a:rPr lang="zh-CN" altLang="en-US" dirty="0">
                <a:solidFill>
                  <a:srgbClr val="C00000"/>
                </a:solidFill>
                <a:latin typeface="Times New Roman" panose="02020603050405020304" pitchFamily="18" charset="0"/>
                <a:cs typeface="Times New Roman" panose="02020603050405020304" pitchFamily="18" charset="0"/>
              </a:rPr>
              <a:t>引用</a:t>
            </a:r>
            <a:r>
              <a:rPr lang="zh-CN" altLang="en-US" dirty="0">
                <a:latin typeface="Times New Roman" panose="02020603050405020304" pitchFamily="18" charset="0"/>
                <a:cs typeface="Times New Roman" panose="02020603050405020304" pitchFamily="18" charset="0"/>
              </a:rPr>
              <a:t>方式。</a:t>
            </a:r>
          </a:p>
          <a:p>
            <a:endParaRPr lang="zh-CN" altLang="en-US" dirty="0"/>
          </a:p>
        </p:txBody>
      </p:sp>
      <p:sp>
        <p:nvSpPr>
          <p:cNvPr id="61443" name="标题 1">
            <a:extLst>
              <a:ext uri="{FF2B5EF4-FFF2-40B4-BE49-F238E27FC236}">
                <a16:creationId xmlns:a16="http://schemas.microsoft.com/office/drawing/2014/main" id="{5390681C-6806-4491-A3FF-2353657CA3B0}"/>
              </a:ext>
            </a:extLst>
          </p:cNvPr>
          <p:cNvSpPr>
            <a:spLocks noGrp="1"/>
          </p:cNvSpPr>
          <p:nvPr>
            <p:ph type="ctrTitle"/>
          </p:nvPr>
        </p:nvSpPr>
        <p:spPr/>
        <p:txBody>
          <a:bodyPr/>
          <a:lstStyle/>
          <a:p>
            <a:r>
              <a:rPr lang="en-US" altLang="zh-CN"/>
              <a:t>7.3.5 &lt;sql&gt;</a:t>
            </a:r>
            <a:r>
              <a:rPr lang="zh-CN" altLang="en-US"/>
              <a:t>元素</a:t>
            </a:r>
          </a:p>
        </p:txBody>
      </p:sp>
    </p:spTree>
    <p:extLst>
      <p:ext uri="{BB962C8B-B14F-4D97-AF65-F5344CB8AC3E}">
        <p14:creationId xmlns:p14="http://schemas.microsoft.com/office/powerpoint/2010/main" val="16970525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solidFill>
                  <a:srgbClr val="000000"/>
                </a:solidFill>
                <a:latin typeface="Times New Roman" panose="02020603050405020304" pitchFamily="18" charset="0"/>
                <a:cs typeface="Times New Roman" panose="02020603050405020304" pitchFamily="18" charset="0"/>
              </a:rPr>
              <a:t> &lt;</a:t>
            </a:r>
            <a:r>
              <a:rPr lang="en-US" altLang="zh-CN" dirty="0" err="1">
                <a:solidFill>
                  <a:srgbClr val="000000"/>
                </a:solidFill>
                <a:latin typeface="Times New Roman" panose="02020603050405020304" pitchFamily="18" charset="0"/>
                <a:cs typeface="Times New Roman" panose="02020603050405020304" pitchFamily="18" charset="0"/>
              </a:rPr>
              <a:t>sql</a:t>
            </a:r>
            <a:r>
              <a:rPr lang="en-US" altLang="zh-CN" dirty="0">
                <a:solidFill>
                  <a:srgbClr val="000000"/>
                </a:solidFill>
                <a:latin typeface="Times New Roman" panose="02020603050405020304" pitchFamily="18" charset="0"/>
                <a:cs typeface="Times New Roman" panose="02020603050405020304" pitchFamily="18" charset="0"/>
              </a:rPr>
              <a:t>&gt;</a:t>
            </a:r>
            <a:r>
              <a:rPr lang="zh-CN" altLang="en-US" dirty="0">
                <a:solidFill>
                  <a:srgbClr val="000000"/>
                </a:solidFill>
                <a:latin typeface="Times New Roman" panose="02020603050405020304" pitchFamily="18" charset="0"/>
                <a:cs typeface="Times New Roman" panose="02020603050405020304" pitchFamily="18" charset="0"/>
              </a:rPr>
              <a:t>元素的作用就是定义可重用的</a:t>
            </a:r>
            <a:r>
              <a:rPr lang="en-US" altLang="zh-CN" dirty="0">
                <a:solidFill>
                  <a:srgbClr val="000000"/>
                </a:solidFill>
                <a:latin typeface="Times New Roman" panose="02020603050405020304" pitchFamily="18" charset="0"/>
                <a:cs typeface="Times New Roman" panose="02020603050405020304" pitchFamily="18" charset="0"/>
              </a:rPr>
              <a:t>SQL</a:t>
            </a:r>
            <a:r>
              <a:rPr lang="zh-CN" altLang="en-US" dirty="0">
                <a:solidFill>
                  <a:srgbClr val="000000"/>
                </a:solidFill>
                <a:latin typeface="Times New Roman" panose="02020603050405020304" pitchFamily="18" charset="0"/>
                <a:cs typeface="Times New Roman" panose="02020603050405020304" pitchFamily="18" charset="0"/>
              </a:rPr>
              <a:t>代码片段，然后在其他语句中引用这一代码片段。</a:t>
            </a:r>
            <a:endParaRPr lang="zh-CN" altLang="en-US" dirty="0"/>
          </a:p>
        </p:txBody>
      </p:sp>
      <p:sp>
        <p:nvSpPr>
          <p:cNvPr id="29" name="矩形 16">
            <a:extLst>
              <a:ext uri="{FF2B5EF4-FFF2-40B4-BE49-F238E27FC236}">
                <a16:creationId xmlns:a16="http://schemas.microsoft.com/office/drawing/2014/main" id="{3CAF3041-6D4D-49B6-A5F5-F44AE044B714}"/>
              </a:ext>
            </a:extLst>
          </p:cNvPr>
          <p:cNvSpPr>
            <a:spLocks noChangeArrowheads="1"/>
          </p:cNvSpPr>
          <p:nvPr/>
        </p:nvSpPr>
        <p:spPr bwMode="auto">
          <a:xfrm>
            <a:off x="519113" y="1793507"/>
            <a:ext cx="8051800" cy="271463"/>
          </a:xfrm>
          <a:prstGeom prst="rect">
            <a:avLst/>
          </a:prstGeom>
          <a:ln/>
          <a:extLst>
            <a:ext uri="{91240B29-F687-4F45-9708-019B960494DF}">
              <a14:hiddenLine xmlns:a14="http://schemas.microsoft.com/office/drawing/2010/main" w="28575" algn="ctr">
                <a:solidFill>
                  <a:srgbClr val="000000"/>
                </a:solidFill>
                <a:round/>
                <a:headEnd/>
                <a:tailEnd/>
              </a14:hiddenLine>
            </a:ext>
          </a:extLst>
        </p:spPr>
        <p:style>
          <a:lnRef idx="1">
            <a:schemeClr val="accent1"/>
          </a:lnRef>
          <a:fillRef idx="2">
            <a:schemeClr val="accent1"/>
          </a:fillRef>
          <a:effectRef idx="1">
            <a:schemeClr val="accent1"/>
          </a:effectRef>
          <a:fontRef idx="minor">
            <a:schemeClr val="dk1"/>
          </a:fontRef>
        </p:style>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sql</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id="</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customerColumns</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"&gt; </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id,username,jobs,phone</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sql</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&gt;</a:t>
            </a:r>
          </a:p>
        </p:txBody>
      </p:sp>
      <p:sp>
        <p:nvSpPr>
          <p:cNvPr id="30" name="TextBox 29">
            <a:extLst>
              <a:ext uri="{FF2B5EF4-FFF2-40B4-BE49-F238E27FC236}">
                <a16:creationId xmlns:a16="http://schemas.microsoft.com/office/drawing/2014/main" id="{B33A9F7A-D2E7-4302-8B74-46660C64E3CF}"/>
              </a:ext>
            </a:extLst>
          </p:cNvPr>
          <p:cNvSpPr txBox="1">
            <a:spLocks noChangeArrowheads="1"/>
          </p:cNvSpPr>
          <p:nvPr/>
        </p:nvSpPr>
        <p:spPr bwMode="auto">
          <a:xfrm>
            <a:off x="520701" y="1470849"/>
            <a:ext cx="8112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solidFill>
                  <a:srgbClr val="000000"/>
                </a:solidFill>
                <a:latin typeface="Times New Roman" panose="02020603050405020304" pitchFamily="18" charset="0"/>
                <a:ea typeface="微软雅黑" pitchFamily="34" charset="-122"/>
                <a:cs typeface="Times New Roman" panose="02020603050405020304" pitchFamily="18" charset="0"/>
              </a:rPr>
              <a:t>        定义一个包含</a:t>
            </a:r>
            <a:r>
              <a:rPr lang="en-US" altLang="zh-CN" dirty="0">
                <a:solidFill>
                  <a:srgbClr val="000000"/>
                </a:solidFill>
                <a:latin typeface="Times New Roman" panose="02020603050405020304" pitchFamily="18" charset="0"/>
                <a:ea typeface="微软雅黑" pitchFamily="34" charset="-122"/>
                <a:cs typeface="Times New Roman" panose="02020603050405020304" pitchFamily="18" charset="0"/>
              </a:rPr>
              <a:t>id</a:t>
            </a:r>
            <a:r>
              <a:rPr lang="zh-CN" altLang="en-US" dirty="0">
                <a:solidFill>
                  <a:srgbClr val="000000"/>
                </a:solidFill>
                <a:latin typeface="Times New Roman" panose="02020603050405020304" pitchFamily="18" charset="0"/>
                <a:ea typeface="微软雅黑" pitchFamily="34" charset="-122"/>
                <a:cs typeface="Times New Roman" panose="02020603050405020304" pitchFamily="18" charset="0"/>
              </a:rPr>
              <a:t>、</a:t>
            </a:r>
            <a:r>
              <a:rPr lang="en-US" altLang="zh-CN" dirty="0">
                <a:solidFill>
                  <a:srgbClr val="000000"/>
                </a:solidFill>
                <a:latin typeface="Times New Roman" panose="02020603050405020304" pitchFamily="18" charset="0"/>
                <a:ea typeface="微软雅黑" pitchFamily="34" charset="-122"/>
                <a:cs typeface="Times New Roman" panose="02020603050405020304" pitchFamily="18" charset="0"/>
              </a:rPr>
              <a:t>username</a:t>
            </a:r>
            <a:r>
              <a:rPr lang="zh-CN" altLang="en-US" dirty="0">
                <a:solidFill>
                  <a:srgbClr val="000000"/>
                </a:solidFill>
                <a:latin typeface="Times New Roman" panose="02020603050405020304" pitchFamily="18" charset="0"/>
                <a:ea typeface="微软雅黑" pitchFamily="34" charset="-122"/>
                <a:cs typeface="Times New Roman" panose="02020603050405020304" pitchFamily="18" charset="0"/>
              </a:rPr>
              <a:t>、</a:t>
            </a:r>
            <a:r>
              <a:rPr lang="en-US" altLang="zh-CN" dirty="0">
                <a:solidFill>
                  <a:srgbClr val="000000"/>
                </a:solidFill>
                <a:latin typeface="Times New Roman" panose="02020603050405020304" pitchFamily="18" charset="0"/>
                <a:ea typeface="微软雅黑" pitchFamily="34" charset="-122"/>
                <a:cs typeface="Times New Roman" panose="02020603050405020304" pitchFamily="18" charset="0"/>
              </a:rPr>
              <a:t>jobs</a:t>
            </a:r>
            <a:r>
              <a:rPr lang="zh-CN" altLang="en-US" dirty="0">
                <a:solidFill>
                  <a:srgbClr val="000000"/>
                </a:solidFill>
                <a:latin typeface="Times New Roman" panose="02020603050405020304" pitchFamily="18" charset="0"/>
                <a:ea typeface="微软雅黑" pitchFamily="34" charset="-122"/>
                <a:cs typeface="Times New Roman" panose="02020603050405020304" pitchFamily="18" charset="0"/>
              </a:rPr>
              <a:t>和</a:t>
            </a:r>
            <a:r>
              <a:rPr lang="en-US" altLang="zh-CN" dirty="0">
                <a:solidFill>
                  <a:srgbClr val="000000"/>
                </a:solidFill>
                <a:latin typeface="Times New Roman" panose="02020603050405020304" pitchFamily="18" charset="0"/>
                <a:ea typeface="微软雅黑" pitchFamily="34" charset="-122"/>
                <a:cs typeface="Times New Roman" panose="02020603050405020304" pitchFamily="18" charset="0"/>
              </a:rPr>
              <a:t>phone</a:t>
            </a:r>
            <a:r>
              <a:rPr lang="zh-CN" altLang="en-US" dirty="0">
                <a:solidFill>
                  <a:srgbClr val="000000"/>
                </a:solidFill>
                <a:latin typeface="Times New Roman" panose="02020603050405020304" pitchFamily="18" charset="0"/>
                <a:ea typeface="微软雅黑" pitchFamily="34" charset="-122"/>
                <a:cs typeface="Times New Roman" panose="02020603050405020304" pitchFamily="18" charset="0"/>
              </a:rPr>
              <a:t>字段的代码片段如下：</a:t>
            </a:r>
            <a:endParaRPr lang="zh-CN" altLang="zh-CN" dirty="0">
              <a:solidFill>
                <a:srgbClr val="000000"/>
              </a:solidFill>
              <a:latin typeface="Times New Roman" panose="02020603050405020304" pitchFamily="18" charset="0"/>
              <a:ea typeface="微软雅黑" pitchFamily="34" charset="-122"/>
              <a:cs typeface="Times New Roman" panose="02020603050405020304" pitchFamily="18" charset="0"/>
            </a:endParaRPr>
          </a:p>
        </p:txBody>
      </p:sp>
      <p:sp>
        <p:nvSpPr>
          <p:cNvPr id="62470" name="标题 1">
            <a:extLst>
              <a:ext uri="{FF2B5EF4-FFF2-40B4-BE49-F238E27FC236}">
                <a16:creationId xmlns:a16="http://schemas.microsoft.com/office/drawing/2014/main" id="{DA97D390-E01A-4926-AD2C-832E0CE08D2F}"/>
              </a:ext>
            </a:extLst>
          </p:cNvPr>
          <p:cNvSpPr>
            <a:spLocks noGrp="1"/>
          </p:cNvSpPr>
          <p:nvPr>
            <p:ph type="ctrTitle"/>
          </p:nvPr>
        </p:nvSpPr>
        <p:spPr/>
        <p:txBody>
          <a:bodyPr/>
          <a:lstStyle/>
          <a:p>
            <a:r>
              <a:rPr lang="en-US" altLang="zh-CN"/>
              <a:t>7.3.5 &lt;sql&gt;</a:t>
            </a:r>
            <a:r>
              <a:rPr lang="zh-CN" altLang="en-US"/>
              <a:t>元素</a:t>
            </a:r>
          </a:p>
        </p:txBody>
      </p:sp>
      <p:sp>
        <p:nvSpPr>
          <p:cNvPr id="11" name="矩形 16">
            <a:extLst>
              <a:ext uri="{FF2B5EF4-FFF2-40B4-BE49-F238E27FC236}">
                <a16:creationId xmlns:a16="http://schemas.microsoft.com/office/drawing/2014/main" id="{6EB95A6D-7BDC-41D2-A872-5BB57289FEBE}"/>
              </a:ext>
            </a:extLst>
          </p:cNvPr>
          <p:cNvSpPr>
            <a:spLocks noChangeArrowheads="1"/>
          </p:cNvSpPr>
          <p:nvPr/>
        </p:nvSpPr>
        <p:spPr bwMode="auto">
          <a:xfrm>
            <a:off x="509588" y="2515026"/>
            <a:ext cx="8051800" cy="2219884"/>
          </a:xfrm>
          <a:prstGeom prst="rect">
            <a:avLst/>
          </a:prstGeom>
          <a:ln/>
          <a:extLst>
            <a:ext uri="{91240B29-F687-4F45-9708-019B960494DF}">
              <a14:hiddenLine xmlns:a14="http://schemas.microsoft.com/office/drawing/2010/main" w="28575" algn="ctr">
                <a:solidFill>
                  <a:srgbClr val="000000"/>
                </a:solidFill>
                <a:round/>
                <a:headEnd/>
                <a:tailEnd/>
              </a14:hiddenLine>
            </a:ext>
          </a:extLst>
        </p:spPr>
        <p:style>
          <a:lnRef idx="1">
            <a:schemeClr val="accent1"/>
          </a:lnRef>
          <a:fillRef idx="2">
            <a:schemeClr val="accent1"/>
          </a:fillRef>
          <a:effectRef idx="1">
            <a:schemeClr val="accent1"/>
          </a:effectRef>
          <a:fontRef idx="minor">
            <a:schemeClr val="dk1"/>
          </a:fontRef>
        </p:style>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50000"/>
              </a:lnSpc>
            </a:pP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&lt;select id="</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findCustomerById</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parameterType</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="Integer"</a:t>
            </a:r>
          </a:p>
          <a:p>
            <a:pPr lvl="1">
              <a:lnSpc>
                <a:spcPct val="150000"/>
              </a:lnSpc>
            </a:pP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resultType</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="cn.edu.ujn.ch7.po.Customer"&gt;</a:t>
            </a:r>
          </a:p>
          <a:p>
            <a:pPr lvl="1">
              <a:lnSpc>
                <a:spcPct val="150000"/>
              </a:lnSpc>
            </a:pP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select </a:t>
            </a:r>
            <a:r>
              <a:rPr lang="en-US" altLang="zh-CN" sz="1600" b="1" dirty="0">
                <a:solidFill>
                  <a:srgbClr val="000000"/>
                </a:solidFill>
                <a:latin typeface="Times New Roman" panose="02020603050405020304" pitchFamily="18" charset="0"/>
                <a:ea typeface="微软雅黑" pitchFamily="34" charset="-122"/>
                <a:cs typeface="Times New Roman" panose="02020603050405020304" pitchFamily="18" charset="0"/>
              </a:rPr>
              <a:t>&lt;include </a:t>
            </a:r>
            <a:r>
              <a:rPr lang="en-US" altLang="zh-CN" sz="1600" b="1" dirty="0" err="1">
                <a:solidFill>
                  <a:srgbClr val="000000"/>
                </a:solidFill>
                <a:latin typeface="Times New Roman" panose="02020603050405020304" pitchFamily="18" charset="0"/>
                <a:ea typeface="微软雅黑" pitchFamily="34" charset="-122"/>
                <a:cs typeface="Times New Roman" panose="02020603050405020304" pitchFamily="18" charset="0"/>
              </a:rPr>
              <a:t>refid</a:t>
            </a:r>
            <a:r>
              <a:rPr lang="en-US" altLang="zh-CN" sz="1600" b="1" dirty="0">
                <a:solidFill>
                  <a:srgbClr val="000000"/>
                </a:solidFill>
                <a:latin typeface="Times New Roman" panose="02020603050405020304" pitchFamily="18" charset="0"/>
                <a:ea typeface="微软雅黑" pitchFamily="34" charset="-122"/>
                <a:cs typeface="Times New Roman" panose="02020603050405020304" pitchFamily="18" charset="0"/>
              </a:rPr>
              <a:t>="</a:t>
            </a:r>
            <a:r>
              <a:rPr lang="en-US" altLang="zh-CN" sz="1600" b="1" dirty="0" err="1">
                <a:solidFill>
                  <a:srgbClr val="000000"/>
                </a:solidFill>
                <a:latin typeface="Times New Roman" panose="02020603050405020304" pitchFamily="18" charset="0"/>
                <a:ea typeface="微软雅黑" pitchFamily="34" charset="-122"/>
                <a:cs typeface="Times New Roman" panose="02020603050405020304" pitchFamily="18" charset="0"/>
              </a:rPr>
              <a:t>customerColumns</a:t>
            </a:r>
            <a:r>
              <a:rPr lang="en-US" altLang="zh-CN" sz="1600" b="1" dirty="0">
                <a:solidFill>
                  <a:srgbClr val="000000"/>
                </a:solidFill>
                <a:latin typeface="Times New Roman" panose="02020603050405020304" pitchFamily="18" charset="0"/>
                <a:ea typeface="微软雅黑" pitchFamily="34" charset="-122"/>
                <a:cs typeface="Times New Roman" panose="02020603050405020304" pitchFamily="18" charset="0"/>
              </a:rPr>
              <a:t>"/&gt;</a:t>
            </a:r>
          </a:p>
          <a:p>
            <a:pPr lvl="1">
              <a:lnSpc>
                <a:spcPct val="150000"/>
              </a:lnSpc>
            </a:pP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from </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t_customer</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a:t>
            </a:r>
          </a:p>
          <a:p>
            <a:pPr lvl="1">
              <a:lnSpc>
                <a:spcPct val="150000"/>
              </a:lnSpc>
            </a:pP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where id = #{id}</a:t>
            </a:r>
          </a:p>
          <a:p>
            <a:pPr lvl="1">
              <a:lnSpc>
                <a:spcPct val="150000"/>
              </a:lnSpc>
            </a:pP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&lt;/select&gt;</a:t>
            </a:r>
          </a:p>
        </p:txBody>
      </p:sp>
      <p:sp>
        <p:nvSpPr>
          <p:cNvPr id="12" name="TextBox 11">
            <a:extLst>
              <a:ext uri="{FF2B5EF4-FFF2-40B4-BE49-F238E27FC236}">
                <a16:creationId xmlns:a16="http://schemas.microsoft.com/office/drawing/2014/main" id="{07E211BB-83A8-4131-8291-B03D26A365E0}"/>
              </a:ext>
            </a:extLst>
          </p:cNvPr>
          <p:cNvSpPr txBox="1">
            <a:spLocks noChangeArrowheads="1"/>
          </p:cNvSpPr>
          <p:nvPr/>
        </p:nvSpPr>
        <p:spPr bwMode="auto">
          <a:xfrm>
            <a:off x="511176" y="2178080"/>
            <a:ext cx="8112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solidFill>
                  <a:srgbClr val="000000"/>
                </a:solidFill>
                <a:latin typeface="Times New Roman" panose="02020603050405020304" pitchFamily="18" charset="0"/>
                <a:ea typeface="微软雅黑" pitchFamily="34" charset="-122"/>
                <a:cs typeface="Times New Roman" panose="02020603050405020304" pitchFamily="18" charset="0"/>
              </a:rPr>
              <a:t>        上述代码片段可以包含在其他语句中使用，具体如下：</a:t>
            </a:r>
            <a:endParaRPr lang="zh-CN" altLang="zh-CN" dirty="0">
              <a:solidFill>
                <a:srgbClr val="000000"/>
              </a:solidFill>
              <a:latin typeface="Times New Roman" panose="02020603050405020304" pitchFamily="18" charset="0"/>
              <a:ea typeface="微软雅黑" pitchFamily="34" charset="-122"/>
              <a:cs typeface="Times New Roman" panose="02020603050405020304" pitchFamily="18" charset="0"/>
            </a:endParaRPr>
          </a:p>
        </p:txBody>
      </p:sp>
      <p:sp>
        <p:nvSpPr>
          <p:cNvPr id="3" name="任意多边形: 形状 2">
            <a:extLst>
              <a:ext uri="{FF2B5EF4-FFF2-40B4-BE49-F238E27FC236}">
                <a16:creationId xmlns:a16="http://schemas.microsoft.com/office/drawing/2014/main" id="{E45D87DA-37A5-4E8C-BAAA-8BB1007E446C}"/>
              </a:ext>
            </a:extLst>
          </p:cNvPr>
          <p:cNvSpPr/>
          <p:nvPr/>
        </p:nvSpPr>
        <p:spPr>
          <a:xfrm>
            <a:off x="1639382" y="2017860"/>
            <a:ext cx="3802322" cy="1692292"/>
          </a:xfrm>
          <a:custGeom>
            <a:avLst/>
            <a:gdLst>
              <a:gd name="connsiteX0" fmla="*/ 1762845 w 3802322"/>
              <a:gd name="connsiteY0" fmla="*/ 1408671 h 1888825"/>
              <a:gd name="connsiteX1" fmla="*/ 49375 w 3802322"/>
              <a:gd name="connsiteY1" fmla="*/ 1532238 h 1888825"/>
              <a:gd name="connsiteX2" fmla="*/ 749591 w 3802322"/>
              <a:gd name="connsiteY2" fmla="*/ 1853514 h 1888825"/>
              <a:gd name="connsiteX3" fmla="*/ 3632834 w 3802322"/>
              <a:gd name="connsiteY3" fmla="*/ 1837038 h 1888825"/>
              <a:gd name="connsiteX4" fmla="*/ 3295083 w 3802322"/>
              <a:gd name="connsiteY4" fmla="*/ 1466336 h 1888825"/>
              <a:gd name="connsiteX5" fmla="*/ 1886413 w 3802322"/>
              <a:gd name="connsiteY5" fmla="*/ 1441622 h 1888825"/>
              <a:gd name="connsiteX6" fmla="*/ 1153245 w 3802322"/>
              <a:gd name="connsiteY6" fmla="*/ 0 h 188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2322" h="1888825">
                <a:moveTo>
                  <a:pt x="1762845" y="1408671"/>
                </a:moveTo>
                <a:cubicBezTo>
                  <a:pt x="990548" y="1433384"/>
                  <a:pt x="218251" y="1458098"/>
                  <a:pt x="49375" y="1532238"/>
                </a:cubicBezTo>
                <a:cubicBezTo>
                  <a:pt x="-119501" y="1606378"/>
                  <a:pt x="152348" y="1802714"/>
                  <a:pt x="749591" y="1853514"/>
                </a:cubicBezTo>
                <a:cubicBezTo>
                  <a:pt x="1346834" y="1904314"/>
                  <a:pt x="3208585" y="1901568"/>
                  <a:pt x="3632834" y="1837038"/>
                </a:cubicBezTo>
                <a:cubicBezTo>
                  <a:pt x="4057083" y="1772508"/>
                  <a:pt x="3586153" y="1532239"/>
                  <a:pt x="3295083" y="1466336"/>
                </a:cubicBezTo>
                <a:cubicBezTo>
                  <a:pt x="3004013" y="1400433"/>
                  <a:pt x="2243386" y="1686011"/>
                  <a:pt x="1886413" y="1441622"/>
                </a:cubicBezTo>
                <a:cubicBezTo>
                  <a:pt x="1529440" y="1197233"/>
                  <a:pt x="1341342" y="598616"/>
                  <a:pt x="1153245" y="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Tree>
    <p:extLst>
      <p:ext uri="{BB962C8B-B14F-4D97-AF65-F5344CB8AC3E}">
        <p14:creationId xmlns:p14="http://schemas.microsoft.com/office/powerpoint/2010/main" val="352440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up)">
                                      <p:cBhvr>
                                        <p:cTn id="10" dur="500"/>
                                        <p:tgtEl>
                                          <p:spTgt spid="2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11" grpId="0" animBg="1"/>
      <p:bldP spid="12" grpId="0"/>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solidFill>
                  <a:srgbClr val="000000"/>
                </a:solidFill>
              </a:rPr>
              <a:t>定义</a:t>
            </a:r>
            <a:r>
              <a:rPr lang="en-US" altLang="zh-CN" dirty="0" err="1">
                <a:solidFill>
                  <a:srgbClr val="000000"/>
                </a:solidFill>
              </a:rPr>
              <a:t>sql</a:t>
            </a:r>
            <a:r>
              <a:rPr lang="zh-CN" altLang="en-US" dirty="0">
                <a:solidFill>
                  <a:srgbClr val="000000"/>
                </a:solidFill>
              </a:rPr>
              <a:t>片段</a:t>
            </a:r>
          </a:p>
          <a:p>
            <a:endParaRPr lang="zh-CN" altLang="en-US" dirty="0"/>
          </a:p>
        </p:txBody>
      </p:sp>
      <p:sp>
        <p:nvSpPr>
          <p:cNvPr id="63490" name="标题 1">
            <a:extLst>
              <a:ext uri="{FF2B5EF4-FFF2-40B4-BE49-F238E27FC236}">
                <a16:creationId xmlns:a16="http://schemas.microsoft.com/office/drawing/2014/main" id="{EC685371-0F65-49A9-B86E-493A82027354}"/>
              </a:ext>
            </a:extLst>
          </p:cNvPr>
          <p:cNvSpPr>
            <a:spLocks noGrp="1"/>
          </p:cNvSpPr>
          <p:nvPr>
            <p:ph type="ctrTitle"/>
          </p:nvPr>
        </p:nvSpPr>
        <p:spPr/>
        <p:txBody>
          <a:bodyPr/>
          <a:lstStyle/>
          <a:p>
            <a:r>
              <a:rPr lang="en-US" altLang="zh-CN"/>
              <a:t>7.3.5 &lt;sql&gt;</a:t>
            </a:r>
            <a:r>
              <a:rPr lang="zh-CN" altLang="en-US"/>
              <a:t>元素</a:t>
            </a:r>
          </a:p>
        </p:txBody>
      </p:sp>
      <p:sp>
        <p:nvSpPr>
          <p:cNvPr id="43" name="矩形 16">
            <a:extLst>
              <a:ext uri="{FF2B5EF4-FFF2-40B4-BE49-F238E27FC236}">
                <a16:creationId xmlns:a16="http://schemas.microsoft.com/office/drawing/2014/main" id="{B80E82F8-686D-4E1C-8DE5-A2536CD6F030}"/>
              </a:ext>
            </a:extLst>
          </p:cNvPr>
          <p:cNvSpPr>
            <a:spLocks noChangeArrowheads="1"/>
          </p:cNvSpPr>
          <p:nvPr/>
        </p:nvSpPr>
        <p:spPr bwMode="auto">
          <a:xfrm>
            <a:off x="3924579" y="170793"/>
            <a:ext cx="4968090" cy="4810125"/>
          </a:xfrm>
          <a:prstGeom prst="rect">
            <a:avLst/>
          </a:prstGeom>
          <a:solidFill>
            <a:srgbClr val="E7F4FF"/>
          </a:solidFill>
          <a:ln w="28575" algn="ctr">
            <a:solidFill>
              <a:srgbClr val="000000"/>
            </a:solidFill>
            <a:round/>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r>
              <a:rPr lang="en-US" altLang="zh-CN" sz="1300" dirty="0">
                <a:solidFill>
                  <a:srgbClr val="000000"/>
                </a:solidFill>
                <a:latin typeface="Times New Roman" panose="02020603050405020304" pitchFamily="18" charset="0"/>
                <a:cs typeface="Times New Roman" panose="02020603050405020304" pitchFamily="18" charset="0"/>
              </a:rPr>
              <a:t>&lt;!--</a:t>
            </a:r>
            <a:r>
              <a:rPr lang="zh-CN" altLang="en-US" sz="1300" dirty="0">
                <a:solidFill>
                  <a:srgbClr val="000000"/>
                </a:solidFill>
                <a:latin typeface="Times New Roman" panose="02020603050405020304" pitchFamily="18" charset="0"/>
                <a:cs typeface="Times New Roman" panose="02020603050405020304" pitchFamily="18" charset="0"/>
              </a:rPr>
              <a:t>定义表的前缀名 </a:t>
            </a:r>
            <a:r>
              <a:rPr lang="en-US" altLang="zh-CN" sz="1300" dirty="0">
                <a:solidFill>
                  <a:srgbClr val="000000"/>
                </a:solidFill>
                <a:latin typeface="Times New Roman" panose="02020603050405020304" pitchFamily="18" charset="0"/>
                <a:cs typeface="Times New Roman" panose="02020603050405020304" pitchFamily="18" charset="0"/>
              </a:rPr>
              <a:t>--&gt;</a:t>
            </a:r>
          </a:p>
          <a:p>
            <a:pPr lvl="1"/>
            <a:r>
              <a:rPr lang="en-US" altLang="zh-CN" sz="1300" dirty="0">
                <a:solidFill>
                  <a:srgbClr val="000000"/>
                </a:solidFill>
                <a:latin typeface="Times New Roman" panose="02020603050405020304" pitchFamily="18" charset="0"/>
                <a:cs typeface="Times New Roman" panose="02020603050405020304" pitchFamily="18" charset="0"/>
              </a:rPr>
              <a:t>&lt;</a:t>
            </a:r>
            <a:r>
              <a:rPr lang="en-US" altLang="zh-CN" sz="1300" dirty="0" err="1">
                <a:solidFill>
                  <a:srgbClr val="000000"/>
                </a:solidFill>
                <a:latin typeface="Times New Roman" panose="02020603050405020304" pitchFamily="18" charset="0"/>
                <a:cs typeface="Times New Roman" panose="02020603050405020304" pitchFamily="18" charset="0"/>
              </a:rPr>
              <a:t>sql</a:t>
            </a:r>
            <a:r>
              <a:rPr lang="en-US" altLang="zh-CN" sz="1300" dirty="0">
                <a:solidFill>
                  <a:srgbClr val="000000"/>
                </a:solidFill>
                <a:latin typeface="Times New Roman" panose="02020603050405020304" pitchFamily="18" charset="0"/>
                <a:cs typeface="Times New Roman" panose="02020603050405020304" pitchFamily="18" charset="0"/>
              </a:rPr>
              <a:t> id="</a:t>
            </a:r>
            <a:r>
              <a:rPr lang="en-US" altLang="zh-CN" sz="1300" b="1" dirty="0" err="1">
                <a:solidFill>
                  <a:srgbClr val="000000"/>
                </a:solidFill>
                <a:latin typeface="Times New Roman" panose="02020603050405020304" pitchFamily="18" charset="0"/>
                <a:cs typeface="Times New Roman" panose="02020603050405020304" pitchFamily="18" charset="0"/>
              </a:rPr>
              <a:t>tablename</a:t>
            </a:r>
            <a:r>
              <a:rPr lang="en-US" altLang="zh-CN" sz="1300" dirty="0">
                <a:solidFill>
                  <a:srgbClr val="000000"/>
                </a:solidFill>
                <a:latin typeface="Times New Roman" panose="02020603050405020304" pitchFamily="18" charset="0"/>
                <a:cs typeface="Times New Roman" panose="02020603050405020304" pitchFamily="18" charset="0"/>
              </a:rPr>
              <a:t>"&gt;</a:t>
            </a:r>
          </a:p>
          <a:p>
            <a:pPr lvl="1"/>
            <a:r>
              <a:rPr lang="en-US" altLang="zh-CN" sz="1300" dirty="0">
                <a:solidFill>
                  <a:srgbClr val="000000"/>
                </a:solidFill>
                <a:latin typeface="Times New Roman" panose="02020603050405020304" pitchFamily="18" charset="0"/>
                <a:cs typeface="Times New Roman" panose="02020603050405020304" pitchFamily="18" charset="0"/>
              </a:rPr>
              <a:t>   </a:t>
            </a:r>
            <a:r>
              <a:rPr lang="en-US" altLang="zh-CN" sz="1300" b="1" dirty="0">
                <a:solidFill>
                  <a:srgbClr val="000000"/>
                </a:solidFill>
                <a:latin typeface="Times New Roman" panose="02020603050405020304" pitchFamily="18" charset="0"/>
                <a:cs typeface="Times New Roman" panose="02020603050405020304" pitchFamily="18" charset="0"/>
              </a:rPr>
              <a:t> ${prefix}</a:t>
            </a:r>
            <a:r>
              <a:rPr lang="en-US" altLang="zh-CN" sz="1300" dirty="0">
                <a:solidFill>
                  <a:srgbClr val="000000"/>
                </a:solidFill>
                <a:latin typeface="Times New Roman" panose="02020603050405020304" pitchFamily="18" charset="0"/>
                <a:cs typeface="Times New Roman" panose="02020603050405020304" pitchFamily="18" charset="0"/>
              </a:rPr>
              <a:t>customer</a:t>
            </a:r>
          </a:p>
          <a:p>
            <a:pPr lvl="1"/>
            <a:r>
              <a:rPr lang="en-US" altLang="zh-CN" sz="1300" dirty="0">
                <a:solidFill>
                  <a:srgbClr val="000000"/>
                </a:solidFill>
                <a:latin typeface="Times New Roman" panose="02020603050405020304" pitchFamily="18" charset="0"/>
                <a:cs typeface="Times New Roman" panose="02020603050405020304" pitchFamily="18" charset="0"/>
              </a:rPr>
              <a:t>&lt;/</a:t>
            </a:r>
            <a:r>
              <a:rPr lang="en-US" altLang="zh-CN" sz="1300" dirty="0" err="1">
                <a:solidFill>
                  <a:srgbClr val="000000"/>
                </a:solidFill>
                <a:latin typeface="Times New Roman" panose="02020603050405020304" pitchFamily="18" charset="0"/>
                <a:cs typeface="Times New Roman" panose="02020603050405020304" pitchFamily="18" charset="0"/>
              </a:rPr>
              <a:t>sql</a:t>
            </a:r>
            <a:r>
              <a:rPr lang="en-US" altLang="zh-CN" sz="1300" dirty="0">
                <a:solidFill>
                  <a:srgbClr val="000000"/>
                </a:solidFill>
                <a:latin typeface="Times New Roman" panose="02020603050405020304" pitchFamily="18" charset="0"/>
                <a:cs typeface="Times New Roman" panose="02020603050405020304" pitchFamily="18" charset="0"/>
              </a:rPr>
              <a:t>&gt;</a:t>
            </a:r>
          </a:p>
          <a:p>
            <a:pPr lvl="1"/>
            <a:r>
              <a:rPr lang="en-US" altLang="zh-CN" sz="1300" dirty="0">
                <a:solidFill>
                  <a:srgbClr val="000000"/>
                </a:solidFill>
                <a:latin typeface="Times New Roman" panose="02020603050405020304" pitchFamily="18" charset="0"/>
                <a:cs typeface="Times New Roman" panose="02020603050405020304" pitchFamily="18" charset="0"/>
              </a:rPr>
              <a:t>&lt;!--</a:t>
            </a:r>
            <a:r>
              <a:rPr lang="zh-CN" altLang="en-US" sz="1300" dirty="0">
                <a:solidFill>
                  <a:srgbClr val="000000"/>
                </a:solidFill>
                <a:latin typeface="Times New Roman" panose="02020603050405020304" pitchFamily="18" charset="0"/>
                <a:cs typeface="Times New Roman" panose="02020603050405020304" pitchFamily="18" charset="0"/>
              </a:rPr>
              <a:t>定义要查询的表 </a:t>
            </a:r>
            <a:r>
              <a:rPr lang="en-US" altLang="zh-CN" sz="1300" dirty="0">
                <a:solidFill>
                  <a:srgbClr val="000000"/>
                </a:solidFill>
                <a:latin typeface="Times New Roman" panose="02020603050405020304" pitchFamily="18" charset="0"/>
                <a:cs typeface="Times New Roman" panose="02020603050405020304" pitchFamily="18" charset="0"/>
              </a:rPr>
              <a:t>--&gt;</a:t>
            </a:r>
          </a:p>
          <a:p>
            <a:pPr lvl="1"/>
            <a:r>
              <a:rPr lang="en-US" altLang="zh-CN" sz="1300" dirty="0">
                <a:solidFill>
                  <a:srgbClr val="000000"/>
                </a:solidFill>
                <a:latin typeface="Times New Roman" panose="02020603050405020304" pitchFamily="18" charset="0"/>
                <a:cs typeface="Times New Roman" panose="02020603050405020304" pitchFamily="18" charset="0"/>
              </a:rPr>
              <a:t>&lt;</a:t>
            </a:r>
            <a:r>
              <a:rPr lang="en-US" altLang="zh-CN" sz="1300" dirty="0" err="1">
                <a:solidFill>
                  <a:srgbClr val="000000"/>
                </a:solidFill>
                <a:latin typeface="Times New Roman" panose="02020603050405020304" pitchFamily="18" charset="0"/>
                <a:cs typeface="Times New Roman" panose="02020603050405020304" pitchFamily="18" charset="0"/>
              </a:rPr>
              <a:t>sql</a:t>
            </a:r>
            <a:r>
              <a:rPr lang="en-US" altLang="zh-CN" sz="1300" dirty="0">
                <a:solidFill>
                  <a:srgbClr val="000000"/>
                </a:solidFill>
                <a:latin typeface="Times New Roman" panose="02020603050405020304" pitchFamily="18" charset="0"/>
                <a:cs typeface="Times New Roman" panose="02020603050405020304" pitchFamily="18" charset="0"/>
              </a:rPr>
              <a:t> id="</a:t>
            </a:r>
            <a:r>
              <a:rPr lang="en-US" altLang="zh-CN" sz="1300" b="1" dirty="0" err="1">
                <a:solidFill>
                  <a:srgbClr val="000000"/>
                </a:solidFill>
                <a:latin typeface="Times New Roman" panose="02020603050405020304" pitchFamily="18" charset="0"/>
                <a:cs typeface="Times New Roman" panose="02020603050405020304" pitchFamily="18" charset="0"/>
              </a:rPr>
              <a:t>someinclude</a:t>
            </a:r>
            <a:r>
              <a:rPr lang="en-US" altLang="zh-CN" sz="1300" dirty="0">
                <a:solidFill>
                  <a:srgbClr val="000000"/>
                </a:solidFill>
                <a:latin typeface="Times New Roman" panose="02020603050405020304" pitchFamily="18" charset="0"/>
                <a:cs typeface="Times New Roman" panose="02020603050405020304" pitchFamily="18" charset="0"/>
              </a:rPr>
              <a:t>"&gt;</a:t>
            </a:r>
          </a:p>
          <a:p>
            <a:pPr lvl="1"/>
            <a:r>
              <a:rPr lang="en-US" altLang="zh-CN" sz="1300" dirty="0">
                <a:solidFill>
                  <a:srgbClr val="000000"/>
                </a:solidFill>
                <a:latin typeface="Times New Roman" panose="02020603050405020304" pitchFamily="18" charset="0"/>
                <a:cs typeface="Times New Roman" panose="02020603050405020304" pitchFamily="18" charset="0"/>
              </a:rPr>
              <a:t>    from</a:t>
            </a:r>
          </a:p>
          <a:p>
            <a:pPr lvl="1"/>
            <a:r>
              <a:rPr lang="en-US" altLang="zh-CN" sz="1300" dirty="0">
                <a:solidFill>
                  <a:srgbClr val="000000"/>
                </a:solidFill>
                <a:latin typeface="Times New Roman" panose="02020603050405020304" pitchFamily="18" charset="0"/>
                <a:cs typeface="Times New Roman" panose="02020603050405020304" pitchFamily="18" charset="0"/>
              </a:rPr>
              <a:t>    &lt;include </a:t>
            </a:r>
            <a:r>
              <a:rPr lang="en-US" altLang="zh-CN" sz="1300" dirty="0" err="1">
                <a:solidFill>
                  <a:srgbClr val="000000"/>
                </a:solidFill>
                <a:latin typeface="Times New Roman" panose="02020603050405020304" pitchFamily="18" charset="0"/>
                <a:cs typeface="Times New Roman" panose="02020603050405020304" pitchFamily="18" charset="0"/>
              </a:rPr>
              <a:t>refid</a:t>
            </a:r>
            <a:r>
              <a:rPr lang="en-US" altLang="zh-CN" sz="1300" dirty="0">
                <a:solidFill>
                  <a:srgbClr val="000000"/>
                </a:solidFill>
                <a:latin typeface="Times New Roman" panose="02020603050405020304" pitchFamily="18" charset="0"/>
                <a:cs typeface="Times New Roman" panose="02020603050405020304" pitchFamily="18" charset="0"/>
              </a:rPr>
              <a:t>="</a:t>
            </a:r>
            <a:r>
              <a:rPr lang="en-US" altLang="zh-CN" sz="1300" b="1" dirty="0">
                <a:solidFill>
                  <a:srgbClr val="000000"/>
                </a:solidFill>
                <a:latin typeface="Times New Roman" panose="02020603050405020304" pitchFamily="18" charset="0"/>
                <a:cs typeface="Times New Roman" panose="02020603050405020304" pitchFamily="18" charset="0"/>
              </a:rPr>
              <a:t>${</a:t>
            </a:r>
            <a:r>
              <a:rPr lang="en-US" altLang="zh-CN" sz="1300" b="1" dirty="0" err="1">
                <a:solidFill>
                  <a:srgbClr val="000000"/>
                </a:solidFill>
                <a:latin typeface="Times New Roman" panose="02020603050405020304" pitchFamily="18" charset="0"/>
                <a:cs typeface="Times New Roman" panose="02020603050405020304" pitchFamily="18" charset="0"/>
              </a:rPr>
              <a:t>include_target</a:t>
            </a:r>
            <a:r>
              <a:rPr lang="en-US" altLang="zh-CN" sz="1300" b="1" dirty="0">
                <a:solidFill>
                  <a:srgbClr val="000000"/>
                </a:solidFill>
                <a:latin typeface="Times New Roman" panose="02020603050405020304" pitchFamily="18" charset="0"/>
                <a:cs typeface="Times New Roman" panose="02020603050405020304" pitchFamily="18" charset="0"/>
              </a:rPr>
              <a:t>}</a:t>
            </a:r>
            <a:r>
              <a:rPr lang="en-US" altLang="zh-CN" sz="1300" dirty="0">
                <a:solidFill>
                  <a:srgbClr val="000000"/>
                </a:solidFill>
                <a:latin typeface="Times New Roman" panose="02020603050405020304" pitchFamily="18" charset="0"/>
                <a:cs typeface="Times New Roman" panose="02020603050405020304" pitchFamily="18" charset="0"/>
              </a:rPr>
              <a:t>" /&gt;		</a:t>
            </a:r>
          </a:p>
          <a:p>
            <a:pPr lvl="1"/>
            <a:r>
              <a:rPr lang="en-US" altLang="zh-CN" sz="1300" dirty="0">
                <a:solidFill>
                  <a:srgbClr val="000000"/>
                </a:solidFill>
                <a:latin typeface="Times New Roman" panose="02020603050405020304" pitchFamily="18" charset="0"/>
                <a:cs typeface="Times New Roman" panose="02020603050405020304" pitchFamily="18" charset="0"/>
              </a:rPr>
              <a:t>&lt;/</a:t>
            </a:r>
            <a:r>
              <a:rPr lang="en-US" altLang="zh-CN" sz="1300" dirty="0" err="1">
                <a:solidFill>
                  <a:srgbClr val="000000"/>
                </a:solidFill>
                <a:latin typeface="Times New Roman" panose="02020603050405020304" pitchFamily="18" charset="0"/>
                <a:cs typeface="Times New Roman" panose="02020603050405020304" pitchFamily="18" charset="0"/>
              </a:rPr>
              <a:t>sql</a:t>
            </a:r>
            <a:r>
              <a:rPr lang="en-US" altLang="zh-CN" sz="1300" dirty="0">
                <a:solidFill>
                  <a:srgbClr val="000000"/>
                </a:solidFill>
                <a:latin typeface="Times New Roman" panose="02020603050405020304" pitchFamily="18" charset="0"/>
                <a:cs typeface="Times New Roman" panose="02020603050405020304" pitchFamily="18" charset="0"/>
              </a:rPr>
              <a:t>&gt;</a:t>
            </a:r>
          </a:p>
          <a:p>
            <a:pPr lvl="1"/>
            <a:r>
              <a:rPr lang="en-US" altLang="zh-CN" sz="1300" dirty="0">
                <a:solidFill>
                  <a:srgbClr val="000000"/>
                </a:solidFill>
                <a:latin typeface="Times New Roman" panose="02020603050405020304" pitchFamily="18" charset="0"/>
                <a:cs typeface="Times New Roman" panose="02020603050405020304" pitchFamily="18" charset="0"/>
              </a:rPr>
              <a:t>&lt;!--</a:t>
            </a:r>
            <a:r>
              <a:rPr lang="zh-CN" altLang="en-US" sz="1300" dirty="0">
                <a:solidFill>
                  <a:srgbClr val="000000"/>
                </a:solidFill>
                <a:latin typeface="Times New Roman" panose="02020603050405020304" pitchFamily="18" charset="0"/>
                <a:cs typeface="Times New Roman" panose="02020603050405020304" pitchFamily="18" charset="0"/>
              </a:rPr>
              <a:t>定义查询列 </a:t>
            </a:r>
            <a:r>
              <a:rPr lang="en-US" altLang="zh-CN" sz="1300" dirty="0">
                <a:solidFill>
                  <a:srgbClr val="000000"/>
                </a:solidFill>
                <a:latin typeface="Times New Roman" panose="02020603050405020304" pitchFamily="18" charset="0"/>
                <a:cs typeface="Times New Roman" panose="02020603050405020304" pitchFamily="18" charset="0"/>
              </a:rPr>
              <a:t>--&gt;</a:t>
            </a:r>
          </a:p>
          <a:p>
            <a:pPr lvl="1"/>
            <a:r>
              <a:rPr lang="en-US" altLang="zh-CN" sz="1300" dirty="0">
                <a:solidFill>
                  <a:srgbClr val="000000"/>
                </a:solidFill>
                <a:latin typeface="Times New Roman" panose="02020603050405020304" pitchFamily="18" charset="0"/>
                <a:cs typeface="Times New Roman" panose="02020603050405020304" pitchFamily="18" charset="0"/>
              </a:rPr>
              <a:t>&lt;</a:t>
            </a:r>
            <a:r>
              <a:rPr lang="en-US" altLang="zh-CN" sz="1300" dirty="0" err="1">
                <a:solidFill>
                  <a:srgbClr val="000000"/>
                </a:solidFill>
                <a:latin typeface="Times New Roman" panose="02020603050405020304" pitchFamily="18" charset="0"/>
                <a:cs typeface="Times New Roman" panose="02020603050405020304" pitchFamily="18" charset="0"/>
              </a:rPr>
              <a:t>sql</a:t>
            </a:r>
            <a:r>
              <a:rPr lang="en-US" altLang="zh-CN" sz="1300" dirty="0">
                <a:solidFill>
                  <a:srgbClr val="000000"/>
                </a:solidFill>
                <a:latin typeface="Times New Roman" panose="02020603050405020304" pitchFamily="18" charset="0"/>
                <a:cs typeface="Times New Roman" panose="02020603050405020304" pitchFamily="18" charset="0"/>
              </a:rPr>
              <a:t> id="</a:t>
            </a:r>
            <a:r>
              <a:rPr lang="en-US" altLang="zh-CN" sz="1300" b="1" dirty="0" err="1">
                <a:solidFill>
                  <a:srgbClr val="000000"/>
                </a:solidFill>
                <a:latin typeface="Times New Roman" panose="02020603050405020304" pitchFamily="18" charset="0"/>
                <a:cs typeface="Times New Roman" panose="02020603050405020304" pitchFamily="18" charset="0"/>
              </a:rPr>
              <a:t>customerColumns</a:t>
            </a:r>
            <a:r>
              <a:rPr lang="en-US" altLang="zh-CN" sz="1300" dirty="0">
                <a:solidFill>
                  <a:srgbClr val="000000"/>
                </a:solidFill>
                <a:latin typeface="Times New Roman" panose="02020603050405020304" pitchFamily="18" charset="0"/>
                <a:cs typeface="Times New Roman" panose="02020603050405020304" pitchFamily="18" charset="0"/>
              </a:rPr>
              <a:t>"&gt;</a:t>
            </a:r>
          </a:p>
          <a:p>
            <a:pPr lvl="1"/>
            <a:r>
              <a:rPr lang="en-US" altLang="zh-CN" sz="1300" dirty="0">
                <a:solidFill>
                  <a:srgbClr val="000000"/>
                </a:solidFill>
                <a:latin typeface="Times New Roman" panose="02020603050405020304" pitchFamily="18" charset="0"/>
                <a:cs typeface="Times New Roman" panose="02020603050405020304" pitchFamily="18" charset="0"/>
              </a:rPr>
              <a:t>   </a:t>
            </a:r>
            <a:r>
              <a:rPr lang="en-US" altLang="zh-CN" sz="1300" dirty="0" err="1">
                <a:solidFill>
                  <a:srgbClr val="000000"/>
                </a:solidFill>
                <a:latin typeface="Times New Roman" panose="02020603050405020304" pitchFamily="18" charset="0"/>
                <a:cs typeface="Times New Roman" panose="02020603050405020304" pitchFamily="18" charset="0"/>
              </a:rPr>
              <a:t>id,username,jobs,phone</a:t>
            </a:r>
            <a:endParaRPr lang="en-US" altLang="zh-CN" sz="1300" dirty="0">
              <a:solidFill>
                <a:srgbClr val="000000"/>
              </a:solidFill>
              <a:latin typeface="Times New Roman" panose="02020603050405020304" pitchFamily="18" charset="0"/>
              <a:cs typeface="Times New Roman" panose="02020603050405020304" pitchFamily="18" charset="0"/>
            </a:endParaRPr>
          </a:p>
          <a:p>
            <a:pPr lvl="1"/>
            <a:r>
              <a:rPr lang="en-US" altLang="zh-CN" sz="1300" dirty="0">
                <a:solidFill>
                  <a:srgbClr val="000000"/>
                </a:solidFill>
                <a:latin typeface="Times New Roman" panose="02020603050405020304" pitchFamily="18" charset="0"/>
                <a:cs typeface="Times New Roman" panose="02020603050405020304" pitchFamily="18" charset="0"/>
              </a:rPr>
              <a:t>&lt;/</a:t>
            </a:r>
            <a:r>
              <a:rPr lang="en-US" altLang="zh-CN" sz="1300" dirty="0" err="1">
                <a:solidFill>
                  <a:srgbClr val="000000"/>
                </a:solidFill>
                <a:latin typeface="Times New Roman" panose="02020603050405020304" pitchFamily="18" charset="0"/>
                <a:cs typeface="Times New Roman" panose="02020603050405020304" pitchFamily="18" charset="0"/>
              </a:rPr>
              <a:t>sql</a:t>
            </a:r>
            <a:r>
              <a:rPr lang="en-US" altLang="zh-CN" sz="1300" dirty="0">
                <a:solidFill>
                  <a:srgbClr val="000000"/>
                </a:solidFill>
                <a:latin typeface="Times New Roman" panose="02020603050405020304" pitchFamily="18" charset="0"/>
                <a:cs typeface="Times New Roman" panose="02020603050405020304" pitchFamily="18" charset="0"/>
              </a:rPr>
              <a:t>&gt;</a:t>
            </a:r>
          </a:p>
          <a:p>
            <a:pPr lvl="1"/>
            <a:r>
              <a:rPr lang="en-US" altLang="zh-CN" sz="1300" dirty="0">
                <a:solidFill>
                  <a:srgbClr val="000000"/>
                </a:solidFill>
                <a:latin typeface="Times New Roman" panose="02020603050405020304" pitchFamily="18" charset="0"/>
                <a:cs typeface="Times New Roman" panose="02020603050405020304" pitchFamily="18" charset="0"/>
              </a:rPr>
              <a:t>&lt;select id="</a:t>
            </a:r>
            <a:r>
              <a:rPr lang="en-US" altLang="zh-CN" sz="1300" dirty="0" err="1">
                <a:solidFill>
                  <a:srgbClr val="000000"/>
                </a:solidFill>
                <a:latin typeface="Times New Roman" panose="02020603050405020304" pitchFamily="18" charset="0"/>
                <a:cs typeface="Times New Roman" panose="02020603050405020304" pitchFamily="18" charset="0"/>
              </a:rPr>
              <a:t>findCustomerById</a:t>
            </a:r>
            <a:r>
              <a:rPr lang="en-US" altLang="zh-CN" sz="1300" dirty="0">
                <a:solidFill>
                  <a:srgbClr val="000000"/>
                </a:solidFill>
                <a:latin typeface="Times New Roman" panose="02020603050405020304" pitchFamily="18" charset="0"/>
                <a:cs typeface="Times New Roman" panose="02020603050405020304" pitchFamily="18" charset="0"/>
              </a:rPr>
              <a:t>" </a:t>
            </a:r>
            <a:r>
              <a:rPr lang="en-US" altLang="zh-CN" sz="1300" dirty="0" err="1">
                <a:solidFill>
                  <a:srgbClr val="000000"/>
                </a:solidFill>
                <a:latin typeface="Times New Roman" panose="02020603050405020304" pitchFamily="18" charset="0"/>
                <a:cs typeface="Times New Roman" panose="02020603050405020304" pitchFamily="18" charset="0"/>
              </a:rPr>
              <a:t>parameterType</a:t>
            </a:r>
            <a:r>
              <a:rPr lang="en-US" altLang="zh-CN" sz="1300" dirty="0">
                <a:solidFill>
                  <a:srgbClr val="000000"/>
                </a:solidFill>
                <a:latin typeface="Times New Roman" panose="02020603050405020304" pitchFamily="18" charset="0"/>
                <a:cs typeface="Times New Roman" panose="02020603050405020304" pitchFamily="18" charset="0"/>
              </a:rPr>
              <a:t>="Integer" </a:t>
            </a:r>
          </a:p>
          <a:p>
            <a:pPr lvl="1"/>
            <a:r>
              <a:rPr lang="en-US" altLang="zh-CN" sz="1300" dirty="0">
                <a:solidFill>
                  <a:srgbClr val="000000"/>
                </a:solidFill>
                <a:latin typeface="Times New Roman" panose="02020603050405020304" pitchFamily="18" charset="0"/>
                <a:cs typeface="Times New Roman" panose="02020603050405020304" pitchFamily="18" charset="0"/>
              </a:rPr>
              <a:t>         </a:t>
            </a:r>
            <a:r>
              <a:rPr lang="en-US" altLang="zh-CN" sz="1300" dirty="0" err="1">
                <a:solidFill>
                  <a:srgbClr val="000000"/>
                </a:solidFill>
                <a:latin typeface="Times New Roman" panose="02020603050405020304" pitchFamily="18" charset="0"/>
                <a:cs typeface="Times New Roman" panose="02020603050405020304" pitchFamily="18" charset="0"/>
              </a:rPr>
              <a:t>resultType</a:t>
            </a:r>
            <a:r>
              <a:rPr lang="en-US" altLang="zh-CN" sz="1300" dirty="0">
                <a:solidFill>
                  <a:srgbClr val="000000"/>
                </a:solidFill>
                <a:latin typeface="Times New Roman" panose="02020603050405020304" pitchFamily="18" charset="0"/>
                <a:cs typeface="Times New Roman" panose="02020603050405020304" pitchFamily="18" charset="0"/>
              </a:rPr>
              <a:t>="cn.edu.ujn.ch7.po.Customer"&gt;</a:t>
            </a:r>
          </a:p>
          <a:p>
            <a:pPr lvl="1"/>
            <a:r>
              <a:rPr lang="en-US" altLang="zh-CN" sz="1300" dirty="0">
                <a:solidFill>
                  <a:srgbClr val="000000"/>
                </a:solidFill>
                <a:latin typeface="Times New Roman" panose="02020603050405020304" pitchFamily="18" charset="0"/>
                <a:cs typeface="Times New Roman" panose="02020603050405020304" pitchFamily="18" charset="0"/>
              </a:rPr>
              <a:t>    select </a:t>
            </a:r>
          </a:p>
          <a:p>
            <a:pPr lvl="1"/>
            <a:r>
              <a:rPr lang="en-US" altLang="zh-CN" sz="1300" dirty="0">
                <a:solidFill>
                  <a:srgbClr val="000000"/>
                </a:solidFill>
                <a:latin typeface="Times New Roman" panose="02020603050405020304" pitchFamily="18" charset="0"/>
                <a:cs typeface="Times New Roman" panose="02020603050405020304" pitchFamily="18" charset="0"/>
              </a:rPr>
              <a:t>    &lt;include </a:t>
            </a:r>
            <a:r>
              <a:rPr lang="en-US" altLang="zh-CN" sz="1300" dirty="0" err="1">
                <a:solidFill>
                  <a:srgbClr val="000000"/>
                </a:solidFill>
                <a:latin typeface="Times New Roman" panose="02020603050405020304" pitchFamily="18" charset="0"/>
                <a:cs typeface="Times New Roman" panose="02020603050405020304" pitchFamily="18" charset="0"/>
              </a:rPr>
              <a:t>refid</a:t>
            </a:r>
            <a:r>
              <a:rPr lang="en-US" altLang="zh-CN" sz="1300" dirty="0">
                <a:solidFill>
                  <a:srgbClr val="000000"/>
                </a:solidFill>
                <a:latin typeface="Times New Roman" panose="02020603050405020304" pitchFamily="18" charset="0"/>
                <a:cs typeface="Times New Roman" panose="02020603050405020304" pitchFamily="18" charset="0"/>
              </a:rPr>
              <a:t>="</a:t>
            </a:r>
            <a:r>
              <a:rPr lang="en-US" altLang="zh-CN" sz="1300" b="1" dirty="0" err="1">
                <a:solidFill>
                  <a:srgbClr val="000000"/>
                </a:solidFill>
                <a:latin typeface="Times New Roman" panose="02020603050405020304" pitchFamily="18" charset="0"/>
                <a:cs typeface="Times New Roman" panose="02020603050405020304" pitchFamily="18" charset="0"/>
              </a:rPr>
              <a:t>customerColumns</a:t>
            </a:r>
            <a:r>
              <a:rPr lang="en-US" altLang="zh-CN" sz="1300" dirty="0">
                <a:solidFill>
                  <a:srgbClr val="000000"/>
                </a:solidFill>
                <a:latin typeface="Times New Roman" panose="02020603050405020304" pitchFamily="18" charset="0"/>
                <a:cs typeface="Times New Roman" panose="02020603050405020304" pitchFamily="18" charset="0"/>
              </a:rPr>
              <a:t>"/&gt;</a:t>
            </a:r>
          </a:p>
          <a:p>
            <a:pPr lvl="1"/>
            <a:r>
              <a:rPr lang="en-US" altLang="zh-CN" sz="1300" dirty="0">
                <a:solidFill>
                  <a:srgbClr val="000000"/>
                </a:solidFill>
                <a:latin typeface="Times New Roman" panose="02020603050405020304" pitchFamily="18" charset="0"/>
                <a:cs typeface="Times New Roman" panose="02020603050405020304" pitchFamily="18" charset="0"/>
              </a:rPr>
              <a:t>    &lt;include </a:t>
            </a:r>
            <a:r>
              <a:rPr lang="en-US" altLang="zh-CN" sz="1300" dirty="0" err="1">
                <a:solidFill>
                  <a:srgbClr val="000000"/>
                </a:solidFill>
                <a:latin typeface="Times New Roman" panose="02020603050405020304" pitchFamily="18" charset="0"/>
                <a:cs typeface="Times New Roman" panose="02020603050405020304" pitchFamily="18" charset="0"/>
              </a:rPr>
              <a:t>refid</a:t>
            </a:r>
            <a:r>
              <a:rPr lang="en-US" altLang="zh-CN" sz="1300" dirty="0">
                <a:solidFill>
                  <a:srgbClr val="000000"/>
                </a:solidFill>
                <a:latin typeface="Times New Roman" panose="02020603050405020304" pitchFamily="18" charset="0"/>
                <a:cs typeface="Times New Roman" panose="02020603050405020304" pitchFamily="18" charset="0"/>
              </a:rPr>
              <a:t>="</a:t>
            </a:r>
            <a:r>
              <a:rPr lang="en-US" altLang="zh-CN" sz="1300" b="1" dirty="0" err="1">
                <a:solidFill>
                  <a:srgbClr val="000000"/>
                </a:solidFill>
                <a:latin typeface="Times New Roman" panose="02020603050405020304" pitchFamily="18" charset="0"/>
                <a:cs typeface="Times New Roman" panose="02020603050405020304" pitchFamily="18" charset="0"/>
              </a:rPr>
              <a:t>someinclude</a:t>
            </a:r>
            <a:r>
              <a:rPr lang="en-US" altLang="zh-CN" sz="1300" dirty="0">
                <a:solidFill>
                  <a:srgbClr val="000000"/>
                </a:solidFill>
                <a:latin typeface="Times New Roman" panose="02020603050405020304" pitchFamily="18" charset="0"/>
                <a:cs typeface="Times New Roman" panose="02020603050405020304" pitchFamily="18" charset="0"/>
              </a:rPr>
              <a:t>"&gt;</a:t>
            </a:r>
          </a:p>
          <a:p>
            <a:pPr lvl="1"/>
            <a:r>
              <a:rPr lang="en-US" altLang="zh-CN" sz="1300" dirty="0">
                <a:solidFill>
                  <a:srgbClr val="000000"/>
                </a:solidFill>
                <a:latin typeface="Times New Roman" panose="02020603050405020304" pitchFamily="18" charset="0"/>
                <a:cs typeface="Times New Roman" panose="02020603050405020304" pitchFamily="18" charset="0"/>
              </a:rPr>
              <a:t>        &lt;property name="</a:t>
            </a:r>
            <a:r>
              <a:rPr lang="en-US" altLang="zh-CN" sz="1300" b="1" dirty="0">
                <a:solidFill>
                  <a:srgbClr val="000000"/>
                </a:solidFill>
                <a:latin typeface="Times New Roman" panose="02020603050405020304" pitchFamily="18" charset="0"/>
                <a:cs typeface="Times New Roman" panose="02020603050405020304" pitchFamily="18" charset="0"/>
              </a:rPr>
              <a:t>prefix</a:t>
            </a:r>
            <a:r>
              <a:rPr lang="en-US" altLang="zh-CN" sz="1300" dirty="0">
                <a:solidFill>
                  <a:srgbClr val="000000"/>
                </a:solidFill>
                <a:latin typeface="Times New Roman" panose="02020603050405020304" pitchFamily="18" charset="0"/>
                <a:cs typeface="Times New Roman" panose="02020603050405020304" pitchFamily="18" charset="0"/>
              </a:rPr>
              <a:t>" value="t_" /&gt;</a:t>
            </a:r>
          </a:p>
          <a:p>
            <a:pPr lvl="1"/>
            <a:r>
              <a:rPr lang="en-US" altLang="zh-CN" sz="1300" dirty="0">
                <a:solidFill>
                  <a:srgbClr val="000000"/>
                </a:solidFill>
                <a:latin typeface="Times New Roman" panose="02020603050405020304" pitchFamily="18" charset="0"/>
                <a:cs typeface="Times New Roman" panose="02020603050405020304" pitchFamily="18" charset="0"/>
              </a:rPr>
              <a:t>        &lt;property name="</a:t>
            </a:r>
            <a:r>
              <a:rPr lang="en-US" altLang="zh-CN" sz="1300" b="1" dirty="0" err="1">
                <a:solidFill>
                  <a:srgbClr val="000000"/>
                </a:solidFill>
                <a:latin typeface="Times New Roman" panose="02020603050405020304" pitchFamily="18" charset="0"/>
                <a:cs typeface="Times New Roman" panose="02020603050405020304" pitchFamily="18" charset="0"/>
              </a:rPr>
              <a:t>include_target</a:t>
            </a:r>
            <a:r>
              <a:rPr lang="en-US" altLang="zh-CN" sz="1300" dirty="0">
                <a:solidFill>
                  <a:srgbClr val="000000"/>
                </a:solidFill>
                <a:latin typeface="Times New Roman" panose="02020603050405020304" pitchFamily="18" charset="0"/>
                <a:cs typeface="Times New Roman" panose="02020603050405020304" pitchFamily="18" charset="0"/>
              </a:rPr>
              <a:t>" value="</a:t>
            </a:r>
            <a:r>
              <a:rPr lang="en-US" altLang="zh-CN" sz="1300" b="1" dirty="0" err="1">
                <a:solidFill>
                  <a:srgbClr val="000000"/>
                </a:solidFill>
                <a:latin typeface="Times New Roman" panose="02020603050405020304" pitchFamily="18" charset="0"/>
                <a:cs typeface="Times New Roman" panose="02020603050405020304" pitchFamily="18" charset="0"/>
              </a:rPr>
              <a:t>tablename</a:t>
            </a:r>
            <a:r>
              <a:rPr lang="en-US" altLang="zh-CN" sz="1300" dirty="0">
                <a:solidFill>
                  <a:srgbClr val="000000"/>
                </a:solidFill>
                <a:latin typeface="Times New Roman" panose="02020603050405020304" pitchFamily="18" charset="0"/>
                <a:cs typeface="Times New Roman" panose="02020603050405020304" pitchFamily="18" charset="0"/>
              </a:rPr>
              <a:t>" /&gt;</a:t>
            </a:r>
          </a:p>
          <a:p>
            <a:pPr lvl="1"/>
            <a:r>
              <a:rPr lang="en-US" altLang="zh-CN" sz="1300" dirty="0">
                <a:solidFill>
                  <a:srgbClr val="000000"/>
                </a:solidFill>
                <a:latin typeface="Times New Roman" panose="02020603050405020304" pitchFamily="18" charset="0"/>
                <a:cs typeface="Times New Roman" panose="02020603050405020304" pitchFamily="18" charset="0"/>
              </a:rPr>
              <a:t>    &lt;/include&gt;</a:t>
            </a:r>
          </a:p>
          <a:p>
            <a:pPr lvl="1"/>
            <a:r>
              <a:rPr lang="en-US" altLang="zh-CN" sz="1300" dirty="0">
                <a:solidFill>
                  <a:srgbClr val="000000"/>
                </a:solidFill>
                <a:latin typeface="Times New Roman" panose="02020603050405020304" pitchFamily="18" charset="0"/>
                <a:cs typeface="Times New Roman" panose="02020603050405020304" pitchFamily="18" charset="0"/>
              </a:rPr>
              <a:t>    </a:t>
            </a:r>
            <a:r>
              <a:rPr lang="en-US" altLang="zh-CN" sz="1300" b="1" dirty="0">
                <a:solidFill>
                  <a:srgbClr val="000000"/>
                </a:solidFill>
                <a:latin typeface="Times New Roman" panose="02020603050405020304" pitchFamily="18" charset="0"/>
                <a:cs typeface="Times New Roman" panose="02020603050405020304" pitchFamily="18" charset="0"/>
              </a:rPr>
              <a:t>where id = #{id}</a:t>
            </a:r>
          </a:p>
          <a:p>
            <a:pPr lvl="1"/>
            <a:r>
              <a:rPr lang="en-US" altLang="zh-CN" sz="1300" dirty="0">
                <a:solidFill>
                  <a:srgbClr val="000000"/>
                </a:solidFill>
                <a:latin typeface="Times New Roman" panose="02020603050405020304" pitchFamily="18" charset="0"/>
                <a:cs typeface="Times New Roman" panose="02020603050405020304" pitchFamily="18" charset="0"/>
              </a:rPr>
              <a:t>&lt;/select&gt;</a:t>
            </a:r>
          </a:p>
        </p:txBody>
      </p:sp>
      <p:cxnSp>
        <p:nvCxnSpPr>
          <p:cNvPr id="46" name="直接箭头连接符 45">
            <a:extLst>
              <a:ext uri="{FF2B5EF4-FFF2-40B4-BE49-F238E27FC236}">
                <a16:creationId xmlns:a16="http://schemas.microsoft.com/office/drawing/2014/main" id="{FCB46CD5-E1C9-4BF1-BC9C-B62000B2C636}"/>
              </a:ext>
            </a:extLst>
          </p:cNvPr>
          <p:cNvCxnSpPr/>
          <p:nvPr/>
        </p:nvCxnSpPr>
        <p:spPr>
          <a:xfrm flipH="1" flipV="1">
            <a:off x="5920066" y="2390118"/>
            <a:ext cx="190500" cy="1009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A8C6FD0D-E4E6-4B0D-95A5-446C09CFD862}"/>
              </a:ext>
            </a:extLst>
          </p:cNvPr>
          <p:cNvCxnSpPr/>
          <p:nvPr/>
        </p:nvCxnSpPr>
        <p:spPr>
          <a:xfrm flipH="1" flipV="1">
            <a:off x="5453341" y="1380468"/>
            <a:ext cx="466725" cy="22193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8BE8877E-7D3C-4329-9BB5-986A76DA1E40}"/>
              </a:ext>
            </a:extLst>
          </p:cNvPr>
          <p:cNvCxnSpPr/>
          <p:nvPr/>
        </p:nvCxnSpPr>
        <p:spPr>
          <a:xfrm>
            <a:off x="6386791" y="1885293"/>
            <a:ext cx="141288" cy="21240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6945E55D-67E8-4ECD-AFD8-EC4FE464BE43}"/>
              </a:ext>
            </a:extLst>
          </p:cNvPr>
          <p:cNvCxnSpPr/>
          <p:nvPr/>
        </p:nvCxnSpPr>
        <p:spPr>
          <a:xfrm flipH="1" flipV="1">
            <a:off x="5686704" y="627993"/>
            <a:ext cx="2195512" cy="33623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FA983B70-C871-4522-8A01-2A495A9D8C20}"/>
              </a:ext>
            </a:extLst>
          </p:cNvPr>
          <p:cNvCxnSpPr/>
          <p:nvPr/>
        </p:nvCxnSpPr>
        <p:spPr>
          <a:xfrm>
            <a:off x="5072341" y="799443"/>
            <a:ext cx="990600" cy="30940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 name="圆角矩形 54">
            <a:extLst>
              <a:ext uri="{FF2B5EF4-FFF2-40B4-BE49-F238E27FC236}">
                <a16:creationId xmlns:a16="http://schemas.microsoft.com/office/drawing/2014/main" id="{BC41E23F-143F-481F-ACEC-49599DE39155}"/>
              </a:ext>
            </a:extLst>
          </p:cNvPr>
          <p:cNvSpPr/>
          <p:nvPr/>
        </p:nvSpPr>
        <p:spPr>
          <a:xfrm>
            <a:off x="5062816" y="2190093"/>
            <a:ext cx="1366838" cy="225425"/>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
        <p:nvSpPr>
          <p:cNvPr id="56" name="圆角矩形 55">
            <a:extLst>
              <a:ext uri="{FF2B5EF4-FFF2-40B4-BE49-F238E27FC236}">
                <a16:creationId xmlns:a16="http://schemas.microsoft.com/office/drawing/2014/main" id="{F698FD5B-5E94-43CC-951B-B5C5B90234DF}"/>
              </a:ext>
            </a:extLst>
          </p:cNvPr>
          <p:cNvSpPr/>
          <p:nvPr/>
        </p:nvSpPr>
        <p:spPr>
          <a:xfrm>
            <a:off x="5720041" y="3399768"/>
            <a:ext cx="1333500" cy="20955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
        <p:nvSpPr>
          <p:cNvPr id="57" name="圆角矩形 56">
            <a:extLst>
              <a:ext uri="{FF2B5EF4-FFF2-40B4-BE49-F238E27FC236}">
                <a16:creationId xmlns:a16="http://schemas.microsoft.com/office/drawing/2014/main" id="{D0B745C7-E1E0-4C93-AB1C-47F187039B59}"/>
              </a:ext>
            </a:extLst>
          </p:cNvPr>
          <p:cNvSpPr/>
          <p:nvPr/>
        </p:nvSpPr>
        <p:spPr>
          <a:xfrm>
            <a:off x="5710516" y="3599793"/>
            <a:ext cx="862013" cy="20955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
        <p:nvSpPr>
          <p:cNvPr id="58" name="圆角矩形 57">
            <a:extLst>
              <a:ext uri="{FF2B5EF4-FFF2-40B4-BE49-F238E27FC236}">
                <a16:creationId xmlns:a16="http://schemas.microsoft.com/office/drawing/2014/main" id="{0920CF43-D23A-48C8-AD61-5ADFC3A44320}"/>
              </a:ext>
            </a:extLst>
          </p:cNvPr>
          <p:cNvSpPr/>
          <p:nvPr/>
        </p:nvSpPr>
        <p:spPr>
          <a:xfrm>
            <a:off x="5062816" y="1189968"/>
            <a:ext cx="857250" cy="20955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
        <p:nvSpPr>
          <p:cNvPr id="59" name="圆角矩形 58">
            <a:extLst>
              <a:ext uri="{FF2B5EF4-FFF2-40B4-BE49-F238E27FC236}">
                <a16:creationId xmlns:a16="http://schemas.microsoft.com/office/drawing/2014/main" id="{6DD7641D-D628-4735-9371-8444A4767A97}"/>
              </a:ext>
            </a:extLst>
          </p:cNvPr>
          <p:cNvSpPr/>
          <p:nvPr/>
        </p:nvSpPr>
        <p:spPr>
          <a:xfrm>
            <a:off x="5691466" y="1618593"/>
            <a:ext cx="1295400" cy="20955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
        <p:nvSpPr>
          <p:cNvPr id="60" name="圆角矩形 59">
            <a:extLst>
              <a:ext uri="{FF2B5EF4-FFF2-40B4-BE49-F238E27FC236}">
                <a16:creationId xmlns:a16="http://schemas.microsoft.com/office/drawing/2014/main" id="{0E5331BF-66E2-412B-A557-52D2B28C6D91}"/>
              </a:ext>
            </a:extLst>
          </p:cNvPr>
          <p:cNvSpPr/>
          <p:nvPr/>
        </p:nvSpPr>
        <p:spPr>
          <a:xfrm>
            <a:off x="5991504" y="4018893"/>
            <a:ext cx="1071562" cy="20955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
        <p:nvSpPr>
          <p:cNvPr id="61" name="圆角矩形 60">
            <a:extLst>
              <a:ext uri="{FF2B5EF4-FFF2-40B4-BE49-F238E27FC236}">
                <a16:creationId xmlns:a16="http://schemas.microsoft.com/office/drawing/2014/main" id="{C35D5FBB-7A89-4B40-91DF-D88E299F88FA}"/>
              </a:ext>
            </a:extLst>
          </p:cNvPr>
          <p:cNvSpPr/>
          <p:nvPr/>
        </p:nvSpPr>
        <p:spPr>
          <a:xfrm>
            <a:off x="7610754" y="3999843"/>
            <a:ext cx="677862" cy="20955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
        <p:nvSpPr>
          <p:cNvPr id="62" name="圆角矩形 61">
            <a:extLst>
              <a:ext uri="{FF2B5EF4-FFF2-40B4-BE49-F238E27FC236}">
                <a16:creationId xmlns:a16="http://schemas.microsoft.com/office/drawing/2014/main" id="{8276B9C3-2EDF-4927-98D4-8394E9E4790B}"/>
              </a:ext>
            </a:extLst>
          </p:cNvPr>
          <p:cNvSpPr/>
          <p:nvPr/>
        </p:nvSpPr>
        <p:spPr>
          <a:xfrm>
            <a:off x="5042179" y="420031"/>
            <a:ext cx="773112" cy="19526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
        <p:nvSpPr>
          <p:cNvPr id="63" name="圆角矩形 62">
            <a:extLst>
              <a:ext uri="{FF2B5EF4-FFF2-40B4-BE49-F238E27FC236}">
                <a16:creationId xmlns:a16="http://schemas.microsoft.com/office/drawing/2014/main" id="{3837DE1D-C8AF-41B7-BB53-CB067B6F3C33}"/>
              </a:ext>
            </a:extLst>
          </p:cNvPr>
          <p:cNvSpPr/>
          <p:nvPr/>
        </p:nvSpPr>
        <p:spPr>
          <a:xfrm>
            <a:off x="4618316" y="629581"/>
            <a:ext cx="635000" cy="19526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
        <p:nvSpPr>
          <p:cNvPr id="64" name="圆角矩形 63">
            <a:extLst>
              <a:ext uri="{FF2B5EF4-FFF2-40B4-BE49-F238E27FC236}">
                <a16:creationId xmlns:a16="http://schemas.microsoft.com/office/drawing/2014/main" id="{C9D73868-82F4-4F58-80B2-A040D064B6B3}"/>
              </a:ext>
            </a:extLst>
          </p:cNvPr>
          <p:cNvSpPr/>
          <p:nvPr/>
        </p:nvSpPr>
        <p:spPr>
          <a:xfrm>
            <a:off x="5967691" y="3796643"/>
            <a:ext cx="490538" cy="195263"/>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
        <p:nvSpPr>
          <p:cNvPr id="65" name="圆角矩形 64">
            <a:extLst>
              <a:ext uri="{FF2B5EF4-FFF2-40B4-BE49-F238E27FC236}">
                <a16:creationId xmlns:a16="http://schemas.microsoft.com/office/drawing/2014/main" id="{B35053E4-5008-45F3-8B32-628008B3C690}"/>
              </a:ext>
            </a:extLst>
          </p:cNvPr>
          <p:cNvSpPr/>
          <p:nvPr/>
        </p:nvSpPr>
        <p:spPr>
          <a:xfrm>
            <a:off x="4569104" y="4390368"/>
            <a:ext cx="1236662" cy="20955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
        <p:nvSpPr>
          <p:cNvPr id="85" name="TextBox 84">
            <a:extLst>
              <a:ext uri="{FF2B5EF4-FFF2-40B4-BE49-F238E27FC236}">
                <a16:creationId xmlns:a16="http://schemas.microsoft.com/office/drawing/2014/main" id="{E12CE15F-907E-44CF-88C2-D9171ED4CA9D}"/>
              </a:ext>
            </a:extLst>
          </p:cNvPr>
          <p:cNvSpPr txBox="1">
            <a:spLocks noChangeArrowheads="1"/>
          </p:cNvSpPr>
          <p:nvPr/>
        </p:nvSpPr>
        <p:spPr bwMode="auto">
          <a:xfrm>
            <a:off x="339725" y="2252417"/>
            <a:ext cx="3952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select id,username,jobs,phone</a:t>
            </a:r>
            <a:endParaRPr lang="zh-CN" altLang="en-US"/>
          </a:p>
        </p:txBody>
      </p:sp>
      <p:sp>
        <p:nvSpPr>
          <p:cNvPr id="86" name="TextBox 85">
            <a:extLst>
              <a:ext uri="{FF2B5EF4-FFF2-40B4-BE49-F238E27FC236}">
                <a16:creationId xmlns:a16="http://schemas.microsoft.com/office/drawing/2014/main" id="{5C473208-F9BE-4F2F-9068-1F75FCE43766}"/>
              </a:ext>
            </a:extLst>
          </p:cNvPr>
          <p:cNvSpPr txBox="1">
            <a:spLocks noChangeArrowheads="1"/>
          </p:cNvSpPr>
          <p:nvPr/>
        </p:nvSpPr>
        <p:spPr bwMode="auto">
          <a:xfrm>
            <a:off x="339725" y="2625479"/>
            <a:ext cx="676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from</a:t>
            </a:r>
            <a:endParaRPr lang="zh-CN" altLang="en-US"/>
          </a:p>
        </p:txBody>
      </p:sp>
      <p:sp>
        <p:nvSpPr>
          <p:cNvPr id="87" name="TextBox 86">
            <a:extLst>
              <a:ext uri="{FF2B5EF4-FFF2-40B4-BE49-F238E27FC236}">
                <a16:creationId xmlns:a16="http://schemas.microsoft.com/office/drawing/2014/main" id="{D53A5CB4-418E-4D22-87C5-9E5230AF5146}"/>
              </a:ext>
            </a:extLst>
          </p:cNvPr>
          <p:cNvSpPr txBox="1">
            <a:spLocks noChangeArrowheads="1"/>
          </p:cNvSpPr>
          <p:nvPr/>
        </p:nvSpPr>
        <p:spPr bwMode="auto">
          <a:xfrm>
            <a:off x="900112" y="2625479"/>
            <a:ext cx="1466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t_customer</a:t>
            </a:r>
            <a:endParaRPr lang="zh-CN" altLang="en-US"/>
          </a:p>
        </p:txBody>
      </p:sp>
      <p:sp>
        <p:nvSpPr>
          <p:cNvPr id="88" name="TextBox 87">
            <a:extLst>
              <a:ext uri="{FF2B5EF4-FFF2-40B4-BE49-F238E27FC236}">
                <a16:creationId xmlns:a16="http://schemas.microsoft.com/office/drawing/2014/main" id="{9571E3DB-3D0E-4A19-B875-F3BF89A29E16}"/>
              </a:ext>
            </a:extLst>
          </p:cNvPr>
          <p:cNvSpPr txBox="1">
            <a:spLocks noChangeArrowheads="1"/>
          </p:cNvSpPr>
          <p:nvPr/>
        </p:nvSpPr>
        <p:spPr bwMode="auto">
          <a:xfrm>
            <a:off x="339725" y="3023942"/>
            <a:ext cx="3228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where id = ?</a:t>
            </a:r>
            <a:endParaRPr lang="zh-CN" altLang="en-US"/>
          </a:p>
        </p:txBody>
      </p:sp>
      <p:grpSp>
        <p:nvGrpSpPr>
          <p:cNvPr id="89" name="组合 88">
            <a:extLst>
              <a:ext uri="{FF2B5EF4-FFF2-40B4-BE49-F238E27FC236}">
                <a16:creationId xmlns:a16="http://schemas.microsoft.com/office/drawing/2014/main" id="{F08043C2-CB00-402B-8338-B31AFA93C58B}"/>
              </a:ext>
            </a:extLst>
          </p:cNvPr>
          <p:cNvGrpSpPr>
            <a:grpSpLocks/>
          </p:cNvGrpSpPr>
          <p:nvPr/>
        </p:nvGrpSpPr>
        <p:grpSpPr bwMode="auto">
          <a:xfrm>
            <a:off x="0" y="1179267"/>
            <a:ext cx="4240463" cy="987425"/>
            <a:chOff x="4724400" y="3360737"/>
            <a:chExt cx="4067175" cy="987425"/>
          </a:xfrm>
        </p:grpSpPr>
        <p:sp>
          <p:nvSpPr>
            <p:cNvPr id="90" name="圆角矩形标注 89">
              <a:extLst>
                <a:ext uri="{FF2B5EF4-FFF2-40B4-BE49-F238E27FC236}">
                  <a16:creationId xmlns:a16="http://schemas.microsoft.com/office/drawing/2014/main" id="{A10E6A76-4996-414B-987E-B093FB4A7210}"/>
                </a:ext>
              </a:extLst>
            </p:cNvPr>
            <p:cNvSpPr/>
            <p:nvPr/>
          </p:nvSpPr>
          <p:spPr>
            <a:xfrm>
              <a:off x="4724400" y="3360737"/>
              <a:ext cx="4067175" cy="987425"/>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1" name="TextBox 2">
              <a:extLst>
                <a:ext uri="{FF2B5EF4-FFF2-40B4-BE49-F238E27FC236}">
                  <a16:creationId xmlns:a16="http://schemas.microsoft.com/office/drawing/2014/main" id="{99273791-9A55-4EA9-8484-5D42D04BB0A3}"/>
                </a:ext>
              </a:extLst>
            </p:cNvPr>
            <p:cNvSpPr txBox="1">
              <a:spLocks noChangeArrowheads="1"/>
            </p:cNvSpPr>
            <p:nvPr/>
          </p:nvSpPr>
          <p:spPr bwMode="auto">
            <a:xfrm>
              <a:off x="4873625" y="3371760"/>
              <a:ext cx="38512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solidFill>
                    <a:schemeClr val="bg1"/>
                  </a:solidFill>
                </a:rPr>
                <a:t>1.</a:t>
              </a:r>
              <a:r>
                <a:rPr lang="zh-CN" altLang="en-US" dirty="0">
                  <a:solidFill>
                    <a:schemeClr val="bg1"/>
                  </a:solidFill>
                </a:rPr>
                <a:t>通过</a:t>
              </a:r>
              <a:r>
                <a:rPr lang="en-US" altLang="zh-CN" dirty="0">
                  <a:solidFill>
                    <a:schemeClr val="bg1"/>
                  </a:solidFill>
                </a:rPr>
                <a:t>&lt;include&gt;</a:t>
              </a:r>
              <a:r>
                <a:rPr lang="zh-CN" altLang="en-US" dirty="0">
                  <a:solidFill>
                    <a:schemeClr val="bg1"/>
                  </a:solidFill>
                </a:rPr>
                <a:t>元素的</a:t>
              </a:r>
              <a:r>
                <a:rPr lang="en-US" altLang="zh-CN" dirty="0" err="1">
                  <a:solidFill>
                    <a:schemeClr val="bg1"/>
                  </a:solidFill>
                </a:rPr>
                <a:t>refid</a:t>
              </a:r>
              <a:r>
                <a:rPr lang="zh-CN" altLang="en-US" dirty="0">
                  <a:solidFill>
                    <a:schemeClr val="bg1"/>
                  </a:solidFill>
                </a:rPr>
                <a:t>属性引用</a:t>
              </a:r>
              <a:r>
                <a:rPr lang="en-US" altLang="zh-CN" dirty="0">
                  <a:solidFill>
                    <a:schemeClr val="bg1"/>
                  </a:solidFill>
                </a:rPr>
                <a:t>id</a:t>
              </a:r>
              <a:r>
                <a:rPr lang="zh-CN" altLang="en-US" dirty="0">
                  <a:solidFill>
                    <a:schemeClr val="bg1"/>
                  </a:solidFill>
                </a:rPr>
                <a:t>为</a:t>
              </a:r>
              <a:r>
                <a:rPr lang="en-US" altLang="zh-CN" dirty="0" err="1">
                  <a:solidFill>
                    <a:schemeClr val="bg1"/>
                  </a:solidFill>
                </a:rPr>
                <a:t>customerColumns</a:t>
              </a:r>
              <a:r>
                <a:rPr lang="zh-CN" altLang="en-US" dirty="0">
                  <a:solidFill>
                    <a:schemeClr val="bg1"/>
                  </a:solidFill>
                </a:rPr>
                <a:t>的代码片段，组成如下</a:t>
              </a:r>
              <a:r>
                <a:rPr lang="en-US" altLang="zh-CN" dirty="0" err="1">
                  <a:solidFill>
                    <a:schemeClr val="bg1"/>
                  </a:solidFill>
                </a:rPr>
                <a:t>sql</a:t>
              </a:r>
              <a:r>
                <a:rPr lang="en-US" altLang="zh-CN" dirty="0">
                  <a:solidFill>
                    <a:schemeClr val="bg1"/>
                  </a:solidFill>
                </a:rPr>
                <a:t>:</a:t>
              </a:r>
            </a:p>
          </p:txBody>
        </p:sp>
      </p:grpSp>
      <p:grpSp>
        <p:nvGrpSpPr>
          <p:cNvPr id="92" name="组合 91">
            <a:extLst>
              <a:ext uri="{FF2B5EF4-FFF2-40B4-BE49-F238E27FC236}">
                <a16:creationId xmlns:a16="http://schemas.microsoft.com/office/drawing/2014/main" id="{4CFF3E79-7B54-403F-8887-A9C099335F7A}"/>
              </a:ext>
            </a:extLst>
          </p:cNvPr>
          <p:cNvGrpSpPr>
            <a:grpSpLocks/>
          </p:cNvGrpSpPr>
          <p:nvPr/>
        </p:nvGrpSpPr>
        <p:grpSpPr bwMode="auto">
          <a:xfrm>
            <a:off x="0" y="1161047"/>
            <a:ext cx="4529137" cy="987425"/>
            <a:chOff x="4724400" y="3360737"/>
            <a:chExt cx="4145642" cy="987425"/>
          </a:xfrm>
        </p:grpSpPr>
        <p:sp>
          <p:nvSpPr>
            <p:cNvPr id="93" name="圆角矩形标注 92">
              <a:extLst>
                <a:ext uri="{FF2B5EF4-FFF2-40B4-BE49-F238E27FC236}">
                  <a16:creationId xmlns:a16="http://schemas.microsoft.com/office/drawing/2014/main" id="{2A5D863F-BD7A-4327-ACFC-8F3BBBD37BC1}"/>
                </a:ext>
              </a:extLst>
            </p:cNvPr>
            <p:cNvSpPr/>
            <p:nvPr/>
          </p:nvSpPr>
          <p:spPr>
            <a:xfrm>
              <a:off x="4724400" y="3360737"/>
              <a:ext cx="4067176" cy="987425"/>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4" name="TextBox 42">
              <a:extLst>
                <a:ext uri="{FF2B5EF4-FFF2-40B4-BE49-F238E27FC236}">
                  <a16:creationId xmlns:a16="http://schemas.microsoft.com/office/drawing/2014/main" id="{07FFD34F-EA21-444D-86A0-54925D64547B}"/>
                </a:ext>
              </a:extLst>
            </p:cNvPr>
            <p:cNvSpPr txBox="1">
              <a:spLocks noChangeArrowheads="1"/>
            </p:cNvSpPr>
            <p:nvPr/>
          </p:nvSpPr>
          <p:spPr bwMode="auto">
            <a:xfrm>
              <a:off x="4873625" y="3371760"/>
              <a:ext cx="399641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solidFill>
                    <a:schemeClr val="bg1"/>
                  </a:solidFill>
                </a:rPr>
                <a:t>2.</a:t>
              </a:r>
              <a:r>
                <a:rPr lang="zh-CN" altLang="en-US" dirty="0">
                  <a:solidFill>
                    <a:schemeClr val="bg1"/>
                  </a:solidFill>
                </a:rPr>
                <a:t>通过</a:t>
              </a:r>
              <a:r>
                <a:rPr lang="en-US" altLang="zh-CN" dirty="0">
                  <a:solidFill>
                    <a:schemeClr val="bg1"/>
                  </a:solidFill>
                </a:rPr>
                <a:t>&lt;include&gt;</a:t>
              </a:r>
              <a:r>
                <a:rPr lang="zh-CN" altLang="en-US" dirty="0">
                  <a:solidFill>
                    <a:schemeClr val="bg1"/>
                  </a:solidFill>
                </a:rPr>
                <a:t>元素的</a:t>
              </a:r>
              <a:r>
                <a:rPr lang="en-US" altLang="zh-CN" dirty="0" err="1">
                  <a:solidFill>
                    <a:schemeClr val="bg1"/>
                  </a:solidFill>
                </a:rPr>
                <a:t>refid</a:t>
              </a:r>
              <a:r>
                <a:rPr lang="zh-CN" altLang="en-US" dirty="0">
                  <a:solidFill>
                    <a:schemeClr val="bg1"/>
                  </a:solidFill>
                </a:rPr>
                <a:t>属性引用</a:t>
              </a:r>
              <a:r>
                <a:rPr lang="en-US" altLang="zh-CN" dirty="0">
                  <a:solidFill>
                    <a:schemeClr val="bg1"/>
                  </a:solidFill>
                </a:rPr>
                <a:t>id</a:t>
              </a:r>
              <a:r>
                <a:rPr lang="zh-CN" altLang="en-US" dirty="0">
                  <a:solidFill>
                    <a:schemeClr val="bg1"/>
                  </a:solidFill>
                </a:rPr>
                <a:t>为</a:t>
              </a:r>
              <a:r>
                <a:rPr lang="en-US" altLang="zh-CN" dirty="0" err="1">
                  <a:solidFill>
                    <a:schemeClr val="bg1"/>
                  </a:solidFill>
                </a:rPr>
                <a:t>someinclude</a:t>
              </a:r>
              <a:r>
                <a:rPr lang="zh-CN" altLang="en-US" dirty="0">
                  <a:solidFill>
                    <a:schemeClr val="bg1"/>
                  </a:solidFill>
                </a:rPr>
                <a:t>的代码片段，先加入</a:t>
              </a:r>
              <a:r>
                <a:rPr lang="en-US" altLang="zh-CN" dirty="0">
                  <a:solidFill>
                    <a:schemeClr val="bg1"/>
                  </a:solidFill>
                </a:rPr>
                <a:t>from,</a:t>
              </a:r>
              <a:r>
                <a:rPr lang="zh-CN" altLang="en-US" dirty="0">
                  <a:solidFill>
                    <a:schemeClr val="bg1"/>
                  </a:solidFill>
                </a:rPr>
                <a:t>再通过获取</a:t>
              </a:r>
              <a:r>
                <a:rPr lang="en-US" altLang="zh-CN" dirty="0">
                  <a:solidFill>
                    <a:schemeClr val="bg1"/>
                  </a:solidFill>
                </a:rPr>
                <a:t>&lt;property&gt;</a:t>
              </a:r>
              <a:r>
                <a:rPr lang="zh-CN" altLang="en-US" dirty="0">
                  <a:solidFill>
                    <a:schemeClr val="bg1"/>
                  </a:solidFill>
                </a:rPr>
                <a:t>元素的值来组成表名</a:t>
              </a:r>
              <a:endParaRPr lang="en-US" altLang="zh-CN" dirty="0">
                <a:solidFill>
                  <a:schemeClr val="bg1"/>
                </a:solidFill>
              </a:endParaRPr>
            </a:p>
          </p:txBody>
        </p:sp>
      </p:grpSp>
      <p:grpSp>
        <p:nvGrpSpPr>
          <p:cNvPr id="95" name="组合 94">
            <a:extLst>
              <a:ext uri="{FF2B5EF4-FFF2-40B4-BE49-F238E27FC236}">
                <a16:creationId xmlns:a16="http://schemas.microsoft.com/office/drawing/2014/main" id="{A1FC9370-75DB-4496-9052-A6BE43C3C020}"/>
              </a:ext>
            </a:extLst>
          </p:cNvPr>
          <p:cNvGrpSpPr>
            <a:grpSpLocks/>
          </p:cNvGrpSpPr>
          <p:nvPr/>
        </p:nvGrpSpPr>
        <p:grpSpPr bwMode="auto">
          <a:xfrm>
            <a:off x="339725" y="3590679"/>
            <a:ext cx="2217737" cy="571500"/>
            <a:chOff x="4724400" y="3360737"/>
            <a:chExt cx="4145642" cy="987425"/>
          </a:xfrm>
        </p:grpSpPr>
        <p:sp>
          <p:nvSpPr>
            <p:cNvPr id="96" name="圆角矩形标注 95">
              <a:extLst>
                <a:ext uri="{FF2B5EF4-FFF2-40B4-BE49-F238E27FC236}">
                  <a16:creationId xmlns:a16="http://schemas.microsoft.com/office/drawing/2014/main" id="{A3075BDA-C93A-40A5-8773-4F4456868BB0}"/>
                </a:ext>
              </a:extLst>
            </p:cNvPr>
            <p:cNvSpPr/>
            <p:nvPr/>
          </p:nvSpPr>
          <p:spPr>
            <a:xfrm>
              <a:off x="4724400" y="3360737"/>
              <a:ext cx="4068486" cy="987425"/>
            </a:xfrm>
            <a:prstGeom prst="wedgeRoundRectCallout">
              <a:avLst>
                <a:gd name="adj1" fmla="val -28550"/>
                <a:gd name="adj2" fmla="val -821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7" name="TextBox 45">
              <a:extLst>
                <a:ext uri="{FF2B5EF4-FFF2-40B4-BE49-F238E27FC236}">
                  <a16:creationId xmlns:a16="http://schemas.microsoft.com/office/drawing/2014/main" id="{4C6EB7D6-6E8A-4871-A74F-598C8C9FAFBE}"/>
                </a:ext>
              </a:extLst>
            </p:cNvPr>
            <p:cNvSpPr txBox="1">
              <a:spLocks noChangeArrowheads="1"/>
            </p:cNvSpPr>
            <p:nvPr/>
          </p:nvSpPr>
          <p:spPr bwMode="auto">
            <a:xfrm>
              <a:off x="4873625" y="3503417"/>
              <a:ext cx="3996417" cy="6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chemeClr val="bg1"/>
                  </a:solidFill>
                </a:rPr>
                <a:t>3.</a:t>
              </a:r>
              <a:r>
                <a:rPr lang="zh-CN" altLang="en-US">
                  <a:solidFill>
                    <a:schemeClr val="bg1"/>
                  </a:solidFill>
                </a:rPr>
                <a:t>加入</a:t>
              </a:r>
              <a:r>
                <a:rPr lang="en-US" altLang="zh-CN">
                  <a:solidFill>
                    <a:schemeClr val="bg1"/>
                  </a:solidFill>
                </a:rPr>
                <a:t>where</a:t>
              </a:r>
              <a:r>
                <a:rPr lang="zh-CN" altLang="en-US">
                  <a:solidFill>
                    <a:schemeClr val="bg1"/>
                  </a:solidFill>
                </a:rPr>
                <a:t>子句</a:t>
              </a:r>
              <a:endParaRPr lang="en-US" altLang="zh-CN">
                <a:solidFill>
                  <a:schemeClr val="bg1"/>
                </a:solidFill>
              </a:endParaRPr>
            </a:p>
          </p:txBody>
        </p:sp>
      </p:grpSp>
    </p:spTree>
    <p:extLst>
      <p:ext uri="{BB962C8B-B14F-4D97-AF65-F5344CB8AC3E}">
        <p14:creationId xmlns:p14="http://schemas.microsoft.com/office/powerpoint/2010/main" val="41791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down)">
                                      <p:cBhvr>
                                        <p:cTn id="12" dur="500"/>
                                        <p:tgtEl>
                                          <p:spTgt spid="56"/>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down)">
                                      <p:cBhvr>
                                        <p:cTn id="16" dur="500"/>
                                        <p:tgtEl>
                                          <p:spTgt spid="46"/>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down)">
                                      <p:cBhvr>
                                        <p:cTn id="20" dur="500"/>
                                        <p:tgtEl>
                                          <p:spTgt spid="5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6"/>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4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55"/>
                                        </p:tgtEl>
                                        <p:attrNameLst>
                                          <p:attrName>style.visibility</p:attrName>
                                        </p:attrNameLst>
                                      </p:cBhvr>
                                      <p:to>
                                        <p:strVal val="hidden"/>
                                      </p:to>
                                    </p:set>
                                  </p:childTnLst>
                                </p:cTn>
                              </p:par>
                            </p:childTnLst>
                          </p:cTn>
                        </p:par>
                        <p:par>
                          <p:cTn id="29" fill="hold">
                            <p:stCondLst>
                              <p:cond delay="0"/>
                            </p:stCondLst>
                            <p:childTnLst>
                              <p:par>
                                <p:cTn id="30" presetID="22" presetClass="entr" presetSubtype="4" fill="hold" grpId="0"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wipe(down)">
                                      <p:cBhvr>
                                        <p:cTn id="32" dur="500"/>
                                        <p:tgtEl>
                                          <p:spTgt spid="57"/>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down)">
                                      <p:cBhvr>
                                        <p:cTn id="36" dur="500"/>
                                        <p:tgtEl>
                                          <p:spTgt spid="47"/>
                                        </p:tgtEl>
                                      </p:cBhvr>
                                    </p:animEffec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wipe(down)">
                                      <p:cBhvr>
                                        <p:cTn id="40" dur="500"/>
                                        <p:tgtEl>
                                          <p:spTgt spid="5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57"/>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47"/>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58"/>
                                        </p:tgtEl>
                                        <p:attrNameLst>
                                          <p:attrName>style.visibility</p:attrName>
                                        </p:attrNameLst>
                                      </p:cBhvr>
                                      <p:to>
                                        <p:strVal val="hidden"/>
                                      </p:to>
                                    </p:set>
                                  </p:childTnLst>
                                </p:cTn>
                              </p:par>
                            </p:childTnLst>
                          </p:cTn>
                        </p:par>
                        <p:par>
                          <p:cTn id="49" fill="hold">
                            <p:stCondLst>
                              <p:cond delay="0"/>
                            </p:stCondLst>
                            <p:childTnLst>
                              <p:par>
                                <p:cTn id="50" presetID="22" presetClass="entr" presetSubtype="1" fill="hold" grpId="0" nodeType="after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wipe(up)">
                                      <p:cBhvr>
                                        <p:cTn id="52" dur="500"/>
                                        <p:tgtEl>
                                          <p:spTgt spid="59"/>
                                        </p:tgtEl>
                                      </p:cBhvr>
                                    </p:animEffect>
                                  </p:childTnLst>
                                </p:cTn>
                              </p:par>
                            </p:childTnLst>
                          </p:cTn>
                        </p:par>
                        <p:par>
                          <p:cTn id="53" fill="hold">
                            <p:stCondLst>
                              <p:cond delay="500"/>
                            </p:stCondLst>
                            <p:childTnLst>
                              <p:par>
                                <p:cTn id="54" presetID="22" presetClass="entr" presetSubtype="1" fill="hold" nodeType="after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wipe(up)">
                                      <p:cBhvr>
                                        <p:cTn id="56" dur="500"/>
                                        <p:tgtEl>
                                          <p:spTgt spid="48"/>
                                        </p:tgtEl>
                                      </p:cBhvr>
                                    </p:animEffect>
                                  </p:childTnLst>
                                </p:cTn>
                              </p:par>
                            </p:childTnLst>
                          </p:cTn>
                        </p:par>
                        <p:par>
                          <p:cTn id="57" fill="hold">
                            <p:stCondLst>
                              <p:cond delay="1000"/>
                            </p:stCondLst>
                            <p:childTnLst>
                              <p:par>
                                <p:cTn id="58" presetID="22" presetClass="entr" presetSubtype="1" fill="hold" grpId="0" nodeType="after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wipe(up)">
                                      <p:cBhvr>
                                        <p:cTn id="60" dur="500"/>
                                        <p:tgtEl>
                                          <p:spTgt spid="60"/>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59"/>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48"/>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60"/>
                                        </p:tgtEl>
                                        <p:attrNameLst>
                                          <p:attrName>style.visibility</p:attrName>
                                        </p:attrNameLst>
                                      </p:cBhvr>
                                      <p:to>
                                        <p:strVal val="hidden"/>
                                      </p:to>
                                    </p:set>
                                  </p:childTnLst>
                                </p:cTn>
                              </p:par>
                            </p:childTnLst>
                          </p:cTn>
                        </p:par>
                        <p:par>
                          <p:cTn id="69" fill="hold">
                            <p:stCondLst>
                              <p:cond delay="0"/>
                            </p:stCondLst>
                            <p:childTnLst>
                              <p:par>
                                <p:cTn id="70" presetID="22" presetClass="entr" presetSubtype="4" fill="hold" grpId="0" nodeType="after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wipe(down)">
                                      <p:cBhvr>
                                        <p:cTn id="72" dur="500"/>
                                        <p:tgtEl>
                                          <p:spTgt spid="61"/>
                                        </p:tgtEl>
                                      </p:cBhvr>
                                    </p:animEffect>
                                  </p:childTnLst>
                                </p:cTn>
                              </p:par>
                            </p:childTnLst>
                          </p:cTn>
                        </p:par>
                        <p:par>
                          <p:cTn id="73" fill="hold">
                            <p:stCondLst>
                              <p:cond delay="500"/>
                            </p:stCondLst>
                            <p:childTnLst>
                              <p:par>
                                <p:cTn id="74" presetID="22" presetClass="entr" presetSubtype="4" fill="hold" nodeType="after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wipe(down)">
                                      <p:cBhvr>
                                        <p:cTn id="76" dur="500"/>
                                        <p:tgtEl>
                                          <p:spTgt spid="49"/>
                                        </p:tgtEl>
                                      </p:cBhvr>
                                    </p:animEffect>
                                  </p:childTnLst>
                                </p:cTn>
                              </p:par>
                            </p:childTnLst>
                          </p:cTn>
                        </p:par>
                        <p:par>
                          <p:cTn id="77" fill="hold">
                            <p:stCondLst>
                              <p:cond delay="1000"/>
                            </p:stCondLst>
                            <p:childTnLst>
                              <p:par>
                                <p:cTn id="78" presetID="22" presetClass="entr" presetSubtype="4" fill="hold" grpId="0" nodeType="afterEffect">
                                  <p:stCondLst>
                                    <p:cond delay="0"/>
                                  </p:stCondLst>
                                  <p:childTnLst>
                                    <p:set>
                                      <p:cBhvr>
                                        <p:cTn id="79" dur="1" fill="hold">
                                          <p:stCondLst>
                                            <p:cond delay="0"/>
                                          </p:stCondLst>
                                        </p:cTn>
                                        <p:tgtEl>
                                          <p:spTgt spid="62"/>
                                        </p:tgtEl>
                                        <p:attrNameLst>
                                          <p:attrName>style.visibility</p:attrName>
                                        </p:attrNameLst>
                                      </p:cBhvr>
                                      <p:to>
                                        <p:strVal val="visible"/>
                                      </p:to>
                                    </p:set>
                                    <p:animEffect transition="in" filter="wipe(down)">
                                      <p:cBhvr>
                                        <p:cTn id="80" dur="500"/>
                                        <p:tgtEl>
                                          <p:spTgt spid="62"/>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61"/>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49"/>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62"/>
                                        </p:tgtEl>
                                        <p:attrNameLst>
                                          <p:attrName>style.visibility</p:attrName>
                                        </p:attrNameLst>
                                      </p:cBhvr>
                                      <p:to>
                                        <p:strVal val="hidden"/>
                                      </p:to>
                                    </p:set>
                                  </p:childTnLst>
                                </p:cTn>
                              </p:par>
                            </p:childTnLst>
                          </p:cTn>
                        </p:par>
                        <p:par>
                          <p:cTn id="89" fill="hold">
                            <p:stCondLst>
                              <p:cond delay="0"/>
                            </p:stCondLst>
                            <p:childTnLst>
                              <p:par>
                                <p:cTn id="90" presetID="22" presetClass="entr" presetSubtype="1"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wipe(up)">
                                      <p:cBhvr>
                                        <p:cTn id="92" dur="500"/>
                                        <p:tgtEl>
                                          <p:spTgt spid="63"/>
                                        </p:tgtEl>
                                      </p:cBhvr>
                                    </p:animEffect>
                                  </p:childTnLst>
                                </p:cTn>
                              </p:par>
                            </p:childTnLst>
                          </p:cTn>
                        </p:par>
                        <p:par>
                          <p:cTn id="93" fill="hold">
                            <p:stCondLst>
                              <p:cond delay="500"/>
                            </p:stCondLst>
                            <p:childTnLst>
                              <p:par>
                                <p:cTn id="94" presetID="22" presetClass="entr" presetSubtype="1" fill="hold" nodeType="afterEffect">
                                  <p:stCondLst>
                                    <p:cond delay="0"/>
                                  </p:stCondLst>
                                  <p:childTnLst>
                                    <p:set>
                                      <p:cBhvr>
                                        <p:cTn id="95" dur="1" fill="hold">
                                          <p:stCondLst>
                                            <p:cond delay="0"/>
                                          </p:stCondLst>
                                        </p:cTn>
                                        <p:tgtEl>
                                          <p:spTgt spid="50"/>
                                        </p:tgtEl>
                                        <p:attrNameLst>
                                          <p:attrName>style.visibility</p:attrName>
                                        </p:attrNameLst>
                                      </p:cBhvr>
                                      <p:to>
                                        <p:strVal val="visible"/>
                                      </p:to>
                                    </p:set>
                                    <p:animEffect transition="in" filter="wipe(up)">
                                      <p:cBhvr>
                                        <p:cTn id="96" dur="500"/>
                                        <p:tgtEl>
                                          <p:spTgt spid="50"/>
                                        </p:tgtEl>
                                      </p:cBhvr>
                                    </p:animEffect>
                                  </p:childTnLst>
                                </p:cTn>
                              </p:par>
                            </p:childTnLst>
                          </p:cTn>
                        </p:par>
                        <p:par>
                          <p:cTn id="97" fill="hold">
                            <p:stCondLst>
                              <p:cond delay="1000"/>
                            </p:stCondLst>
                            <p:childTnLst>
                              <p:par>
                                <p:cTn id="98" presetID="22" presetClass="entr" presetSubtype="1" fill="hold" grpId="0" nodeType="afterEffect">
                                  <p:stCondLst>
                                    <p:cond delay="0"/>
                                  </p:stCondLst>
                                  <p:childTnLst>
                                    <p:set>
                                      <p:cBhvr>
                                        <p:cTn id="99" dur="1" fill="hold">
                                          <p:stCondLst>
                                            <p:cond delay="0"/>
                                          </p:stCondLst>
                                        </p:cTn>
                                        <p:tgtEl>
                                          <p:spTgt spid="64"/>
                                        </p:tgtEl>
                                        <p:attrNameLst>
                                          <p:attrName>style.visibility</p:attrName>
                                        </p:attrNameLst>
                                      </p:cBhvr>
                                      <p:to>
                                        <p:strVal val="visible"/>
                                      </p:to>
                                    </p:set>
                                    <p:animEffect transition="in" filter="wipe(up)">
                                      <p:cBhvr>
                                        <p:cTn id="100" dur="500"/>
                                        <p:tgtEl>
                                          <p:spTgt spid="64"/>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63"/>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50"/>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64"/>
                                        </p:tgtEl>
                                        <p:attrNameLst>
                                          <p:attrName>style.visibility</p:attrName>
                                        </p:attrNameLst>
                                      </p:cBhvr>
                                      <p:to>
                                        <p:strVal val="hidden"/>
                                      </p:to>
                                    </p:set>
                                  </p:childTnLst>
                                </p:cTn>
                              </p:par>
                            </p:childTnLst>
                          </p:cTn>
                        </p:par>
                        <p:par>
                          <p:cTn id="109" fill="hold">
                            <p:stCondLst>
                              <p:cond delay="0"/>
                            </p:stCondLst>
                            <p:childTnLst>
                              <p:par>
                                <p:cTn id="110" presetID="22" presetClass="entr" presetSubtype="1" fill="hold" grpId="0" nodeType="afterEffect">
                                  <p:stCondLst>
                                    <p:cond delay="0"/>
                                  </p:stCondLst>
                                  <p:childTnLst>
                                    <p:set>
                                      <p:cBhvr>
                                        <p:cTn id="111" dur="1" fill="hold">
                                          <p:stCondLst>
                                            <p:cond delay="0"/>
                                          </p:stCondLst>
                                        </p:cTn>
                                        <p:tgtEl>
                                          <p:spTgt spid="65"/>
                                        </p:tgtEl>
                                        <p:attrNameLst>
                                          <p:attrName>style.visibility</p:attrName>
                                        </p:attrNameLst>
                                      </p:cBhvr>
                                      <p:to>
                                        <p:strVal val="visible"/>
                                      </p:to>
                                    </p:set>
                                    <p:animEffect transition="in" filter="wipe(up)">
                                      <p:cBhvr>
                                        <p:cTn id="112" dur="500"/>
                                        <p:tgtEl>
                                          <p:spTgt spid="65"/>
                                        </p:tgtEl>
                                      </p:cBhvr>
                                    </p:animEffect>
                                  </p:childTnLst>
                                </p:cTn>
                              </p:par>
                            </p:childTnLst>
                          </p:cTn>
                        </p:par>
                        <p:par>
                          <p:cTn id="113" fill="hold">
                            <p:stCondLst>
                              <p:cond delay="500"/>
                            </p:stCondLst>
                            <p:childTnLst>
                              <p:par>
                                <p:cTn id="114" presetID="26" presetClass="emph" presetSubtype="0" fill="hold" grpId="1" nodeType="afterEffect">
                                  <p:stCondLst>
                                    <p:cond delay="0"/>
                                  </p:stCondLst>
                                  <p:childTnLst>
                                    <p:animEffect transition="out" filter="fade">
                                      <p:cBhvr>
                                        <p:cTn id="115" dur="500" tmFilter="0, 0; .2, .5; .8, .5; 1, 0"/>
                                        <p:tgtEl>
                                          <p:spTgt spid="65"/>
                                        </p:tgtEl>
                                      </p:cBhvr>
                                    </p:animEffect>
                                    <p:animScale>
                                      <p:cBhvr>
                                        <p:cTn id="116" dur="250" autoRev="1" fill="hold"/>
                                        <p:tgtEl>
                                          <p:spTgt spid="65"/>
                                        </p:tgtEl>
                                      </p:cBhvr>
                                      <p:by x="105000" y="105000"/>
                                    </p:animScale>
                                  </p:childTnLst>
                                </p:cTn>
                              </p:par>
                            </p:childTnLst>
                          </p:cTn>
                        </p:par>
                        <p:par>
                          <p:cTn id="117" fill="hold">
                            <p:stCondLst>
                              <p:cond delay="1000"/>
                            </p:stCondLst>
                            <p:childTnLst>
                              <p:par>
                                <p:cTn id="118" presetID="22" presetClass="entr" presetSubtype="8" fill="hold" grpId="0" nodeType="afterEffect">
                                  <p:stCondLst>
                                    <p:cond delay="0"/>
                                  </p:stCondLst>
                                  <p:childTnLst>
                                    <p:set>
                                      <p:cBhvr>
                                        <p:cTn id="119" dur="1" fill="hold">
                                          <p:stCondLst>
                                            <p:cond delay="0"/>
                                          </p:stCondLst>
                                        </p:cTn>
                                        <p:tgtEl>
                                          <p:spTgt spid="85"/>
                                        </p:tgtEl>
                                        <p:attrNameLst>
                                          <p:attrName>style.visibility</p:attrName>
                                        </p:attrNameLst>
                                      </p:cBhvr>
                                      <p:to>
                                        <p:strVal val="visible"/>
                                      </p:to>
                                    </p:set>
                                    <p:animEffect transition="in" filter="wipe(left)">
                                      <p:cBhvr>
                                        <p:cTn id="120" dur="500"/>
                                        <p:tgtEl>
                                          <p:spTgt spid="85"/>
                                        </p:tgtEl>
                                      </p:cBhvr>
                                    </p:animEffect>
                                  </p:childTnLst>
                                </p:cTn>
                              </p:par>
                            </p:childTnLst>
                          </p:cTn>
                        </p:par>
                        <p:par>
                          <p:cTn id="121" fill="hold">
                            <p:stCondLst>
                              <p:cond delay="1500"/>
                            </p:stCondLst>
                            <p:childTnLst>
                              <p:par>
                                <p:cTn id="122" presetID="22" presetClass="entr" presetSubtype="4" fill="hold" nodeType="afterEffect">
                                  <p:stCondLst>
                                    <p:cond delay="0"/>
                                  </p:stCondLst>
                                  <p:childTnLst>
                                    <p:set>
                                      <p:cBhvr>
                                        <p:cTn id="123" dur="1" fill="hold">
                                          <p:stCondLst>
                                            <p:cond delay="0"/>
                                          </p:stCondLst>
                                        </p:cTn>
                                        <p:tgtEl>
                                          <p:spTgt spid="89"/>
                                        </p:tgtEl>
                                        <p:attrNameLst>
                                          <p:attrName>style.visibility</p:attrName>
                                        </p:attrNameLst>
                                      </p:cBhvr>
                                      <p:to>
                                        <p:strVal val="visible"/>
                                      </p:to>
                                    </p:set>
                                    <p:animEffect transition="in" filter="wipe(down)">
                                      <p:cBhvr>
                                        <p:cTn id="124" dur="500"/>
                                        <p:tgtEl>
                                          <p:spTgt spid="89"/>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89"/>
                                        </p:tgtEl>
                                        <p:attrNameLst>
                                          <p:attrName>style.visibility</p:attrName>
                                        </p:attrNameLst>
                                      </p:cBhvr>
                                      <p:to>
                                        <p:strVal val="hidden"/>
                                      </p:to>
                                    </p:set>
                                  </p:childTnLst>
                                </p:cTn>
                              </p:par>
                            </p:childTnLst>
                          </p:cTn>
                        </p:par>
                        <p:par>
                          <p:cTn id="129" fill="hold">
                            <p:stCondLst>
                              <p:cond delay="0"/>
                            </p:stCondLst>
                            <p:childTnLst>
                              <p:par>
                                <p:cTn id="130" presetID="22" presetClass="entr" presetSubtype="8" fill="hold" grpId="0" nodeType="afterEffect">
                                  <p:stCondLst>
                                    <p:cond delay="0"/>
                                  </p:stCondLst>
                                  <p:childTnLst>
                                    <p:set>
                                      <p:cBhvr>
                                        <p:cTn id="131" dur="1" fill="hold">
                                          <p:stCondLst>
                                            <p:cond delay="0"/>
                                          </p:stCondLst>
                                        </p:cTn>
                                        <p:tgtEl>
                                          <p:spTgt spid="86"/>
                                        </p:tgtEl>
                                        <p:attrNameLst>
                                          <p:attrName>style.visibility</p:attrName>
                                        </p:attrNameLst>
                                      </p:cBhvr>
                                      <p:to>
                                        <p:strVal val="visible"/>
                                      </p:to>
                                    </p:set>
                                    <p:animEffect transition="in" filter="wipe(left)">
                                      <p:cBhvr>
                                        <p:cTn id="132" dur="500"/>
                                        <p:tgtEl>
                                          <p:spTgt spid="86"/>
                                        </p:tgtEl>
                                      </p:cBhvr>
                                    </p:animEffect>
                                  </p:childTnLst>
                                </p:cTn>
                              </p:par>
                            </p:childTnLst>
                          </p:cTn>
                        </p:par>
                        <p:par>
                          <p:cTn id="133" fill="hold">
                            <p:stCondLst>
                              <p:cond delay="500"/>
                            </p:stCondLst>
                            <p:childTnLst>
                              <p:par>
                                <p:cTn id="134" presetID="22" presetClass="entr" presetSubtype="4" fill="hold" nodeType="afterEffect">
                                  <p:stCondLst>
                                    <p:cond delay="0"/>
                                  </p:stCondLst>
                                  <p:childTnLst>
                                    <p:set>
                                      <p:cBhvr>
                                        <p:cTn id="135" dur="1" fill="hold">
                                          <p:stCondLst>
                                            <p:cond delay="0"/>
                                          </p:stCondLst>
                                        </p:cTn>
                                        <p:tgtEl>
                                          <p:spTgt spid="92"/>
                                        </p:tgtEl>
                                        <p:attrNameLst>
                                          <p:attrName>style.visibility</p:attrName>
                                        </p:attrNameLst>
                                      </p:cBhvr>
                                      <p:to>
                                        <p:strVal val="visible"/>
                                      </p:to>
                                    </p:set>
                                    <p:animEffect transition="in" filter="wipe(down)">
                                      <p:cBhvr>
                                        <p:cTn id="136" dur="500"/>
                                        <p:tgtEl>
                                          <p:spTgt spid="92"/>
                                        </p:tgtEl>
                                      </p:cBhvr>
                                    </p:animEffect>
                                  </p:childTnLst>
                                </p:cTn>
                              </p:par>
                            </p:childTnLst>
                          </p:cTn>
                        </p:par>
                        <p:par>
                          <p:cTn id="137" fill="hold">
                            <p:stCondLst>
                              <p:cond delay="1000"/>
                            </p:stCondLst>
                            <p:childTnLst>
                              <p:par>
                                <p:cTn id="138" presetID="22" presetClass="entr" presetSubtype="8" fill="hold" grpId="0" nodeType="afterEffect">
                                  <p:stCondLst>
                                    <p:cond delay="0"/>
                                  </p:stCondLst>
                                  <p:childTnLst>
                                    <p:set>
                                      <p:cBhvr>
                                        <p:cTn id="139" dur="1" fill="hold">
                                          <p:stCondLst>
                                            <p:cond delay="0"/>
                                          </p:stCondLst>
                                        </p:cTn>
                                        <p:tgtEl>
                                          <p:spTgt spid="87"/>
                                        </p:tgtEl>
                                        <p:attrNameLst>
                                          <p:attrName>style.visibility</p:attrName>
                                        </p:attrNameLst>
                                      </p:cBhvr>
                                      <p:to>
                                        <p:strVal val="visible"/>
                                      </p:to>
                                    </p:set>
                                    <p:animEffect transition="in" filter="wipe(left)">
                                      <p:cBhvr>
                                        <p:cTn id="140" dur="500"/>
                                        <p:tgtEl>
                                          <p:spTgt spid="87"/>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nodeType="clickEffect">
                                  <p:stCondLst>
                                    <p:cond delay="0"/>
                                  </p:stCondLst>
                                  <p:childTnLst>
                                    <p:set>
                                      <p:cBhvr>
                                        <p:cTn id="144" dur="1" fill="hold">
                                          <p:stCondLst>
                                            <p:cond delay="0"/>
                                          </p:stCondLst>
                                        </p:cTn>
                                        <p:tgtEl>
                                          <p:spTgt spid="92"/>
                                        </p:tgtEl>
                                        <p:attrNameLst>
                                          <p:attrName>style.visibility</p:attrName>
                                        </p:attrNameLst>
                                      </p:cBhvr>
                                      <p:to>
                                        <p:strVal val="hidden"/>
                                      </p:to>
                                    </p:set>
                                  </p:childTnLst>
                                </p:cTn>
                              </p:par>
                            </p:childTnLst>
                          </p:cTn>
                        </p:par>
                        <p:par>
                          <p:cTn id="145" fill="hold">
                            <p:stCondLst>
                              <p:cond delay="0"/>
                            </p:stCondLst>
                            <p:childTnLst>
                              <p:par>
                                <p:cTn id="146" presetID="22" presetClass="entr" presetSubtype="4" fill="hold" grpId="0" nodeType="afterEffect">
                                  <p:stCondLst>
                                    <p:cond delay="0"/>
                                  </p:stCondLst>
                                  <p:childTnLst>
                                    <p:set>
                                      <p:cBhvr>
                                        <p:cTn id="147" dur="1" fill="hold">
                                          <p:stCondLst>
                                            <p:cond delay="0"/>
                                          </p:stCondLst>
                                        </p:cTn>
                                        <p:tgtEl>
                                          <p:spTgt spid="88"/>
                                        </p:tgtEl>
                                        <p:attrNameLst>
                                          <p:attrName>style.visibility</p:attrName>
                                        </p:attrNameLst>
                                      </p:cBhvr>
                                      <p:to>
                                        <p:strVal val="visible"/>
                                      </p:to>
                                    </p:set>
                                    <p:animEffect transition="in" filter="wipe(down)">
                                      <p:cBhvr>
                                        <p:cTn id="148" dur="500"/>
                                        <p:tgtEl>
                                          <p:spTgt spid="88"/>
                                        </p:tgtEl>
                                      </p:cBhvr>
                                    </p:animEffect>
                                  </p:childTnLst>
                                </p:cTn>
                              </p:par>
                            </p:childTnLst>
                          </p:cTn>
                        </p:par>
                        <p:par>
                          <p:cTn id="149" fill="hold">
                            <p:stCondLst>
                              <p:cond delay="500"/>
                            </p:stCondLst>
                            <p:childTnLst>
                              <p:par>
                                <p:cTn id="150" presetID="22" presetClass="entr" presetSubtype="4" fill="hold" nodeType="afterEffect">
                                  <p:stCondLst>
                                    <p:cond delay="0"/>
                                  </p:stCondLst>
                                  <p:childTnLst>
                                    <p:set>
                                      <p:cBhvr>
                                        <p:cTn id="151" dur="1" fill="hold">
                                          <p:stCondLst>
                                            <p:cond delay="0"/>
                                          </p:stCondLst>
                                        </p:cTn>
                                        <p:tgtEl>
                                          <p:spTgt spid="95"/>
                                        </p:tgtEl>
                                        <p:attrNameLst>
                                          <p:attrName>style.visibility</p:attrName>
                                        </p:attrNameLst>
                                      </p:cBhvr>
                                      <p:to>
                                        <p:strVal val="visible"/>
                                      </p:to>
                                    </p:set>
                                    <p:animEffect transition="in" filter="wipe(down)">
                                      <p:cBhvr>
                                        <p:cTn id="15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85" grpId="0"/>
      <p:bldP spid="86" grpId="0"/>
      <p:bldP spid="87" grpId="0"/>
      <p:bldP spid="8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558E4-D50F-4359-B06C-615185EECDC9}"/>
              </a:ext>
            </a:extLst>
          </p:cNvPr>
          <p:cNvSpPr>
            <a:spLocks noGrp="1"/>
          </p:cNvSpPr>
          <p:nvPr>
            <p:ph type="ctrTitle"/>
          </p:nvPr>
        </p:nvSpPr>
        <p:spPr/>
        <p:txBody>
          <a:bodyPr/>
          <a:lstStyle/>
          <a:p>
            <a:r>
              <a:rPr lang="zh-CN" altLang="en-US" dirty="0"/>
              <a:t>第</a:t>
            </a:r>
            <a:r>
              <a:rPr lang="en-US" altLang="zh-CN" dirty="0"/>
              <a:t>7</a:t>
            </a:r>
            <a:r>
              <a:rPr lang="zh-CN" altLang="en-US" dirty="0"/>
              <a:t>章 </a:t>
            </a:r>
            <a:r>
              <a:rPr lang="en-US" altLang="zh-CN" dirty="0" err="1"/>
              <a:t>MyBatis</a:t>
            </a:r>
            <a:r>
              <a:rPr lang="zh-CN" altLang="en-US" dirty="0"/>
              <a:t>的核心配置</a:t>
            </a:r>
          </a:p>
        </p:txBody>
      </p:sp>
      <p:grpSp>
        <p:nvGrpSpPr>
          <p:cNvPr id="14" name="组合 13">
            <a:extLst>
              <a:ext uri="{FF2B5EF4-FFF2-40B4-BE49-F238E27FC236}">
                <a16:creationId xmlns:a16="http://schemas.microsoft.com/office/drawing/2014/main" id="{3A841963-7A3C-4DE0-A2BD-F48463CA5B26}"/>
              </a:ext>
            </a:extLst>
          </p:cNvPr>
          <p:cNvGrpSpPr>
            <a:grpSpLocks/>
          </p:cNvGrpSpPr>
          <p:nvPr/>
        </p:nvGrpSpPr>
        <p:grpSpPr bwMode="auto">
          <a:xfrm>
            <a:off x="714075" y="892106"/>
            <a:ext cx="7599362" cy="3443287"/>
            <a:chOff x="827584" y="1756903"/>
            <a:chExt cx="7598806" cy="3444382"/>
          </a:xfrm>
        </p:grpSpPr>
        <p:grpSp>
          <p:nvGrpSpPr>
            <p:cNvPr id="15" name="组合 3">
              <a:extLst>
                <a:ext uri="{FF2B5EF4-FFF2-40B4-BE49-F238E27FC236}">
                  <a16:creationId xmlns:a16="http://schemas.microsoft.com/office/drawing/2014/main" id="{CC7EC2C2-A2EC-405B-898E-9940C677FBF1}"/>
                </a:ext>
              </a:extLst>
            </p:cNvPr>
            <p:cNvGrpSpPr>
              <a:grpSpLocks/>
            </p:cNvGrpSpPr>
            <p:nvPr/>
          </p:nvGrpSpPr>
          <p:grpSpPr bwMode="auto">
            <a:xfrm>
              <a:off x="827584" y="1756903"/>
              <a:ext cx="7598806" cy="3444382"/>
              <a:chOff x="827584" y="1756903"/>
              <a:chExt cx="7598806" cy="3444382"/>
            </a:xfrm>
          </p:grpSpPr>
          <p:sp>
            <p:nvSpPr>
              <p:cNvPr id="19" name="对角圆角矩形 18">
                <a:extLst>
                  <a:ext uri="{FF2B5EF4-FFF2-40B4-BE49-F238E27FC236}">
                    <a16:creationId xmlns:a16="http://schemas.microsoft.com/office/drawing/2014/main" id="{5D454D56-F10A-4CBF-AAC9-3CD4D31B9EED}"/>
                  </a:ext>
                </a:extLst>
              </p:cNvPr>
              <p:cNvSpPr/>
              <p:nvPr/>
            </p:nvSpPr>
            <p:spPr>
              <a:xfrm>
                <a:off x="827584" y="2139612"/>
                <a:ext cx="5719344" cy="647906"/>
              </a:xfrm>
              <a:prstGeom prst="round2DiagRect">
                <a:avLst>
                  <a:gd name="adj1" fmla="val 20943"/>
                  <a:gd name="adj2" fmla="val 0"/>
                </a:avLst>
              </a:prstGeom>
              <a:solidFill>
                <a:srgbClr val="0070C0"/>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0070C0"/>
                  </a:solidFill>
                  <a:ea typeface="微软雅黑" pitchFamily="34" charset="-122"/>
                </a:endParaRPr>
              </a:p>
            </p:txBody>
          </p:sp>
          <p:grpSp>
            <p:nvGrpSpPr>
              <p:cNvPr id="20" name="组合 2">
                <a:extLst>
                  <a:ext uri="{FF2B5EF4-FFF2-40B4-BE49-F238E27FC236}">
                    <a16:creationId xmlns:a16="http://schemas.microsoft.com/office/drawing/2014/main" id="{C8D931E1-0699-47A9-BB17-EE501E5A4F1C}"/>
                  </a:ext>
                </a:extLst>
              </p:cNvPr>
              <p:cNvGrpSpPr>
                <a:grpSpLocks/>
              </p:cNvGrpSpPr>
              <p:nvPr/>
            </p:nvGrpSpPr>
            <p:grpSpPr bwMode="auto">
              <a:xfrm>
                <a:off x="4860032" y="1756903"/>
                <a:ext cx="3566358" cy="3444382"/>
                <a:chOff x="4860032" y="1756903"/>
                <a:chExt cx="3566358" cy="3444382"/>
              </a:xfrm>
            </p:grpSpPr>
            <p:sp>
              <p:nvSpPr>
                <p:cNvPr id="21" name="椭圆 20">
                  <a:extLst>
                    <a:ext uri="{FF2B5EF4-FFF2-40B4-BE49-F238E27FC236}">
                      <a16:creationId xmlns:a16="http://schemas.microsoft.com/office/drawing/2014/main" id="{531A8929-8275-46A7-965B-1D3FFFCCEAA7}"/>
                    </a:ext>
                  </a:extLst>
                </p:cNvPr>
                <p:cNvSpPr/>
                <p:nvPr/>
              </p:nvSpPr>
              <p:spPr>
                <a:xfrm>
                  <a:off x="4897636" y="1756903"/>
                  <a:ext cx="3444623" cy="3444382"/>
                </a:xfrm>
                <a:prstGeom prst="ellipse">
                  <a:avLst/>
                </a:prstGeom>
                <a:solidFill>
                  <a:schemeClr val="accent1">
                    <a:lumMod val="40000"/>
                    <a:lumOff val="60000"/>
                  </a:schemeClr>
                </a:solidFill>
                <a:ln w="381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微软雅黑" pitchFamily="34" charset="-122"/>
                  </a:endParaRPr>
                </a:p>
              </p:txBody>
            </p:sp>
            <p:sp>
              <p:nvSpPr>
                <p:cNvPr id="22" name="TextBox 1">
                  <a:extLst>
                    <a:ext uri="{FF2B5EF4-FFF2-40B4-BE49-F238E27FC236}">
                      <a16:creationId xmlns:a16="http://schemas.microsoft.com/office/drawing/2014/main" id="{DDB73735-76B4-4070-A8AD-7236FAA40E16}"/>
                    </a:ext>
                  </a:extLst>
                </p:cNvPr>
                <p:cNvSpPr txBox="1">
                  <a:spLocks noChangeArrowheads="1"/>
                </p:cNvSpPr>
                <p:nvPr/>
              </p:nvSpPr>
              <p:spPr bwMode="auto">
                <a:xfrm>
                  <a:off x="4860032" y="2606982"/>
                  <a:ext cx="3566358" cy="1831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5400" b="1">
                      <a:solidFill>
                        <a:srgbClr val="FFFFFF"/>
                      </a:solidFill>
                      <a:latin typeface="微软雅黑" panose="020B0503020204020204" pitchFamily="34" charset="-122"/>
                      <a:ea typeface="微软雅黑" panose="020B0503020204020204" pitchFamily="34" charset="-122"/>
                    </a:rPr>
                    <a:t>主讲内容</a:t>
                  </a:r>
                  <a:endParaRPr lang="en-US" altLang="zh-CN" sz="5400" b="1">
                    <a:solidFill>
                      <a:srgbClr val="FFFFFF"/>
                    </a:solidFill>
                    <a:latin typeface="微软雅黑" panose="020B0503020204020204" pitchFamily="34" charset="-122"/>
                    <a:ea typeface="微软雅黑" panose="020B0503020204020204" pitchFamily="34" charset="-122"/>
                  </a:endParaRPr>
                </a:p>
                <a:p>
                  <a:pPr algn="ctr"/>
                  <a:r>
                    <a:rPr lang="en-US" altLang="zh-CN" sz="3200">
                      <a:solidFill>
                        <a:srgbClr val="FFFFFF"/>
                      </a:solidFill>
                      <a:latin typeface="Times New Roman" panose="02020603050405020304" pitchFamily="18" charset="0"/>
                      <a:ea typeface="Adobe 宋体 Std L" panose="02020300000000000000" pitchFamily="18" charset="-122"/>
                      <a:cs typeface="Times New Roman" panose="02020603050405020304" pitchFamily="18" charset="0"/>
                    </a:rPr>
                    <a:t>Speech content</a:t>
                  </a:r>
                </a:p>
              </p:txBody>
            </p:sp>
          </p:grpSp>
        </p:grpSp>
        <p:sp>
          <p:nvSpPr>
            <p:cNvPr id="16" name="TextBox 10">
              <a:extLst>
                <a:ext uri="{FF2B5EF4-FFF2-40B4-BE49-F238E27FC236}">
                  <a16:creationId xmlns:a16="http://schemas.microsoft.com/office/drawing/2014/main" id="{2662B4AA-5C79-41C5-9911-14F2BABC157C}"/>
                </a:ext>
              </a:extLst>
            </p:cNvPr>
            <p:cNvSpPr txBox="1">
              <a:spLocks noChangeArrowheads="1"/>
            </p:cNvSpPr>
            <p:nvPr/>
          </p:nvSpPr>
          <p:spPr bwMode="auto">
            <a:xfrm>
              <a:off x="1202755" y="3265347"/>
              <a:ext cx="42230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7F7F7F"/>
                  </a:solidFill>
                  <a:latin typeface="微软雅黑" panose="020B0503020204020204" pitchFamily="34" charset="-122"/>
                  <a:ea typeface="微软雅黑" panose="020B0503020204020204" pitchFamily="34" charset="-122"/>
                </a:rPr>
                <a:t>7.2  </a:t>
              </a:r>
              <a:r>
                <a:rPr lang="zh-CN" altLang="en-US" sz="2400">
                  <a:solidFill>
                    <a:srgbClr val="7F7F7F"/>
                  </a:solidFill>
                  <a:latin typeface="微软雅黑" panose="020B0503020204020204" pitchFamily="34" charset="-122"/>
                  <a:ea typeface="微软雅黑" panose="020B0503020204020204" pitchFamily="34" charset="-122"/>
                </a:rPr>
                <a:t>配置文件</a:t>
              </a:r>
            </a:p>
          </p:txBody>
        </p:sp>
        <p:sp>
          <p:nvSpPr>
            <p:cNvPr id="17" name="TextBox 11">
              <a:extLst>
                <a:ext uri="{FF2B5EF4-FFF2-40B4-BE49-F238E27FC236}">
                  <a16:creationId xmlns:a16="http://schemas.microsoft.com/office/drawing/2014/main" id="{992689DD-43E0-4A72-8DC8-AA29F20F9F7F}"/>
                </a:ext>
              </a:extLst>
            </p:cNvPr>
            <p:cNvSpPr txBox="1">
              <a:spLocks noChangeArrowheads="1"/>
            </p:cNvSpPr>
            <p:nvPr/>
          </p:nvSpPr>
          <p:spPr bwMode="auto">
            <a:xfrm>
              <a:off x="1202755" y="4227427"/>
              <a:ext cx="37910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7F7F7F"/>
                  </a:solidFill>
                  <a:latin typeface="微软雅黑" panose="020B0503020204020204" pitchFamily="34" charset="-122"/>
                  <a:ea typeface="微软雅黑" panose="020B0503020204020204" pitchFamily="34" charset="-122"/>
                </a:rPr>
                <a:t>7.3  </a:t>
              </a:r>
              <a:r>
                <a:rPr lang="zh-CN" altLang="en-US" sz="2400">
                  <a:solidFill>
                    <a:srgbClr val="7F7F7F"/>
                  </a:solidFill>
                  <a:latin typeface="微软雅黑" panose="020B0503020204020204" pitchFamily="34" charset="-122"/>
                  <a:ea typeface="微软雅黑" panose="020B0503020204020204" pitchFamily="34" charset="-122"/>
                </a:rPr>
                <a:t>映射文件</a:t>
              </a:r>
            </a:p>
          </p:txBody>
        </p:sp>
        <p:sp>
          <p:nvSpPr>
            <p:cNvPr id="18" name="TextBox 6">
              <a:extLst>
                <a:ext uri="{FF2B5EF4-FFF2-40B4-BE49-F238E27FC236}">
                  <a16:creationId xmlns:a16="http://schemas.microsoft.com/office/drawing/2014/main" id="{697A2CA9-2D5F-4781-8DED-691F7AD37B34}"/>
                </a:ext>
              </a:extLst>
            </p:cNvPr>
            <p:cNvSpPr txBox="1">
              <a:spLocks noChangeArrowheads="1"/>
            </p:cNvSpPr>
            <p:nvPr/>
          </p:nvSpPr>
          <p:spPr bwMode="auto">
            <a:xfrm>
              <a:off x="1202755" y="2284209"/>
              <a:ext cx="4349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chemeClr val="bg1"/>
                  </a:solidFill>
                  <a:latin typeface="微软雅黑" panose="020B0503020204020204" pitchFamily="34" charset="-122"/>
                  <a:ea typeface="微软雅黑" panose="020B0503020204020204" pitchFamily="34" charset="-122"/>
                </a:rPr>
                <a:t>7.1  MyBatis</a:t>
              </a:r>
              <a:r>
                <a:rPr lang="zh-CN" altLang="en-US" sz="2400">
                  <a:solidFill>
                    <a:schemeClr val="bg1"/>
                  </a:solidFill>
                  <a:latin typeface="微软雅黑" panose="020B0503020204020204" pitchFamily="34" charset="-122"/>
                  <a:ea typeface="微软雅黑" panose="020B0503020204020204" pitchFamily="34" charset="-122"/>
                </a:rPr>
                <a:t>的核心对象</a:t>
              </a:r>
            </a:p>
          </p:txBody>
        </p:sp>
      </p:grpSp>
    </p:spTree>
    <p:custDataLst>
      <p:tags r:id="rId1"/>
    </p:custDataLst>
    <p:extLst>
      <p:ext uri="{BB962C8B-B14F-4D97-AF65-F5344CB8AC3E}">
        <p14:creationId xmlns:p14="http://schemas.microsoft.com/office/powerpoint/2010/main" val="94354657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000" dirty="0">
                <a:solidFill>
                  <a:srgbClr val="000000"/>
                </a:solidFill>
                <a:latin typeface="Times New Roman" panose="02020603050405020304" pitchFamily="18" charset="0"/>
                <a:cs typeface="Times New Roman" panose="02020603050405020304" pitchFamily="18" charset="0"/>
              </a:rPr>
              <a:t>&lt;</a:t>
            </a:r>
            <a:r>
              <a:rPr lang="en-US" altLang="zh-CN" sz="2000" dirty="0" err="1">
                <a:solidFill>
                  <a:srgbClr val="000000"/>
                </a:solidFill>
                <a:latin typeface="Times New Roman" panose="02020603050405020304" pitchFamily="18" charset="0"/>
                <a:cs typeface="Times New Roman" panose="02020603050405020304" pitchFamily="18" charset="0"/>
              </a:rPr>
              <a:t>resultMap</a:t>
            </a:r>
            <a:r>
              <a:rPr lang="en-US" altLang="zh-CN" sz="2000" dirty="0">
                <a:solidFill>
                  <a:srgbClr val="000000"/>
                </a:solidFill>
                <a:latin typeface="Times New Roman" panose="02020603050405020304" pitchFamily="18" charset="0"/>
                <a:cs typeface="Times New Roman" panose="02020603050405020304" pitchFamily="18" charset="0"/>
              </a:rPr>
              <a:t>&gt;</a:t>
            </a:r>
            <a:r>
              <a:rPr lang="zh-CN" altLang="en-US" sz="2000" dirty="0">
                <a:solidFill>
                  <a:srgbClr val="000000"/>
                </a:solidFill>
                <a:latin typeface="Times New Roman" panose="02020603050405020304" pitchFamily="18" charset="0"/>
                <a:cs typeface="Times New Roman" panose="02020603050405020304" pitchFamily="18" charset="0"/>
              </a:rPr>
              <a:t>元素表示结果映射集，是</a:t>
            </a:r>
            <a:r>
              <a:rPr lang="en-US" altLang="zh-CN" sz="2000" dirty="0" err="1">
                <a:solidFill>
                  <a:srgbClr val="000000"/>
                </a:solidFill>
                <a:latin typeface="Times New Roman" panose="02020603050405020304" pitchFamily="18" charset="0"/>
                <a:cs typeface="Times New Roman" panose="02020603050405020304" pitchFamily="18" charset="0"/>
              </a:rPr>
              <a:t>MyBatis</a:t>
            </a:r>
            <a:r>
              <a:rPr lang="zh-CN" altLang="en-US" sz="2000" dirty="0">
                <a:solidFill>
                  <a:srgbClr val="000000"/>
                </a:solidFill>
                <a:latin typeface="Times New Roman" panose="02020603050405020304" pitchFamily="18" charset="0"/>
                <a:cs typeface="Times New Roman" panose="02020603050405020304" pitchFamily="18" charset="0"/>
              </a:rPr>
              <a:t>中最重要也是最强大的元素。</a:t>
            </a:r>
            <a:endParaRPr lang="en-US" altLang="zh-CN" sz="2000" dirty="0">
              <a:solidFill>
                <a:srgbClr val="000000"/>
              </a:solidFill>
              <a:latin typeface="Times New Roman" panose="02020603050405020304" pitchFamily="18" charset="0"/>
              <a:cs typeface="Times New Roman" panose="02020603050405020304" pitchFamily="18" charset="0"/>
            </a:endParaRPr>
          </a:p>
          <a:p>
            <a:r>
              <a:rPr lang="zh-CN" altLang="en-US" sz="2000" dirty="0">
                <a:solidFill>
                  <a:srgbClr val="000000"/>
                </a:solidFill>
                <a:latin typeface="Times New Roman" panose="02020603050405020304" pitchFamily="18" charset="0"/>
                <a:cs typeface="Times New Roman" panose="02020603050405020304" pitchFamily="18" charset="0"/>
              </a:rPr>
              <a:t>它的主要作用是定义映射规则、级联的更新以及定义类型转化器等。 </a:t>
            </a:r>
            <a:endParaRPr lang="en-US" altLang="zh-CN" sz="2000" dirty="0">
              <a:solidFill>
                <a:srgbClr val="000000"/>
              </a:solidFill>
              <a:latin typeface="Times New Roman" panose="02020603050405020304" pitchFamily="18" charset="0"/>
              <a:cs typeface="Times New Roman" panose="02020603050405020304" pitchFamily="18" charset="0"/>
            </a:endParaRPr>
          </a:p>
          <a:p>
            <a:r>
              <a:rPr lang="en-US" altLang="zh-CN" sz="2000" dirty="0">
                <a:solidFill>
                  <a:srgbClr val="000000"/>
                </a:solidFill>
                <a:latin typeface="Times New Roman" panose="02020603050405020304" pitchFamily="18" charset="0"/>
                <a:cs typeface="Times New Roman" panose="02020603050405020304" pitchFamily="18" charset="0"/>
              </a:rPr>
              <a:t>&lt;</a:t>
            </a:r>
            <a:r>
              <a:rPr lang="en-US" altLang="zh-CN" sz="2000" dirty="0" err="1">
                <a:solidFill>
                  <a:srgbClr val="000000"/>
                </a:solidFill>
                <a:latin typeface="Times New Roman" panose="02020603050405020304" pitchFamily="18" charset="0"/>
                <a:cs typeface="Times New Roman" panose="02020603050405020304" pitchFamily="18" charset="0"/>
              </a:rPr>
              <a:t>resultMap</a:t>
            </a:r>
            <a:r>
              <a:rPr lang="en-US" altLang="zh-CN" sz="2000" dirty="0">
                <a:solidFill>
                  <a:srgbClr val="000000"/>
                </a:solidFill>
                <a:latin typeface="Times New Roman" panose="02020603050405020304" pitchFamily="18" charset="0"/>
                <a:cs typeface="Times New Roman" panose="02020603050405020304" pitchFamily="18" charset="0"/>
              </a:rPr>
              <a:t>&gt;</a:t>
            </a:r>
            <a:r>
              <a:rPr lang="zh-CN" altLang="en-US" sz="2000" dirty="0">
                <a:solidFill>
                  <a:srgbClr val="000000"/>
                </a:solidFill>
                <a:latin typeface="Times New Roman" panose="02020603050405020304" pitchFamily="18" charset="0"/>
                <a:cs typeface="Times New Roman" panose="02020603050405020304" pitchFamily="18" charset="0"/>
              </a:rPr>
              <a:t>元素中包含了一些子元素，它的元素结构如下所示：</a:t>
            </a:r>
            <a:endParaRPr lang="zh-CN" altLang="en-US" sz="2000" dirty="0"/>
          </a:p>
        </p:txBody>
      </p:sp>
      <p:sp>
        <p:nvSpPr>
          <p:cNvPr id="64520" name="矩形 6">
            <a:extLst>
              <a:ext uri="{FF2B5EF4-FFF2-40B4-BE49-F238E27FC236}">
                <a16:creationId xmlns:a16="http://schemas.microsoft.com/office/drawing/2014/main" id="{6314A976-18A6-4969-9EBE-5399AED96407}"/>
              </a:ext>
            </a:extLst>
          </p:cNvPr>
          <p:cNvSpPr>
            <a:spLocks noChangeArrowheads="1"/>
          </p:cNvSpPr>
          <p:nvPr/>
        </p:nvSpPr>
        <p:spPr bwMode="auto">
          <a:xfrm>
            <a:off x="382227" y="677322"/>
            <a:ext cx="8188686" cy="45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dirty="0">
                <a:solidFill>
                  <a:srgbClr val="000000"/>
                </a:solidFill>
                <a:latin typeface="Times New Roman" panose="02020603050405020304" pitchFamily="18" charset="0"/>
                <a:ea typeface="微软雅黑" pitchFamily="34" charset="-122"/>
                <a:cs typeface="Times New Roman" panose="02020603050405020304" pitchFamily="18" charset="0"/>
              </a:rPr>
              <a:t>        </a:t>
            </a:r>
          </a:p>
        </p:txBody>
      </p:sp>
      <p:sp>
        <p:nvSpPr>
          <p:cNvPr id="29" name="矩形 16">
            <a:extLst>
              <a:ext uri="{FF2B5EF4-FFF2-40B4-BE49-F238E27FC236}">
                <a16:creationId xmlns:a16="http://schemas.microsoft.com/office/drawing/2014/main" id="{3195CFEE-4ADE-431B-AA1E-E187D42C634B}"/>
              </a:ext>
            </a:extLst>
          </p:cNvPr>
          <p:cNvSpPr>
            <a:spLocks noChangeArrowheads="1"/>
          </p:cNvSpPr>
          <p:nvPr/>
        </p:nvSpPr>
        <p:spPr bwMode="auto">
          <a:xfrm>
            <a:off x="511630" y="1762277"/>
            <a:ext cx="8051800" cy="3320263"/>
          </a:xfrm>
          <a:prstGeom prst="rect">
            <a:avLst/>
          </a:prstGeom>
          <a:ln/>
          <a:extLst>
            <a:ext uri="{91240B29-F687-4F45-9708-019B960494DF}">
              <a14:hiddenLine xmlns:a14="http://schemas.microsoft.com/office/drawing/2010/main" w="28575" algn="ctr">
                <a:solidFill>
                  <a:srgbClr val="000000"/>
                </a:solidFill>
                <a:round/>
                <a:headEnd/>
                <a:tailEnd/>
              </a14:hiddenLine>
            </a:ext>
          </a:extLst>
        </p:spPr>
        <p:style>
          <a:lnRef idx="1">
            <a:schemeClr val="accent1"/>
          </a:lnRef>
          <a:fillRef idx="2">
            <a:schemeClr val="accent1"/>
          </a:fillRef>
          <a:effectRef idx="1">
            <a:schemeClr val="accent1"/>
          </a:effectRef>
          <a:fontRef idx="minor">
            <a:schemeClr val="dk1"/>
          </a:fontRef>
        </p:style>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resultMap</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type="" id=""&gt;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&lt;constructor&gt;    &lt;!-- </a:t>
            </a:r>
            <a:r>
              <a:rPr lang="zh-CN" altLang="en-US" sz="1600" dirty="0">
                <a:solidFill>
                  <a:srgbClr val="000000"/>
                </a:solidFill>
                <a:latin typeface="Times New Roman" panose="02020603050405020304" pitchFamily="18" charset="0"/>
                <a:ea typeface="微软雅黑" pitchFamily="34" charset="-122"/>
                <a:cs typeface="Times New Roman" panose="02020603050405020304" pitchFamily="18" charset="0"/>
              </a:rPr>
              <a:t>类在实例化时</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微软雅黑" pitchFamily="34" charset="-122"/>
                <a:cs typeface="Times New Roman" panose="02020603050405020304" pitchFamily="18" charset="0"/>
              </a:rPr>
              <a:t>用来注入结果到构造方法中</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--&gt;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idArg</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/&gt;      &lt;!-- ID</a:t>
            </a:r>
            <a:r>
              <a:rPr lang="zh-CN" altLang="en-US" sz="1600" dirty="0">
                <a:solidFill>
                  <a:srgbClr val="000000"/>
                </a:solidFill>
                <a:latin typeface="Times New Roman" panose="02020603050405020304" pitchFamily="18" charset="0"/>
                <a:ea typeface="微软雅黑" pitchFamily="34" charset="-122"/>
                <a:cs typeface="Times New Roman" panose="02020603050405020304" pitchFamily="18" charset="0"/>
              </a:rPr>
              <a:t>参数</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微软雅黑" pitchFamily="34" charset="-122"/>
                <a:cs typeface="Times New Roman" panose="02020603050405020304" pitchFamily="18" charset="0"/>
              </a:rPr>
              <a:t>标记结果作为</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ID--&gt;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arg</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/&gt;          &lt;!-- </a:t>
            </a:r>
            <a:r>
              <a:rPr lang="zh-CN" altLang="en-US" sz="1600" dirty="0">
                <a:solidFill>
                  <a:srgbClr val="000000"/>
                </a:solidFill>
                <a:latin typeface="Times New Roman" panose="02020603050405020304" pitchFamily="18" charset="0"/>
                <a:ea typeface="微软雅黑" pitchFamily="34" charset="-122"/>
                <a:cs typeface="Times New Roman" panose="02020603050405020304" pitchFamily="18" charset="0"/>
              </a:rPr>
              <a:t>注入到构造方法的一个普通结果</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--&gt;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&lt;/constructor&gt;  </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&lt;id/&gt;                 &lt;!-- </a:t>
            </a:r>
            <a:r>
              <a:rPr lang="zh-CN" altLang="en-US" sz="1600" dirty="0">
                <a:solidFill>
                  <a:srgbClr val="000000"/>
                </a:solidFill>
                <a:latin typeface="Times New Roman" panose="02020603050405020304" pitchFamily="18" charset="0"/>
                <a:ea typeface="微软雅黑" pitchFamily="34" charset="-122"/>
                <a:cs typeface="Times New Roman" panose="02020603050405020304" pitchFamily="18" charset="0"/>
              </a:rPr>
              <a:t>用于表示哪个列是主键</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--&gt;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&lt;result/&gt;           &lt;!-- </a:t>
            </a:r>
            <a:r>
              <a:rPr lang="zh-CN" altLang="en-US" sz="1600" dirty="0">
                <a:solidFill>
                  <a:srgbClr val="000000"/>
                </a:solidFill>
                <a:latin typeface="Times New Roman" panose="02020603050405020304" pitchFamily="18" charset="0"/>
                <a:ea typeface="微软雅黑" pitchFamily="34" charset="-122"/>
                <a:cs typeface="Times New Roman" panose="02020603050405020304" pitchFamily="18" charset="0"/>
              </a:rPr>
              <a:t>注入到字段或</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JavaBean</a:t>
            </a:r>
            <a:r>
              <a:rPr lang="zh-CN" altLang="en-US" sz="1600" dirty="0">
                <a:solidFill>
                  <a:srgbClr val="000000"/>
                </a:solidFill>
                <a:latin typeface="Times New Roman" panose="02020603050405020304" pitchFamily="18" charset="0"/>
                <a:ea typeface="微软雅黑" pitchFamily="34" charset="-122"/>
                <a:cs typeface="Times New Roman" panose="02020603050405020304" pitchFamily="18" charset="0"/>
              </a:rPr>
              <a:t>属性的普通结果</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--&gt;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&lt;association property="" /&gt;        &lt;!-- </a:t>
            </a:r>
            <a:r>
              <a:rPr lang="zh-CN" altLang="en-US" sz="1600" dirty="0">
                <a:solidFill>
                  <a:srgbClr val="000000"/>
                </a:solidFill>
                <a:latin typeface="Times New Roman" panose="02020603050405020304" pitchFamily="18" charset="0"/>
                <a:ea typeface="微软雅黑" pitchFamily="34" charset="-122"/>
                <a:cs typeface="Times New Roman" panose="02020603050405020304" pitchFamily="18" charset="0"/>
              </a:rPr>
              <a:t>用于一对一关联 </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--&gt;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&lt;collection property="" /&gt;          &lt;!-- </a:t>
            </a:r>
            <a:r>
              <a:rPr lang="zh-CN" altLang="en-US" sz="1600" dirty="0">
                <a:solidFill>
                  <a:srgbClr val="000000"/>
                </a:solidFill>
                <a:latin typeface="Times New Roman" panose="02020603050405020304" pitchFamily="18" charset="0"/>
                <a:ea typeface="微软雅黑" pitchFamily="34" charset="-122"/>
                <a:cs typeface="Times New Roman" panose="02020603050405020304" pitchFamily="18" charset="0"/>
              </a:rPr>
              <a:t>用于一对多关联 </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--&gt;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&lt;discriminator </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javaType</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=""&gt;      &lt;!-- </a:t>
            </a:r>
            <a:r>
              <a:rPr lang="zh-CN" altLang="en-US" sz="1600" dirty="0">
                <a:solidFill>
                  <a:srgbClr val="000000"/>
                </a:solidFill>
                <a:latin typeface="Times New Roman" panose="02020603050405020304" pitchFamily="18" charset="0"/>
                <a:ea typeface="微软雅黑" pitchFamily="34" charset="-122"/>
                <a:cs typeface="Times New Roman" panose="02020603050405020304" pitchFamily="18" charset="0"/>
              </a:rPr>
              <a:t>使用结果值来决定使用哪个结果映射</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--&gt;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&lt;case value="" /&gt;                   &lt;!-- </a:t>
            </a:r>
            <a:r>
              <a:rPr lang="zh-CN" altLang="en-US" sz="1600" dirty="0">
                <a:solidFill>
                  <a:srgbClr val="000000"/>
                </a:solidFill>
                <a:latin typeface="Times New Roman" panose="02020603050405020304" pitchFamily="18" charset="0"/>
                <a:ea typeface="微软雅黑" pitchFamily="34" charset="-122"/>
                <a:cs typeface="Times New Roman" panose="02020603050405020304" pitchFamily="18" charset="0"/>
              </a:rPr>
              <a:t>基于某些值的结果映射 </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--&gt;</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       &lt;/discriminator&gt;	</a:t>
            </a:r>
          </a:p>
          <a:p>
            <a:pPr lvl="1"/>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&lt;/</a:t>
            </a:r>
            <a:r>
              <a:rPr lang="en-US" altLang="zh-CN" sz="1600" dirty="0" err="1">
                <a:solidFill>
                  <a:srgbClr val="000000"/>
                </a:solidFill>
                <a:latin typeface="Times New Roman" panose="02020603050405020304" pitchFamily="18" charset="0"/>
                <a:ea typeface="微软雅黑" pitchFamily="34" charset="-122"/>
                <a:cs typeface="Times New Roman" panose="02020603050405020304" pitchFamily="18" charset="0"/>
              </a:rPr>
              <a:t>resultMap</a:t>
            </a:r>
            <a:r>
              <a:rPr lang="en-US" altLang="zh-CN" sz="1600" dirty="0">
                <a:solidFill>
                  <a:srgbClr val="000000"/>
                </a:solidFill>
                <a:latin typeface="Times New Roman" panose="02020603050405020304" pitchFamily="18" charset="0"/>
                <a:ea typeface="微软雅黑" pitchFamily="34" charset="-122"/>
                <a:cs typeface="Times New Roman" panose="02020603050405020304" pitchFamily="18" charset="0"/>
              </a:rPr>
              <a:t>&gt;</a:t>
            </a:r>
          </a:p>
        </p:txBody>
      </p:sp>
      <p:sp>
        <p:nvSpPr>
          <p:cNvPr id="64518" name="标题 1">
            <a:extLst>
              <a:ext uri="{FF2B5EF4-FFF2-40B4-BE49-F238E27FC236}">
                <a16:creationId xmlns:a16="http://schemas.microsoft.com/office/drawing/2014/main" id="{F4669075-AE06-43AC-A353-A5CAACA06B44}"/>
              </a:ext>
            </a:extLst>
          </p:cNvPr>
          <p:cNvSpPr>
            <a:spLocks noGrp="1"/>
          </p:cNvSpPr>
          <p:nvPr>
            <p:ph type="ctrTitle"/>
          </p:nvPr>
        </p:nvSpPr>
        <p:spPr/>
        <p:txBody>
          <a:bodyPr/>
          <a:lstStyle/>
          <a:p>
            <a:r>
              <a:rPr lang="en-US" altLang="zh-CN"/>
              <a:t>7.3.6 &lt;resultMap&gt;</a:t>
            </a:r>
            <a:r>
              <a:rPr lang="zh-CN" altLang="en-US"/>
              <a:t>元素</a:t>
            </a:r>
          </a:p>
        </p:txBody>
      </p:sp>
    </p:spTree>
    <p:extLst>
      <p:ext uri="{BB962C8B-B14F-4D97-AF65-F5344CB8AC3E}">
        <p14:creationId xmlns:p14="http://schemas.microsoft.com/office/powerpoint/2010/main" val="4242115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A58E9F6E-28BF-43D8-A19C-6A834D8FDB35}"/>
              </a:ext>
            </a:extLst>
          </p:cNvPr>
          <p:cNvSpPr>
            <a:spLocks noChangeArrowheads="1"/>
          </p:cNvSpPr>
          <p:nvPr/>
        </p:nvSpPr>
        <p:spPr bwMode="auto">
          <a:xfrm>
            <a:off x="23813" y="51198"/>
            <a:ext cx="5148262" cy="573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dirty="0">
              <a:solidFill>
                <a:srgbClr val="000000"/>
              </a:solidFill>
              <a:ea typeface="微软雅黑" pitchFamily="34" charset="-122"/>
            </a:endParaRPr>
          </a:p>
        </p:txBody>
      </p:sp>
      <p:grpSp>
        <p:nvGrpSpPr>
          <p:cNvPr id="3" name="组合 2">
            <a:extLst>
              <a:ext uri="{FF2B5EF4-FFF2-40B4-BE49-F238E27FC236}">
                <a16:creationId xmlns:a16="http://schemas.microsoft.com/office/drawing/2014/main" id="{A5EDC8B7-74ED-4564-BCBD-076C32FD9AE6}"/>
              </a:ext>
            </a:extLst>
          </p:cNvPr>
          <p:cNvGrpSpPr>
            <a:grpSpLocks/>
          </p:cNvGrpSpPr>
          <p:nvPr/>
        </p:nvGrpSpPr>
        <p:grpSpPr bwMode="auto">
          <a:xfrm>
            <a:off x="2476674" y="89338"/>
            <a:ext cx="6261100" cy="5281447"/>
            <a:chOff x="2374672" y="3241152"/>
            <a:chExt cx="5913437" cy="732690"/>
          </a:xfrm>
        </p:grpSpPr>
        <p:sp>
          <p:nvSpPr>
            <p:cNvPr id="66567" name="圆角矩形 1">
              <a:extLst>
                <a:ext uri="{FF2B5EF4-FFF2-40B4-BE49-F238E27FC236}">
                  <a16:creationId xmlns:a16="http://schemas.microsoft.com/office/drawing/2014/main" id="{004A06B5-EF81-415E-9010-6AB9356776DB}"/>
                </a:ext>
              </a:extLst>
            </p:cNvPr>
            <p:cNvSpPr>
              <a:spLocks noChangeArrowheads="1"/>
            </p:cNvSpPr>
            <p:nvPr/>
          </p:nvSpPr>
          <p:spPr bwMode="auto">
            <a:xfrm>
              <a:off x="2374672" y="3351036"/>
              <a:ext cx="5913437" cy="540424"/>
            </a:xfrm>
            <a:prstGeom prst="roundRect">
              <a:avLst>
                <a:gd name="adj" fmla="val 16667"/>
              </a:avLst>
            </a:prstGeom>
            <a:noFill/>
            <a:ln w="31750">
              <a:solidFill>
                <a:srgbClr val="0070C0"/>
              </a:solidFill>
              <a:prstDash val="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dirty="0">
                <a:solidFill>
                  <a:srgbClr val="000000"/>
                </a:solidFill>
                <a:ea typeface="微软雅黑" pitchFamily="34" charset="-122"/>
              </a:endParaRPr>
            </a:p>
          </p:txBody>
        </p:sp>
        <p:sp>
          <p:nvSpPr>
            <p:cNvPr id="66568" name="矩形 2">
              <a:extLst>
                <a:ext uri="{FF2B5EF4-FFF2-40B4-BE49-F238E27FC236}">
                  <a16:creationId xmlns:a16="http://schemas.microsoft.com/office/drawing/2014/main" id="{2C07B9B7-D4A8-4E14-9F48-9E2EF2BE10EB}"/>
                </a:ext>
              </a:extLst>
            </p:cNvPr>
            <p:cNvSpPr>
              <a:spLocks noChangeArrowheads="1"/>
            </p:cNvSpPr>
            <p:nvPr/>
          </p:nvSpPr>
          <p:spPr bwMode="auto">
            <a:xfrm>
              <a:off x="2537842" y="3241152"/>
              <a:ext cx="5739381" cy="732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endParaRPr lang="zh-CN" altLang="zh-CN" sz="2000" dirty="0">
                <a:solidFill>
                  <a:srgbClr val="000000"/>
                </a:solidFill>
                <a:ea typeface="微软雅黑" pitchFamily="34" charset="-122"/>
              </a:endParaRPr>
            </a:p>
          </p:txBody>
        </p:sp>
      </p:grpSp>
      <p:pic>
        <p:nvPicPr>
          <p:cNvPr id="6" name="图片 5">
            <a:extLst>
              <a:ext uri="{FF2B5EF4-FFF2-40B4-BE49-F238E27FC236}">
                <a16:creationId xmlns:a16="http://schemas.microsoft.com/office/drawing/2014/main" id="{DCBA9CA2-5C58-4147-BB52-DC3FDB96043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6238" y="1628518"/>
            <a:ext cx="2447925" cy="2593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DD739162-18F6-448C-B170-4919561A7C08}"/>
              </a:ext>
            </a:extLst>
          </p:cNvPr>
          <p:cNvSpPr>
            <a:spLocks noChangeArrowheads="1"/>
          </p:cNvSpPr>
          <p:nvPr/>
        </p:nvSpPr>
        <p:spPr bwMode="auto">
          <a:xfrm>
            <a:off x="2578274" y="896284"/>
            <a:ext cx="606583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000" dirty="0">
                <a:latin typeface="微软雅黑" panose="020B0503020204020204" pitchFamily="34" charset="-122"/>
                <a:ea typeface="微软雅黑" panose="020B0503020204020204" pitchFamily="34" charset="-122"/>
              </a:rPr>
              <a:t>本章主要对</a:t>
            </a:r>
            <a:r>
              <a:rPr lang="en-US" altLang="zh-CN" sz="2000" dirty="0" err="1">
                <a:latin typeface="微软雅黑" panose="020B0503020204020204" pitchFamily="34" charset="-122"/>
                <a:ea typeface="微软雅黑" panose="020B0503020204020204" pitchFamily="34" charset="-122"/>
              </a:rPr>
              <a:t>MyBatis</a:t>
            </a:r>
            <a:r>
              <a:rPr lang="zh-CN" altLang="en-US" sz="2000" dirty="0">
                <a:latin typeface="微软雅黑" panose="020B0503020204020204" pitchFamily="34" charset="-122"/>
                <a:ea typeface="微软雅黑" panose="020B0503020204020204" pitchFamily="34" charset="-122"/>
              </a:rPr>
              <a:t>中的</a:t>
            </a:r>
            <a:r>
              <a:rPr lang="zh-CN" altLang="en-US" sz="2000" dirty="0">
                <a:solidFill>
                  <a:srgbClr val="0070C0"/>
                </a:solidFill>
                <a:latin typeface="微软雅黑" panose="020B0503020204020204" pitchFamily="34" charset="-122"/>
                <a:ea typeface="微软雅黑" panose="020B0503020204020204" pitchFamily="34" charset="-122"/>
              </a:rPr>
              <a:t>核心对象</a:t>
            </a:r>
            <a:r>
              <a:rPr lang="zh-CN" altLang="en-US" sz="2000" dirty="0">
                <a:latin typeface="微软雅黑" panose="020B0503020204020204" pitchFamily="34" charset="-122"/>
                <a:ea typeface="微软雅黑" panose="020B0503020204020204" pitchFamily="34" charset="-122"/>
              </a:rPr>
              <a:t>和</a:t>
            </a:r>
            <a:r>
              <a:rPr lang="zh-CN" altLang="en-US" sz="2000" dirty="0">
                <a:solidFill>
                  <a:srgbClr val="0070C0"/>
                </a:solidFill>
                <a:latin typeface="微软雅黑" panose="020B0503020204020204" pitchFamily="34" charset="-122"/>
                <a:ea typeface="微软雅黑" panose="020B0503020204020204" pitchFamily="34" charset="-122"/>
              </a:rPr>
              <a:t>核心文件</a:t>
            </a:r>
            <a:r>
              <a:rPr lang="zh-CN" altLang="en-US" sz="2000" dirty="0">
                <a:latin typeface="微软雅黑" panose="020B0503020204020204" pitchFamily="34" charset="-122"/>
                <a:ea typeface="微软雅黑" panose="020B0503020204020204" pitchFamily="34" charset="-122"/>
              </a:rPr>
              <a:t>进行了详细讲解。首先讲解了</a:t>
            </a:r>
            <a:r>
              <a:rPr lang="en-US" altLang="zh-CN" sz="2000" dirty="0" err="1">
                <a:latin typeface="微软雅黑" panose="020B0503020204020204" pitchFamily="34" charset="-122"/>
                <a:ea typeface="微软雅黑" panose="020B0503020204020204" pitchFamily="34" charset="-122"/>
              </a:rPr>
              <a:t>MyBatis</a:t>
            </a:r>
            <a:r>
              <a:rPr lang="zh-CN" altLang="en-US" sz="2000" dirty="0">
                <a:latin typeface="微软雅黑" panose="020B0503020204020204" pitchFamily="34" charset="-122"/>
                <a:ea typeface="微软雅黑" panose="020B0503020204020204" pitchFamily="34" charset="-122"/>
              </a:rPr>
              <a:t>中的两个重要核心对象</a:t>
            </a:r>
            <a:r>
              <a:rPr lang="en-US" altLang="zh-CN" sz="2000" dirty="0" err="1">
                <a:solidFill>
                  <a:srgbClr val="0070C0"/>
                </a:solidFill>
                <a:latin typeface="微软雅黑" panose="020B0503020204020204" pitchFamily="34" charset="-122"/>
                <a:ea typeface="微软雅黑" panose="020B0503020204020204" pitchFamily="34" charset="-122"/>
              </a:rPr>
              <a:t>SqlSessionFactory</a:t>
            </a:r>
            <a:r>
              <a:rPr lang="zh-CN" altLang="en-US" sz="2000" dirty="0">
                <a:latin typeface="微软雅黑" panose="020B0503020204020204" pitchFamily="34" charset="-122"/>
                <a:ea typeface="微软雅黑" panose="020B0503020204020204" pitchFamily="34" charset="-122"/>
              </a:rPr>
              <a:t>和</a:t>
            </a:r>
            <a:r>
              <a:rPr lang="en-US" altLang="zh-CN" sz="2000" dirty="0" err="1">
                <a:solidFill>
                  <a:srgbClr val="0070C0"/>
                </a:solidFill>
                <a:latin typeface="微软雅黑" panose="020B0503020204020204" pitchFamily="34" charset="-122"/>
                <a:ea typeface="微软雅黑" panose="020B0503020204020204" pitchFamily="34" charset="-122"/>
              </a:rPr>
              <a:t>SqlSession</a:t>
            </a:r>
            <a:r>
              <a:rPr lang="zh-CN" altLang="en-US" sz="2000" dirty="0">
                <a:latin typeface="微软雅黑" panose="020B0503020204020204" pitchFamily="34" charset="-122"/>
                <a:ea typeface="微软雅黑" panose="020B0503020204020204" pitchFamily="34" charset="-122"/>
              </a:rPr>
              <a:t>；然后介绍了</a:t>
            </a:r>
            <a:r>
              <a:rPr lang="zh-CN" altLang="en-US" sz="2000" dirty="0">
                <a:solidFill>
                  <a:srgbClr val="0070C0"/>
                </a:solidFill>
                <a:latin typeface="微软雅黑" panose="020B0503020204020204" pitchFamily="34" charset="-122"/>
                <a:ea typeface="微软雅黑" panose="020B0503020204020204" pitchFamily="34" charset="-122"/>
              </a:rPr>
              <a:t>配置文件中的元素及其使用</a:t>
            </a:r>
            <a:r>
              <a:rPr lang="zh-CN" altLang="en-US" sz="2000" dirty="0">
                <a:latin typeface="微软雅黑" panose="020B0503020204020204" pitchFamily="34" charset="-122"/>
                <a:ea typeface="微软雅黑" panose="020B0503020204020204" pitchFamily="34" charset="-122"/>
              </a:rPr>
              <a:t>；最后对</a:t>
            </a:r>
            <a:r>
              <a:rPr lang="zh-CN" altLang="en-US" sz="2000" dirty="0">
                <a:solidFill>
                  <a:srgbClr val="0070C0"/>
                </a:solidFill>
                <a:latin typeface="微软雅黑" panose="020B0503020204020204" pitchFamily="34" charset="-122"/>
                <a:ea typeface="微软雅黑" panose="020B0503020204020204" pitchFamily="34" charset="-122"/>
              </a:rPr>
              <a:t>映射文件中的几个主要元素</a:t>
            </a:r>
            <a:r>
              <a:rPr lang="zh-CN" altLang="en-US" sz="2000" dirty="0">
                <a:latin typeface="微软雅黑" panose="020B0503020204020204" pitchFamily="34" charset="-122"/>
                <a:ea typeface="微软雅黑" panose="020B0503020204020204" pitchFamily="34" charset="-122"/>
              </a:rPr>
              <a:t>进行了详细讲解。</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通过本章的学习，能了解</a:t>
            </a:r>
            <a:r>
              <a:rPr lang="en-US" altLang="zh-CN" sz="2000" dirty="0" err="1">
                <a:latin typeface="微软雅黑" panose="020B0503020204020204" pitchFamily="34" charset="-122"/>
                <a:ea typeface="微软雅黑" panose="020B0503020204020204" pitchFamily="34" charset="-122"/>
              </a:rPr>
              <a:t>MyBatis</a:t>
            </a:r>
            <a:r>
              <a:rPr lang="zh-CN" altLang="en-US" sz="2000" dirty="0">
                <a:latin typeface="微软雅黑" panose="020B0503020204020204" pitchFamily="34" charset="-122"/>
                <a:ea typeface="微软雅黑" panose="020B0503020204020204" pitchFamily="34" charset="-122"/>
              </a:rPr>
              <a:t>中两个核心对象的作用，熟悉配置文件中常用元素的使用，并掌握映射文件中常用元素的使用。</a:t>
            </a:r>
          </a:p>
        </p:txBody>
      </p:sp>
      <p:sp>
        <p:nvSpPr>
          <p:cNvPr id="66566" name="标题 1">
            <a:extLst>
              <a:ext uri="{FF2B5EF4-FFF2-40B4-BE49-F238E27FC236}">
                <a16:creationId xmlns:a16="http://schemas.microsoft.com/office/drawing/2014/main" id="{020D8187-3C22-4B95-A54F-FE0D7A4F11F0}"/>
              </a:ext>
            </a:extLst>
          </p:cNvPr>
          <p:cNvSpPr>
            <a:spLocks noGrp="1"/>
          </p:cNvSpPr>
          <p:nvPr>
            <p:ph type="ctrTitle"/>
          </p:nvPr>
        </p:nvSpPr>
        <p:spPr/>
        <p:txBody>
          <a:bodyPr/>
          <a:lstStyle/>
          <a:p>
            <a:r>
              <a:rPr lang="en-US" altLang="zh-CN"/>
              <a:t>7.4 </a:t>
            </a:r>
            <a:r>
              <a:rPr lang="zh-CN" altLang="en-US"/>
              <a:t>本章小结</a:t>
            </a:r>
          </a:p>
        </p:txBody>
      </p:sp>
    </p:spTree>
    <p:custDataLst>
      <p:tags r:id="rId1"/>
    </p:custDataLst>
    <p:extLst>
      <p:ext uri="{BB962C8B-B14F-4D97-AF65-F5344CB8AC3E}">
        <p14:creationId xmlns:p14="http://schemas.microsoft.com/office/powerpoint/2010/main" val="63601487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08215048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2">
            <a:extLst>
              <a:ext uri="{FF2B5EF4-FFF2-40B4-BE49-F238E27FC236}">
                <a16:creationId xmlns:a16="http://schemas.microsoft.com/office/drawing/2014/main" id="{A70503C1-0E19-4E72-B930-425342A95F2D}"/>
              </a:ext>
            </a:extLst>
          </p:cNvPr>
          <p:cNvSpPr>
            <a:spLocks noGrp="1"/>
          </p:cNvSpPr>
          <p:nvPr>
            <p:ph idx="1"/>
          </p:nvPr>
        </p:nvSpPr>
        <p:spPr bwMode="auto">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defRPr/>
            </a:pPr>
            <a:r>
              <a:rPr lang="en-US" altLang="zh-CN" sz="2000" dirty="0">
                <a:cs typeface="Times New Roman" pitchFamily="18" charset="0"/>
              </a:rPr>
              <a:t>SqlSessionFactory</a:t>
            </a:r>
            <a:r>
              <a:rPr lang="zh-CN" altLang="en-US" sz="2000" dirty="0">
                <a:cs typeface="Times New Roman" pitchFamily="18" charset="0"/>
              </a:rPr>
              <a:t>是</a:t>
            </a:r>
            <a:r>
              <a:rPr lang="en-US" altLang="zh-CN" sz="2000" dirty="0">
                <a:cs typeface="Times New Roman" pitchFamily="18" charset="0"/>
              </a:rPr>
              <a:t>MyBatis</a:t>
            </a:r>
            <a:r>
              <a:rPr lang="zh-CN" altLang="en-US" sz="2000" dirty="0">
                <a:cs typeface="Times New Roman" pitchFamily="18" charset="0"/>
              </a:rPr>
              <a:t>框架中十分重要的对象，它是单个数据库映射关系经过编译后的</a:t>
            </a:r>
            <a:r>
              <a:rPr lang="zh-CN" altLang="en-US" sz="2000" b="1" dirty="0">
                <a:solidFill>
                  <a:srgbClr val="C00000"/>
                </a:solidFill>
                <a:effectLst>
                  <a:outerShdw blurRad="38100" dist="38100" dir="2700000" algn="tl">
                    <a:srgbClr val="000000">
                      <a:alpha val="43137"/>
                    </a:srgbClr>
                  </a:outerShdw>
                </a:effectLst>
                <a:cs typeface="Times New Roman" pitchFamily="18" charset="0"/>
              </a:rPr>
              <a:t>内存镜像</a:t>
            </a:r>
            <a:r>
              <a:rPr lang="zh-CN" altLang="en-US" sz="2000" dirty="0">
                <a:cs typeface="Times New Roman" pitchFamily="18" charset="0"/>
              </a:rPr>
              <a:t>，其主要作用是创建</a:t>
            </a:r>
            <a:r>
              <a:rPr lang="en-US" altLang="zh-CN" sz="2000" dirty="0" err="1">
                <a:cs typeface="Times New Roman" pitchFamily="18" charset="0"/>
              </a:rPr>
              <a:t>SqlSession</a:t>
            </a:r>
            <a:r>
              <a:rPr lang="zh-CN" altLang="en-US" sz="2000" dirty="0">
                <a:cs typeface="Times New Roman" pitchFamily="18" charset="0"/>
              </a:rPr>
              <a:t>。</a:t>
            </a:r>
            <a:endParaRPr lang="en-US" altLang="zh-CN" sz="2000" dirty="0">
              <a:cs typeface="Times New Roman" pitchFamily="18" charset="0"/>
            </a:endParaRPr>
          </a:p>
          <a:p>
            <a:pPr>
              <a:lnSpc>
                <a:spcPct val="150000"/>
              </a:lnSpc>
              <a:defRPr/>
            </a:pPr>
            <a:r>
              <a:rPr lang="en-US" altLang="zh-CN" sz="2000" dirty="0">
                <a:cs typeface="Times New Roman" pitchFamily="18" charset="0"/>
              </a:rPr>
              <a:t>SqlSessionFactory</a:t>
            </a:r>
            <a:r>
              <a:rPr lang="zh-CN" altLang="en-US" sz="2000" dirty="0">
                <a:cs typeface="Times New Roman" pitchFamily="18" charset="0"/>
              </a:rPr>
              <a:t>对象的实例可以通过</a:t>
            </a:r>
            <a:r>
              <a:rPr lang="en-US" altLang="zh-CN" sz="2000" dirty="0">
                <a:cs typeface="Times New Roman" pitchFamily="18" charset="0"/>
              </a:rPr>
              <a:t>SqlSessionFactoryBuilder</a:t>
            </a:r>
            <a:r>
              <a:rPr lang="zh-CN" altLang="en-US" sz="2000" dirty="0">
                <a:cs typeface="Times New Roman" pitchFamily="18" charset="0"/>
              </a:rPr>
              <a:t>对象来构建，而</a:t>
            </a:r>
            <a:r>
              <a:rPr lang="en-US" altLang="zh-CN" sz="2000" dirty="0">
                <a:cs typeface="Times New Roman" pitchFamily="18" charset="0"/>
              </a:rPr>
              <a:t>SqlSessionFactoryBuilder</a:t>
            </a:r>
            <a:r>
              <a:rPr lang="zh-CN" altLang="en-US" sz="2000" dirty="0">
                <a:cs typeface="Times New Roman" pitchFamily="18" charset="0"/>
              </a:rPr>
              <a:t>则可以通过</a:t>
            </a:r>
            <a:r>
              <a:rPr lang="en-US" altLang="zh-CN" sz="2000" b="1" dirty="0">
                <a:solidFill>
                  <a:srgbClr val="C00000"/>
                </a:solidFill>
                <a:effectLst>
                  <a:outerShdw blurRad="38100" dist="38100" dir="2700000" algn="tl">
                    <a:srgbClr val="000000">
                      <a:alpha val="43137"/>
                    </a:srgbClr>
                  </a:outerShdw>
                </a:effectLst>
                <a:cs typeface="Times New Roman" pitchFamily="18" charset="0"/>
              </a:rPr>
              <a:t>XML</a:t>
            </a:r>
            <a:r>
              <a:rPr lang="zh-CN" altLang="en-US" sz="2000" b="1" dirty="0">
                <a:solidFill>
                  <a:srgbClr val="C00000"/>
                </a:solidFill>
                <a:effectLst>
                  <a:outerShdw blurRad="38100" dist="38100" dir="2700000" algn="tl">
                    <a:srgbClr val="000000">
                      <a:alpha val="43137"/>
                    </a:srgbClr>
                  </a:outerShdw>
                </a:effectLst>
                <a:cs typeface="Times New Roman" pitchFamily="18" charset="0"/>
              </a:rPr>
              <a:t>配置文件</a:t>
            </a:r>
            <a:r>
              <a:rPr lang="zh-CN" altLang="en-US" sz="2000" dirty="0">
                <a:cs typeface="Times New Roman" pitchFamily="18" charset="0"/>
              </a:rPr>
              <a:t>或一个预先定义好的</a:t>
            </a:r>
            <a:r>
              <a:rPr lang="en-US" altLang="zh-CN" sz="2000" dirty="0">
                <a:cs typeface="Times New Roman" pitchFamily="18" charset="0"/>
              </a:rPr>
              <a:t>Configuration</a:t>
            </a:r>
            <a:r>
              <a:rPr lang="zh-CN" altLang="en-US" sz="2000" dirty="0">
                <a:cs typeface="Times New Roman" pitchFamily="18" charset="0"/>
              </a:rPr>
              <a:t>实例构建出</a:t>
            </a:r>
            <a:r>
              <a:rPr lang="en-US" altLang="zh-CN" sz="2000" dirty="0">
                <a:cs typeface="Times New Roman" pitchFamily="18" charset="0"/>
              </a:rPr>
              <a:t>SqlSessionFactory</a:t>
            </a:r>
            <a:r>
              <a:rPr lang="zh-CN" altLang="en-US" sz="2000" dirty="0">
                <a:cs typeface="Times New Roman" pitchFamily="18" charset="0"/>
              </a:rPr>
              <a:t>的实例。</a:t>
            </a:r>
            <a:endParaRPr lang="en-US" altLang="zh-CN" sz="2000" dirty="0">
              <a:cs typeface="Times New Roman" pitchFamily="18" charset="0"/>
            </a:endParaRPr>
          </a:p>
        </p:txBody>
      </p:sp>
      <p:sp>
        <p:nvSpPr>
          <p:cNvPr id="31747" name="标题 1">
            <a:extLst>
              <a:ext uri="{FF2B5EF4-FFF2-40B4-BE49-F238E27FC236}">
                <a16:creationId xmlns:a16="http://schemas.microsoft.com/office/drawing/2014/main" id="{0FE9E0AE-18ED-4824-9912-99C8FE71933B}"/>
              </a:ext>
            </a:extLst>
          </p:cNvPr>
          <p:cNvSpPr>
            <a:spLocks noGrp="1"/>
          </p:cNvSpPr>
          <p:nvPr>
            <p:ph type="ctrTitle"/>
          </p:nvPr>
        </p:nvSpPr>
        <p:spPr/>
        <p:txBody>
          <a:bodyPr/>
          <a:lstStyle/>
          <a:p>
            <a:r>
              <a:rPr lang="en-US" altLang="zh-CN"/>
              <a:t>7.1.1 SqlSessionFactory</a:t>
            </a:r>
            <a:endParaRPr lang="zh-CN" altLang="en-US"/>
          </a:p>
        </p:txBody>
      </p:sp>
    </p:spTree>
    <p:extLst>
      <p:ext uri="{BB962C8B-B14F-4D97-AF65-F5344CB8AC3E}">
        <p14:creationId xmlns:p14="http://schemas.microsoft.com/office/powerpoint/2010/main" val="207531258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left)">
                                      <p:cBhvr>
                                        <p:cTn id="7" dur="500"/>
                                        <p:tgtEl>
                                          <p:spTgt spid="1126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animEffect transition="in" filter="wipe(left)">
                                      <p:cBhvr>
                                        <p:cTn id="11" dur="500"/>
                                        <p:tgtEl>
                                          <p:spTgt spid="112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2">
            <a:extLst>
              <a:ext uri="{FF2B5EF4-FFF2-40B4-BE49-F238E27FC236}">
                <a16:creationId xmlns:a16="http://schemas.microsoft.com/office/drawing/2014/main" id="{AF1A329A-0B80-4166-B4E6-1D2985FAD027}"/>
              </a:ext>
            </a:extLst>
          </p:cNvPr>
          <p:cNvSpPr>
            <a:spLocks noGrp="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5000"/>
              </a:lnSpc>
              <a:spcBef>
                <a:spcPts val="0"/>
              </a:spcBef>
            </a:pPr>
            <a:r>
              <a:rPr lang="zh-CN" altLang="en-US" sz="2000" dirty="0"/>
              <a:t>构建</a:t>
            </a:r>
            <a:r>
              <a:rPr lang="en-US" altLang="zh-CN" sz="2000" dirty="0" err="1"/>
              <a:t>SqlSessionFactory</a:t>
            </a:r>
            <a:endParaRPr lang="zh-CN" altLang="en-US" sz="2000" dirty="0"/>
          </a:p>
          <a:p>
            <a:pPr lvl="1" eaLnBrk="1" hangingPunct="1">
              <a:lnSpc>
                <a:spcPct val="125000"/>
              </a:lnSpc>
              <a:spcBef>
                <a:spcPts val="0"/>
              </a:spcBef>
            </a:pPr>
            <a:r>
              <a:rPr lang="zh-CN" altLang="en-US" sz="2000" dirty="0">
                <a:latin typeface="Times New Roman" panose="02020603050405020304" pitchFamily="18" charset="0"/>
                <a:cs typeface="Times New Roman" panose="02020603050405020304" pitchFamily="18" charset="0"/>
              </a:rPr>
              <a:t>通过</a:t>
            </a:r>
            <a:r>
              <a:rPr lang="en-US" altLang="zh-CN" sz="2000" dirty="0">
                <a:latin typeface="Times New Roman" panose="02020603050405020304" pitchFamily="18" charset="0"/>
                <a:cs typeface="Times New Roman" panose="02020603050405020304" pitchFamily="18" charset="0"/>
              </a:rPr>
              <a:t>XML</a:t>
            </a:r>
            <a:r>
              <a:rPr lang="zh-CN" altLang="en-US" sz="2000" dirty="0">
                <a:latin typeface="Times New Roman" panose="02020603050405020304" pitchFamily="18" charset="0"/>
                <a:cs typeface="Times New Roman" panose="02020603050405020304" pitchFamily="18" charset="0"/>
              </a:rPr>
              <a:t>配置文件构建出的</a:t>
            </a:r>
            <a:r>
              <a:rPr lang="en-US" altLang="zh-CN" sz="2000" dirty="0" err="1">
                <a:latin typeface="Times New Roman" panose="02020603050405020304" pitchFamily="18" charset="0"/>
                <a:cs typeface="Times New Roman" panose="02020603050405020304" pitchFamily="18" charset="0"/>
              </a:rPr>
              <a:t>SqlSessionFactory</a:t>
            </a:r>
            <a:r>
              <a:rPr lang="zh-CN" altLang="en-US" sz="2000" dirty="0">
                <a:latin typeface="Times New Roman" panose="02020603050405020304" pitchFamily="18" charset="0"/>
                <a:cs typeface="Times New Roman" panose="02020603050405020304" pitchFamily="18" charset="0"/>
              </a:rPr>
              <a:t>实例现代码如下：</a:t>
            </a:r>
            <a:endParaRPr lang="en-US" altLang="zh-CN" sz="2000" dirty="0">
              <a:latin typeface="Times New Roman" panose="02020603050405020304" pitchFamily="18" charset="0"/>
              <a:cs typeface="Times New Roman" panose="02020603050405020304" pitchFamily="18" charset="0"/>
            </a:endParaRPr>
          </a:p>
          <a:p>
            <a:pPr lvl="1" eaLnBrk="1" hangingPunct="1">
              <a:spcBef>
                <a:spcPts val="0"/>
              </a:spcBef>
            </a:pPr>
            <a:endParaRPr lang="en-US" altLang="zh-CN" sz="2000" dirty="0">
              <a:latin typeface="Times New Roman" panose="02020603050405020304" pitchFamily="18" charset="0"/>
              <a:cs typeface="Times New Roman" panose="02020603050405020304" pitchFamily="18" charset="0"/>
            </a:endParaRPr>
          </a:p>
          <a:p>
            <a:pPr lvl="1" eaLnBrk="1" hangingPunct="1">
              <a:spcBef>
                <a:spcPts val="0"/>
              </a:spcBef>
            </a:pPr>
            <a:endParaRPr lang="en-US" altLang="zh-CN" sz="2000" dirty="0">
              <a:latin typeface="Times New Roman" panose="02020603050405020304" pitchFamily="18" charset="0"/>
              <a:cs typeface="Times New Roman" panose="02020603050405020304" pitchFamily="18" charset="0"/>
            </a:endParaRPr>
          </a:p>
          <a:p>
            <a:pPr lvl="1" eaLnBrk="1" hangingPunct="1">
              <a:spcBef>
                <a:spcPts val="0"/>
              </a:spcBef>
            </a:pPr>
            <a:endParaRPr lang="en-US" altLang="zh-CN" sz="2000" dirty="0">
              <a:latin typeface="Times New Roman" panose="02020603050405020304" pitchFamily="18" charset="0"/>
              <a:cs typeface="Times New Roman" panose="02020603050405020304" pitchFamily="18" charset="0"/>
            </a:endParaRPr>
          </a:p>
          <a:p>
            <a:pPr lvl="1">
              <a:lnSpc>
                <a:spcPct val="125000"/>
              </a:lnSpc>
              <a:spcBef>
                <a:spcPts val="0"/>
              </a:spcBef>
            </a:pPr>
            <a:r>
              <a:rPr lang="en-US" altLang="zh-CN" sz="2000" dirty="0" err="1">
                <a:latin typeface="Times New Roman" panose="02020603050405020304" pitchFamily="18" charset="0"/>
                <a:cs typeface="Times New Roman" panose="02020603050405020304" pitchFamily="18" charset="0"/>
              </a:rPr>
              <a:t>SqlSessionFactory</a:t>
            </a:r>
            <a:r>
              <a:rPr lang="zh-CN" altLang="en-US" sz="2000" dirty="0">
                <a:latin typeface="Times New Roman" panose="02020603050405020304" pitchFamily="18" charset="0"/>
                <a:cs typeface="Times New Roman" panose="02020603050405020304" pitchFamily="18" charset="0"/>
              </a:rPr>
              <a:t>对象是</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线程安全</a:t>
            </a:r>
            <a:r>
              <a:rPr lang="zh-CN" altLang="en-US" sz="2000" dirty="0">
                <a:latin typeface="Times New Roman" panose="02020603050405020304" pitchFamily="18" charset="0"/>
                <a:cs typeface="Times New Roman" panose="02020603050405020304" pitchFamily="18" charset="0"/>
              </a:rPr>
              <a:t>的，它一旦被创建，在</a:t>
            </a:r>
            <a:r>
              <a:rPr lang="zh-CN" altLang="en-US" sz="2000" dirty="0">
                <a:solidFill>
                  <a:srgbClr val="0070C0"/>
                </a:solidFill>
                <a:latin typeface="Times New Roman" panose="02020603050405020304" pitchFamily="18" charset="0"/>
                <a:cs typeface="Times New Roman" panose="02020603050405020304" pitchFamily="18" charset="0"/>
              </a:rPr>
              <a:t>整个应用执行期间都会存在</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lvl="1">
              <a:lnSpc>
                <a:spcPct val="125000"/>
              </a:lnSpc>
              <a:spcBef>
                <a:spcPts val="0"/>
              </a:spcBef>
            </a:pPr>
            <a:r>
              <a:rPr lang="zh-CN" altLang="en-US" sz="2000" dirty="0">
                <a:latin typeface="Times New Roman" panose="02020603050405020304" pitchFamily="18" charset="0"/>
                <a:cs typeface="Times New Roman" panose="02020603050405020304" pitchFamily="18" charset="0"/>
              </a:rPr>
              <a:t>如果我们多次的创建同一个数据库的</a:t>
            </a:r>
            <a:r>
              <a:rPr lang="en-US" altLang="zh-CN" sz="2000" dirty="0" err="1">
                <a:latin typeface="Times New Roman" panose="02020603050405020304" pitchFamily="18" charset="0"/>
                <a:cs typeface="Times New Roman" panose="02020603050405020304" pitchFamily="18" charset="0"/>
              </a:rPr>
              <a:t>SqlSessionFactory</a:t>
            </a:r>
            <a:r>
              <a:rPr lang="zh-CN" altLang="en-US" sz="2000" dirty="0">
                <a:latin typeface="Times New Roman" panose="02020603050405020304" pitchFamily="18" charset="0"/>
                <a:cs typeface="Times New Roman" panose="02020603050405020304" pitchFamily="18" charset="0"/>
              </a:rPr>
              <a:t>，那么此数据库的资源将很容易被耗尽。</a:t>
            </a:r>
            <a:endParaRPr lang="en-US" altLang="zh-CN" sz="2000" dirty="0">
              <a:latin typeface="Times New Roman" panose="02020603050405020304" pitchFamily="18" charset="0"/>
              <a:cs typeface="Times New Roman" panose="02020603050405020304" pitchFamily="18" charset="0"/>
            </a:endParaRPr>
          </a:p>
          <a:p>
            <a:pPr lvl="1">
              <a:lnSpc>
                <a:spcPct val="125000"/>
              </a:lnSpc>
              <a:spcBef>
                <a:spcPts val="0"/>
              </a:spcBef>
            </a:pPr>
            <a:r>
              <a:rPr lang="zh-CN" altLang="en-US" sz="2000" dirty="0">
                <a:latin typeface="Times New Roman" panose="02020603050405020304" pitchFamily="18" charset="0"/>
                <a:cs typeface="Times New Roman" panose="02020603050405020304" pitchFamily="18" charset="0"/>
              </a:rPr>
              <a:t>为此，通常</a:t>
            </a:r>
            <a:r>
              <a:rPr lang="zh-CN" altLang="en-US" sz="2000" dirty="0">
                <a:solidFill>
                  <a:srgbClr val="0070C0"/>
                </a:solidFill>
                <a:latin typeface="Times New Roman" panose="02020603050405020304" pitchFamily="18" charset="0"/>
                <a:cs typeface="Times New Roman" panose="02020603050405020304" pitchFamily="18" charset="0"/>
              </a:rPr>
              <a:t>每一个数据库都会只对应一个</a:t>
            </a:r>
            <a:r>
              <a:rPr lang="en-US" altLang="zh-CN" sz="2000" dirty="0" err="1">
                <a:solidFill>
                  <a:srgbClr val="0070C0"/>
                </a:solidFill>
                <a:latin typeface="Times New Roman" panose="02020603050405020304" pitchFamily="18" charset="0"/>
                <a:cs typeface="Times New Roman" panose="02020603050405020304" pitchFamily="18" charset="0"/>
              </a:rPr>
              <a:t>SqlSessionFactory</a:t>
            </a:r>
            <a:r>
              <a:rPr lang="zh-CN" altLang="en-US" sz="2000" dirty="0">
                <a:latin typeface="Times New Roman" panose="02020603050405020304" pitchFamily="18" charset="0"/>
                <a:cs typeface="Times New Roman" panose="02020603050405020304" pitchFamily="18" charset="0"/>
              </a:rPr>
              <a:t>，所以在构建</a:t>
            </a:r>
            <a:r>
              <a:rPr lang="en-US" altLang="zh-CN" sz="2000" dirty="0" err="1">
                <a:latin typeface="Times New Roman" panose="02020603050405020304" pitchFamily="18" charset="0"/>
                <a:cs typeface="Times New Roman" panose="02020603050405020304" pitchFamily="18" charset="0"/>
              </a:rPr>
              <a:t>SqlSessionFactory</a:t>
            </a:r>
            <a:r>
              <a:rPr lang="zh-CN" altLang="en-US" sz="2000" dirty="0">
                <a:latin typeface="Times New Roman" panose="02020603050405020304" pitchFamily="18" charset="0"/>
                <a:cs typeface="Times New Roman" panose="02020603050405020304" pitchFamily="18" charset="0"/>
              </a:rPr>
              <a:t>实例时，建议使用</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单例模式</a:t>
            </a:r>
            <a:r>
              <a:rPr lang="zh-CN" altLang="en-US"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lvl="1" eaLnBrk="1" hangingPunct="1">
              <a:lnSpc>
                <a:spcPct val="125000"/>
              </a:lnSpc>
              <a:spcBef>
                <a:spcPts val="0"/>
              </a:spcBef>
            </a:pPr>
            <a:endParaRPr lang="en-US" altLang="zh-CN" sz="2000" dirty="0">
              <a:latin typeface="Times New Roman" panose="02020603050405020304" pitchFamily="18" charset="0"/>
              <a:cs typeface="Times New Roman" panose="02020603050405020304" pitchFamily="18" charset="0"/>
            </a:endParaRPr>
          </a:p>
        </p:txBody>
      </p:sp>
      <p:sp>
        <p:nvSpPr>
          <p:cNvPr id="32771" name="标题 1">
            <a:extLst>
              <a:ext uri="{FF2B5EF4-FFF2-40B4-BE49-F238E27FC236}">
                <a16:creationId xmlns:a16="http://schemas.microsoft.com/office/drawing/2014/main" id="{B0F56E04-11A6-498E-99D7-428C74AE7E77}"/>
              </a:ext>
            </a:extLst>
          </p:cNvPr>
          <p:cNvSpPr>
            <a:spLocks noGrp="1"/>
          </p:cNvSpPr>
          <p:nvPr>
            <p:ph type="ctrTitle"/>
          </p:nvPr>
        </p:nvSpPr>
        <p:spPr/>
        <p:txBody>
          <a:bodyPr/>
          <a:lstStyle/>
          <a:p>
            <a:r>
              <a:rPr lang="en-US" altLang="zh-CN"/>
              <a:t>7.1.1 SqlSessionFactory</a:t>
            </a:r>
            <a:endParaRPr lang="zh-CN" altLang="en-US"/>
          </a:p>
        </p:txBody>
      </p:sp>
      <p:sp>
        <p:nvSpPr>
          <p:cNvPr id="12" name="矩形 16">
            <a:extLst>
              <a:ext uri="{FF2B5EF4-FFF2-40B4-BE49-F238E27FC236}">
                <a16:creationId xmlns:a16="http://schemas.microsoft.com/office/drawing/2014/main" id="{E9566C1B-7D69-48B0-91BA-FCEF45577C0D}"/>
              </a:ext>
            </a:extLst>
          </p:cNvPr>
          <p:cNvSpPr>
            <a:spLocks noChangeArrowheads="1"/>
          </p:cNvSpPr>
          <p:nvPr/>
        </p:nvSpPr>
        <p:spPr bwMode="auto">
          <a:xfrm>
            <a:off x="551792" y="1484166"/>
            <a:ext cx="8082455" cy="899663"/>
          </a:xfrm>
          <a:prstGeom prst="rect">
            <a:avLst/>
          </a:prstGeom>
          <a:ln/>
          <a:extLst>
            <a:ext uri="{91240B29-F687-4F45-9708-019B960494DF}">
              <a14:hiddenLine xmlns:a14="http://schemas.microsoft.com/office/drawing/2010/main" w="28575" algn="ctr">
                <a:solidFill>
                  <a:srgbClr val="000000"/>
                </a:solidFill>
                <a:round/>
                <a:headEnd/>
                <a:tailEnd/>
              </a14:hiddenLine>
            </a:ext>
          </a:extLst>
        </p:spPr>
        <p:style>
          <a:lnRef idx="1">
            <a:schemeClr val="accent1"/>
          </a:lnRef>
          <a:fillRef idx="2">
            <a:schemeClr val="accent1"/>
          </a:fillRef>
          <a:effectRef idx="1">
            <a:schemeClr val="accent1"/>
          </a:effectRef>
          <a:fontRef idx="minor">
            <a:schemeClr val="dk1"/>
          </a:fontRef>
        </p:style>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indent="-366713">
              <a:lnSpc>
                <a:spcPct val="150000"/>
              </a:lnSpc>
            </a:pPr>
            <a:r>
              <a:rPr lang="en-US" altLang="zh-CN" sz="1600" dirty="0" err="1">
                <a:latin typeface="Times New Roman" panose="02020603050405020304" pitchFamily="18" charset="0"/>
                <a:ea typeface="微软雅黑" pitchFamily="34" charset="-122"/>
                <a:cs typeface="Times New Roman" panose="02020603050405020304" pitchFamily="18" charset="0"/>
              </a:rPr>
              <a:t>InputStream</a:t>
            </a:r>
            <a:r>
              <a:rPr lang="en-US" altLang="zh-CN" sz="1600" dirty="0">
                <a:latin typeface="Times New Roman" panose="02020603050405020304" pitchFamily="18" charset="0"/>
                <a:ea typeface="微软雅黑" pitchFamily="34" charset="-122"/>
                <a:cs typeface="Times New Roman" panose="02020603050405020304" pitchFamily="18" charset="0"/>
              </a:rPr>
              <a:t> </a:t>
            </a:r>
            <a:r>
              <a:rPr lang="en-US" altLang="zh-CN" sz="1600" dirty="0" err="1">
                <a:latin typeface="Times New Roman" panose="02020603050405020304" pitchFamily="18" charset="0"/>
                <a:ea typeface="微软雅黑" pitchFamily="34" charset="-122"/>
                <a:cs typeface="Times New Roman" panose="02020603050405020304" pitchFamily="18" charset="0"/>
              </a:rPr>
              <a:t>inputStream</a:t>
            </a:r>
            <a:r>
              <a:rPr lang="en-US" altLang="zh-CN" sz="1600" dirty="0">
                <a:latin typeface="Times New Roman" panose="02020603050405020304" pitchFamily="18" charset="0"/>
                <a:ea typeface="微软雅黑" pitchFamily="34" charset="-122"/>
                <a:cs typeface="Times New Roman" panose="02020603050405020304" pitchFamily="18" charset="0"/>
              </a:rPr>
              <a:t> = </a:t>
            </a:r>
            <a:r>
              <a:rPr lang="en-US" altLang="zh-CN" sz="1600" dirty="0" err="1">
                <a:latin typeface="Times New Roman" panose="02020603050405020304" pitchFamily="18" charset="0"/>
                <a:ea typeface="微软雅黑" pitchFamily="34" charset="-122"/>
                <a:cs typeface="Times New Roman" panose="02020603050405020304" pitchFamily="18" charset="0"/>
              </a:rPr>
              <a:t>Resources.getResourceAsStream</a:t>
            </a:r>
            <a:r>
              <a:rPr lang="en-US" altLang="zh-CN" sz="1600" dirty="0">
                <a:latin typeface="Times New Roman" panose="02020603050405020304" pitchFamily="18" charset="0"/>
                <a:ea typeface="微软雅黑" pitchFamily="34" charset="-122"/>
                <a:cs typeface="Times New Roman" panose="02020603050405020304" pitchFamily="18" charset="0"/>
              </a:rPr>
              <a:t>("</a:t>
            </a:r>
            <a:r>
              <a:rPr lang="zh-CN" altLang="en-US" sz="1600" dirty="0">
                <a:latin typeface="Times New Roman" panose="02020603050405020304" pitchFamily="18" charset="0"/>
                <a:ea typeface="微软雅黑" pitchFamily="34" charset="-122"/>
                <a:cs typeface="Times New Roman" panose="02020603050405020304" pitchFamily="18" charset="0"/>
              </a:rPr>
              <a:t>配置文件位置</a:t>
            </a:r>
            <a:r>
              <a:rPr lang="en-US" altLang="zh-CN" sz="1600" dirty="0">
                <a:latin typeface="Times New Roman" panose="02020603050405020304" pitchFamily="18" charset="0"/>
                <a:ea typeface="微软雅黑" pitchFamily="34" charset="-122"/>
                <a:cs typeface="Times New Roman" panose="02020603050405020304" pitchFamily="18" charset="0"/>
              </a:rPr>
              <a:t>");</a:t>
            </a:r>
          </a:p>
          <a:p>
            <a:pPr lvl="1" indent="-366713">
              <a:lnSpc>
                <a:spcPct val="150000"/>
              </a:lnSpc>
            </a:pPr>
            <a:r>
              <a:rPr lang="en-US" altLang="zh-CN" sz="1600" dirty="0" err="1">
                <a:latin typeface="Times New Roman" panose="02020603050405020304" pitchFamily="18" charset="0"/>
                <a:ea typeface="微软雅黑" pitchFamily="34" charset="-122"/>
                <a:cs typeface="Times New Roman" panose="02020603050405020304" pitchFamily="18" charset="0"/>
              </a:rPr>
              <a:t>SqlSessionFactory</a:t>
            </a:r>
            <a:r>
              <a:rPr lang="en-US" altLang="zh-CN" sz="1600" dirty="0">
                <a:latin typeface="Times New Roman" panose="02020603050405020304" pitchFamily="18" charset="0"/>
                <a:ea typeface="微软雅黑" pitchFamily="34" charset="-122"/>
                <a:cs typeface="Times New Roman" panose="02020603050405020304" pitchFamily="18" charset="0"/>
              </a:rPr>
              <a:t> </a:t>
            </a:r>
            <a:r>
              <a:rPr lang="en-US" altLang="zh-CN" sz="1600" dirty="0" err="1">
                <a:latin typeface="Times New Roman" panose="02020603050405020304" pitchFamily="18" charset="0"/>
                <a:ea typeface="微软雅黑" pitchFamily="34" charset="-122"/>
                <a:cs typeface="Times New Roman" panose="02020603050405020304" pitchFamily="18" charset="0"/>
              </a:rPr>
              <a:t>sqlSessionFactory</a:t>
            </a:r>
            <a:r>
              <a:rPr lang="en-US" altLang="zh-CN" sz="1600" dirty="0">
                <a:latin typeface="Times New Roman" panose="02020603050405020304" pitchFamily="18" charset="0"/>
                <a:ea typeface="微软雅黑" pitchFamily="34" charset="-122"/>
                <a:cs typeface="Times New Roman" panose="02020603050405020304" pitchFamily="18" charset="0"/>
              </a:rPr>
              <a:t> = new </a:t>
            </a:r>
            <a:r>
              <a:rPr lang="en-US" altLang="zh-CN" sz="1600" dirty="0" err="1">
                <a:latin typeface="Times New Roman" panose="02020603050405020304" pitchFamily="18" charset="0"/>
                <a:ea typeface="微软雅黑" pitchFamily="34" charset="-122"/>
                <a:cs typeface="Times New Roman" panose="02020603050405020304" pitchFamily="18" charset="0"/>
              </a:rPr>
              <a:t>SqlSessionFactoryBuilder</a:t>
            </a:r>
            <a:r>
              <a:rPr lang="en-US" altLang="zh-CN" sz="1600" dirty="0">
                <a:latin typeface="Times New Roman" panose="02020603050405020304" pitchFamily="18" charset="0"/>
                <a:ea typeface="微软雅黑" pitchFamily="34" charset="-122"/>
                <a:cs typeface="Times New Roman" panose="02020603050405020304" pitchFamily="18" charset="0"/>
              </a:rPr>
              <a:t>().build(</a:t>
            </a:r>
            <a:r>
              <a:rPr lang="en-US" altLang="zh-CN" sz="1600" dirty="0" err="1">
                <a:latin typeface="Times New Roman" panose="02020603050405020304" pitchFamily="18" charset="0"/>
                <a:ea typeface="微软雅黑" pitchFamily="34" charset="-122"/>
                <a:cs typeface="Times New Roman" panose="02020603050405020304" pitchFamily="18" charset="0"/>
              </a:rPr>
              <a:t>inputStream</a:t>
            </a:r>
            <a:r>
              <a:rPr lang="en-US" altLang="zh-CN" sz="1600" dirty="0">
                <a:latin typeface="Times New Roman" panose="02020603050405020304" pitchFamily="18" charset="0"/>
                <a:ea typeface="微软雅黑" pitchFamily="34" charset="-122"/>
                <a:cs typeface="Times New Roman" panose="02020603050405020304" pitchFamily="18" charset="0"/>
              </a:rPr>
              <a:t>);</a:t>
            </a:r>
          </a:p>
        </p:txBody>
      </p:sp>
    </p:spTree>
    <p:extLst>
      <p:ext uri="{BB962C8B-B14F-4D97-AF65-F5344CB8AC3E}">
        <p14:creationId xmlns:p14="http://schemas.microsoft.com/office/powerpoint/2010/main" val="242111127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left)">
                                      <p:cBhvr>
                                        <p:cTn id="7" dur="500"/>
                                        <p:tgtEl>
                                          <p:spTgt spid="1126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animEffect transition="in" filter="wipe(left)">
                                      <p:cBhvr>
                                        <p:cTn id="11" dur="500"/>
                                        <p:tgtEl>
                                          <p:spTgt spid="11267">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1267">
                                            <p:txEl>
                                              <p:pRg st="5" end="5"/>
                                            </p:txEl>
                                          </p:spTgt>
                                        </p:tgtEl>
                                        <p:attrNameLst>
                                          <p:attrName>style.visibility</p:attrName>
                                        </p:attrNameLst>
                                      </p:cBhvr>
                                      <p:to>
                                        <p:strVal val="visible"/>
                                      </p:to>
                                    </p:set>
                                    <p:animEffect transition="in" filter="wipe(left)">
                                      <p:cBhvr>
                                        <p:cTn id="20" dur="500"/>
                                        <p:tgtEl>
                                          <p:spTgt spid="11267">
                                            <p:txEl>
                                              <p:pRg st="5" end="5"/>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1267">
                                            <p:txEl>
                                              <p:pRg st="6" end="6"/>
                                            </p:txEl>
                                          </p:spTgt>
                                        </p:tgtEl>
                                        <p:attrNameLst>
                                          <p:attrName>style.visibility</p:attrName>
                                        </p:attrNameLst>
                                      </p:cBhvr>
                                      <p:to>
                                        <p:strVal val="visible"/>
                                      </p:to>
                                    </p:set>
                                    <p:animEffect transition="in" filter="wipe(left)">
                                      <p:cBhvr>
                                        <p:cTn id="24" dur="500"/>
                                        <p:tgtEl>
                                          <p:spTgt spid="11267">
                                            <p:txEl>
                                              <p:pRg st="6" end="6"/>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1267">
                                            <p:txEl>
                                              <p:pRg st="7" end="7"/>
                                            </p:txEl>
                                          </p:spTgt>
                                        </p:tgtEl>
                                        <p:attrNameLst>
                                          <p:attrName>style.visibility</p:attrName>
                                        </p:attrNameLst>
                                      </p:cBhvr>
                                      <p:to>
                                        <p:strVal val="visible"/>
                                      </p:to>
                                    </p:set>
                                    <p:animEffect transition="in" filter="wipe(left)">
                                      <p:cBhvr>
                                        <p:cTn id="28" dur="500"/>
                                        <p:tgtEl>
                                          <p:spTgt spid="11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235EBAB-F737-47C0-B37D-DA7304E9B50F}"/>
              </a:ext>
            </a:extLst>
          </p:cNvPr>
          <p:cNvSpPr>
            <a:spLocks noGrp="1"/>
          </p:cNvSpPr>
          <p:nvPr>
            <p:ph idx="1"/>
          </p:nvPr>
        </p:nvSpPr>
        <p:spPr/>
        <p:txBody>
          <a:bodyPr/>
          <a:lstStyle/>
          <a:p>
            <a:r>
              <a:rPr lang="zh-CN" altLang="en-US" dirty="0">
                <a:latin typeface="Calibri" pitchFamily="34" charset="0"/>
              </a:rPr>
              <a:t>百度百科：</a:t>
            </a:r>
            <a:r>
              <a:rPr lang="zh-CN" altLang="en-US" dirty="0"/>
              <a:t>在拥有共享数据的多条线程并行执行的程序中，线程安全的代码会通过同步机制保证各个线程都可以正常且正确的执行，不会出现</a:t>
            </a:r>
            <a:r>
              <a:rPr lang="zh-CN" altLang="en-US" b="1" dirty="0">
                <a:solidFill>
                  <a:srgbClr val="FF0000"/>
                </a:solidFill>
              </a:rPr>
              <a:t>数据污染</a:t>
            </a:r>
            <a:r>
              <a:rPr lang="zh-CN" altLang="en-US" dirty="0"/>
              <a:t>等意外情况。</a:t>
            </a:r>
            <a:endParaRPr lang="en-US" altLang="zh-CN" dirty="0">
              <a:latin typeface="Calibri" pitchFamily="34" charset="0"/>
            </a:endParaRPr>
          </a:p>
          <a:p>
            <a:r>
              <a:rPr lang="zh-CN" altLang="en-US" dirty="0">
                <a:latin typeface="Calibri" pitchFamily="34" charset="0"/>
              </a:rPr>
              <a:t>多个线程访问同一个对象时，如果不用考虑这些线程在运行时环境下的</a:t>
            </a:r>
            <a:r>
              <a:rPr lang="zh-CN" altLang="en-US" dirty="0">
                <a:solidFill>
                  <a:srgbClr val="FF0000"/>
                </a:solidFill>
                <a:latin typeface="Calibri" pitchFamily="34" charset="0"/>
              </a:rPr>
              <a:t>调度和交替执行</a:t>
            </a:r>
            <a:r>
              <a:rPr lang="zh-CN" altLang="en-US" dirty="0">
                <a:latin typeface="Calibri" pitchFamily="34" charset="0"/>
              </a:rPr>
              <a:t>，也不需要进行额外的同步，或者在调用方进行任何其他操作，调用这个对象的行为都可以获得正确的结果，那么这个对象就是</a:t>
            </a:r>
            <a:r>
              <a:rPr lang="zh-CN" altLang="en-US" b="1" dirty="0">
                <a:solidFill>
                  <a:srgbClr val="FF0000"/>
                </a:solidFill>
                <a:latin typeface="Calibri" pitchFamily="34" charset="0"/>
              </a:rPr>
              <a:t>线程安全</a:t>
            </a:r>
            <a:r>
              <a:rPr lang="zh-CN" altLang="en-US" dirty="0">
                <a:latin typeface="Calibri" pitchFamily="34" charset="0"/>
              </a:rPr>
              <a:t>的。</a:t>
            </a:r>
            <a:endParaRPr lang="en-US" altLang="zh-CN" dirty="0">
              <a:latin typeface="Calibri" pitchFamily="34" charset="0"/>
            </a:endParaRPr>
          </a:p>
          <a:p>
            <a:r>
              <a:rPr lang="zh-CN" altLang="en-US" dirty="0"/>
              <a:t>线程安全问题大多是由</a:t>
            </a:r>
            <a:r>
              <a:rPr lang="zh-CN" altLang="en-US" b="1" dirty="0">
                <a:solidFill>
                  <a:srgbClr val="FF0000"/>
                </a:solidFill>
              </a:rPr>
              <a:t>全局变量及静态变量</a:t>
            </a:r>
            <a:r>
              <a:rPr lang="zh-CN" altLang="en-US" dirty="0"/>
              <a:t>引起的。</a:t>
            </a:r>
            <a:endParaRPr lang="en-US" altLang="zh-CN" dirty="0">
              <a:latin typeface="Calibri" pitchFamily="34" charset="0"/>
            </a:endParaRPr>
          </a:p>
          <a:p>
            <a:endParaRPr lang="zh-CN" altLang="en-US" dirty="0"/>
          </a:p>
        </p:txBody>
      </p:sp>
      <p:sp>
        <p:nvSpPr>
          <p:cNvPr id="3" name="标题 2">
            <a:extLst>
              <a:ext uri="{FF2B5EF4-FFF2-40B4-BE49-F238E27FC236}">
                <a16:creationId xmlns:a16="http://schemas.microsoft.com/office/drawing/2014/main" id="{9BFBDF1B-163A-4FE0-8005-4B9C47A59B25}"/>
              </a:ext>
            </a:extLst>
          </p:cNvPr>
          <p:cNvSpPr>
            <a:spLocks noGrp="1"/>
          </p:cNvSpPr>
          <p:nvPr>
            <p:ph type="ctrTitle"/>
          </p:nvPr>
        </p:nvSpPr>
        <p:spPr/>
        <p:txBody>
          <a:bodyPr/>
          <a:lstStyle/>
          <a:p>
            <a:r>
              <a:rPr lang="zh-CN" altLang="en-US" dirty="0"/>
              <a:t>讨论：线程安全</a:t>
            </a:r>
          </a:p>
        </p:txBody>
      </p:sp>
    </p:spTree>
    <p:extLst>
      <p:ext uri="{BB962C8B-B14F-4D97-AF65-F5344CB8AC3E}">
        <p14:creationId xmlns:p14="http://schemas.microsoft.com/office/powerpoint/2010/main" val="375976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ACB2308-95B3-4EB0-87B7-8A70617A6D72}"/>
              </a:ext>
            </a:extLst>
          </p:cNvPr>
          <p:cNvSpPr>
            <a:spLocks noGrp="1"/>
          </p:cNvSpPr>
          <p:nvPr>
            <p:ph idx="1"/>
          </p:nvPr>
        </p:nvSpPr>
        <p:spPr/>
        <p:txBody>
          <a:bodyPr/>
          <a:lstStyle/>
          <a:p>
            <a:r>
              <a:rPr lang="zh-CN" altLang="en-US" dirty="0"/>
              <a:t>线程是并行的</a:t>
            </a:r>
          </a:p>
        </p:txBody>
      </p:sp>
      <p:sp>
        <p:nvSpPr>
          <p:cNvPr id="2" name="标题 1">
            <a:extLst>
              <a:ext uri="{FF2B5EF4-FFF2-40B4-BE49-F238E27FC236}">
                <a16:creationId xmlns:a16="http://schemas.microsoft.com/office/drawing/2014/main" id="{4EF781A6-12B9-47A4-98DD-D7A5C05CDC68}"/>
              </a:ext>
            </a:extLst>
          </p:cNvPr>
          <p:cNvSpPr>
            <a:spLocks noGrp="1"/>
          </p:cNvSpPr>
          <p:nvPr>
            <p:ph type="ctrTitle"/>
          </p:nvPr>
        </p:nvSpPr>
        <p:spPr/>
        <p:txBody>
          <a:bodyPr/>
          <a:lstStyle/>
          <a:p>
            <a:r>
              <a:rPr lang="zh-CN" altLang="en-US" dirty="0"/>
              <a:t>讨论：线程安全</a:t>
            </a:r>
          </a:p>
        </p:txBody>
      </p:sp>
      <p:sp>
        <p:nvSpPr>
          <p:cNvPr id="4" name="矩形 3">
            <a:extLst>
              <a:ext uri="{FF2B5EF4-FFF2-40B4-BE49-F238E27FC236}">
                <a16:creationId xmlns:a16="http://schemas.microsoft.com/office/drawing/2014/main" id="{FFDCDBD0-FD80-4777-A38E-3A67BC873646}"/>
              </a:ext>
            </a:extLst>
          </p:cNvPr>
          <p:cNvSpPr/>
          <p:nvPr/>
        </p:nvSpPr>
        <p:spPr>
          <a:xfrm>
            <a:off x="2935874" y="593998"/>
            <a:ext cx="3254656" cy="1815882"/>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wrap="square">
            <a:spAutoFit/>
          </a:bodyPr>
          <a:lstStyle/>
          <a:p>
            <a:r>
              <a:rPr lang="en-US" altLang="zh-CN" b="1" dirty="0"/>
              <a:t>public class </a:t>
            </a:r>
            <a:r>
              <a:rPr lang="en-US" altLang="zh-CN" b="1" dirty="0" err="1"/>
              <a:t>CountDemo</a:t>
            </a:r>
            <a:r>
              <a:rPr lang="en-US" altLang="zh-CN" b="1" dirty="0"/>
              <a:t>{</a:t>
            </a:r>
          </a:p>
          <a:p>
            <a:r>
              <a:rPr lang="en-US" altLang="zh-CN"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private int </a:t>
            </a:r>
            <a:r>
              <a:rPr lang="en-US" altLang="zh-CN" sz="2000" b="1" dirty="0">
                <a:solidFill>
                  <a:srgbClr val="0070C0"/>
                </a:solidFill>
                <a:latin typeface="Times New Roman" panose="02020603050405020304" pitchFamily="18" charset="0"/>
                <a:cs typeface="Times New Roman" panose="02020603050405020304" pitchFamily="18" charset="0"/>
              </a:rPr>
              <a:t>total</a:t>
            </a:r>
            <a:r>
              <a:rPr lang="en-US" altLang="zh-CN"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 0;</a:t>
            </a:r>
            <a:br>
              <a:rPr lang="en-US" altLang="zh-CN" b="1" dirty="0">
                <a:solidFill>
                  <a:schemeClr val="tx1"/>
                </a:solidFill>
                <a:latin typeface="Times New Roman" panose="02020603050405020304" pitchFamily="18" charset="0"/>
                <a:ea typeface="微软雅黑" pitchFamily="34" charset="-122"/>
                <a:cs typeface="Times New Roman" panose="02020603050405020304" pitchFamily="18" charset="0"/>
              </a:rPr>
            </a:br>
            <a:r>
              <a:rPr lang="en-US" altLang="zh-CN"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public  void   count() {</a:t>
            </a:r>
            <a:br>
              <a:rPr lang="en-US" altLang="zh-CN" b="1" dirty="0">
                <a:solidFill>
                  <a:srgbClr val="C00000"/>
                </a:solidFill>
                <a:latin typeface="Times New Roman" panose="02020603050405020304" pitchFamily="18" charset="0"/>
                <a:ea typeface="微软雅黑" pitchFamily="34" charset="-122"/>
                <a:cs typeface="Times New Roman" panose="02020603050405020304" pitchFamily="18" charset="0"/>
              </a:rPr>
            </a:br>
            <a:r>
              <a:rPr lang="en-US" altLang="zh-CN"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b="1" dirty="0">
                <a:solidFill>
                  <a:srgbClr val="C00000"/>
                </a:solidFill>
                <a:latin typeface="Times New Roman" panose="02020603050405020304" pitchFamily="18" charset="0"/>
                <a:ea typeface="微软雅黑" pitchFamily="34" charset="-122"/>
                <a:cs typeface="Times New Roman" panose="02020603050405020304" pitchFamily="18" charset="0"/>
              </a:rPr>
              <a:t> </a:t>
            </a:r>
            <a:r>
              <a:rPr lang="en-US" altLang="zh-CN" sz="2000" b="1" dirty="0">
                <a:solidFill>
                  <a:srgbClr val="0070C0"/>
                </a:solidFill>
                <a:latin typeface="Times New Roman" panose="02020603050405020304" pitchFamily="18" charset="0"/>
                <a:cs typeface="Times New Roman" panose="02020603050405020304" pitchFamily="18" charset="0"/>
              </a:rPr>
              <a:t>total</a:t>
            </a:r>
            <a:r>
              <a:rPr lang="en-US" altLang="zh-CN" b="1" dirty="0">
                <a:solidFill>
                  <a:srgbClr val="C00000"/>
                </a:solidFill>
                <a:latin typeface="Times New Roman" panose="02020603050405020304" pitchFamily="18" charset="0"/>
                <a:ea typeface="微软雅黑" pitchFamily="34" charset="-122"/>
                <a:cs typeface="Times New Roman" panose="02020603050405020304" pitchFamily="18" charset="0"/>
              </a:rPr>
              <a:t>++;        </a:t>
            </a:r>
            <a:br>
              <a:rPr lang="en-US" altLang="zh-CN" b="1" dirty="0">
                <a:solidFill>
                  <a:srgbClr val="C00000"/>
                </a:solidFill>
                <a:latin typeface="Times New Roman" panose="02020603050405020304" pitchFamily="18" charset="0"/>
                <a:ea typeface="微软雅黑" pitchFamily="34" charset="-122"/>
                <a:cs typeface="Times New Roman" panose="02020603050405020304" pitchFamily="18" charset="0"/>
              </a:rPr>
            </a:br>
            <a:r>
              <a:rPr lang="en-US" altLang="zh-CN"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 </a:t>
            </a:r>
          </a:p>
          <a:p>
            <a:r>
              <a:rPr lang="en-US" altLang="zh-CN"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b="1" dirty="0">
              <a:solidFill>
                <a:srgbClr val="C00000"/>
              </a:solidFill>
              <a:latin typeface="Times New Roman" panose="02020603050405020304" pitchFamily="18" charset="0"/>
              <a:ea typeface="微软雅黑" pitchFamily="34" charset="-122"/>
              <a:cs typeface="Times New Roman" panose="02020603050405020304" pitchFamily="18" charset="0"/>
            </a:endParaRPr>
          </a:p>
        </p:txBody>
      </p:sp>
      <p:sp>
        <p:nvSpPr>
          <p:cNvPr id="8" name="矩形 7">
            <a:extLst>
              <a:ext uri="{FF2B5EF4-FFF2-40B4-BE49-F238E27FC236}">
                <a16:creationId xmlns:a16="http://schemas.microsoft.com/office/drawing/2014/main" id="{C8E40AF5-D8CE-45EB-A7CA-546400FEC2AC}"/>
              </a:ext>
            </a:extLst>
          </p:cNvPr>
          <p:cNvSpPr/>
          <p:nvPr/>
        </p:nvSpPr>
        <p:spPr>
          <a:xfrm>
            <a:off x="227093" y="2438284"/>
            <a:ext cx="4336109" cy="233910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altLang="zh-CN"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new Thread() {</a:t>
            </a:r>
          </a:p>
          <a:p>
            <a:r>
              <a:rPr lang="en-US" altLang="zh-CN"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public void run() {</a:t>
            </a:r>
          </a:p>
          <a:p>
            <a:r>
              <a:rPr lang="nn-NO" altLang="zh-CN"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for (int i = 0; i &lt; 100; i++) {</a:t>
            </a:r>
          </a:p>
          <a:p>
            <a:r>
              <a:rPr lang="en-US" altLang="zh-CN"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try {</a:t>
            </a:r>
          </a:p>
          <a:p>
            <a:r>
              <a:rPr lang="en-US" altLang="zh-CN"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6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Thread.sleep</a:t>
            </a:r>
            <a:r>
              <a:rPr lang="en-US" altLang="zh-CN"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600" b="1"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 catch (</a:t>
            </a:r>
            <a:r>
              <a:rPr lang="en-US" altLang="zh-CN" sz="16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InterruptedException</a:t>
            </a:r>
            <a:r>
              <a:rPr lang="en-US" altLang="zh-CN"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e) {}</a:t>
            </a:r>
          </a:p>
          <a:p>
            <a:r>
              <a:rPr lang="en-US" altLang="zh-CN"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600" b="1" dirty="0">
                <a:solidFill>
                  <a:srgbClr val="0070C0"/>
                </a:solidFill>
                <a:effectLst>
                  <a:outerShdw blurRad="38100" dist="38100" dir="2700000" algn="tl">
                    <a:srgbClr val="000000">
                      <a:alpha val="43137"/>
                    </a:srgbClr>
                  </a:outerShdw>
                </a:effectLst>
                <a:latin typeface="Times New Roman" panose="02020603050405020304" pitchFamily="18" charset="0"/>
                <a:ea typeface="Microsoft YaHei" panose="020B0503020204020204" pitchFamily="34" charset="-122"/>
                <a:cs typeface="Times New Roman" panose="02020603050405020304" pitchFamily="18" charset="0"/>
              </a:rPr>
              <a:t>count();</a:t>
            </a:r>
          </a:p>
          <a:p>
            <a:r>
              <a:rPr lang="en-US" altLang="zh-CN"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6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System.out.println</a:t>
            </a:r>
            <a:r>
              <a:rPr lang="en-US" altLang="zh-CN"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("Thread 1: " + total);</a:t>
            </a:r>
          </a:p>
          <a:p>
            <a:r>
              <a:rPr lang="en-US" altLang="zh-CN"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}}}.start();</a:t>
            </a:r>
            <a:endParaRPr lang="zh-CN" altLang="en-US"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E6B931CE-E2C6-4692-BC1B-99C492547CEC}"/>
              </a:ext>
            </a:extLst>
          </p:cNvPr>
          <p:cNvSpPr/>
          <p:nvPr/>
        </p:nvSpPr>
        <p:spPr>
          <a:xfrm>
            <a:off x="4572813" y="2438284"/>
            <a:ext cx="4336110" cy="233910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altLang="zh-CN"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new Thread() {</a:t>
            </a:r>
          </a:p>
          <a:p>
            <a:r>
              <a:rPr lang="en-US" altLang="zh-CN"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public void run() {</a:t>
            </a:r>
          </a:p>
          <a:p>
            <a:r>
              <a:rPr lang="nn-NO" altLang="zh-CN"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for (int i = 0; i &lt; 100; i++) {</a:t>
            </a:r>
          </a:p>
          <a:p>
            <a:r>
              <a:rPr lang="en-US" altLang="zh-CN"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try {</a:t>
            </a:r>
          </a:p>
          <a:p>
            <a:r>
              <a:rPr lang="en-US" altLang="zh-CN"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6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Thread.sleep</a:t>
            </a:r>
            <a:r>
              <a:rPr lang="en-US" altLang="zh-CN"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600" b="1"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rPr>
              <a:t>10</a:t>
            </a:r>
            <a:r>
              <a:rPr lang="en-US" altLang="zh-CN"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 catch (</a:t>
            </a:r>
            <a:r>
              <a:rPr lang="en-US" altLang="zh-CN" sz="16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InterruptedException</a:t>
            </a:r>
            <a:r>
              <a:rPr lang="en-US" altLang="zh-CN"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e) {}</a:t>
            </a:r>
          </a:p>
          <a:p>
            <a:r>
              <a:rPr lang="en-US" altLang="zh-CN"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600" b="1" dirty="0">
                <a:solidFill>
                  <a:srgbClr val="0070C0"/>
                </a:solidFill>
                <a:effectLst>
                  <a:outerShdw blurRad="38100" dist="38100" dir="2700000" algn="tl">
                    <a:srgbClr val="000000">
                      <a:alpha val="43137"/>
                    </a:srgbClr>
                  </a:outerShdw>
                </a:effectLst>
                <a:latin typeface="Times New Roman" panose="02020603050405020304" pitchFamily="18" charset="0"/>
                <a:ea typeface="Microsoft YaHei" panose="020B0503020204020204" pitchFamily="34" charset="-122"/>
                <a:cs typeface="Times New Roman" panose="02020603050405020304" pitchFamily="18" charset="0"/>
              </a:rPr>
              <a:t>count();</a:t>
            </a:r>
          </a:p>
          <a:p>
            <a:r>
              <a:rPr lang="en-US" altLang="zh-CN"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6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System.out.println</a:t>
            </a:r>
            <a:r>
              <a:rPr lang="en-US" altLang="zh-CN"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("Thread 2: " + total);</a:t>
            </a:r>
          </a:p>
          <a:p>
            <a:r>
              <a:rPr lang="en-US" altLang="zh-CN"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}}}.start();</a:t>
            </a:r>
            <a:endParaRPr lang="zh-CN" altLang="en-US" sz="16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882779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d968fd94b7acf783270d0184d252cef3b3c40"/>
</p:tagLst>
</file>

<file path=ppt/tags/tag2.xml><?xml version="1.0" encoding="utf-8"?>
<p:tagLst xmlns:a="http://schemas.openxmlformats.org/drawingml/2006/main" xmlns:r="http://schemas.openxmlformats.org/officeDocument/2006/relationships" xmlns:p="http://schemas.openxmlformats.org/presentationml/2006/main">
  <p:tag name="GENSWF_SLIDE_TITLE" val="学习目标"/>
  <p:tag name="GENSWF_ADVANCE_TIME" val="0.00"/>
  <p:tag name="ISPRING_SLIDE_INDENT_LEVEL" val="0"/>
  <p:tag name="ISPRING_CUSTOM_TIMING_USED" val="0"/>
</p:tagLst>
</file>

<file path=ppt/tags/tag3.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Lst>
</file>

<file path=ppt/tags/tag4.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Lst>
</file>

<file path=ppt/tags/tag5.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Lst>
</file>

<file path=ppt/tags/tag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6 本章小结"/>
</p:tagLst>
</file>

<file path=ppt/tags/tag7.xml><?xml version="1.0" encoding="utf-8"?>
<p:tagLst xmlns:a="http://schemas.openxmlformats.org/drawingml/2006/main" xmlns:r="http://schemas.openxmlformats.org/officeDocument/2006/relationships" xmlns:p="http://schemas.openxmlformats.org/presentationml/2006/main">
  <p:tag name="GENSWF_SLIDE_TITLE" val="第一章 PHP开篇"/>
  <p:tag name="GENSWF_ADVANCE_TIME" val="0.00"/>
  <p:tag name="ISPRING_SLIDE_INDENT_LEVEL" val="0"/>
  <p:tag name="ISPRING_CUSTOM_TIMING_USED" val="0"/>
</p:tagLst>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bic2013" id="{55B3C749-8E2C-4314-ABE9-EE8E9F235078}" vid="{CA16E38B-FE92-447B-B5FA-538F992A432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12372</TotalTime>
  <Pages>0</Pages>
  <Words>5050</Words>
  <Characters>0</Characters>
  <Application>Microsoft Office PowerPoint</Application>
  <DocSecurity>0</DocSecurity>
  <PresentationFormat>全屏显示(16:9)</PresentationFormat>
  <Lines>0</Lines>
  <Paragraphs>524</Paragraphs>
  <Slides>52</Slides>
  <Notes>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2" baseType="lpstr">
      <vt:lpstr>Microsoft YaHei UI</vt:lpstr>
      <vt:lpstr>黑体</vt:lpstr>
      <vt:lpstr>微软雅黑</vt:lpstr>
      <vt:lpstr>Arial</vt:lpstr>
      <vt:lpstr>Calibri</vt:lpstr>
      <vt:lpstr>Times New Roman</vt:lpstr>
      <vt:lpstr>Verdana</vt:lpstr>
      <vt:lpstr>Wingdings</vt:lpstr>
      <vt:lpstr>Office 主题​​</vt:lpstr>
      <vt:lpstr>Microsoft Excel Chart</vt:lpstr>
      <vt:lpstr>第7章 MyBatis的核心配置</vt:lpstr>
      <vt:lpstr>回顾：初识MyBatis</vt:lpstr>
      <vt:lpstr>回顾：初识MyBatis</vt:lpstr>
      <vt:lpstr>学习目标</vt:lpstr>
      <vt:lpstr>第7章 MyBatis的核心配置</vt:lpstr>
      <vt:lpstr>7.1.1 SqlSessionFactory</vt:lpstr>
      <vt:lpstr>7.1.1 SqlSessionFactory</vt:lpstr>
      <vt:lpstr>讨论：线程安全</vt:lpstr>
      <vt:lpstr>讨论：线程安全</vt:lpstr>
      <vt:lpstr>讨论：线程安全</vt:lpstr>
      <vt:lpstr>讨论：线程安全</vt:lpstr>
      <vt:lpstr>7.1.2 SqlSession</vt:lpstr>
      <vt:lpstr>7.1.2 SqlSession</vt:lpstr>
      <vt:lpstr>7.1.2 SqlSession</vt:lpstr>
      <vt:lpstr>7.1.2 SqlSession</vt:lpstr>
      <vt:lpstr>7.1.2 SqlSession</vt:lpstr>
      <vt:lpstr>7.1.2 SqlSession</vt:lpstr>
      <vt:lpstr>第7章 MyBatis的核心配置</vt:lpstr>
      <vt:lpstr>7.2.1 主要元素</vt:lpstr>
      <vt:lpstr>7.2.2 &lt;properties&gt;元素</vt:lpstr>
      <vt:lpstr>7.2.2 &lt;properties&gt;元素</vt:lpstr>
      <vt:lpstr>7.2.3 &lt;settings&gt;元素</vt:lpstr>
      <vt:lpstr>7.2.4 &lt;typeAliases&gt;元素</vt:lpstr>
      <vt:lpstr>7.2.4 &lt;typeAliases&gt;元素</vt:lpstr>
      <vt:lpstr>7.2.5 &lt;typeHandler&gt;元素</vt:lpstr>
      <vt:lpstr>7.2.6 &lt;objectFactory&gt;元素</vt:lpstr>
      <vt:lpstr>7.2.6 &lt;objectFactory&gt;元素</vt:lpstr>
      <vt:lpstr>7.2.7 &lt;plugins&gt;元素</vt:lpstr>
      <vt:lpstr>7.2.8 &lt;environments&gt;元素</vt:lpstr>
      <vt:lpstr>7.2.8 &lt;environments&gt;元素</vt:lpstr>
      <vt:lpstr>7.2.8 &lt;environments&gt;元素</vt:lpstr>
      <vt:lpstr>7.2.8 &lt;environments&gt;元素</vt:lpstr>
      <vt:lpstr>7.2.8 &lt;environments&gt;元素</vt:lpstr>
      <vt:lpstr>7.2.9 &lt;mappers&gt;元素</vt:lpstr>
      <vt:lpstr>7.2.9 &lt;mappers&gt;元素</vt:lpstr>
      <vt:lpstr>7.2.10 &lt;databaseIdProvider&gt;元素</vt:lpstr>
      <vt:lpstr>第7章 MyBatis的核心配置</vt:lpstr>
      <vt:lpstr>7.3.1 主要元素</vt:lpstr>
      <vt:lpstr>7.3.2 &lt;select&gt;元素</vt:lpstr>
      <vt:lpstr>7.3.2 &lt;select&gt;元素</vt:lpstr>
      <vt:lpstr>7.3.3 &lt;insert&gt;元素</vt:lpstr>
      <vt:lpstr>7.3.3 &lt;insert&gt;元素</vt:lpstr>
      <vt:lpstr>7.3.3 &lt;insert&gt;元素</vt:lpstr>
      <vt:lpstr>7.3.3 &lt;insert&gt;元素</vt:lpstr>
      <vt:lpstr>7.3.4 &lt;update&gt;和&lt;delete&gt;元素</vt:lpstr>
      <vt:lpstr>7.3.4 &lt;update&gt;和&lt;delete&gt;元素</vt:lpstr>
      <vt:lpstr>7.3.5 &lt;sql&gt;元素</vt:lpstr>
      <vt:lpstr>7.3.5 &lt;sql&gt;元素</vt:lpstr>
      <vt:lpstr>7.3.5 &lt;sql&gt;元素</vt:lpstr>
      <vt:lpstr>7.3.6 &lt;resultMap&gt;元素</vt:lpstr>
      <vt:lpstr>7.4 本章小结</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刘鹍-济南大学网络工程系;刘鹍</dc:creator>
  <cp:lastModifiedBy>nicop6@ujn.edu.cn</cp:lastModifiedBy>
  <cp:revision>647</cp:revision>
  <dcterms:created xsi:type="dcterms:W3CDTF">2013-01-25T01:44:32Z</dcterms:created>
  <dcterms:modified xsi:type="dcterms:W3CDTF">2020-03-24T19:31:00Z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2052-9.1.0.4517</vt:lpwstr>
  </property>
</Properties>
</file>