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0"/>
  </p:notesMasterIdLst>
  <p:sldIdLst>
    <p:sldId id="404" r:id="rId2"/>
    <p:sldId id="524" r:id="rId3"/>
    <p:sldId id="526" r:id="rId4"/>
    <p:sldId id="527" r:id="rId5"/>
    <p:sldId id="425" r:id="rId6"/>
    <p:sldId id="429" r:id="rId7"/>
    <p:sldId id="499" r:id="rId8"/>
    <p:sldId id="452" r:id="rId9"/>
    <p:sldId id="500" r:id="rId10"/>
    <p:sldId id="501" r:id="rId11"/>
    <p:sldId id="506" r:id="rId12"/>
    <p:sldId id="507" r:id="rId13"/>
    <p:sldId id="509" r:id="rId14"/>
    <p:sldId id="510" r:id="rId15"/>
    <p:sldId id="511" r:id="rId16"/>
    <p:sldId id="525" r:id="rId17"/>
    <p:sldId id="512" r:id="rId18"/>
    <p:sldId id="513" r:id="rId19"/>
    <p:sldId id="515" r:id="rId20"/>
    <p:sldId id="516" r:id="rId21"/>
    <p:sldId id="518" r:id="rId22"/>
    <p:sldId id="519" r:id="rId23"/>
    <p:sldId id="520" r:id="rId24"/>
    <p:sldId id="521" r:id="rId25"/>
    <p:sldId id="522" r:id="rId26"/>
    <p:sldId id="523" r:id="rId27"/>
    <p:sldId id="403" r:id="rId28"/>
    <p:sldId id="296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0" autoAdjust="0"/>
  </p:normalViewPr>
  <p:slideViewPr>
    <p:cSldViewPr snapToGrid="0" snapToObjects="1">
      <p:cViewPr varScale="1">
        <p:scale>
          <a:sx n="72" d="100"/>
          <a:sy n="72" d="100"/>
        </p:scale>
        <p:origin x="648" y="51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2020/3/29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31818BDF-1A3A-4083-90BB-405EEF333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0695182-7A56-4468-B7CC-A1D37BC7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CB0F032-B8C1-41DF-A688-F7E89A969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82ABC-4890-43D2-9C5F-441D0C86E0E2}" type="slidenum">
              <a:rPr lang="zh-CN" altLang="en-US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751F3BB3-364C-4130-B1E2-B6EA28232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A0DFE2FD-3919-42FD-9085-54DD8400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7D6D1D3-3DBC-401D-88A4-7004329AD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CC52B1-6B0B-42C3-8A51-8AF270EE8C99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这样，映射文件中的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就要根据不同的情况提供不同形式的实现，这显然是比较麻烦的，且不利于项目的移植。为了减少这种麻烦，就可以使用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&lt;bind&gt;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元素来解决这一问题。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2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C4D4A7F-8813-4E50-9D9D-E2F9025C57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44B84A9-13A0-4BF0-A8F1-B88AF0DA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F8CACC1-A8EE-4534-B616-1973CAB1E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7CFF4F-C6D7-41B4-BD85-83C17E5348FB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28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31818BDF-1A3A-4083-90BB-405EEF333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0695182-7A56-4468-B7CC-A1D37BC7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CB0F032-B8C1-41DF-A688-F7E89A969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82ABC-4890-43D2-9C5F-441D0C86E0E2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31818BDF-1A3A-4083-90BB-405EEF333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0695182-7A56-4468-B7CC-A1D37BC7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CB0F032-B8C1-41DF-A688-F7E89A969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82ABC-4890-43D2-9C5F-441D0C86E0E2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1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765EA78E-45A3-4DB4-8833-00FD36CC4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8CAEB24-BDE6-421A-B8D7-43B3AFCF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1371A507-716C-40A1-A26D-2258F5CD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E7FE14-A3C9-4335-90D5-84089C9427A3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DF77F0F-5D20-4106-AAC8-3959B9E611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1A25FAD7-E834-4B3A-A414-FAC2F7D5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3B4B5F2-FBD9-4D5B-82C8-B33569248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659791-16E3-4865-97D0-928FE0DEF824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2362E5BC-1480-4071-AE4E-89F01A05C9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F48C51B6-D3ED-49BA-BC92-B19B547E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8D51C97-77DA-4BF6-A8AC-553DD3A9F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6C6A1-213F-4024-B553-75927596CDDE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4208B7FF-9F70-41E4-9122-34FAEEB4D2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55833BF5-1767-4DD3-B502-1D7F2773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9B45517-40F1-4114-8DA3-2DDB2C6C7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582CA3-E0A7-4C4E-932B-1F31AD7F507E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1C797EF-62F0-4727-A4C9-DC89F69BE2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AD9C175D-CC3C-404F-9731-E450CC45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501C9BAF-7D43-449E-A7E3-5839B4460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04791F-5D12-4721-8694-2DCA7889B17E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0494A4E-9DDC-483C-8EDD-102B3525B5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7FE23470-4116-4251-A2CA-79D44132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3B37A3BC-7E7C-4E79-9C41-882D82DDF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CE2FA2-91B0-41A4-AE03-CDF415C0E504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11B63-A949-4B59-B9A0-0A8DB914E2E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C8084B-B702-482A-A252-B744D0E54E3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727BD1F-8C5E-4E8A-AA1D-828547DA8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4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7051" y="814521"/>
            <a:ext cx="1725292" cy="4013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21" y="814520"/>
            <a:ext cx="583232" cy="4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7" r:id="rId5"/>
    <p:sldLayoutId id="2147484209" r:id="rId6"/>
    <p:sldLayoutId id="2147484211" r:id="rId7"/>
    <p:sldLayoutId id="2147484212" r:id="rId8"/>
    <p:sldLayoutId id="2147484213" r:id="rId9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5928DA2-2AFA-41BC-A728-DA91DAD0F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71A9686-B29B-4786-B07A-675DD4663D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D04DAA-06BC-4C3B-B2BF-270DCB1B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&lt;if&gt;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元素是最常用的判断语句，它类似于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，主要用于实现某些简单的条件选择。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其基本使用示例如下：</a:t>
            </a:r>
          </a:p>
          <a:p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3561A86E-E2BA-4073-9040-6E65F03CB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8.2 &lt;if&gt;</a:t>
            </a:r>
            <a:r>
              <a:rPr lang="zh-CN" altLang="en-US"/>
              <a:t>元素</a:t>
            </a:r>
          </a:p>
        </p:txBody>
      </p:sp>
      <p:sp>
        <p:nvSpPr>
          <p:cNvPr id="19" name="矩形 16">
            <a:extLst>
              <a:ext uri="{FF2B5EF4-FFF2-40B4-BE49-F238E27FC236}">
                <a16:creationId xmlns:a16="http://schemas.microsoft.com/office/drawing/2014/main" id="{21997469-0AC6-44A1-81AD-82C565FB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" y="1942989"/>
            <a:ext cx="8175625" cy="2857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* from customer where 1=1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&lt;if test="username !=null and username !=''"&gt;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username like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('%',#{username}, '%')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&lt;/if&gt;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&lt;if test="jobs !=null and jobs !=''"&gt;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jobs= #{jobs}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&lt;/if&gt;</a:t>
            </a:r>
          </a:p>
        </p:txBody>
      </p:sp>
      <p:sp>
        <p:nvSpPr>
          <p:cNvPr id="20" name="圆角矩形 4">
            <a:extLst>
              <a:ext uri="{FF2B5EF4-FFF2-40B4-BE49-F238E27FC236}">
                <a16:creationId xmlns:a16="http://schemas.microsoft.com/office/drawing/2014/main" id="{3606D9E6-2586-4400-86C9-04C5E0186304}"/>
              </a:ext>
            </a:extLst>
          </p:cNvPr>
          <p:cNvSpPr/>
          <p:nvPr/>
        </p:nvSpPr>
        <p:spPr>
          <a:xfrm>
            <a:off x="6182157" y="2203579"/>
            <a:ext cx="2114550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&lt;if&gt;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进行非空判断，并动态组装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316D3-1ED5-483A-88AA-7473246ED319}"/>
              </a:ext>
            </a:extLst>
          </p:cNvPr>
          <p:cNvGrpSpPr>
            <a:grpSpLocks/>
          </p:cNvGrpSpPr>
          <p:nvPr/>
        </p:nvGrpSpPr>
        <p:grpSpPr bwMode="auto">
          <a:xfrm>
            <a:off x="3999027" y="2557909"/>
            <a:ext cx="2152650" cy="1243012"/>
            <a:chOff x="4029510" y="2836990"/>
            <a:chExt cx="2152648" cy="1243013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6993E2A-4959-4E89-A1C8-90FA763A277A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5020109" y="2836990"/>
              <a:ext cx="116204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05CB5A2-41BB-4EF3-BC55-9588977BEEDD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4029510" y="2836990"/>
              <a:ext cx="2152648" cy="12430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A3D01D8-CA4E-40F1-9EE6-EE34F9570D3D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58AD4A-DEA0-4108-9575-BCED9D472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0B5F00-C187-4874-B0C8-2B8104E8916F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954087"/>
            <a:ext cx="8070850" cy="3514725"/>
            <a:chOff x="459825" y="1731993"/>
            <a:chExt cx="8071400" cy="3514138"/>
          </a:xfrm>
        </p:grpSpPr>
        <p:sp>
          <p:nvSpPr>
            <p:cNvPr id="19" name="对角圆角矩形 10">
              <a:extLst>
                <a:ext uri="{FF2B5EF4-FFF2-40B4-BE49-F238E27FC236}">
                  <a16:creationId xmlns:a16="http://schemas.microsoft.com/office/drawing/2014/main" id="{3D4D2B1D-2348-435D-BB71-6FA16E2575A1}"/>
                </a:ext>
              </a:extLst>
            </p:cNvPr>
            <p:cNvSpPr/>
            <p:nvPr/>
          </p:nvSpPr>
          <p:spPr bwMode="auto">
            <a:xfrm>
              <a:off x="459825" y="2711316"/>
              <a:ext cx="6288517" cy="647592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">
              <a:extLst>
                <a:ext uri="{FF2B5EF4-FFF2-40B4-BE49-F238E27FC236}">
                  <a16:creationId xmlns:a16="http://schemas.microsoft.com/office/drawing/2014/main" id="{559013DA-3AA8-4A3E-9452-405273D71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1" y="1731993"/>
              <a:ext cx="7630044" cy="3514138"/>
              <a:chOff x="901181" y="1731993"/>
              <a:chExt cx="7630044" cy="3514138"/>
            </a:xfrm>
          </p:grpSpPr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BB6A7E1D-6026-4F66-A528-DE78FAF600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FAA6CAD5-1606-4AE7-8D47-4DB69D591290}"/>
                    </a:ext>
                  </a:extLst>
                </p:cNvPr>
                <p:cNvSpPr/>
                <p:nvPr/>
              </p:nvSpPr>
              <p:spPr>
                <a:xfrm>
                  <a:off x="5297410" y="1756929"/>
                  <a:ext cx="3444852" cy="344380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A176FC56-030E-4D86-83EF-59F6986706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1787FF50-E446-4C67-84FB-DF301002D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34EF1C5F-4453-4BA1-B534-0623C3A4D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1" y="3427287"/>
                <a:ext cx="4095222" cy="369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335F49F6-BFA8-411B-95D4-3E06D32A6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866197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6C093CFA-70D8-4CD6-8714-0C4A73614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35061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16F8A99A-366C-4A26-BC1D-AC70F741C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87679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832BEBE4-4BAB-4BB5-9061-764FFE699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633960C1-5509-48C3-AEA7-CD77CF82B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850612"/>
                <a:ext cx="41010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1A1CDE-E54D-4839-8B95-D583214B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&lt;choose&gt;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&lt;when&gt;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&lt;otherwise&gt;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4E5DFD1A-A43C-44B5-B53C-D483998EC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8.3 &lt;choose&gt;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/>
              <a:t>元素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F2E6AC-5C34-4C50-AAD8-519F1D1633AB}"/>
              </a:ext>
            </a:extLst>
          </p:cNvPr>
          <p:cNvSpPr/>
          <p:nvPr/>
        </p:nvSpPr>
        <p:spPr>
          <a:xfrm>
            <a:off x="523876" y="1357426"/>
            <a:ext cx="8059737" cy="952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“当客户名称不为空，则只根据客户名称进行客户筛选；</a:t>
            </a:r>
          </a:p>
          <a:p>
            <a:pPr>
              <a:defRPr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当客户名称为空，而客户职业不为空，则只根据客户职业进行客户筛选。</a:t>
            </a:r>
          </a:p>
          <a:p>
            <a:pPr>
              <a:defRPr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当客户名称和客户职业都为空，则要求查询出所有电话不为空的客户信息。”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38448F-5898-4C90-9B53-B7A5D0B74EDB}"/>
              </a:ext>
            </a:extLst>
          </p:cNvPr>
          <p:cNvSpPr/>
          <p:nvPr/>
        </p:nvSpPr>
        <p:spPr>
          <a:xfrm>
            <a:off x="1030288" y="1119301"/>
            <a:ext cx="1866900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假设如下场景：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71A629-4CA4-470B-875F-A38F003A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505189"/>
            <a:ext cx="81756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种情况下，使用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&lt;if&gt;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元素进行处理是非常不合适的。如果使用的是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语言，这种情况显然更适合使用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switch…case…default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语句来处理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，而在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中就可以使用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&lt;choose&gt;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&lt;when&gt;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&lt;otherwise&gt;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元素组合进行处理。其基本使用示例如代码所示：</a:t>
            </a:r>
          </a:p>
          <a:p>
            <a:pPr eaLnBrk="1" hangingPunct="1">
              <a:lnSpc>
                <a:spcPct val="150000"/>
              </a:lnSpc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D3E2239F-0AD7-4F4F-ACF9-FBCDA10D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090726"/>
            <a:ext cx="8175625" cy="35845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* from customer where 1=1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&lt;choose&gt;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&lt;when test="username !=null and username !=''"&gt;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and username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('%',#{username}, '%')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&lt;/when&gt;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&lt;when test="jobs !=null and jobs !=''"&gt;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and jobs= #{jobs}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&lt;/when&gt;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&lt;otherwise&gt;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and phone is not null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&lt;/otherwise&gt;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&lt;/choose&gt;</a:t>
            </a:r>
          </a:p>
        </p:txBody>
      </p:sp>
      <p:sp>
        <p:nvSpPr>
          <p:cNvPr id="25" name="圆角矩形 23">
            <a:extLst>
              <a:ext uri="{FF2B5EF4-FFF2-40B4-BE49-F238E27FC236}">
                <a16:creationId xmlns:a16="http://schemas.microsoft.com/office/drawing/2014/main" id="{98202595-23AC-463C-9543-307F507E4354}"/>
              </a:ext>
            </a:extLst>
          </p:cNvPr>
          <p:cNvSpPr/>
          <p:nvPr/>
        </p:nvSpPr>
        <p:spPr>
          <a:xfrm>
            <a:off x="6397626" y="1582851"/>
            <a:ext cx="2254250" cy="145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&lt;choose&gt;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及其子元素依次对条件进行非空判断，并动态组装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08A995-24A9-441D-B3F2-7E9411B5D250}"/>
              </a:ext>
            </a:extLst>
          </p:cNvPr>
          <p:cNvGrpSpPr>
            <a:grpSpLocks/>
          </p:cNvGrpSpPr>
          <p:nvPr/>
        </p:nvGrpSpPr>
        <p:grpSpPr bwMode="auto">
          <a:xfrm>
            <a:off x="2659380" y="1866157"/>
            <a:ext cx="3796985" cy="1662969"/>
            <a:chOff x="2073277" y="2148001"/>
            <a:chExt cx="4324350" cy="216217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5458746-0013-44F2-BCFA-5826EAD8D20A}"/>
                </a:ext>
              </a:extLst>
            </p:cNvPr>
            <p:cNvCxnSpPr>
              <a:stCxn id="25" idx="1"/>
            </p:cNvCxnSpPr>
            <p:nvPr/>
          </p:nvCxnSpPr>
          <p:spPr bwMode="auto">
            <a:xfrm flipH="1" flipV="1">
              <a:off x="5254626" y="2148001"/>
              <a:ext cx="1143000" cy="1619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BAB5898-7D65-4648-AA92-79C63FA1A819}"/>
                </a:ext>
              </a:extLst>
            </p:cNvPr>
            <p:cNvCxnSpPr>
              <a:stCxn id="25" idx="1"/>
            </p:cNvCxnSpPr>
            <p:nvPr/>
          </p:nvCxnSpPr>
          <p:spPr bwMode="auto">
            <a:xfrm flipH="1">
              <a:off x="4235452" y="2309926"/>
              <a:ext cx="2162175" cy="8001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043DC84-1DB9-4B9A-B3E0-1C5D56A4EAEB}"/>
                </a:ext>
              </a:extLst>
            </p:cNvPr>
            <p:cNvCxnSpPr>
              <a:stCxn id="25" idx="1"/>
            </p:cNvCxnSpPr>
            <p:nvPr/>
          </p:nvCxnSpPr>
          <p:spPr bwMode="auto">
            <a:xfrm flipH="1">
              <a:off x="2073277" y="2309926"/>
              <a:ext cx="4324349" cy="20002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982E8C5-03D2-4462-AF01-A49EDCF6EC95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CBF341-C665-4431-B507-7386F04F5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B4C257-5EDC-418D-BEDC-65E478BD6D2C}"/>
              </a:ext>
            </a:extLst>
          </p:cNvPr>
          <p:cNvGrpSpPr>
            <a:grpSpLocks/>
          </p:cNvGrpSpPr>
          <p:nvPr/>
        </p:nvGrpSpPr>
        <p:grpSpPr bwMode="auto">
          <a:xfrm>
            <a:off x="544195" y="923558"/>
            <a:ext cx="8505825" cy="3514725"/>
            <a:chOff x="460375" y="1731963"/>
            <a:chExt cx="8505825" cy="3514725"/>
          </a:xfrm>
        </p:grpSpPr>
        <p:sp>
          <p:nvSpPr>
            <p:cNvPr id="19" name="对角圆角矩形 10">
              <a:extLst>
                <a:ext uri="{FF2B5EF4-FFF2-40B4-BE49-F238E27FC236}">
                  <a16:creationId xmlns:a16="http://schemas.microsoft.com/office/drawing/2014/main" id="{FFFA5833-EDBA-4686-B870-2A0BDC659276}"/>
                </a:ext>
              </a:extLst>
            </p:cNvPr>
            <p:cNvSpPr/>
            <p:nvPr/>
          </p:nvSpPr>
          <p:spPr bwMode="auto">
            <a:xfrm>
              <a:off x="460375" y="3235325"/>
              <a:ext cx="6288088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">
              <a:extLst>
                <a:ext uri="{FF2B5EF4-FFF2-40B4-BE49-F238E27FC236}">
                  <a16:creationId xmlns:a16="http://schemas.microsoft.com/office/drawing/2014/main" id="{84B099A5-D7CA-447F-A8A5-375FB51D9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76" y="1731963"/>
              <a:ext cx="8064524" cy="3514725"/>
              <a:chOff x="901181" y="1731993"/>
              <a:chExt cx="8065538" cy="3514138"/>
            </a:xfrm>
          </p:grpSpPr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AC86AD37-2D5E-492A-AFEA-78D057F35E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0C4EFF27-DDE3-40C6-8C91-2D8A22329C64}"/>
                    </a:ext>
                  </a:extLst>
                </p:cNvPr>
                <p:cNvSpPr/>
                <p:nvPr/>
              </p:nvSpPr>
              <p:spPr>
                <a:xfrm>
                  <a:off x="5297671" y="1756929"/>
                  <a:ext cx="3445050" cy="344380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CF9DC2F8-A29E-4180-BD26-3E6FE72148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7BC8D8A5-3F04-4FBC-ACF2-7275FC4AC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64764E40-E828-4E59-8C53-DD6385F7B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370115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F633D3BE-E92C-43A1-B6F0-506C15DEB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923337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3DD7D692-79CA-4B31-8EFA-D942DD25B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35061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2F33AC3E-041C-4D9C-BA60-A7CF67271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87679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A6D6FC4C-74D9-4AF5-8317-BA57B9773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7767EAC8-71D6-41FA-A0C3-F309122EF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812519"/>
                <a:ext cx="8065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DA03FB-81D1-4C4D-B9C8-0B9CE60A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2EB02753-519D-447D-939F-8CE575581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8.4 &lt;where&gt;</a:t>
            </a:r>
            <a:r>
              <a:rPr lang="zh-CN" altLang="en-US"/>
              <a:t>、</a:t>
            </a:r>
            <a:r>
              <a:rPr lang="en-US" altLang="zh-CN"/>
              <a:t>&lt;trim&gt;</a:t>
            </a:r>
            <a:r>
              <a:rPr lang="zh-CN" altLang="en-US"/>
              <a:t>元素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CA535D-5CBF-4866-827E-C60F42F9D03B}"/>
              </a:ext>
            </a:extLst>
          </p:cNvPr>
          <p:cNvSpPr/>
          <p:nvPr/>
        </p:nvSpPr>
        <p:spPr bwMode="auto">
          <a:xfrm>
            <a:off x="444500" y="1070768"/>
            <a:ext cx="8364220" cy="123983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在前两个小节的案例中，映射文件中编写的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后面都加入了“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1=1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”的条件，那么到底为什么要这么写呢？如果将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”的条件去掉，那么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所拼接出来的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将会如下所示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/>
          </a:p>
        </p:txBody>
      </p:sp>
      <p:sp>
        <p:nvSpPr>
          <p:cNvPr id="20" name="矩形 16">
            <a:extLst>
              <a:ext uri="{FF2B5EF4-FFF2-40B4-BE49-F238E27FC236}">
                <a16:creationId xmlns:a16="http://schemas.microsoft.com/office/drawing/2014/main" id="{DF11FD67-19EB-439A-A5B3-AA8C285D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99" y="2310605"/>
            <a:ext cx="8364220" cy="552450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select * from customer where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like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('%',?, '%')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F11910-25BB-435B-A146-7C2FF437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867102"/>
            <a:ext cx="8364220" cy="1742998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可以看出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上面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语句明显存在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语法错误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，而加入了条件“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1=1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”后，既保证了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后面的条件成立，又避免了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后面第一个词是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之类的关键词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。不过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1=1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这种写法对于初学者来将不容易理解，并且也不够雅观。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703C77-6783-4D25-B44C-4E9C107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针对上述情况中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1=1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中就可以使用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元素进行动态处理。</a:t>
            </a:r>
            <a:endParaRPr lang="zh-CN" altLang="en-US" dirty="0"/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6C7B02CD-7243-4B5D-BAA7-B61AE0F00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8.4 &lt;where&gt;</a:t>
            </a:r>
            <a:r>
              <a:rPr lang="zh-CN" altLang="en-US"/>
              <a:t>、</a:t>
            </a:r>
            <a:r>
              <a:rPr lang="en-US" altLang="zh-CN"/>
              <a:t>&lt;trim&gt;</a:t>
            </a:r>
            <a:r>
              <a:rPr lang="zh-CN" altLang="en-US"/>
              <a:t>元素</a:t>
            </a:r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27ED264B-BE99-4879-9FE7-A86C06D4B7C8}"/>
              </a:ext>
            </a:extLst>
          </p:cNvPr>
          <p:cNvSpPr/>
          <p:nvPr/>
        </p:nvSpPr>
        <p:spPr>
          <a:xfrm>
            <a:off x="1773238" y="2587536"/>
            <a:ext cx="796925" cy="1622155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dashDot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F7F840-95D2-4D8B-A811-00AD83BFACC6}"/>
              </a:ext>
            </a:extLst>
          </p:cNvPr>
          <p:cNvSpPr/>
          <p:nvPr/>
        </p:nvSpPr>
        <p:spPr>
          <a:xfrm>
            <a:off x="2893152" y="1879897"/>
            <a:ext cx="5726973" cy="1368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F14BC0-5F82-42E8-89FB-D28E44515656}"/>
              </a:ext>
            </a:extLst>
          </p:cNvPr>
          <p:cNvSpPr/>
          <p:nvPr/>
        </p:nvSpPr>
        <p:spPr>
          <a:xfrm>
            <a:off x="2998788" y="1979524"/>
            <a:ext cx="5545137" cy="1214437"/>
          </a:xfrm>
          <a:prstGeom prst="rect">
            <a:avLst/>
          </a:prstGeom>
          <a:solidFill>
            <a:srgbClr val="ADDFE9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2F20AF-707F-4396-85B8-3A66F09477F8}"/>
              </a:ext>
            </a:extLst>
          </p:cNvPr>
          <p:cNvSpPr/>
          <p:nvPr/>
        </p:nvSpPr>
        <p:spPr>
          <a:xfrm>
            <a:off x="3351213" y="2096999"/>
            <a:ext cx="5078412" cy="100488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88E010-B6D8-436F-9477-8F4C60D9107B}"/>
              </a:ext>
            </a:extLst>
          </p:cNvPr>
          <p:cNvSpPr/>
          <p:nvPr/>
        </p:nvSpPr>
        <p:spPr>
          <a:xfrm>
            <a:off x="2097088" y="2125574"/>
            <a:ext cx="1171575" cy="831850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1828E448-5565-40CB-8CD0-6C2C7795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2087474"/>
            <a:ext cx="51593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会自动判断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语句，只有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内的条件成立时，才会在拼接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中加入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关键字，否则将不会添加；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还会去除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多余的“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”或“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C3104CCB-BA04-4E1A-A2DB-A445EE8D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46224"/>
            <a:ext cx="1147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元素处理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70E027-2D60-4CE7-B96D-08396F08E4CF}"/>
              </a:ext>
            </a:extLst>
          </p:cNvPr>
          <p:cNvSpPr/>
          <p:nvPr/>
        </p:nvSpPr>
        <p:spPr>
          <a:xfrm>
            <a:off x="2907632" y="3420862"/>
            <a:ext cx="5712491" cy="13680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EC8ADF-EDD1-42DF-9BFE-A8FABBECFBDE}"/>
              </a:ext>
            </a:extLst>
          </p:cNvPr>
          <p:cNvSpPr/>
          <p:nvPr/>
        </p:nvSpPr>
        <p:spPr>
          <a:xfrm>
            <a:off x="3024188" y="3545482"/>
            <a:ext cx="5519737" cy="1166813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0FE808E-357F-4E1E-93DF-30EDAE561F0D}"/>
              </a:ext>
            </a:extLst>
          </p:cNvPr>
          <p:cNvSpPr/>
          <p:nvPr/>
        </p:nvSpPr>
        <p:spPr>
          <a:xfrm>
            <a:off x="3384550" y="3599457"/>
            <a:ext cx="5045075" cy="104298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656AAA-8D2F-4B31-9D41-91CED14C191D}"/>
              </a:ext>
            </a:extLst>
          </p:cNvPr>
          <p:cNvSpPr/>
          <p:nvPr/>
        </p:nvSpPr>
        <p:spPr>
          <a:xfrm>
            <a:off x="2130425" y="3688357"/>
            <a:ext cx="1173163" cy="831850"/>
          </a:xfrm>
          <a:prstGeom prst="rect">
            <a:avLst/>
          </a:prstGeom>
          <a:gradFill flip="none" rotWithShape="1">
            <a:gsLst>
              <a:gs pos="0">
                <a:srgbClr val="86ABE6"/>
              </a:gs>
              <a:gs pos="93000">
                <a:srgbClr val="86ABE6"/>
              </a:gs>
              <a:gs pos="11000">
                <a:srgbClr val="4F81BD">
                  <a:lumMod val="7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A73BA32E-A7CA-4CD6-9047-EAC741049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3810595"/>
            <a:ext cx="1109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元素处理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1">
            <a:extLst>
              <a:ext uri="{FF2B5EF4-FFF2-40B4-BE49-F238E27FC236}">
                <a16:creationId xmlns:a16="http://schemas.microsoft.com/office/drawing/2014/main" id="{F73F993C-0DC4-4B14-8CB1-A1406ED9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3613745"/>
            <a:ext cx="51593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的作用是去除特殊的字符串，它的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属性代表语句的前缀，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prefixOverrides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属性代表需要去除的哪些特殊字符串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，功能和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基本是等效的。</a:t>
            </a:r>
            <a:endParaRPr lang="en-US" altLang="zh-CN" sz="160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1">
            <a:extLst>
              <a:ext uri="{FF2B5EF4-FFF2-40B4-BE49-F238E27FC236}">
                <a16:creationId xmlns:a16="http://schemas.microsoft.com/office/drawing/2014/main" id="{9C2B23B3-505A-4F3D-84AC-F544C5449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951074"/>
            <a:ext cx="1695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动态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/>
      <p:bldP spid="43" grpId="0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703C77-6783-4D25-B44C-4E9C107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6C7B02CD-7243-4B5D-BAA7-B61AE0F00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8.4 &lt;where&gt;</a:t>
            </a:r>
            <a:r>
              <a:rPr lang="zh-CN" altLang="en-US" dirty="0"/>
              <a:t>、</a:t>
            </a:r>
            <a:r>
              <a:rPr lang="en-US" altLang="zh-CN" dirty="0"/>
              <a:t>&lt;trim&gt;</a:t>
            </a:r>
            <a:r>
              <a:rPr lang="zh-CN" altLang="en-US" dirty="0"/>
              <a:t>元素</a:t>
            </a:r>
          </a:p>
        </p:txBody>
      </p:sp>
      <p:sp>
        <p:nvSpPr>
          <p:cNvPr id="23" name="矩形 16" hidden="1">
            <a:extLst>
              <a:ext uri="{FF2B5EF4-FFF2-40B4-BE49-F238E27FC236}">
                <a16:creationId xmlns:a16="http://schemas.microsoft.com/office/drawing/2014/main" id="{24D25F57-95E7-4576-B7E1-30DCFF96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97844"/>
            <a:ext cx="6131719" cy="332184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customer where 1=1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&lt;choose&gt;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&lt;when test="username !=null and username !=''"&gt;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username like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('%',#{username}, '%')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&lt;when test="jobs !=null and jobs !=''"&gt;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&lt;otherwise&gt;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phone is not null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&lt;/otherwise&gt;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&lt;/choose&gt;</a:t>
            </a:r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27ED264B-BE99-4879-9FE7-A86C06D4B7C8}"/>
              </a:ext>
            </a:extLst>
          </p:cNvPr>
          <p:cNvSpPr/>
          <p:nvPr/>
        </p:nvSpPr>
        <p:spPr>
          <a:xfrm>
            <a:off x="1816367" y="1854290"/>
            <a:ext cx="796925" cy="1879600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dashDot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88E010-B6D8-436F-9477-8F4C60D9107B}"/>
              </a:ext>
            </a:extLst>
          </p:cNvPr>
          <p:cNvSpPr/>
          <p:nvPr/>
        </p:nvSpPr>
        <p:spPr>
          <a:xfrm>
            <a:off x="2140217" y="1392328"/>
            <a:ext cx="1171575" cy="831850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C3104CCB-BA04-4E1A-A2DB-A445EE8D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729" y="1512978"/>
            <a:ext cx="1147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元素处理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656AAA-8D2F-4B31-9D41-91CED14C191D}"/>
              </a:ext>
            </a:extLst>
          </p:cNvPr>
          <p:cNvSpPr/>
          <p:nvPr/>
        </p:nvSpPr>
        <p:spPr>
          <a:xfrm>
            <a:off x="2173554" y="3403690"/>
            <a:ext cx="1173163" cy="831850"/>
          </a:xfrm>
          <a:prstGeom prst="rect">
            <a:avLst/>
          </a:prstGeom>
          <a:gradFill flip="none" rotWithShape="1">
            <a:gsLst>
              <a:gs pos="0">
                <a:srgbClr val="86ABE6"/>
              </a:gs>
              <a:gs pos="93000">
                <a:srgbClr val="86ABE6"/>
              </a:gs>
              <a:gs pos="11000">
                <a:srgbClr val="4F81BD">
                  <a:lumMod val="7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A73BA32E-A7CA-4CD6-9047-EAC741049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54" y="3525928"/>
            <a:ext cx="1109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元素处理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">
            <a:extLst>
              <a:ext uri="{FF2B5EF4-FFF2-40B4-BE49-F238E27FC236}">
                <a16:creationId xmlns:a16="http://schemas.microsoft.com/office/drawing/2014/main" id="{9C2B23B3-505A-4F3D-84AC-F544C5449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2" y="2224178"/>
            <a:ext cx="1695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动态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51" name="矩形 16">
            <a:extLst>
              <a:ext uri="{FF2B5EF4-FFF2-40B4-BE49-F238E27FC236}">
                <a16:creationId xmlns:a16="http://schemas.microsoft.com/office/drawing/2014/main" id="{541D7922-8712-4813-8F40-F74336EA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20" y="591284"/>
            <a:ext cx="5115406" cy="23733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* from customer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&lt;where&gt;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&lt;if test="username !=null and username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and username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('%',#{username}, '%')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&lt;if test="jobs !=null and jobs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and jobs= #{jobs}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&lt;/where&gt;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16">
            <a:extLst>
              <a:ext uri="{FF2B5EF4-FFF2-40B4-BE49-F238E27FC236}">
                <a16:creationId xmlns:a16="http://schemas.microsoft.com/office/drawing/2014/main" id="{45CEF12A-D1AF-49D5-A7E8-19460208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319" y="2840726"/>
            <a:ext cx="5115406" cy="22724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* from customer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&lt;trim prefix="where"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prefixOverrides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="and"&gt;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&lt;if test="username !=null and username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username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('%',#{username}, '%')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&lt;if test="jobs !=null and jobs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jobs= #{jobs}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&lt;/trim&gt;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9" grpId="0" animBg="1"/>
      <p:bldP spid="43" grpId="0"/>
      <p:bldP spid="47" grpId="0" animBg="1"/>
      <p:bldP spid="48" grpId="0"/>
      <p:bldP spid="50" grpId="0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6932A1F-871E-442D-95F5-18D36BD2EB19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19FB8-47C2-435A-B760-A1B921C43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440F80-6A7B-454F-9871-58A26BD8EC70}"/>
              </a:ext>
            </a:extLst>
          </p:cNvPr>
          <p:cNvGrpSpPr>
            <a:grpSpLocks/>
          </p:cNvGrpSpPr>
          <p:nvPr/>
        </p:nvGrpSpPr>
        <p:grpSpPr bwMode="auto">
          <a:xfrm>
            <a:off x="339611" y="923558"/>
            <a:ext cx="8505825" cy="3514725"/>
            <a:chOff x="460375" y="1731963"/>
            <a:chExt cx="8505825" cy="3514725"/>
          </a:xfrm>
        </p:grpSpPr>
        <p:sp>
          <p:nvSpPr>
            <p:cNvPr id="19" name="对角圆角矩形 10">
              <a:extLst>
                <a:ext uri="{FF2B5EF4-FFF2-40B4-BE49-F238E27FC236}">
                  <a16:creationId xmlns:a16="http://schemas.microsoft.com/office/drawing/2014/main" id="{65FCD3CE-8C3C-48C2-B2E6-597CEB038342}"/>
                </a:ext>
              </a:extLst>
            </p:cNvPr>
            <p:cNvSpPr/>
            <p:nvPr/>
          </p:nvSpPr>
          <p:spPr bwMode="auto">
            <a:xfrm>
              <a:off x="460375" y="3730625"/>
              <a:ext cx="6288088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">
              <a:extLst>
                <a:ext uri="{FF2B5EF4-FFF2-40B4-BE49-F238E27FC236}">
                  <a16:creationId xmlns:a16="http://schemas.microsoft.com/office/drawing/2014/main" id="{BF675A30-CCC8-4944-80B3-699708398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76" y="1731963"/>
              <a:ext cx="8064524" cy="3514725"/>
              <a:chOff x="901181" y="1731993"/>
              <a:chExt cx="8065538" cy="3514138"/>
            </a:xfrm>
          </p:grpSpPr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F16DDA4D-EB0F-4ACD-B5E4-7343823E6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966C9C35-E1C5-49C5-8A1C-46631A9CAF40}"/>
                    </a:ext>
                  </a:extLst>
                </p:cNvPr>
                <p:cNvSpPr/>
                <p:nvPr/>
              </p:nvSpPr>
              <p:spPr>
                <a:xfrm>
                  <a:off x="5297671" y="1756929"/>
                  <a:ext cx="3445050" cy="344380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F614F403-84F4-4764-A901-5E5AF6C88A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3AA0BED4-A0C9-4937-8D80-9A5FCD94B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0E57CE10-081B-42A2-A4FE-DCE16F7E7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332022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1B3B715C-4ABE-412C-B3D0-CA01FD303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866197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F84D0864-1555-4C19-B1D3-71FA0C6BC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426806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B634AC44-8422-4D00-B094-B8D491DD6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87679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6BE65697-30DA-4294-82AD-1D257F250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7BA184CF-3227-444B-9A79-0E551DE66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850612"/>
                <a:ext cx="8065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1E2DC2-EC55-46A8-BA42-E83C4D32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zh-CN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所有的字段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给持久化对象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效率差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中可以使用动态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&lt;set&gt;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元素进行处理：</a:t>
            </a:r>
          </a:p>
          <a:p>
            <a:endParaRPr lang="zh-CN" altLang="en-US" dirty="0"/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6364F311-494E-4D7F-81B0-94CBFF35E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8.5 &lt;set&gt;</a:t>
            </a:r>
            <a:r>
              <a:rPr lang="zh-CN" altLang="en-US"/>
              <a:t>元素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8FB4C2-747C-4F53-8649-41F3AEF9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13" y="606611"/>
            <a:ext cx="8175625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A5EA4364-EB9D-48E6-9947-FC376EB5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6" y="1934935"/>
            <a:ext cx="8175625" cy="29754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&lt;update id="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cn.edu.ujn.po.Customer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update customer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&lt;if test="username !=null and username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username=#{username},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&lt;if test="jobs !=null and jobs !=''"&gt;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jobs=#{jobs},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&lt;/if&gt;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&lt;/set&gt;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id=#{id}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&lt;/update&gt;</a:t>
            </a:r>
          </a:p>
        </p:txBody>
      </p:sp>
      <p:sp>
        <p:nvSpPr>
          <p:cNvPr id="22" name="圆角矩形 23">
            <a:extLst>
              <a:ext uri="{FF2B5EF4-FFF2-40B4-BE49-F238E27FC236}">
                <a16:creationId xmlns:a16="http://schemas.microsoft.com/office/drawing/2014/main" id="{E53ACB2C-2BE3-46FD-B4F4-917D38BCF494}"/>
              </a:ext>
            </a:extLst>
          </p:cNvPr>
          <p:cNvSpPr/>
          <p:nvPr/>
        </p:nvSpPr>
        <p:spPr>
          <a:xfrm>
            <a:off x="5859462" y="2407225"/>
            <a:ext cx="2714625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&lt;set&gt;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&lt;if&gt;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进行更新判断，并动态组装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。这样就只需要传入想要更新的字段即可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5E153F-E640-4540-B58A-C9A22ABB2160}"/>
              </a:ext>
            </a:extLst>
          </p:cNvPr>
          <p:cNvGrpSpPr>
            <a:grpSpLocks/>
          </p:cNvGrpSpPr>
          <p:nvPr/>
        </p:nvGrpSpPr>
        <p:grpSpPr bwMode="auto">
          <a:xfrm>
            <a:off x="4098924" y="2840779"/>
            <a:ext cx="1800225" cy="752475"/>
            <a:chOff x="4059243" y="3178754"/>
            <a:chExt cx="1800220" cy="85724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61DBCC7-F92E-4C8E-9921-25814B4B0A38}"/>
                </a:ext>
              </a:extLst>
            </p:cNvPr>
            <p:cNvCxnSpPr>
              <a:stCxn id="22" idx="1"/>
            </p:cNvCxnSpPr>
            <p:nvPr/>
          </p:nvCxnSpPr>
          <p:spPr>
            <a:xfrm flipH="1" flipV="1">
              <a:off x="4945066" y="3178754"/>
              <a:ext cx="914397" cy="1047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9A92123-67D0-41DA-8217-AA8E370763D8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4059243" y="3283529"/>
              <a:ext cx="1800220" cy="7524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974E3C74-A0AA-4450-8273-C6F62131090F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E80328-3C4C-4759-B513-8D9C49D4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A7DFC8-A23A-4D6E-AC55-8AE0683A5859}"/>
              </a:ext>
            </a:extLst>
          </p:cNvPr>
          <p:cNvGrpSpPr>
            <a:grpSpLocks/>
          </p:cNvGrpSpPr>
          <p:nvPr/>
        </p:nvGrpSpPr>
        <p:grpSpPr bwMode="auto">
          <a:xfrm>
            <a:off x="546640" y="915322"/>
            <a:ext cx="8505825" cy="3581400"/>
            <a:chOff x="460375" y="1731963"/>
            <a:chExt cx="8505825" cy="3581400"/>
          </a:xfrm>
        </p:grpSpPr>
        <p:sp>
          <p:nvSpPr>
            <p:cNvPr id="19" name="对角圆角矩形 10">
              <a:extLst>
                <a:ext uri="{FF2B5EF4-FFF2-40B4-BE49-F238E27FC236}">
                  <a16:creationId xmlns:a16="http://schemas.microsoft.com/office/drawing/2014/main" id="{A2686A61-9FCA-43D0-A72D-48A3015D18D8}"/>
                </a:ext>
              </a:extLst>
            </p:cNvPr>
            <p:cNvSpPr/>
            <p:nvPr/>
          </p:nvSpPr>
          <p:spPr bwMode="auto">
            <a:xfrm>
              <a:off x="460375" y="4216400"/>
              <a:ext cx="6288088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">
              <a:extLst>
                <a:ext uri="{FF2B5EF4-FFF2-40B4-BE49-F238E27FC236}">
                  <a16:creationId xmlns:a16="http://schemas.microsoft.com/office/drawing/2014/main" id="{F8238B33-370B-47A7-A2F9-2CEE8D52A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76" y="1731963"/>
              <a:ext cx="8064524" cy="3581400"/>
              <a:chOff x="901181" y="1731993"/>
              <a:chExt cx="8065538" cy="3580799"/>
            </a:xfrm>
          </p:grpSpPr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22049B83-62C1-4BC9-B98B-F8B06CCADD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C9C2A8C-F64C-436A-B547-60A87467028D}"/>
                    </a:ext>
                  </a:extLst>
                </p:cNvPr>
                <p:cNvSpPr/>
                <p:nvPr/>
              </p:nvSpPr>
              <p:spPr>
                <a:xfrm>
                  <a:off x="5297671" y="1756929"/>
                  <a:ext cx="3445050" cy="344380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848CC7FF-900C-43E5-8D4A-AB2C2FD54E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9A148690-4B1C-4999-8883-FE3B2D41E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77ED740E-6FEC-47A4-8EFB-780A7F618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35106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0F9436BD-4406-4CAA-A05B-8DEB004EF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1" y="3818579"/>
                <a:ext cx="39888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CFD5ABF0-4428-473F-B65B-C38EC972E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35061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99802E66-6F09-40D3-93C3-63393D88E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943460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78057992-4B26-483B-AFDA-DAEB3077C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418659CD-0809-4013-B41D-C1ED638F2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822042"/>
                <a:ext cx="8065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614C7A-DD15-48E4-BE9C-F65A1C74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核心对象</a:t>
            </a:r>
            <a:r>
              <a:rPr lang="en-US" altLang="zh-CN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zh-CN" altLang="en-US" dirty="0"/>
              <a:t> 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2B09492A-5D83-4C78-BE60-E21934E5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 err="1"/>
              <a:t>MyBatis</a:t>
            </a:r>
            <a:r>
              <a:rPr lang="zh-CN" altLang="en-US" dirty="0"/>
              <a:t>核心配置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029A89-B0DA-4F93-921B-497207A9F5D3}"/>
              </a:ext>
            </a:extLst>
          </p:cNvPr>
          <p:cNvSpPr/>
          <p:nvPr/>
        </p:nvSpPr>
        <p:spPr>
          <a:xfrm>
            <a:off x="484490" y="1297972"/>
            <a:ext cx="8175019" cy="3160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MybatisUtils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static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Reader </a:t>
            </a:r>
            <a:r>
              <a:rPr lang="en-US" altLang="zh-CN" sz="16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r>
              <a:rPr lang="en-US" altLang="zh-CN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getResourceAsReader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"mybatis-config.xml"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SqlSessionFactoryBuilder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().build(</a:t>
            </a:r>
            <a:r>
              <a:rPr lang="en-US" altLang="zh-CN" sz="1600" b="1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getSession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en-US" altLang="zh-CN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.openSession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A4CA30-3D1C-4825-A203-84A3FE93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B8A188B4-274C-4CF6-BFC5-73CAA8E75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8.6 &lt;foreach&gt;</a:t>
            </a:r>
            <a:r>
              <a:rPr lang="zh-CN" altLang="en-US"/>
              <a:t>元素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824CCE-051B-4D15-9DF1-0537F90F07A6}"/>
              </a:ext>
            </a:extLst>
          </p:cNvPr>
          <p:cNvSpPr/>
          <p:nvPr/>
        </p:nvSpPr>
        <p:spPr>
          <a:xfrm>
            <a:off x="476538" y="1459622"/>
            <a:ext cx="8175625" cy="784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/>
              <a:t>       </a:t>
            </a:r>
            <a:r>
              <a:rPr lang="zh-CN" altLang="zh-CN" sz="2400" dirty="0"/>
              <a:t>在一个客户表中有</a:t>
            </a:r>
            <a:r>
              <a:rPr lang="en-US" altLang="zh-CN" sz="2400" dirty="0"/>
              <a:t>1000</a:t>
            </a:r>
            <a:r>
              <a:rPr lang="zh-CN" altLang="zh-CN" sz="2400" dirty="0"/>
              <a:t>条数据，现在需要将</a:t>
            </a:r>
            <a:r>
              <a:rPr lang="zh-CN" altLang="en-US" sz="2400" dirty="0"/>
              <a:t>特定</a:t>
            </a:r>
            <a:r>
              <a:rPr lang="en-US" altLang="zh-CN" sz="2400" dirty="0"/>
              <a:t>id</a:t>
            </a:r>
            <a:r>
              <a:rPr lang="zh-CN" altLang="zh-CN" sz="2400" dirty="0"/>
              <a:t>值的客户信息全部查询出来，这要怎么做呢？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CED615-E233-43A4-8C23-278BAF41FD12}"/>
              </a:ext>
            </a:extLst>
          </p:cNvPr>
          <p:cNvSpPr/>
          <p:nvPr/>
        </p:nvSpPr>
        <p:spPr>
          <a:xfrm>
            <a:off x="476537" y="1123171"/>
            <a:ext cx="2362169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假设如下需求：</a:t>
            </a:r>
          </a:p>
        </p:txBody>
      </p:sp>
      <p:pic>
        <p:nvPicPr>
          <p:cNvPr id="26" name="Picture 8" descr="问小人">
            <a:extLst>
              <a:ext uri="{FF2B5EF4-FFF2-40B4-BE49-F238E27FC236}">
                <a16:creationId xmlns:a16="http://schemas.microsoft.com/office/drawing/2014/main" id="{5F498390-80FA-46AC-94AF-D1D6C31B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7" y="2597001"/>
            <a:ext cx="2165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直接连接符 47">
            <a:extLst>
              <a:ext uri="{FF2B5EF4-FFF2-40B4-BE49-F238E27FC236}">
                <a16:creationId xmlns:a16="http://schemas.microsoft.com/office/drawing/2014/main" id="{FAE9C022-B71E-4B68-8E98-0A17FA0F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682" y="3406626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A4A3BBAE-005D-417F-84F2-DFF7DBDA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07" y="2941488"/>
            <a:ext cx="406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一条一条的查询</a:t>
            </a:r>
            <a:endParaRPr lang="zh-CN" altLang="zh-CN" kern="0" dirty="0">
              <a:latin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3E01668-DBC8-4279-A4FC-B262B07F8C07}"/>
              </a:ext>
            </a:extLst>
          </p:cNvPr>
          <p:cNvGrpSpPr>
            <a:grpSpLocks/>
          </p:cNvGrpSpPr>
          <p:nvPr/>
        </p:nvGrpSpPr>
        <p:grpSpPr bwMode="auto">
          <a:xfrm>
            <a:off x="2222757" y="2909738"/>
            <a:ext cx="447675" cy="450850"/>
            <a:chOff x="1991519" y="3489326"/>
            <a:chExt cx="449262" cy="450850"/>
          </a:xfrm>
        </p:grpSpPr>
        <p:sp>
          <p:nvSpPr>
            <p:cNvPr id="36" name="圆角矩形 21">
              <a:extLst>
                <a:ext uri="{FF2B5EF4-FFF2-40B4-BE49-F238E27FC236}">
                  <a16:creationId xmlns:a16="http://schemas.microsoft.com/office/drawing/2014/main" id="{EE987CA6-629B-4A63-9533-4EBEFC36454E}"/>
                </a:ext>
              </a:extLst>
            </p:cNvPr>
            <p:cNvSpPr/>
            <p:nvPr/>
          </p:nvSpPr>
          <p:spPr bwMode="auto">
            <a:xfrm>
              <a:off x="1991519" y="3489326"/>
              <a:ext cx="449262" cy="450850"/>
            </a:xfrm>
            <a:prstGeom prst="roundRect">
              <a:avLst/>
            </a:prstGeom>
            <a:solidFill>
              <a:srgbClr val="00ADDC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" name="矩形 1">
              <a:extLst>
                <a:ext uri="{FF2B5EF4-FFF2-40B4-BE49-F238E27FC236}">
                  <a16:creationId xmlns:a16="http://schemas.microsoft.com/office/drawing/2014/main" id="{ED26EA33-B757-4C74-A28F-22976B38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256" y="3527426"/>
              <a:ext cx="342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直接连接符 47">
            <a:extLst>
              <a:ext uri="{FF2B5EF4-FFF2-40B4-BE49-F238E27FC236}">
                <a16:creationId xmlns:a16="http://schemas.microsoft.com/office/drawing/2014/main" id="{B2D084AB-D732-4626-B880-6BEF4334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682" y="4521051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圆角矩形 30">
            <a:extLst>
              <a:ext uri="{FF2B5EF4-FFF2-40B4-BE49-F238E27FC236}">
                <a16:creationId xmlns:a16="http://schemas.microsoft.com/office/drawing/2014/main" id="{3E07B257-8F28-4706-A162-D565B757CDB7}"/>
              </a:ext>
            </a:extLst>
          </p:cNvPr>
          <p:cNvSpPr/>
          <p:nvPr/>
        </p:nvSpPr>
        <p:spPr bwMode="auto">
          <a:xfrm>
            <a:off x="2222757" y="4024163"/>
            <a:ext cx="447675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" name="矩形 5">
            <a:extLst>
              <a:ext uri="{FF2B5EF4-FFF2-40B4-BE49-F238E27FC236}">
                <a16:creationId xmlns:a16="http://schemas.microsoft.com/office/drawing/2014/main" id="{060AFB8F-220F-4E82-9806-0E08AC83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07" y="4055913"/>
            <a:ext cx="406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在</a:t>
            </a:r>
            <a:r>
              <a:rPr lang="en-US" altLang="zh-CN" kern="0" dirty="0">
                <a:latin typeface="宋体" panose="02010600030101010101" pitchFamily="2" charset="-122"/>
              </a:rPr>
              <a:t>Java</a:t>
            </a:r>
            <a:r>
              <a:rPr lang="zh-CN" altLang="en-US" kern="0" dirty="0">
                <a:latin typeface="宋体" panose="02010600030101010101" pitchFamily="2" charset="-122"/>
              </a:rPr>
              <a:t>中用</a:t>
            </a:r>
            <a:r>
              <a:rPr lang="en-US" altLang="zh-CN" kern="0" dirty="0">
                <a:latin typeface="宋体" panose="02010600030101010101" pitchFamily="2" charset="-122"/>
              </a:rPr>
              <a:t>for</a:t>
            </a:r>
            <a:r>
              <a:rPr lang="zh-CN" altLang="en-US" kern="0" dirty="0">
                <a:latin typeface="宋体" panose="02010600030101010101" pitchFamily="2" charset="-122"/>
              </a:rPr>
              <a:t>循环查询</a:t>
            </a:r>
            <a:endParaRPr lang="zh-CN" altLang="zh-CN" kern="0" dirty="0">
              <a:latin typeface="宋体" panose="02010600030101010101" pitchFamily="2" charset="-122"/>
            </a:endParaRPr>
          </a:p>
        </p:txBody>
      </p:sp>
      <p:sp>
        <p:nvSpPr>
          <p:cNvPr id="41" name="矩形 1">
            <a:extLst>
              <a:ext uri="{FF2B5EF4-FFF2-40B4-BE49-F238E27FC236}">
                <a16:creationId xmlns:a16="http://schemas.microsoft.com/office/drawing/2014/main" id="{80AD430A-D16B-498F-B26A-7B5B3D7A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907" y="4062263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云形标注 2">
            <a:extLst>
              <a:ext uri="{FF2B5EF4-FFF2-40B4-BE49-F238E27FC236}">
                <a16:creationId xmlns:a16="http://schemas.microsoft.com/office/drawing/2014/main" id="{B3995679-A7CE-4E54-A1BD-CB9D64B5AC41}"/>
              </a:ext>
            </a:extLst>
          </p:cNvPr>
          <p:cNvSpPr/>
          <p:nvPr/>
        </p:nvSpPr>
        <p:spPr>
          <a:xfrm>
            <a:off x="5335844" y="2392213"/>
            <a:ext cx="2524125" cy="968375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那如果要查询</a:t>
            </a:r>
            <a:r>
              <a:rPr lang="en-US" altLang="zh-CN" sz="1600" dirty="0"/>
              <a:t>1000</a:t>
            </a:r>
            <a:r>
              <a:rPr lang="zh-CN" altLang="en-US" sz="1600" dirty="0"/>
              <a:t>条数据呢</a:t>
            </a:r>
            <a:r>
              <a:rPr lang="en-US" altLang="zh-CN" sz="1600" dirty="0"/>
              <a:t>,</a:t>
            </a:r>
            <a:r>
              <a:rPr lang="zh-CN" altLang="en-US" sz="1600" dirty="0"/>
              <a:t>岂不是很累</a:t>
            </a:r>
            <a:r>
              <a:rPr lang="en-US" altLang="zh-CN" sz="1600" dirty="0"/>
              <a:t>?</a:t>
            </a:r>
            <a:endParaRPr lang="zh-CN" altLang="en-US" sz="1600" dirty="0"/>
          </a:p>
        </p:txBody>
      </p:sp>
      <p:sp>
        <p:nvSpPr>
          <p:cNvPr id="43" name="云形标注 33">
            <a:extLst>
              <a:ext uri="{FF2B5EF4-FFF2-40B4-BE49-F238E27FC236}">
                <a16:creationId xmlns:a16="http://schemas.microsoft.com/office/drawing/2014/main" id="{7CF2199F-1720-4BAC-A640-4089279E90A2}"/>
              </a:ext>
            </a:extLst>
          </p:cNvPr>
          <p:cNvSpPr/>
          <p:nvPr/>
        </p:nvSpPr>
        <p:spPr>
          <a:xfrm>
            <a:off x="6088319" y="3408213"/>
            <a:ext cx="2581275" cy="1100138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考虑过</a:t>
            </a:r>
            <a:r>
              <a:rPr lang="en-US" altLang="zh-CN" sz="1600" dirty="0"/>
              <a:t>N</a:t>
            </a:r>
            <a:r>
              <a:rPr lang="zh-CN" altLang="en-US" sz="1600" dirty="0"/>
              <a:t>条查询语句时的查询效率了吗？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/>
      <p:bldP spid="39" grpId="0" animBg="1"/>
      <p:bldP spid="40" grpId="0"/>
      <p:bldP spid="41" grpId="0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DFF095-B28B-4447-B65A-A96781DD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针对上述需求，理想的解决方法就是使用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中动态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元素进行处理。其基本使用示例如下所示：</a:t>
            </a:r>
          </a:p>
          <a:p>
            <a:endParaRPr lang="zh-CN" altLang="en-US" dirty="0"/>
          </a:p>
        </p:txBody>
      </p:sp>
      <p:sp>
        <p:nvSpPr>
          <p:cNvPr id="29698" name="标题 1">
            <a:extLst>
              <a:ext uri="{FF2B5EF4-FFF2-40B4-BE49-F238E27FC236}">
                <a16:creationId xmlns:a16="http://schemas.microsoft.com/office/drawing/2014/main" id="{46583C79-4832-4C5D-A774-431FECCA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8.6 &lt;foreach&gt;</a:t>
            </a:r>
            <a:r>
              <a:rPr lang="zh-CN" altLang="en-US"/>
              <a:t>元素</a:t>
            </a:r>
          </a:p>
        </p:txBody>
      </p:sp>
      <p:sp>
        <p:nvSpPr>
          <p:cNvPr id="16" name="矩形 16">
            <a:extLst>
              <a:ext uri="{FF2B5EF4-FFF2-40B4-BE49-F238E27FC236}">
                <a16:creationId xmlns:a16="http://schemas.microsoft.com/office/drawing/2014/main" id="{CC5598D8-4524-4678-A97A-2CE5DA7F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0" y="1945680"/>
            <a:ext cx="9043698" cy="2512964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&lt;select id="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="List"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cn.edu.ujn.po.Customer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select * from customer where id in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&lt;foreach item="id" index="index" collection="list"  open="(" separator="," close=")"&gt;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#{id}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&lt;/foreach&gt;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2F476-D398-4478-AD79-EF5DED2A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元素中使用的几种属性的描述具体如下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52DA498C-9759-4DB9-9598-7ED671E46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8.6 &lt;foreach&gt;</a:t>
            </a:r>
            <a:r>
              <a:rPr lang="zh-CN" altLang="en-US"/>
              <a:t>元素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00CA9E4-61E5-4877-9874-B8988064A170}"/>
              </a:ext>
            </a:extLst>
          </p:cNvPr>
          <p:cNvGrpSpPr>
            <a:grpSpLocks/>
          </p:cNvGrpSpPr>
          <p:nvPr/>
        </p:nvGrpSpPr>
        <p:grpSpPr bwMode="auto">
          <a:xfrm>
            <a:off x="176076" y="1967836"/>
            <a:ext cx="2457450" cy="2354262"/>
            <a:chOff x="385763" y="3910013"/>
            <a:chExt cx="3029527" cy="2236787"/>
          </a:xfrm>
        </p:grpSpPr>
        <p:grpSp>
          <p:nvGrpSpPr>
            <p:cNvPr id="33" name="组合 19">
              <a:extLst>
                <a:ext uri="{FF2B5EF4-FFF2-40B4-BE49-F238E27FC236}">
                  <a16:creationId xmlns:a16="http://schemas.microsoft.com/office/drawing/2014/main" id="{9A189BAD-21C5-43C4-810A-578634E8D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63" y="3910013"/>
              <a:ext cx="3029527" cy="2236787"/>
              <a:chOff x="193675" y="1409700"/>
              <a:chExt cx="3029528" cy="2236788"/>
            </a:xfrm>
          </p:grpSpPr>
          <p:sp>
            <p:nvSpPr>
              <p:cNvPr id="37" name="圆角矩形 16">
                <a:extLst>
                  <a:ext uri="{FF2B5EF4-FFF2-40B4-BE49-F238E27FC236}">
                    <a16:creationId xmlns:a16="http://schemas.microsoft.com/office/drawing/2014/main" id="{11EC30D2-5AEE-4A8A-BC50-0FBA828F9770}"/>
                  </a:ext>
                </a:extLst>
              </p:cNvPr>
              <p:cNvSpPr/>
              <p:nvPr/>
            </p:nvSpPr>
            <p:spPr bwMode="auto">
              <a:xfrm>
                <a:off x="1273972" y="1513771"/>
                <a:ext cx="1949231" cy="194870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ap="flat" cmpd="sng" algn="ctr">
                <a:solidFill>
                  <a:srgbClr val="00AC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38" name="Picture 29" descr="C:\Users\admin\Desktop\下载素材\81b1OOOPIC39.png">
                <a:extLst>
                  <a:ext uri="{FF2B5EF4-FFF2-40B4-BE49-F238E27FC236}">
                    <a16:creationId xmlns:a16="http://schemas.microsoft.com/office/drawing/2014/main" id="{0545E62E-656D-4DB2-8FDF-60BA1BEC9A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75" y="1409700"/>
                <a:ext cx="1520825" cy="223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56827B6-4BD1-4823-B999-371D4594ACDC}"/>
                </a:ext>
              </a:extLst>
            </p:cNvPr>
            <p:cNvSpPr/>
            <p:nvPr/>
          </p:nvSpPr>
          <p:spPr>
            <a:xfrm>
              <a:off x="1685250" y="4472603"/>
              <a:ext cx="1730040" cy="9728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ts val="3500"/>
                </a:lnSpc>
                <a:defRPr/>
              </a:pPr>
              <a:r>
                <a:rPr lang="en-US" altLang="zh-CN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&lt;foreach&gt;</a:t>
              </a:r>
              <a:r>
                <a:rPr lang="zh-CN" altLang="en-US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主要属性</a:t>
              </a:r>
            </a:p>
          </p:txBody>
        </p:sp>
      </p:grpSp>
      <p:sp>
        <p:nvSpPr>
          <p:cNvPr id="40" name="直接连接符 45">
            <a:extLst>
              <a:ext uri="{FF2B5EF4-FFF2-40B4-BE49-F238E27FC236}">
                <a16:creationId xmlns:a16="http://schemas.microsoft.com/office/drawing/2014/main" id="{FABDC07E-FD58-41C8-8BB6-559709477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2739" y="2528223"/>
            <a:ext cx="62071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直接连接符 46">
            <a:extLst>
              <a:ext uri="{FF2B5EF4-FFF2-40B4-BE49-F238E27FC236}">
                <a16:creationId xmlns:a16="http://schemas.microsoft.com/office/drawing/2014/main" id="{CDF1DDC9-DCD0-4922-9E32-810EF5616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201" y="3561686"/>
            <a:ext cx="6189663" cy="349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直接连接符 47">
            <a:extLst>
              <a:ext uri="{FF2B5EF4-FFF2-40B4-BE49-F238E27FC236}">
                <a16:creationId xmlns:a16="http://schemas.microsoft.com/office/drawing/2014/main" id="{9555E048-B615-4725-95E8-B505C53C8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664" y="1996411"/>
            <a:ext cx="6172200" cy="127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任意多边形 26">
            <a:extLst>
              <a:ext uri="{FF2B5EF4-FFF2-40B4-BE49-F238E27FC236}">
                <a16:creationId xmlns:a16="http://schemas.microsoft.com/office/drawing/2014/main" id="{F718B303-5155-47F3-B46B-33552DBB808B}"/>
              </a:ext>
            </a:extLst>
          </p:cNvPr>
          <p:cNvSpPr/>
          <p:nvPr/>
        </p:nvSpPr>
        <p:spPr>
          <a:xfrm>
            <a:off x="3681276" y="1537623"/>
            <a:ext cx="104775" cy="449263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6" name="任意多边形 27">
            <a:extLst>
              <a:ext uri="{FF2B5EF4-FFF2-40B4-BE49-F238E27FC236}">
                <a16:creationId xmlns:a16="http://schemas.microsoft.com/office/drawing/2014/main" id="{6D39C5C9-CB4C-4D96-BE02-2C3F85E949BA}"/>
              </a:ext>
            </a:extLst>
          </p:cNvPr>
          <p:cNvSpPr/>
          <p:nvPr/>
        </p:nvSpPr>
        <p:spPr>
          <a:xfrm>
            <a:off x="3265351" y="2009111"/>
            <a:ext cx="14446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7" name="任意多边形 28">
            <a:extLst>
              <a:ext uri="{FF2B5EF4-FFF2-40B4-BE49-F238E27FC236}">
                <a16:creationId xmlns:a16="http://schemas.microsoft.com/office/drawing/2014/main" id="{7CFF4BA4-6F44-4398-AE5B-975467083869}"/>
              </a:ext>
            </a:extLst>
          </p:cNvPr>
          <p:cNvSpPr/>
          <p:nvPr/>
        </p:nvSpPr>
        <p:spPr>
          <a:xfrm>
            <a:off x="3122476" y="2480598"/>
            <a:ext cx="160338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6F7DE777-FD60-46B4-9DC7-082355F2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39" y="1531273"/>
            <a:ext cx="6288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：配置的是循环中当前的元素。</a:t>
            </a:r>
            <a:endParaRPr lang="zh-CN" altLang="zh-CN" b="1" kern="0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7">
            <a:extLst>
              <a:ext uri="{FF2B5EF4-FFF2-40B4-BE49-F238E27FC236}">
                <a16:creationId xmlns:a16="http://schemas.microsoft.com/office/drawing/2014/main" id="{6C36F302-7280-4E1B-B722-91A1F680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676" y="2628236"/>
            <a:ext cx="620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是传递过来的参数类型（首字母小写），它可以是一个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集合的键、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包装类中数组或集合类型的属性名等。</a:t>
            </a:r>
          </a:p>
        </p:txBody>
      </p:sp>
      <p:sp>
        <p:nvSpPr>
          <p:cNvPr id="50" name="矩形 6">
            <a:extLst>
              <a:ext uri="{FF2B5EF4-FFF2-40B4-BE49-F238E27FC236}">
                <a16:creationId xmlns:a16="http://schemas.microsoft.com/office/drawing/2014/main" id="{5FF1E2BF-B99F-4E04-9FCD-EB4C2C2C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326" y="2099598"/>
            <a:ext cx="630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：配置的是当前元素在集合的位置下标。</a:t>
            </a:r>
          </a:p>
        </p:txBody>
      </p:sp>
      <p:sp>
        <p:nvSpPr>
          <p:cNvPr id="51" name="直接连接符 46">
            <a:extLst>
              <a:ext uri="{FF2B5EF4-FFF2-40B4-BE49-F238E27FC236}">
                <a16:creationId xmlns:a16="http://schemas.microsoft.com/office/drawing/2014/main" id="{25CBBFA6-44DD-4959-9B30-7E893797B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739" y="4301461"/>
            <a:ext cx="62071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46">
            <a:extLst>
              <a:ext uri="{FF2B5EF4-FFF2-40B4-BE49-F238E27FC236}">
                <a16:creationId xmlns:a16="http://schemas.microsoft.com/office/drawing/2014/main" id="{CD515B22-2B28-4A63-A832-D5233E470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0676" y="4803111"/>
            <a:ext cx="6199188" cy="3175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68232589-FF3D-4491-BEA7-B9E2861E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4433223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：配置的是各个元素的间隔符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C5B58B1-28FE-4311-BFD9-9D8D6311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564" y="3645823"/>
            <a:ext cx="6119379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：配置的是以什么符号将这些集合元素包装起来。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FB2A2A-4FB0-41C3-96A9-52493C2A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&lt;foreach&gt;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重要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zh-CN" sz="22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2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该属性是必须指定的，而且在不同情况下，该属性的值是不一样的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。主要有以下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种情况：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0D6EC580-C4B5-4C25-B81A-B52727759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8.6 &lt;foreach&gt;</a:t>
            </a:r>
            <a:r>
              <a:rPr lang="zh-CN" altLang="en-US"/>
              <a:t>元素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79DA9C3-1993-48F5-A081-FC1079708316}"/>
              </a:ext>
            </a:extLst>
          </p:cNvPr>
          <p:cNvGrpSpPr>
            <a:grpSpLocks/>
          </p:cNvGrpSpPr>
          <p:nvPr/>
        </p:nvGrpSpPr>
        <p:grpSpPr bwMode="auto">
          <a:xfrm>
            <a:off x="3553303" y="2005139"/>
            <a:ext cx="1544638" cy="1870075"/>
            <a:chOff x="3527956" y="3483010"/>
            <a:chExt cx="1544425" cy="1870461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61A4C04-84B2-4273-865F-82E7D32B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956" y="3483010"/>
              <a:ext cx="1544425" cy="1538871"/>
            </a:xfrm>
            <a:custGeom>
              <a:avLst/>
              <a:gdLst>
                <a:gd name="T0" fmla="*/ 2147483647 w 2098"/>
                <a:gd name="T1" fmla="*/ 0 h 2093"/>
                <a:gd name="T2" fmla="*/ 2147483647 w 2098"/>
                <a:gd name="T3" fmla="*/ 2147483647 h 2093"/>
                <a:gd name="T4" fmla="*/ 2147483647 w 2098"/>
                <a:gd name="T5" fmla="*/ 2147483647 h 2093"/>
                <a:gd name="T6" fmla="*/ 2147483647 w 2098"/>
                <a:gd name="T7" fmla="*/ 2147483647 h 2093"/>
                <a:gd name="T8" fmla="*/ 2147483647 w 2098"/>
                <a:gd name="T9" fmla="*/ 2147483647 h 2093"/>
                <a:gd name="T10" fmla="*/ 2147483647 w 2098"/>
                <a:gd name="T11" fmla="*/ 2147483647 h 2093"/>
                <a:gd name="T12" fmla="*/ 2147483647 w 2098"/>
                <a:gd name="T13" fmla="*/ 2147483647 h 2093"/>
                <a:gd name="T14" fmla="*/ 2147483647 w 2098"/>
                <a:gd name="T15" fmla="*/ 2147483647 h 2093"/>
                <a:gd name="T16" fmla="*/ 2147483647 w 2098"/>
                <a:gd name="T17" fmla="*/ 2147483647 h 2093"/>
                <a:gd name="T18" fmla="*/ 2147483647 w 2098"/>
                <a:gd name="T19" fmla="*/ 2147483647 h 2093"/>
                <a:gd name="T20" fmla="*/ 2147483647 w 2098"/>
                <a:gd name="T21" fmla="*/ 2147483647 h 2093"/>
                <a:gd name="T22" fmla="*/ 2147483647 w 2098"/>
                <a:gd name="T23" fmla="*/ 2147483647 h 2093"/>
                <a:gd name="T24" fmla="*/ 2147483647 w 2098"/>
                <a:gd name="T25" fmla="*/ 2147483647 h 2093"/>
                <a:gd name="T26" fmla="*/ 2147483647 w 2098"/>
                <a:gd name="T27" fmla="*/ 2147483647 h 2093"/>
                <a:gd name="T28" fmla="*/ 2147483647 w 2098"/>
                <a:gd name="T29" fmla="*/ 2147483647 h 2093"/>
                <a:gd name="T30" fmla="*/ 2147483647 w 2098"/>
                <a:gd name="T31" fmla="*/ 2147483647 h 2093"/>
                <a:gd name="T32" fmla="*/ 2147483647 w 2098"/>
                <a:gd name="T33" fmla="*/ 2147483647 h 2093"/>
                <a:gd name="T34" fmla="*/ 2147483647 w 2098"/>
                <a:gd name="T35" fmla="*/ 2147483647 h 2093"/>
                <a:gd name="T36" fmla="*/ 2147483647 w 2098"/>
                <a:gd name="T37" fmla="*/ 2147483647 h 2093"/>
                <a:gd name="T38" fmla="*/ 2147483647 w 2098"/>
                <a:gd name="T39" fmla="*/ 2147483647 h 2093"/>
                <a:gd name="T40" fmla="*/ 2147483647 w 2098"/>
                <a:gd name="T41" fmla="*/ 2147483647 h 2093"/>
                <a:gd name="T42" fmla="*/ 2147483647 w 2098"/>
                <a:gd name="T43" fmla="*/ 2147483647 h 2093"/>
                <a:gd name="T44" fmla="*/ 2147483647 w 2098"/>
                <a:gd name="T45" fmla="*/ 2147483647 h 2093"/>
                <a:gd name="T46" fmla="*/ 2147483647 w 2098"/>
                <a:gd name="T47" fmla="*/ 2147483647 h 2093"/>
                <a:gd name="T48" fmla="*/ 2147483647 w 2098"/>
                <a:gd name="T49" fmla="*/ 2147483647 h 2093"/>
                <a:gd name="T50" fmla="*/ 2147483647 w 2098"/>
                <a:gd name="T51" fmla="*/ 2147483647 h 2093"/>
                <a:gd name="T52" fmla="*/ 2147483647 w 2098"/>
                <a:gd name="T53" fmla="*/ 2147483647 h 2093"/>
                <a:gd name="T54" fmla="*/ 2147483647 w 2098"/>
                <a:gd name="T55" fmla="*/ 2147483647 h 2093"/>
                <a:gd name="T56" fmla="*/ 2147483647 w 2098"/>
                <a:gd name="T57" fmla="*/ 2147483647 h 2093"/>
                <a:gd name="T58" fmla="*/ 2147483647 w 2098"/>
                <a:gd name="T59" fmla="*/ 2147483647 h 2093"/>
                <a:gd name="T60" fmla="*/ 2147483647 w 2098"/>
                <a:gd name="T61" fmla="*/ 2147483647 h 2093"/>
                <a:gd name="T62" fmla="*/ 2147483647 w 2098"/>
                <a:gd name="T63" fmla="*/ 2147483647 h 2093"/>
                <a:gd name="T64" fmla="*/ 2147483647 w 2098"/>
                <a:gd name="T65" fmla="*/ 2147483647 h 2093"/>
                <a:gd name="T66" fmla="*/ 2147483647 w 2098"/>
                <a:gd name="T67" fmla="*/ 2147483647 h 2093"/>
                <a:gd name="T68" fmla="*/ 2147483647 w 2098"/>
                <a:gd name="T69" fmla="*/ 2147483647 h 2093"/>
                <a:gd name="T70" fmla="*/ 2147483647 w 2098"/>
                <a:gd name="T71" fmla="*/ 2147483647 h 2093"/>
                <a:gd name="T72" fmla="*/ 2147483647 w 2098"/>
                <a:gd name="T73" fmla="*/ 2147483647 h 2093"/>
                <a:gd name="T74" fmla="*/ 2147483647 w 2098"/>
                <a:gd name="T75" fmla="*/ 2147483647 h 2093"/>
                <a:gd name="T76" fmla="*/ 0 w 2098"/>
                <a:gd name="T77" fmla="*/ 2147483647 h 2093"/>
                <a:gd name="T78" fmla="*/ 2147483647 w 2098"/>
                <a:gd name="T79" fmla="*/ 2147483647 h 2093"/>
                <a:gd name="T80" fmla="*/ 2147483647 w 2098"/>
                <a:gd name="T81" fmla="*/ 2147483647 h 2093"/>
                <a:gd name="T82" fmla="*/ 2147483647 w 2098"/>
                <a:gd name="T83" fmla="*/ 2147483647 h 2093"/>
                <a:gd name="T84" fmla="*/ 2147483647 w 2098"/>
                <a:gd name="T85" fmla="*/ 2147483647 h 2093"/>
                <a:gd name="T86" fmla="*/ 2147483647 w 2098"/>
                <a:gd name="T87" fmla="*/ 2147483647 h 2093"/>
                <a:gd name="T88" fmla="*/ 2147483647 w 2098"/>
                <a:gd name="T89" fmla="*/ 2147483647 h 2093"/>
                <a:gd name="T90" fmla="*/ 2147483647 w 2098"/>
                <a:gd name="T91" fmla="*/ 2147483647 h 2093"/>
                <a:gd name="T92" fmla="*/ 2147483647 w 2098"/>
                <a:gd name="T93" fmla="*/ 2147483647 h 2093"/>
                <a:gd name="T94" fmla="*/ 2147483647 w 2098"/>
                <a:gd name="T95" fmla="*/ 2147483647 h 2093"/>
                <a:gd name="T96" fmla="*/ 2147483647 w 2098"/>
                <a:gd name="T97" fmla="*/ 2147483647 h 2093"/>
                <a:gd name="T98" fmla="*/ 2147483647 w 2098"/>
                <a:gd name="T99" fmla="*/ 2147483647 h 2093"/>
                <a:gd name="T100" fmla="*/ 2147483647 w 2098"/>
                <a:gd name="T101" fmla="*/ 0 h 20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98"/>
                <a:gd name="T154" fmla="*/ 0 h 2093"/>
                <a:gd name="T155" fmla="*/ 2098 w 2098"/>
                <a:gd name="T156" fmla="*/ 2093 h 209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98" h="2093">
                  <a:moveTo>
                    <a:pt x="1049" y="0"/>
                  </a:moveTo>
                  <a:lnTo>
                    <a:pt x="1165" y="125"/>
                  </a:lnTo>
                  <a:lnTo>
                    <a:pt x="1314" y="31"/>
                  </a:lnTo>
                  <a:lnTo>
                    <a:pt x="1391" y="185"/>
                  </a:lnTo>
                  <a:lnTo>
                    <a:pt x="1554" y="130"/>
                  </a:lnTo>
                  <a:lnTo>
                    <a:pt x="1597" y="296"/>
                  </a:lnTo>
                  <a:lnTo>
                    <a:pt x="1767" y="284"/>
                  </a:lnTo>
                  <a:lnTo>
                    <a:pt x="1767" y="459"/>
                  </a:lnTo>
                  <a:lnTo>
                    <a:pt x="1935" y="489"/>
                  </a:lnTo>
                  <a:lnTo>
                    <a:pt x="1892" y="652"/>
                  </a:lnTo>
                  <a:lnTo>
                    <a:pt x="2050" y="728"/>
                  </a:lnTo>
                  <a:lnTo>
                    <a:pt x="1965" y="874"/>
                  </a:lnTo>
                  <a:lnTo>
                    <a:pt x="2098" y="985"/>
                  </a:lnTo>
                  <a:lnTo>
                    <a:pt x="1977" y="1106"/>
                  </a:lnTo>
                  <a:lnTo>
                    <a:pt x="2081" y="1250"/>
                  </a:lnTo>
                  <a:lnTo>
                    <a:pt x="1935" y="1340"/>
                  </a:lnTo>
                  <a:lnTo>
                    <a:pt x="1999" y="1496"/>
                  </a:lnTo>
                  <a:lnTo>
                    <a:pt x="1836" y="1550"/>
                  </a:lnTo>
                  <a:lnTo>
                    <a:pt x="1862" y="1718"/>
                  </a:lnTo>
                  <a:lnTo>
                    <a:pt x="1687" y="1729"/>
                  </a:lnTo>
                  <a:lnTo>
                    <a:pt x="1665" y="1897"/>
                  </a:lnTo>
                  <a:lnTo>
                    <a:pt x="1498" y="1866"/>
                  </a:lnTo>
                  <a:lnTo>
                    <a:pt x="1434" y="2029"/>
                  </a:lnTo>
                  <a:lnTo>
                    <a:pt x="1280" y="1949"/>
                  </a:lnTo>
                  <a:lnTo>
                    <a:pt x="1181" y="2093"/>
                  </a:lnTo>
                  <a:lnTo>
                    <a:pt x="1049" y="1982"/>
                  </a:lnTo>
                  <a:lnTo>
                    <a:pt x="917" y="2093"/>
                  </a:lnTo>
                  <a:lnTo>
                    <a:pt x="817" y="1949"/>
                  </a:lnTo>
                  <a:lnTo>
                    <a:pt x="664" y="2029"/>
                  </a:lnTo>
                  <a:lnTo>
                    <a:pt x="600" y="1866"/>
                  </a:lnTo>
                  <a:lnTo>
                    <a:pt x="432" y="1897"/>
                  </a:lnTo>
                  <a:lnTo>
                    <a:pt x="411" y="1729"/>
                  </a:lnTo>
                  <a:lnTo>
                    <a:pt x="236" y="1718"/>
                  </a:lnTo>
                  <a:lnTo>
                    <a:pt x="262" y="1550"/>
                  </a:lnTo>
                  <a:lnTo>
                    <a:pt x="99" y="1496"/>
                  </a:lnTo>
                  <a:lnTo>
                    <a:pt x="163" y="1340"/>
                  </a:lnTo>
                  <a:lnTo>
                    <a:pt x="17" y="1250"/>
                  </a:lnTo>
                  <a:lnTo>
                    <a:pt x="121" y="1106"/>
                  </a:lnTo>
                  <a:lnTo>
                    <a:pt x="0" y="985"/>
                  </a:lnTo>
                  <a:lnTo>
                    <a:pt x="132" y="874"/>
                  </a:lnTo>
                  <a:lnTo>
                    <a:pt x="47" y="728"/>
                  </a:lnTo>
                  <a:lnTo>
                    <a:pt x="206" y="652"/>
                  </a:lnTo>
                  <a:lnTo>
                    <a:pt x="163" y="489"/>
                  </a:lnTo>
                  <a:lnTo>
                    <a:pt x="331" y="459"/>
                  </a:lnTo>
                  <a:lnTo>
                    <a:pt x="331" y="284"/>
                  </a:lnTo>
                  <a:lnTo>
                    <a:pt x="501" y="296"/>
                  </a:lnTo>
                  <a:lnTo>
                    <a:pt x="543" y="130"/>
                  </a:lnTo>
                  <a:lnTo>
                    <a:pt x="706" y="185"/>
                  </a:lnTo>
                  <a:lnTo>
                    <a:pt x="784" y="31"/>
                  </a:lnTo>
                  <a:lnTo>
                    <a:pt x="933" y="125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DDB58A8-E3B2-4F04-8DD6-E624FEFEA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483" y="3642394"/>
              <a:ext cx="1168853" cy="1399639"/>
            </a:xfrm>
            <a:custGeom>
              <a:avLst/>
              <a:gdLst>
                <a:gd name="T0" fmla="*/ 2147483647 w 672"/>
                <a:gd name="T1" fmla="*/ 0 h 806"/>
                <a:gd name="T2" fmla="*/ 0 w 672"/>
                <a:gd name="T3" fmla="*/ 2147483647 h 806"/>
                <a:gd name="T4" fmla="*/ 2147483647 w 672"/>
                <a:gd name="T5" fmla="*/ 2147483647 h 806"/>
                <a:gd name="T6" fmla="*/ 2147483647 w 672"/>
                <a:gd name="T7" fmla="*/ 2147483647 h 806"/>
                <a:gd name="T8" fmla="*/ 2147483647 w 672"/>
                <a:gd name="T9" fmla="*/ 2147483647 h 806"/>
                <a:gd name="T10" fmla="*/ 2147483647 w 672"/>
                <a:gd name="T11" fmla="*/ 2147483647 h 806"/>
                <a:gd name="T12" fmla="*/ 2147483647 w 672"/>
                <a:gd name="T13" fmla="*/ 2147483647 h 806"/>
                <a:gd name="T14" fmla="*/ 2147483647 w 672"/>
                <a:gd name="T15" fmla="*/ 2147483647 h 806"/>
                <a:gd name="T16" fmla="*/ 2147483647 w 672"/>
                <a:gd name="T17" fmla="*/ 2147483647 h 806"/>
                <a:gd name="T18" fmla="*/ 2147483647 w 672"/>
                <a:gd name="T19" fmla="*/ 2147483647 h 806"/>
                <a:gd name="T20" fmla="*/ 2147483647 w 672"/>
                <a:gd name="T21" fmla="*/ 2147483647 h 806"/>
                <a:gd name="T22" fmla="*/ 2147483647 w 672"/>
                <a:gd name="T23" fmla="*/ 0 h 8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72"/>
                <a:gd name="T37" fmla="*/ 0 h 806"/>
                <a:gd name="T38" fmla="*/ 672 w 672"/>
                <a:gd name="T39" fmla="*/ 806 h 8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72" h="806">
                  <a:moveTo>
                    <a:pt x="336" y="0"/>
                  </a:moveTo>
                  <a:cubicBezTo>
                    <a:pt x="150" y="0"/>
                    <a:pt x="0" y="144"/>
                    <a:pt x="0" y="322"/>
                  </a:cubicBezTo>
                  <a:cubicBezTo>
                    <a:pt x="0" y="343"/>
                    <a:pt x="5" y="371"/>
                    <a:pt x="11" y="395"/>
                  </a:cubicBezTo>
                  <a:cubicBezTo>
                    <a:pt x="17" y="421"/>
                    <a:pt x="31" y="465"/>
                    <a:pt x="44" y="483"/>
                  </a:cubicBezTo>
                  <a:cubicBezTo>
                    <a:pt x="104" y="564"/>
                    <a:pt x="245" y="686"/>
                    <a:pt x="210" y="806"/>
                  </a:cubicBezTo>
                  <a:cubicBezTo>
                    <a:pt x="315" y="806"/>
                    <a:pt x="315" y="806"/>
                    <a:pt x="315" y="806"/>
                  </a:cubicBezTo>
                  <a:cubicBezTo>
                    <a:pt x="322" y="806"/>
                    <a:pt x="322" y="806"/>
                    <a:pt x="322" y="806"/>
                  </a:cubicBezTo>
                  <a:cubicBezTo>
                    <a:pt x="448" y="806"/>
                    <a:pt x="448" y="806"/>
                    <a:pt x="448" y="806"/>
                  </a:cubicBezTo>
                  <a:cubicBezTo>
                    <a:pt x="431" y="747"/>
                    <a:pt x="457" y="688"/>
                    <a:pt x="495" y="633"/>
                  </a:cubicBezTo>
                  <a:cubicBezTo>
                    <a:pt x="508" y="615"/>
                    <a:pt x="568" y="555"/>
                    <a:pt x="582" y="541"/>
                  </a:cubicBezTo>
                  <a:cubicBezTo>
                    <a:pt x="638" y="483"/>
                    <a:pt x="672" y="407"/>
                    <a:pt x="672" y="322"/>
                  </a:cubicBezTo>
                  <a:cubicBezTo>
                    <a:pt x="672" y="144"/>
                    <a:pt x="521" y="0"/>
                    <a:pt x="336" y="0"/>
                  </a:cubicBezTo>
                  <a:close/>
                </a:path>
              </a:pathLst>
            </a:custGeom>
            <a:solidFill>
              <a:srgbClr val="FFD44A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A6CB451C-955D-4A90-87AD-D3BA03CE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917" y="5032872"/>
              <a:ext cx="501984" cy="320599"/>
            </a:xfrm>
            <a:custGeom>
              <a:avLst/>
              <a:gdLst>
                <a:gd name="T0" fmla="*/ 2147483647 w 288"/>
                <a:gd name="T1" fmla="*/ 2147483647 h 184"/>
                <a:gd name="T2" fmla="*/ 2147483647 w 288"/>
                <a:gd name="T3" fmla="*/ 2147483647 h 184"/>
                <a:gd name="T4" fmla="*/ 2147483647 w 288"/>
                <a:gd name="T5" fmla="*/ 0 h 184"/>
                <a:gd name="T6" fmla="*/ 2147483647 w 288"/>
                <a:gd name="T7" fmla="*/ 0 h 184"/>
                <a:gd name="T8" fmla="*/ 0 w 288"/>
                <a:gd name="T9" fmla="*/ 2147483647 h 184"/>
                <a:gd name="T10" fmla="*/ 2147483647 w 288"/>
                <a:gd name="T11" fmla="*/ 2147483647 h 184"/>
                <a:gd name="T12" fmla="*/ 2147483647 w 288"/>
                <a:gd name="T13" fmla="*/ 2147483647 h 184"/>
                <a:gd name="T14" fmla="*/ 2147483647 w 288"/>
                <a:gd name="T15" fmla="*/ 2147483647 h 184"/>
                <a:gd name="T16" fmla="*/ 2147483647 w 288"/>
                <a:gd name="T17" fmla="*/ 2147483647 h 184"/>
                <a:gd name="T18" fmla="*/ 0 w 288"/>
                <a:gd name="T19" fmla="*/ 2147483647 h 184"/>
                <a:gd name="T20" fmla="*/ 2147483647 w 288"/>
                <a:gd name="T21" fmla="*/ 2147483647 h 184"/>
                <a:gd name="T22" fmla="*/ 2147483647 w 288"/>
                <a:gd name="T23" fmla="*/ 2147483647 h 184"/>
                <a:gd name="T24" fmla="*/ 2147483647 w 288"/>
                <a:gd name="T25" fmla="*/ 2147483647 h 184"/>
                <a:gd name="T26" fmla="*/ 2147483647 w 288"/>
                <a:gd name="T27" fmla="*/ 2147483647 h 184"/>
                <a:gd name="T28" fmla="*/ 2147483647 w 288"/>
                <a:gd name="T29" fmla="*/ 2147483647 h 184"/>
                <a:gd name="T30" fmla="*/ 2147483647 w 288"/>
                <a:gd name="T31" fmla="*/ 2147483647 h 184"/>
                <a:gd name="T32" fmla="*/ 2147483647 w 288"/>
                <a:gd name="T33" fmla="*/ 2147483647 h 184"/>
                <a:gd name="T34" fmla="*/ 2147483647 w 288"/>
                <a:gd name="T35" fmla="*/ 2147483647 h 184"/>
                <a:gd name="T36" fmla="*/ 2147483647 w 288"/>
                <a:gd name="T37" fmla="*/ 2147483647 h 184"/>
                <a:gd name="T38" fmla="*/ 2147483647 w 288"/>
                <a:gd name="T39" fmla="*/ 2147483647 h 184"/>
                <a:gd name="T40" fmla="*/ 2147483647 w 288"/>
                <a:gd name="T41" fmla="*/ 2147483647 h 184"/>
                <a:gd name="T42" fmla="*/ 2147483647 w 288"/>
                <a:gd name="T43" fmla="*/ 2147483647 h 184"/>
                <a:gd name="T44" fmla="*/ 2147483647 w 288"/>
                <a:gd name="T45" fmla="*/ 2147483647 h 184"/>
                <a:gd name="T46" fmla="*/ 2147483647 w 288"/>
                <a:gd name="T47" fmla="*/ 2147483647 h 184"/>
                <a:gd name="T48" fmla="*/ 2147483647 w 288"/>
                <a:gd name="T49" fmla="*/ 2147483647 h 184"/>
                <a:gd name="T50" fmla="*/ 2147483647 w 288"/>
                <a:gd name="T51" fmla="*/ 2147483647 h 184"/>
                <a:gd name="T52" fmla="*/ 2147483647 w 288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88"/>
                <a:gd name="T82" fmla="*/ 0 h 184"/>
                <a:gd name="T83" fmla="*/ 288 w 288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88" h="184">
                  <a:moveTo>
                    <a:pt x="259" y="46"/>
                  </a:moveTo>
                  <a:cubicBezTo>
                    <a:pt x="275" y="46"/>
                    <a:pt x="288" y="36"/>
                    <a:pt x="288" y="23"/>
                  </a:cubicBezTo>
                  <a:cubicBezTo>
                    <a:pt x="288" y="10"/>
                    <a:pt x="275" y="0"/>
                    <a:pt x="2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0"/>
                    <a:pt x="0" y="23"/>
                  </a:cubicBezTo>
                  <a:cubicBezTo>
                    <a:pt x="0" y="35"/>
                    <a:pt x="11" y="44"/>
                    <a:pt x="25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13" y="69"/>
                    <a:pt x="0" y="79"/>
                    <a:pt x="0" y="92"/>
                  </a:cubicBezTo>
                  <a:cubicBezTo>
                    <a:pt x="0" y="105"/>
                    <a:pt x="13" y="115"/>
                    <a:pt x="29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4" y="138"/>
                    <a:pt x="24" y="148"/>
                    <a:pt x="24" y="161"/>
                  </a:cubicBezTo>
                  <a:cubicBezTo>
                    <a:pt x="24" y="174"/>
                    <a:pt x="34" y="184"/>
                    <a:pt x="48" y="184"/>
                  </a:cubicBezTo>
                  <a:cubicBezTo>
                    <a:pt x="240" y="184"/>
                    <a:pt x="240" y="184"/>
                    <a:pt x="240" y="184"/>
                  </a:cubicBezTo>
                  <a:cubicBezTo>
                    <a:pt x="253" y="184"/>
                    <a:pt x="264" y="174"/>
                    <a:pt x="264" y="161"/>
                  </a:cubicBezTo>
                  <a:cubicBezTo>
                    <a:pt x="264" y="148"/>
                    <a:pt x="253" y="138"/>
                    <a:pt x="240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75" y="115"/>
                    <a:pt x="288" y="105"/>
                    <a:pt x="288" y="92"/>
                  </a:cubicBezTo>
                  <a:cubicBezTo>
                    <a:pt x="288" y="79"/>
                    <a:pt x="275" y="69"/>
                    <a:pt x="259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259" y="46"/>
                  </a:lnTo>
                  <a:close/>
                </a:path>
              </a:pathLst>
            </a:custGeom>
            <a:solidFill>
              <a:srgbClr val="502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矩形 22">
            <a:extLst>
              <a:ext uri="{FF2B5EF4-FFF2-40B4-BE49-F238E27FC236}">
                <a16:creationId xmlns:a16="http://schemas.microsoft.com/office/drawing/2014/main" id="{2D9BC908-7846-487A-9119-90B0A91F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6" y="1976564"/>
            <a:ext cx="3048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如果传入的是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单参数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且参数类型是一个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数组或者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属性值分别为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CDB4F08-62A3-4A3D-87C6-7F518899E006}"/>
              </a:ext>
            </a:extLst>
          </p:cNvPr>
          <p:cNvSpPr/>
          <p:nvPr/>
        </p:nvSpPr>
        <p:spPr>
          <a:xfrm>
            <a:off x="140178" y="1922589"/>
            <a:ext cx="566738" cy="56832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0000"/>
              </a:solidFill>
              <a:latin typeface="Calibri"/>
              <a:ea typeface="宋体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CB9D6A-C2CD-4150-B049-82E0566ED1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216" y="3603752"/>
            <a:ext cx="3187700" cy="0"/>
          </a:xfrm>
          <a:prstGeom prst="line">
            <a:avLst/>
          </a:prstGeom>
          <a:noFill/>
          <a:ln w="28575" algn="ctr">
            <a:solidFill>
              <a:srgbClr val="53770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53BD231-4431-4A9E-82F9-86317499FA3F}"/>
              </a:ext>
            </a:extLst>
          </p:cNvPr>
          <p:cNvSpPr/>
          <p:nvPr/>
        </p:nvSpPr>
        <p:spPr>
          <a:xfrm>
            <a:off x="279878" y="2063877"/>
            <a:ext cx="287338" cy="2857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537709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latin typeface="Calibri"/>
                <a:ea typeface="宋体"/>
              </a:rPr>
              <a:t>1</a:t>
            </a:r>
            <a:endParaRPr lang="zh-CN" altLang="en-US" kern="0">
              <a:latin typeface="Calibri"/>
              <a:ea typeface="宋体"/>
            </a:endParaRPr>
          </a:p>
        </p:txBody>
      </p:sp>
      <p:sp>
        <p:nvSpPr>
          <p:cNvPr id="37" name="矩形 22">
            <a:extLst>
              <a:ext uri="{FF2B5EF4-FFF2-40B4-BE49-F238E27FC236}">
                <a16:creationId xmlns:a16="http://schemas.microsoft.com/office/drawing/2014/main" id="{CD736C35-C4A4-4EB3-B3D1-4C95E2C3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16" y="1976564"/>
            <a:ext cx="34559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如果传入的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参数是多个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的时候，就需要把它们封装成一个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了，当然单参数也可以封装成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集合，这时候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属性值就为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的键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3472B30-BD3B-4418-AF55-86E449E1FFA0}"/>
              </a:ext>
            </a:extLst>
          </p:cNvPr>
          <p:cNvSpPr/>
          <p:nvPr/>
        </p:nvSpPr>
        <p:spPr>
          <a:xfrm>
            <a:off x="8415816" y="1976564"/>
            <a:ext cx="566737" cy="56832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BCC2274-F0A3-49F6-80BA-B5CCDAB1310C}"/>
              </a:ext>
            </a:extLst>
          </p:cNvPr>
          <p:cNvSpPr/>
          <p:nvPr/>
        </p:nvSpPr>
        <p:spPr>
          <a:xfrm>
            <a:off x="8555516" y="2117852"/>
            <a:ext cx="287337" cy="28733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537709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Calibri"/>
                <a:ea typeface="宋体"/>
              </a:rPr>
              <a:t>2</a:t>
            </a:r>
            <a:endParaRPr lang="zh-CN" altLang="en-US" kern="0" dirty="0">
              <a:latin typeface="Calibri"/>
              <a:ea typeface="宋体"/>
            </a:endParaRPr>
          </a:p>
        </p:txBody>
      </p:sp>
      <p:cxnSp>
        <p:nvCxnSpPr>
          <p:cNvPr id="43" name="直接连接符 34">
            <a:extLst>
              <a:ext uri="{FF2B5EF4-FFF2-40B4-BE49-F238E27FC236}">
                <a16:creationId xmlns:a16="http://schemas.microsoft.com/office/drawing/2014/main" id="{817879F8-4CB3-4697-95E7-2D3C81772E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4903" y="3564064"/>
            <a:ext cx="3568700" cy="39688"/>
          </a:xfrm>
          <a:prstGeom prst="line">
            <a:avLst/>
          </a:prstGeom>
          <a:noFill/>
          <a:ln w="28575" algn="ctr">
            <a:solidFill>
              <a:srgbClr val="53770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矩形 22">
            <a:extLst>
              <a:ext uri="{FF2B5EF4-FFF2-40B4-BE49-F238E27FC236}">
                <a16:creationId xmlns:a16="http://schemas.microsoft.com/office/drawing/2014/main" id="{AFE2F04A-5056-46C9-9C55-861F8F3D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803" y="3919664"/>
            <a:ext cx="5245100" cy="78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如果传入的参数是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包装类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属性值就为该包装类中需要进行遍历的</a:t>
            </a:r>
            <a:r>
              <a:rPr lang="zh-CN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数组或集合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的属性名。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AB1E2FC-3528-414D-835C-64E654C9B8DD}"/>
              </a:ext>
            </a:extLst>
          </p:cNvPr>
          <p:cNvSpPr/>
          <p:nvPr/>
        </p:nvSpPr>
        <p:spPr>
          <a:xfrm>
            <a:off x="1270478" y="3865689"/>
            <a:ext cx="568325" cy="56832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0000"/>
              </a:solidFill>
              <a:latin typeface="Calibri"/>
              <a:ea typeface="宋体"/>
            </a:endParaRPr>
          </a:p>
        </p:txBody>
      </p:sp>
      <p:cxnSp>
        <p:nvCxnSpPr>
          <p:cNvPr id="55" name="直接连接符 34">
            <a:extLst>
              <a:ext uri="{FF2B5EF4-FFF2-40B4-BE49-F238E27FC236}">
                <a16:creationId xmlns:a16="http://schemas.microsoft.com/office/drawing/2014/main" id="{16C04C7E-26BC-488C-AECE-AB141B1814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4703" y="4751514"/>
            <a:ext cx="4829175" cy="52388"/>
          </a:xfrm>
          <a:prstGeom prst="line">
            <a:avLst/>
          </a:prstGeom>
          <a:noFill/>
          <a:ln w="28575" algn="ctr">
            <a:solidFill>
              <a:srgbClr val="53770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20A9CDE-A47E-4C22-AEDF-8073A33A1509}"/>
              </a:ext>
            </a:extLst>
          </p:cNvPr>
          <p:cNvSpPr/>
          <p:nvPr/>
        </p:nvSpPr>
        <p:spPr>
          <a:xfrm>
            <a:off x="1411766" y="4006977"/>
            <a:ext cx="285750" cy="2857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537709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Calibri"/>
                <a:ea typeface="宋体"/>
              </a:rPr>
              <a:t>3</a:t>
            </a:r>
            <a:endParaRPr lang="zh-CN" altLang="en-US" kern="0" dirty="0">
              <a:latin typeface="Calibri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6" grpId="0" animBg="1"/>
      <p:bldP spid="37" grpId="0"/>
      <p:bldP spid="38" grpId="0" animBg="1"/>
      <p:bldP spid="39" grpId="0" animBg="1"/>
      <p:bldP spid="45" grpId="0"/>
      <p:bldP spid="54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FDF734D-4D60-430E-BF56-DC2346B9243B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CA139A-0E55-41D8-8193-A6617329B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13549-7113-4360-BA8D-5C500F58B8BF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895201"/>
            <a:ext cx="8505825" cy="3665537"/>
            <a:chOff x="460374" y="1731963"/>
            <a:chExt cx="8505826" cy="3665537"/>
          </a:xfrm>
        </p:grpSpPr>
        <p:sp>
          <p:nvSpPr>
            <p:cNvPr id="19" name="对角圆角矩形 10">
              <a:extLst>
                <a:ext uri="{FF2B5EF4-FFF2-40B4-BE49-F238E27FC236}">
                  <a16:creationId xmlns:a16="http://schemas.microsoft.com/office/drawing/2014/main" id="{C372C180-E353-4A3D-AA21-7B2F1D748C2D}"/>
                </a:ext>
              </a:extLst>
            </p:cNvPr>
            <p:cNvSpPr/>
            <p:nvPr/>
          </p:nvSpPr>
          <p:spPr bwMode="auto">
            <a:xfrm>
              <a:off x="460374" y="4749800"/>
              <a:ext cx="6416676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">
              <a:extLst>
                <a:ext uri="{FF2B5EF4-FFF2-40B4-BE49-F238E27FC236}">
                  <a16:creationId xmlns:a16="http://schemas.microsoft.com/office/drawing/2014/main" id="{6CE03119-15A4-422D-9E7D-8DD04305A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76" y="1731963"/>
              <a:ext cx="8064524" cy="3552825"/>
              <a:chOff x="901181" y="1731993"/>
              <a:chExt cx="8065538" cy="3552230"/>
            </a:xfrm>
          </p:grpSpPr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FAB77A95-CC1D-4CAC-B31C-0A3EC5E2CC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CF18D86-9488-4490-8463-EE335542E631}"/>
                    </a:ext>
                  </a:extLst>
                </p:cNvPr>
                <p:cNvSpPr/>
                <p:nvPr/>
              </p:nvSpPr>
              <p:spPr>
                <a:xfrm>
                  <a:off x="5297670" y="1756929"/>
                  <a:ext cx="3445051" cy="344380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5ED6BE2B-B102-4646-8FFC-A7EFE70FFD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EDE7E690-5911-4117-B54A-9B8ABA02B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8E109942-2A93-42FA-8CF4-AC5E0D053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35106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6B1DFA7D-51A4-4996-A2EE-26B3B77DF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1" y="3818579"/>
                <a:ext cx="39888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4C3A5B90-A090-468F-B890-A2FB1CD44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35061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068AA7BD-C6F2-4556-A9B5-A8510A45D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914891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4896313D-5199-4196-B356-921624C38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1F5CFB61-4C9B-4524-8DF6-D578A75D0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181" y="2822042"/>
                <a:ext cx="8065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FCD8B0-32A1-47E6-A78D-311D3393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&lt;bind&gt;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还记得入门案例中模糊查询的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语句么？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上述</a:t>
            </a:r>
            <a:r>
              <a:rPr lang="en-US" altLang="zh-CN" dirty="0"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cs typeface="Times New Roman" panose="02020603050405020304" pitchFamily="18" charset="0"/>
              </a:rPr>
              <a:t>语句有什么不妥</a:t>
            </a:r>
            <a:r>
              <a:rPr lang="zh-CN" altLang="zh-CN" dirty="0"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B946D977-3FD2-4FC6-9123-8970FF93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8.7 &lt;bind&gt;</a:t>
            </a:r>
            <a:r>
              <a:rPr lang="zh-CN" altLang="en-US"/>
              <a:t>元素</a:t>
            </a:r>
          </a:p>
        </p:txBody>
      </p:sp>
      <p:sp>
        <p:nvSpPr>
          <p:cNvPr id="31" name="矩形 16">
            <a:extLst>
              <a:ext uri="{FF2B5EF4-FFF2-40B4-BE49-F238E27FC236}">
                <a16:creationId xmlns:a16="http://schemas.microsoft.com/office/drawing/2014/main" id="{E1F161AD-7918-4265-AD77-6CB93E0B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660260"/>
            <a:ext cx="8590711" cy="564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select * from customer where username like '%${value}%'</a:t>
            </a: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D4B28471-52CC-4937-B306-64A224AA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7" y="2379745"/>
            <a:ext cx="5571405" cy="46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990DB4-1357-45AE-9911-39050127E71D}"/>
              </a:ext>
            </a:extLst>
          </p:cNvPr>
          <p:cNvSpPr/>
          <p:nvPr/>
        </p:nvSpPr>
        <p:spPr>
          <a:xfrm>
            <a:off x="710453" y="3613036"/>
            <a:ext cx="446088" cy="446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45548E-2054-4556-A648-40D79D43778A}"/>
              </a:ext>
            </a:extLst>
          </p:cNvPr>
          <p:cNvGrpSpPr>
            <a:grpSpLocks/>
          </p:cNvGrpSpPr>
          <p:nvPr/>
        </p:nvGrpSpPr>
        <p:grpSpPr bwMode="auto">
          <a:xfrm>
            <a:off x="1115266" y="3025662"/>
            <a:ext cx="7226479" cy="707886"/>
            <a:chOff x="1754924" y="3510127"/>
            <a:chExt cx="6731849" cy="707679"/>
          </a:xfrm>
        </p:grpSpPr>
        <p:cxnSp>
          <p:nvCxnSpPr>
            <p:cNvPr id="40" name="直接连接符 34">
              <a:extLst>
                <a:ext uri="{FF2B5EF4-FFF2-40B4-BE49-F238E27FC236}">
                  <a16:creationId xmlns:a16="http://schemas.microsoft.com/office/drawing/2014/main" id="{3951829E-6BD0-4AC7-BF33-2DCBE6BC2C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8275" y="3927516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7">
              <a:extLst>
                <a:ext uri="{FF2B5EF4-FFF2-40B4-BE49-F238E27FC236}">
                  <a16:creationId xmlns:a16="http://schemas.microsoft.com/office/drawing/2014/main" id="{4211E454-4D31-43E1-9936-BB46E099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24" y="3510127"/>
              <a:ext cx="6731849" cy="707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如果使用“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${}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”进行字符串拼接，则无法防止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注入问题；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98708EF-D36E-4E1B-B835-DF2617555ACA}"/>
              </a:ext>
            </a:extLst>
          </p:cNvPr>
          <p:cNvGrpSpPr>
            <a:grpSpLocks/>
          </p:cNvGrpSpPr>
          <p:nvPr/>
        </p:nvGrpSpPr>
        <p:grpSpPr bwMode="auto">
          <a:xfrm>
            <a:off x="1113678" y="3568587"/>
            <a:ext cx="7226480" cy="707886"/>
            <a:chOff x="1752600" y="4053052"/>
            <a:chExt cx="6731849" cy="707679"/>
          </a:xfrm>
        </p:grpSpPr>
        <p:cxnSp>
          <p:nvCxnSpPr>
            <p:cNvPr id="44" name="直接连接符 34">
              <a:extLst>
                <a:ext uri="{FF2B5EF4-FFF2-40B4-BE49-F238E27FC236}">
                  <a16:creationId xmlns:a16="http://schemas.microsoft.com/office/drawing/2014/main" id="{59180CA2-DCAA-4DB2-8E91-830B9309E1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85951" y="4470441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矩形 40">
              <a:extLst>
                <a:ext uri="{FF2B5EF4-FFF2-40B4-BE49-F238E27FC236}">
                  <a16:creationId xmlns:a16="http://schemas.microsoft.com/office/drawing/2014/main" id="{A9D7983F-BEB9-47B0-8E61-54B7C944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053052"/>
              <a:ext cx="6731849" cy="707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改用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函数进行拼接，则只针对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数据库有效；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椭圆 45">
            <a:extLst>
              <a:ext uri="{FF2B5EF4-FFF2-40B4-BE49-F238E27FC236}">
                <a16:creationId xmlns:a16="http://schemas.microsoft.com/office/drawing/2014/main" id="{2ECBDAFC-1C68-47BC-BF84-54CFCDC788CB}"/>
              </a:ext>
            </a:extLst>
          </p:cNvPr>
          <p:cNvSpPr/>
          <p:nvPr/>
        </p:nvSpPr>
        <p:spPr>
          <a:xfrm>
            <a:off x="710453" y="4165486"/>
            <a:ext cx="446088" cy="447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31C7E15-A460-4E1C-B281-35ED1AF64B8A}"/>
              </a:ext>
            </a:extLst>
          </p:cNvPr>
          <p:cNvGrpSpPr>
            <a:grpSpLocks/>
          </p:cNvGrpSpPr>
          <p:nvPr/>
        </p:nvGrpSpPr>
        <p:grpSpPr bwMode="auto">
          <a:xfrm>
            <a:off x="1137491" y="4170251"/>
            <a:ext cx="7224776" cy="707886"/>
            <a:chOff x="1776227" y="4655003"/>
            <a:chExt cx="6731849" cy="707677"/>
          </a:xfrm>
        </p:grpSpPr>
        <p:cxnSp>
          <p:nvCxnSpPr>
            <p:cNvPr id="48" name="直接连接符 34">
              <a:extLst>
                <a:ext uri="{FF2B5EF4-FFF2-40B4-BE49-F238E27FC236}">
                  <a16:creationId xmlns:a16="http://schemas.microsoft.com/office/drawing/2014/main" id="{3E0FD31C-9116-40B3-8A67-B38D93AD3B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9578" y="5072390"/>
              <a:ext cx="655087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矩形 44">
              <a:extLst>
                <a:ext uri="{FF2B5EF4-FFF2-40B4-BE49-F238E27FC236}">
                  <a16:creationId xmlns:a16="http://schemas.microsoft.com/office/drawing/2014/main" id="{49DA07FD-9310-4E1D-8B64-68A83AC35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227" y="4655003"/>
              <a:ext cx="6731849" cy="707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改用“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字符串</a:t>
              </a:r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拼接，则只针对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Oracle</a:t>
              </a:r>
              <a:r>
                <a:rPr lang="zh-CN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数据库有效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9168C589-3AAC-4AC5-BED3-6C560F8BAE9A}"/>
              </a:ext>
            </a:extLst>
          </p:cNvPr>
          <p:cNvSpPr/>
          <p:nvPr/>
        </p:nvSpPr>
        <p:spPr>
          <a:xfrm>
            <a:off x="710453" y="3038361"/>
            <a:ext cx="446088" cy="446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6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14741-E3FF-4B78-BADA-7F1CCC40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&lt;bind&gt;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&lt;bind&gt;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元素可以通过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OGNL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表达式来创建一个上下文变量，其使用方式如下：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E078B2A5-897F-4860-A33F-BA94A8F6D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8.7 &lt;bind&gt;</a:t>
            </a:r>
            <a:r>
              <a:rPr lang="zh-CN" altLang="en-US"/>
              <a:t>元素</a:t>
            </a:r>
          </a:p>
        </p:txBody>
      </p:sp>
      <p:sp>
        <p:nvSpPr>
          <p:cNvPr id="15" name="矩形 16">
            <a:extLst>
              <a:ext uri="{FF2B5EF4-FFF2-40B4-BE49-F238E27FC236}">
                <a16:creationId xmlns:a16="http://schemas.microsoft.com/office/drawing/2014/main" id="{D408DF84-EF1F-4D8B-B74C-07100A25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" y="1528270"/>
            <a:ext cx="8175625" cy="30765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&lt;select id="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="Integer"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BaseResultMap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&lt;bind name="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value="'%'+_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parameter.getUsername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()+'%'"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select * from customer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where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username like #{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&lt;/select&gt;</a:t>
            </a:r>
          </a:p>
        </p:txBody>
      </p:sp>
      <p:sp>
        <p:nvSpPr>
          <p:cNvPr id="16" name="圆角矩形标注 1">
            <a:extLst>
              <a:ext uri="{FF2B5EF4-FFF2-40B4-BE49-F238E27FC236}">
                <a16:creationId xmlns:a16="http://schemas.microsoft.com/office/drawing/2014/main" id="{15DB9AFA-330C-4DFD-A7D5-39C32CDE925C}"/>
              </a:ext>
            </a:extLst>
          </p:cNvPr>
          <p:cNvSpPr/>
          <p:nvPr/>
        </p:nvSpPr>
        <p:spPr>
          <a:xfrm>
            <a:off x="5545137" y="3052270"/>
            <a:ext cx="2876550" cy="1409700"/>
          </a:xfrm>
          <a:prstGeom prst="wedgeRoundRectCallout">
            <a:avLst>
              <a:gd name="adj1" fmla="val -45759"/>
              <a:gd name="adj2" fmla="val -74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_parameter.getUsername()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表示传递进来的参数（也可以直接写成对应的参数变量名，如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标注 29">
            <a:extLst>
              <a:ext uri="{FF2B5EF4-FFF2-40B4-BE49-F238E27FC236}">
                <a16:creationId xmlns:a16="http://schemas.microsoft.com/office/drawing/2014/main" id="{8F0C9F2A-E90A-4159-9194-CBC23D36D83A}"/>
              </a:ext>
            </a:extLst>
          </p:cNvPr>
          <p:cNvSpPr/>
          <p:nvPr/>
        </p:nvSpPr>
        <p:spPr>
          <a:xfrm>
            <a:off x="2201862" y="4385770"/>
            <a:ext cx="3019425" cy="704850"/>
          </a:xfrm>
          <a:prstGeom prst="wedgeRoundRectCallout">
            <a:avLst>
              <a:gd name="adj1" fmla="val -25792"/>
              <a:gd name="adj2" fmla="val -97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需要的地方直接引用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&lt;bind&gt;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2E7BAD8-8EF7-480D-A491-951D648A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15C5FC-5517-4032-895E-8C0A8AD4E303}"/>
              </a:ext>
            </a:extLst>
          </p:cNvPr>
          <p:cNvGrpSpPr>
            <a:grpSpLocks/>
          </p:cNvGrpSpPr>
          <p:nvPr/>
        </p:nvGrpSpPr>
        <p:grpSpPr bwMode="auto">
          <a:xfrm>
            <a:off x="1927860" y="976788"/>
            <a:ext cx="6827520" cy="3092292"/>
            <a:chOff x="2374672" y="3321844"/>
            <a:chExt cx="5913437" cy="594301"/>
          </a:xfrm>
        </p:grpSpPr>
        <p:sp>
          <p:nvSpPr>
            <p:cNvPr id="35847" name="圆角矩形 1">
              <a:extLst>
                <a:ext uri="{FF2B5EF4-FFF2-40B4-BE49-F238E27FC236}">
                  <a16:creationId xmlns:a16="http://schemas.microsoft.com/office/drawing/2014/main" id="{AE18C74B-C877-43B6-93D5-5EFA48344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48" name="矩形 2">
              <a:extLst>
                <a:ext uri="{FF2B5EF4-FFF2-40B4-BE49-F238E27FC236}">
                  <a16:creationId xmlns:a16="http://schemas.microsoft.com/office/drawing/2014/main" id="{C5B5B798-A722-4CF0-8E8A-6EE34065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321844"/>
              <a:ext cx="5739381" cy="57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E51B0E9-354F-4D75-8B5C-CCB51F5D6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573531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6BEF43-11C7-4306-A001-0B2F6812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32" y="1010126"/>
            <a:ext cx="6607967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作了介绍，然后分别对这些主要的动态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元素进行了详细讲解。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通过本章的学习，可以了解常用动态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元素的主要作用，并能够掌握这些元素在实际开发中如何使用。在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框架中，这些动态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元素的使用十分重要，熟练的掌握它们能够极大的提高开发效率。</a:t>
            </a:r>
          </a:p>
        </p:txBody>
      </p:sp>
      <p:sp>
        <p:nvSpPr>
          <p:cNvPr id="35846" name="标题 1">
            <a:extLst>
              <a:ext uri="{FF2B5EF4-FFF2-40B4-BE49-F238E27FC236}">
                <a16:creationId xmlns:a16="http://schemas.microsoft.com/office/drawing/2014/main" id="{2D46FFF3-7997-4C46-A58A-E381E140F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8.8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614C7A-DD15-48E4-BE9C-F65A1C74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配置文件：</a:t>
            </a:r>
            <a:r>
              <a:rPr lang="zh-CN" altLang="en-US" dirty="0"/>
              <a:t> 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2B09492A-5D83-4C78-BE60-E21934E5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 err="1"/>
              <a:t>MyBatis</a:t>
            </a:r>
            <a:r>
              <a:rPr lang="zh-CN" altLang="en-US" dirty="0"/>
              <a:t>核心配置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6324B2-0BB5-498C-A9EF-792D264B8601}"/>
              </a:ext>
            </a:extLst>
          </p:cNvPr>
          <p:cNvSpPr/>
          <p:nvPr/>
        </p:nvSpPr>
        <p:spPr>
          <a:xfrm>
            <a:off x="1907590" y="613131"/>
            <a:ext cx="7056408" cy="427809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&lt;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zh-CN" sz="1600" dirty="0">
                <a:latin typeface="Consolas" panose="020B0609020204030204" pitchFamily="49" charset="0"/>
              </a:rPr>
              <a:t> resource=</a:t>
            </a:r>
            <a:r>
              <a:rPr lang="en-US" altLang="zh-CN" sz="1600" i="1" dirty="0">
                <a:latin typeface="Consolas" panose="020B0609020204030204" pitchFamily="49" charset="0"/>
              </a:rPr>
              <a:t>"</a:t>
            </a:r>
            <a:r>
              <a:rPr lang="en-US" altLang="zh-CN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db.properties</a:t>
            </a:r>
            <a:r>
              <a:rPr lang="en-US" altLang="zh-CN" sz="1600" i="1" dirty="0">
                <a:latin typeface="Consolas" panose="020B0609020204030204" pitchFamily="49" charset="0"/>
              </a:rPr>
              <a:t>"&gt;&lt;/properties&gt;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&lt;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1600" dirty="0">
                <a:latin typeface="Consolas" panose="020B0609020204030204" pitchFamily="49" charset="0"/>
              </a:rPr>
              <a:t> default=</a:t>
            </a:r>
            <a:r>
              <a:rPr lang="en-US" altLang="zh-CN" sz="1600" i="1" dirty="0"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latin typeface="Consolas" panose="020B0609020204030204" pitchFamily="49" charset="0"/>
              </a:rPr>
              <a:t>mysql</a:t>
            </a:r>
            <a:r>
              <a:rPr lang="en-US" altLang="zh-CN" sz="1600" i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600" dirty="0">
                <a:latin typeface="Consolas" panose="020B0609020204030204" pitchFamily="49" charset="0"/>
              </a:rPr>
              <a:t> id=</a:t>
            </a:r>
            <a:r>
              <a:rPr lang="en-US" altLang="zh-CN" sz="1600" i="1" dirty="0"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latin typeface="Consolas" panose="020B0609020204030204" pitchFamily="49" charset="0"/>
              </a:rPr>
              <a:t>mysql</a:t>
            </a:r>
            <a:r>
              <a:rPr lang="en-US" altLang="zh-CN" sz="1600" i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&lt;</a:t>
            </a:r>
            <a:r>
              <a:rPr lang="en-US" altLang="zh-CN" sz="1600" dirty="0" err="1">
                <a:latin typeface="Consolas" panose="020B0609020204030204" pitchFamily="49" charset="0"/>
              </a:rPr>
              <a:t>transactionManager</a:t>
            </a:r>
            <a:r>
              <a:rPr lang="en-US" altLang="zh-CN" sz="1600" dirty="0">
                <a:latin typeface="Consolas" panose="020B0609020204030204" pitchFamily="49" charset="0"/>
              </a:rPr>
              <a:t> type=</a:t>
            </a:r>
            <a:r>
              <a:rPr lang="en-US" altLang="zh-CN" sz="1600" i="1" dirty="0">
                <a:latin typeface="Consolas" panose="020B0609020204030204" pitchFamily="49" charset="0"/>
              </a:rPr>
              <a:t>"JDBC"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&lt;</a:t>
            </a:r>
            <a:r>
              <a:rPr lang="en-US" altLang="zh-CN" sz="1600" dirty="0" err="1">
                <a:latin typeface="Consolas" panose="020B0609020204030204" pitchFamily="49" charset="0"/>
              </a:rPr>
              <a:t>dataSource</a:t>
            </a:r>
            <a:r>
              <a:rPr lang="en-US" altLang="zh-CN" sz="1600" dirty="0">
                <a:latin typeface="Consolas" panose="020B0609020204030204" pitchFamily="49" charset="0"/>
              </a:rPr>
              <a:t> type=</a:t>
            </a:r>
            <a:r>
              <a:rPr lang="en-US" altLang="zh-CN" sz="1600" i="1" dirty="0">
                <a:latin typeface="Consolas" panose="020B0609020204030204" pitchFamily="49" charset="0"/>
              </a:rPr>
              <a:t>"POOLED"&gt;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&lt;property name=</a:t>
            </a:r>
            <a:r>
              <a:rPr lang="en-US" altLang="zh-CN" sz="1600" i="1" dirty="0">
                <a:latin typeface="Consolas" panose="020B0609020204030204" pitchFamily="49" charset="0"/>
              </a:rPr>
              <a:t>"driver" value="${</a:t>
            </a:r>
            <a:r>
              <a:rPr lang="en-US" altLang="zh-CN" sz="1600" i="1" dirty="0" err="1">
                <a:latin typeface="Consolas" panose="020B0609020204030204" pitchFamily="49" charset="0"/>
              </a:rPr>
              <a:t>jdbc.driver</a:t>
            </a:r>
            <a:r>
              <a:rPr lang="en-US" altLang="zh-CN" sz="1600" i="1" dirty="0">
                <a:latin typeface="Consolas" panose="020B0609020204030204" pitchFamily="49" charset="0"/>
              </a:rPr>
              <a:t>}"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&lt;property name=</a:t>
            </a:r>
            <a:r>
              <a:rPr lang="en-US" altLang="zh-CN" sz="1600" i="1" dirty="0"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latin typeface="Consolas" panose="020B0609020204030204" pitchFamily="49" charset="0"/>
              </a:rPr>
              <a:t>url</a:t>
            </a:r>
            <a:r>
              <a:rPr lang="en-US" altLang="zh-CN" sz="1600" i="1" dirty="0">
                <a:latin typeface="Consolas" panose="020B0609020204030204" pitchFamily="49" charset="0"/>
              </a:rPr>
              <a:t>" </a:t>
            </a:r>
            <a:r>
              <a:rPr lang="en-US" altLang="zh-CN" sz="1600" dirty="0">
                <a:latin typeface="Consolas" panose="020B0609020204030204" pitchFamily="49" charset="0"/>
              </a:rPr>
              <a:t>value=</a:t>
            </a:r>
            <a:r>
              <a:rPr lang="en-US" altLang="zh-CN" sz="1600" i="1" dirty="0">
                <a:latin typeface="Consolas" panose="020B0609020204030204" pitchFamily="49" charset="0"/>
              </a:rPr>
              <a:t>"${jdbc.url}"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&lt;property name=</a:t>
            </a:r>
            <a:r>
              <a:rPr lang="en-US" altLang="zh-CN" sz="1600" i="1" dirty="0">
                <a:latin typeface="Consolas" panose="020B0609020204030204" pitchFamily="49" charset="0"/>
              </a:rPr>
              <a:t>"username" value="${</a:t>
            </a:r>
            <a:r>
              <a:rPr lang="en-US" altLang="zh-CN" sz="1600" i="1" dirty="0" err="1">
                <a:latin typeface="Consolas" panose="020B0609020204030204" pitchFamily="49" charset="0"/>
              </a:rPr>
              <a:t>jdbc.username</a:t>
            </a:r>
            <a:r>
              <a:rPr lang="en-US" altLang="zh-CN" sz="1600" i="1" dirty="0">
                <a:latin typeface="Consolas" panose="020B0609020204030204" pitchFamily="49" charset="0"/>
              </a:rPr>
              <a:t>}"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&lt;property name=</a:t>
            </a:r>
            <a:r>
              <a:rPr lang="en-US" altLang="zh-CN" sz="1600" i="1" dirty="0">
                <a:latin typeface="Consolas" panose="020B0609020204030204" pitchFamily="49" charset="0"/>
              </a:rPr>
              <a:t>"password" value="${</a:t>
            </a:r>
            <a:r>
              <a:rPr lang="en-US" altLang="zh-CN" sz="1600" i="1" dirty="0" err="1">
                <a:latin typeface="Consolas" panose="020B0609020204030204" pitchFamily="49" charset="0"/>
              </a:rPr>
              <a:t>jdbc.password</a:t>
            </a:r>
            <a:r>
              <a:rPr lang="en-US" altLang="zh-CN" sz="1600" i="1" dirty="0">
                <a:latin typeface="Consolas" panose="020B0609020204030204" pitchFamily="49" charset="0"/>
              </a:rPr>
              <a:t>}"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&lt;/</a:t>
            </a:r>
            <a:r>
              <a:rPr lang="en-US" altLang="zh-CN" sz="1600" dirty="0" err="1">
                <a:latin typeface="Consolas" panose="020B0609020204030204" pitchFamily="49" charset="0"/>
              </a:rPr>
              <a:t>dataSource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&lt;/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&lt;/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&lt;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mappers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&lt;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sz="1600" dirty="0">
                <a:latin typeface="Consolas" panose="020B0609020204030204" pitchFamily="49" charset="0"/>
              </a:rPr>
              <a:t> resource=</a:t>
            </a:r>
            <a:r>
              <a:rPr lang="en-US" altLang="zh-CN" sz="1600" i="1" dirty="0"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latin typeface="Consolas" panose="020B0609020204030204" pitchFamily="49" charset="0"/>
              </a:rPr>
              <a:t>cn</a:t>
            </a:r>
            <a:r>
              <a:rPr lang="en-US" altLang="zh-CN" sz="1600" i="1" dirty="0">
                <a:latin typeface="Consolas" panose="020B0609020204030204" pitchFamily="49" charset="0"/>
              </a:rPr>
              <a:t>/</a:t>
            </a:r>
            <a:r>
              <a:rPr lang="en-US" altLang="zh-CN" sz="1600" i="1" dirty="0" err="1">
                <a:latin typeface="Consolas" panose="020B0609020204030204" pitchFamily="49" charset="0"/>
              </a:rPr>
              <a:t>edu</a:t>
            </a:r>
            <a:r>
              <a:rPr lang="en-US" altLang="zh-CN" sz="1600" i="1" dirty="0">
                <a:latin typeface="Consolas" panose="020B0609020204030204" pitchFamily="49" charset="0"/>
              </a:rPr>
              <a:t>/</a:t>
            </a:r>
            <a:r>
              <a:rPr lang="en-US" altLang="zh-CN" sz="1600" i="1" dirty="0" err="1">
                <a:latin typeface="Consolas" panose="020B0609020204030204" pitchFamily="49" charset="0"/>
              </a:rPr>
              <a:t>ujn</a:t>
            </a:r>
            <a:r>
              <a:rPr lang="en-US" altLang="zh-CN" sz="1600" i="1" dirty="0">
                <a:latin typeface="Consolas" panose="020B0609020204030204" pitchFamily="49" charset="0"/>
              </a:rPr>
              <a:t>/ch7/</a:t>
            </a:r>
            <a:r>
              <a:rPr lang="en-US" altLang="zh-CN" sz="1600" i="1" dirty="0" err="1">
                <a:latin typeface="Consolas" panose="020B0609020204030204" pitchFamily="49" charset="0"/>
              </a:rPr>
              <a:t>dao</a:t>
            </a:r>
            <a:r>
              <a:rPr lang="en-US" altLang="zh-CN" sz="1600" i="1" dirty="0">
                <a:latin typeface="Consolas" panose="020B0609020204030204" pitchFamily="49" charset="0"/>
              </a:rPr>
              <a:t>/UserMapper.xml"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&lt;/</a:t>
            </a:r>
            <a:r>
              <a:rPr lang="en-US" altLang="zh-C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mappers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&lt;/configuration&gt;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8108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614C7A-DD15-48E4-BE9C-F65A1C74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映射文件：</a:t>
            </a:r>
            <a:r>
              <a:rPr lang="zh-CN" altLang="en-US" dirty="0"/>
              <a:t> 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2B09492A-5D83-4C78-BE60-E21934E5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 err="1"/>
              <a:t>MyBatis</a:t>
            </a:r>
            <a:r>
              <a:rPr lang="zh-CN" altLang="en-US" dirty="0"/>
              <a:t>核心配置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6324B2-0BB5-498C-A9EF-792D264B8601}"/>
              </a:ext>
            </a:extLst>
          </p:cNvPr>
          <p:cNvSpPr/>
          <p:nvPr/>
        </p:nvSpPr>
        <p:spPr>
          <a:xfrm>
            <a:off x="-29089" y="613131"/>
            <a:ext cx="9380125" cy="424731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 panose="020B0609020204030204" pitchFamily="49" charset="0"/>
              </a:rPr>
              <a:t>&lt;mapper namespace="cn.edu.ujn.ch7.dao.UserMapper"&gt;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</a:t>
            </a:r>
            <a:r>
              <a:rPr lang="en-US" altLang="zh-CN" sz="1500" dirty="0" err="1">
                <a:latin typeface="Consolas" panose="020B0609020204030204" pitchFamily="49" charset="0"/>
              </a:rPr>
              <a:t>resultMap</a:t>
            </a:r>
            <a:r>
              <a:rPr lang="en-US" altLang="zh-CN" sz="1500" dirty="0">
                <a:latin typeface="Consolas" panose="020B0609020204030204" pitchFamily="49" charset="0"/>
              </a:rPr>
              <a:t> id="</a:t>
            </a:r>
            <a:r>
              <a:rPr lang="en-US" altLang="zh-CN" sz="1500" dirty="0" err="1">
                <a:latin typeface="Consolas" panose="020B0609020204030204" pitchFamily="49" charset="0"/>
              </a:rPr>
              <a:t>BaseResultMap</a:t>
            </a:r>
            <a:r>
              <a:rPr lang="en-US" altLang="zh-CN" sz="1500" dirty="0">
                <a:latin typeface="Consolas" panose="020B0609020204030204" pitchFamily="49" charset="0"/>
              </a:rPr>
              <a:t>" type="cn.edu.ujn.ch7.dao.User"&gt;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&lt;/</a:t>
            </a:r>
            <a:r>
              <a:rPr lang="en-US" altLang="zh-CN" sz="1500" dirty="0" err="1">
                <a:latin typeface="Consolas" panose="020B0609020204030204" pitchFamily="49" charset="0"/>
              </a:rPr>
              <a:t>resultMap</a:t>
            </a:r>
            <a:r>
              <a:rPr lang="en-US" altLang="zh-CN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</a:t>
            </a:r>
            <a:r>
              <a:rPr lang="en-US" altLang="zh-CN" sz="1500" dirty="0" err="1">
                <a:latin typeface="Consolas" panose="020B0609020204030204" pitchFamily="49" charset="0"/>
              </a:rPr>
              <a:t>sql</a:t>
            </a:r>
            <a:r>
              <a:rPr lang="en-US" altLang="zh-CN" sz="1500" dirty="0">
                <a:latin typeface="Consolas" panose="020B0609020204030204" pitchFamily="49" charset="0"/>
              </a:rPr>
              <a:t> id="</a:t>
            </a:r>
            <a:r>
              <a:rPr lang="en-US" altLang="zh-CN" sz="1500" dirty="0" err="1">
                <a:latin typeface="Consolas" panose="020B0609020204030204" pitchFamily="49" charset="0"/>
              </a:rPr>
              <a:t>Base_Column_List</a:t>
            </a:r>
            <a:r>
              <a:rPr lang="en-US" altLang="zh-CN" sz="1500" dirty="0">
                <a:latin typeface="Consolas" panose="020B0609020204030204" pitchFamily="49" charset="0"/>
              </a:rPr>
              <a:t>"&gt;    id, username, jobs, phone  &lt;/</a:t>
            </a:r>
            <a:r>
              <a:rPr lang="en-US" altLang="zh-CN" sz="1500" dirty="0" err="1">
                <a:latin typeface="Consolas" panose="020B0609020204030204" pitchFamily="49" charset="0"/>
              </a:rPr>
              <a:t>sql</a:t>
            </a:r>
            <a:r>
              <a:rPr lang="en-US" altLang="zh-CN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&lt;select id="</a:t>
            </a:r>
            <a:r>
              <a:rPr lang="en-US" altLang="zh-CN" sz="1500" dirty="0" err="1">
                <a:latin typeface="Consolas" panose="020B0609020204030204" pitchFamily="49" charset="0"/>
              </a:rPr>
              <a:t>selectById</a:t>
            </a:r>
            <a:r>
              <a:rPr lang="en-US" altLang="zh-CN" sz="1500" dirty="0">
                <a:latin typeface="Consolas" panose="020B0609020204030204" pitchFamily="49" charset="0"/>
              </a:rPr>
              <a:t>" </a:t>
            </a:r>
            <a:r>
              <a:rPr lang="en-US" altLang="zh-CN" sz="1500" dirty="0" err="1">
                <a:latin typeface="Consolas" panose="020B0609020204030204" pitchFamily="49" charset="0"/>
              </a:rPr>
              <a:t>parameterType</a:t>
            </a:r>
            <a:r>
              <a:rPr lang="en-US" altLang="zh-CN" sz="1500" dirty="0">
                <a:latin typeface="Consolas" panose="020B0609020204030204" pitchFamily="49" charset="0"/>
              </a:rPr>
              <a:t>="</a:t>
            </a:r>
            <a:r>
              <a:rPr lang="en-US" altLang="zh-CN" sz="1500" dirty="0" err="1">
                <a:latin typeface="Consolas" panose="020B0609020204030204" pitchFamily="49" charset="0"/>
              </a:rPr>
              <a:t>java.lang.Integer</a:t>
            </a:r>
            <a:r>
              <a:rPr lang="en-US" altLang="zh-CN" sz="1500" dirty="0">
                <a:latin typeface="Consolas" panose="020B0609020204030204" pitchFamily="49" charset="0"/>
              </a:rPr>
              <a:t>" </a:t>
            </a:r>
            <a:r>
              <a:rPr lang="en-US" altLang="zh-CN" sz="1500" dirty="0" err="1">
                <a:latin typeface="Consolas" panose="020B0609020204030204" pitchFamily="49" charset="0"/>
              </a:rPr>
              <a:t>resultMap</a:t>
            </a:r>
            <a:r>
              <a:rPr lang="en-US" altLang="zh-CN" sz="1500" dirty="0">
                <a:latin typeface="Consolas" panose="020B0609020204030204" pitchFamily="49" charset="0"/>
              </a:rPr>
              <a:t>="</a:t>
            </a:r>
            <a:r>
              <a:rPr lang="en-US" altLang="zh-CN" sz="1500" dirty="0" err="1">
                <a:latin typeface="Consolas" panose="020B0609020204030204" pitchFamily="49" charset="0"/>
              </a:rPr>
              <a:t>BaseResultMap</a:t>
            </a:r>
            <a:r>
              <a:rPr lang="en-US" altLang="zh-CN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&lt;/select&gt;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&lt;delete id="</a:t>
            </a:r>
            <a:r>
              <a:rPr lang="en-US" altLang="zh-CN" sz="1500" dirty="0" err="1">
                <a:latin typeface="Consolas" panose="020B0609020204030204" pitchFamily="49" charset="0"/>
              </a:rPr>
              <a:t>deleteByPrimaryKey</a:t>
            </a:r>
            <a:r>
              <a:rPr lang="en-US" altLang="zh-CN" sz="1500" dirty="0">
                <a:latin typeface="Consolas" panose="020B0609020204030204" pitchFamily="49" charset="0"/>
              </a:rPr>
              <a:t>" </a:t>
            </a:r>
            <a:r>
              <a:rPr lang="en-US" altLang="zh-CN" sz="1500" dirty="0" err="1">
                <a:latin typeface="Consolas" panose="020B0609020204030204" pitchFamily="49" charset="0"/>
              </a:rPr>
              <a:t>parameterType</a:t>
            </a:r>
            <a:r>
              <a:rPr lang="en-US" altLang="zh-CN" sz="1500" dirty="0">
                <a:latin typeface="Consolas" panose="020B0609020204030204" pitchFamily="49" charset="0"/>
              </a:rPr>
              <a:t>="</a:t>
            </a:r>
            <a:r>
              <a:rPr lang="en-US" altLang="zh-CN" sz="1500" dirty="0" err="1">
                <a:latin typeface="Consolas" panose="020B0609020204030204" pitchFamily="49" charset="0"/>
              </a:rPr>
              <a:t>java.lang.Integer</a:t>
            </a:r>
            <a:r>
              <a:rPr lang="en-US" altLang="zh-CN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 ......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&lt;/delete&gt;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&lt;insert id="insert" </a:t>
            </a:r>
            <a:r>
              <a:rPr lang="en-US" altLang="zh-CN" sz="1500" dirty="0" err="1">
                <a:latin typeface="Consolas" panose="020B0609020204030204" pitchFamily="49" charset="0"/>
              </a:rPr>
              <a:t>parameterType</a:t>
            </a:r>
            <a:r>
              <a:rPr lang="en-US" altLang="zh-CN" sz="1500" dirty="0">
                <a:latin typeface="Consolas" panose="020B0609020204030204" pitchFamily="49" charset="0"/>
              </a:rPr>
              <a:t>="User"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="id"</a:t>
            </a:r>
            <a:r>
              <a:rPr lang="en-US" altLang="zh-CN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&lt;/insert&gt;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&lt;update id="</a:t>
            </a:r>
            <a:r>
              <a:rPr lang="en-US" altLang="zh-CN" sz="1500" dirty="0" err="1">
                <a:latin typeface="Consolas" panose="020B0609020204030204" pitchFamily="49" charset="0"/>
              </a:rPr>
              <a:t>updateByPrimaryKeySelective</a:t>
            </a:r>
            <a:r>
              <a:rPr lang="en-US" altLang="zh-CN" sz="1500" dirty="0">
                <a:latin typeface="Consolas" panose="020B0609020204030204" pitchFamily="49" charset="0"/>
              </a:rPr>
              <a:t>" </a:t>
            </a:r>
            <a:r>
              <a:rPr lang="en-US" altLang="zh-CN" sz="1500" dirty="0" err="1">
                <a:latin typeface="Consolas" panose="020B0609020204030204" pitchFamily="49" charset="0"/>
              </a:rPr>
              <a:t>parameterType</a:t>
            </a:r>
            <a:r>
              <a:rPr lang="en-US" altLang="zh-CN" sz="1500" dirty="0">
                <a:latin typeface="Consolas" panose="020B0609020204030204" pitchFamily="49" charset="0"/>
              </a:rPr>
              <a:t>="cn.edu.ujn.ch7.dao.User"&gt;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 ......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  &lt;/update&gt;</a:t>
            </a:r>
          </a:p>
          <a:p>
            <a:r>
              <a:rPr lang="en-US" altLang="zh-CN" sz="1500" dirty="0">
                <a:latin typeface="Consolas" panose="020B0609020204030204" pitchFamily="49" charset="0"/>
              </a:rPr>
              <a:t>&lt;/mapper&gt;</a:t>
            </a:r>
            <a:endParaRPr lang="zh-CN" alt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1306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7C05B3E-D7D2-43C7-934C-22913205B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0FB28C-DF5F-4476-8197-38691030D3B9}"/>
              </a:ext>
            </a:extLst>
          </p:cNvPr>
          <p:cNvGrpSpPr>
            <a:grpSpLocks/>
          </p:cNvGrpSpPr>
          <p:nvPr/>
        </p:nvGrpSpPr>
        <p:grpSpPr bwMode="auto">
          <a:xfrm>
            <a:off x="864553" y="536409"/>
            <a:ext cx="6113462" cy="4603750"/>
            <a:chOff x="887413" y="1938338"/>
            <a:chExt cx="6113462" cy="4603750"/>
          </a:xfrm>
        </p:grpSpPr>
        <p:graphicFrame>
          <p:nvGraphicFramePr>
            <p:cNvPr id="31" name="图表 2">
              <a:extLst>
                <a:ext uri="{FF2B5EF4-FFF2-40B4-BE49-F238E27FC236}">
                  <a16:creationId xmlns:a16="http://schemas.microsoft.com/office/drawing/2014/main" id="{FFE49BEA-F946-460D-9460-6E0D9D0897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1970780"/>
                </p:ext>
              </p:extLst>
            </p:nvPr>
          </p:nvGraphicFramePr>
          <p:xfrm>
            <a:off x="887413" y="1938338"/>
            <a:ext cx="6113462" cy="460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0" r:id="rId4" imgW="6108721" imgH="4602879" progId="Excel.Chart.8">
                    <p:embed/>
                  </p:oleObj>
                </mc:Choice>
                <mc:Fallback>
                  <p:oleObj r:id="rId4" imgW="6108721" imgH="4602879" progId="Excel.Chart.8">
                    <p:embed/>
                    <p:pic>
                      <p:nvPicPr>
                        <p:cNvPr id="11284" name="图表 2">
                          <a:extLst>
                            <a:ext uri="{FF2B5EF4-FFF2-40B4-BE49-F238E27FC236}">
                              <a16:creationId xmlns:a16="http://schemas.microsoft.com/office/drawing/2014/main" id="{60B85F2A-AEC0-4566-B28E-2FDF89AEC6A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413" y="1938338"/>
                          <a:ext cx="6113462" cy="460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DDC6E3FA-10FC-4A19-B5D3-C256FB9EA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275" y="3457575"/>
              <a:ext cx="3543300" cy="1201738"/>
              <a:chOff x="2747032" y="3337585"/>
              <a:chExt cx="3543255" cy="1201737"/>
            </a:xfrm>
          </p:grpSpPr>
          <p:grpSp>
            <p:nvGrpSpPr>
              <p:cNvPr id="33" name="组合 41">
                <a:extLst>
                  <a:ext uri="{FF2B5EF4-FFF2-40B4-BE49-F238E27FC236}">
                    <a16:creationId xmlns:a16="http://schemas.microsoft.com/office/drawing/2014/main" id="{0E5FDD78-22FE-4FE1-B119-78A5DFE2E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7032" y="3684458"/>
                <a:ext cx="3543255" cy="376232"/>
                <a:chOff x="2501666" y="3294387"/>
                <a:chExt cx="3543255" cy="376215"/>
              </a:xfrm>
            </p:grpSpPr>
            <p:sp>
              <p:nvSpPr>
                <p:cNvPr id="38" name="TextBox 48">
                  <a:extLst>
                    <a:ext uri="{FF2B5EF4-FFF2-40B4-BE49-F238E27FC236}">
                      <a16:creationId xmlns:a16="http://schemas.microsoft.com/office/drawing/2014/main" id="{652602B8-F321-4552-848C-B8E37E7201A7}"/>
                    </a:ext>
                  </a:extLst>
                </p:cNvPr>
                <p:cNvSpPr txBox="1"/>
                <p:nvPr/>
              </p:nvSpPr>
              <p:spPr bwMode="auto">
                <a:xfrm>
                  <a:off x="5001947" y="3295177"/>
                  <a:ext cx="1042974" cy="3682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pc="3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掌握</a:t>
                  </a:r>
                </a:p>
              </p:txBody>
            </p:sp>
            <p:sp>
              <p:nvSpPr>
                <p:cNvPr id="39" name="TextBox 49">
                  <a:extLst>
                    <a:ext uri="{FF2B5EF4-FFF2-40B4-BE49-F238E27FC236}">
                      <a16:creationId xmlns:a16="http://schemas.microsoft.com/office/drawing/2014/main" id="{77A7723E-43CB-450A-AFD2-98D6F59A6AB0}"/>
                    </a:ext>
                  </a:extLst>
                </p:cNvPr>
                <p:cNvSpPr txBox="1"/>
                <p:nvPr/>
              </p:nvSpPr>
              <p:spPr bwMode="auto">
                <a:xfrm rot="10800000" flipV="1">
                  <a:off x="2501666" y="3301527"/>
                  <a:ext cx="1041387" cy="3682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pc="3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了解</a:t>
                  </a:r>
                </a:p>
              </p:txBody>
            </p:sp>
          </p:grpSp>
          <p:grpSp>
            <p:nvGrpSpPr>
              <p:cNvPr id="34" name="组合 2">
                <a:extLst>
                  <a:ext uri="{FF2B5EF4-FFF2-40B4-BE49-F238E27FC236}">
                    <a16:creationId xmlns:a16="http://schemas.microsoft.com/office/drawing/2014/main" id="{78402D2A-1618-4BE4-AF33-2354F9123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775" y="3337585"/>
                <a:ext cx="1203325" cy="1201737"/>
                <a:chOff x="3692088" y="2878838"/>
                <a:chExt cx="1203191" cy="1201737"/>
              </a:xfrm>
            </p:grpSpPr>
            <p:sp>
              <p:nvSpPr>
                <p:cNvPr id="35" name="弧形 34">
                  <a:extLst>
                    <a:ext uri="{FF2B5EF4-FFF2-40B4-BE49-F238E27FC236}">
                      <a16:creationId xmlns:a16="http://schemas.microsoft.com/office/drawing/2014/main" id="{80FA1D17-2AC0-4650-B71E-A54006C37D4E}"/>
                    </a:ext>
                  </a:extLst>
                </p:cNvPr>
                <p:cNvSpPr/>
                <p:nvPr/>
              </p:nvSpPr>
              <p:spPr bwMode="auto">
                <a:xfrm rot="5400000">
                  <a:off x="3693452" y="2878118"/>
                  <a:ext cx="1201737" cy="1203176"/>
                </a:xfrm>
                <a:prstGeom prst="arc">
                  <a:avLst>
                    <a:gd name="adj1" fmla="val 5382197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oval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6" name="弧形 35">
                  <a:extLst>
                    <a:ext uri="{FF2B5EF4-FFF2-40B4-BE49-F238E27FC236}">
                      <a16:creationId xmlns:a16="http://schemas.microsoft.com/office/drawing/2014/main" id="{17D4B299-D5E1-44A6-8E6E-F37E659B3DA9}"/>
                    </a:ext>
                  </a:extLst>
                </p:cNvPr>
                <p:cNvSpPr/>
                <p:nvPr/>
              </p:nvSpPr>
              <p:spPr bwMode="auto">
                <a:xfrm>
                  <a:off x="3795907" y="2996313"/>
                  <a:ext cx="990477" cy="992187"/>
                </a:xfrm>
                <a:prstGeom prst="arc">
                  <a:avLst>
                    <a:gd name="adj1" fmla="val 10763236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7" name="弧形 36">
                  <a:extLst>
                    <a:ext uri="{FF2B5EF4-FFF2-40B4-BE49-F238E27FC236}">
                      <a16:creationId xmlns:a16="http://schemas.microsoft.com/office/drawing/2014/main" id="{6D904572-179F-4252-9925-CFC01545C3B1}"/>
                    </a:ext>
                  </a:extLst>
                </p:cNvPr>
                <p:cNvSpPr/>
                <p:nvPr/>
              </p:nvSpPr>
              <p:spPr bwMode="auto">
                <a:xfrm rot="16200000">
                  <a:off x="3891888" y="3136854"/>
                  <a:ext cx="822324" cy="753969"/>
                </a:xfrm>
                <a:prstGeom prst="arc">
                  <a:avLst>
                    <a:gd name="adj1" fmla="val 16251812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40" name="组合 6">
            <a:extLst>
              <a:ext uri="{FF2B5EF4-FFF2-40B4-BE49-F238E27FC236}">
                <a16:creationId xmlns:a16="http://schemas.microsoft.com/office/drawing/2014/main" id="{07FF0297-1ECC-489C-977C-A6BC5DDB7232}"/>
              </a:ext>
            </a:extLst>
          </p:cNvPr>
          <p:cNvGrpSpPr>
            <a:grpSpLocks/>
          </p:cNvGrpSpPr>
          <p:nvPr/>
        </p:nvGrpSpPr>
        <p:grpSpPr bwMode="auto">
          <a:xfrm>
            <a:off x="5825490" y="1671471"/>
            <a:ext cx="3468688" cy="896938"/>
            <a:chOff x="5620104" y="1827377"/>
            <a:chExt cx="3450000" cy="896613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DB7BF5DD-E9DC-4E05-B9D0-FC53DA2EB2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26747" y="2054029"/>
              <a:ext cx="3443357" cy="49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SQL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中主要元素的使用</a:t>
              </a:r>
            </a:p>
          </p:txBody>
        </p:sp>
        <p:grpSp>
          <p:nvGrpSpPr>
            <p:cNvPr id="42" name="组合 16">
              <a:extLst>
                <a:ext uri="{FF2B5EF4-FFF2-40B4-BE49-F238E27FC236}">
                  <a16:creationId xmlns:a16="http://schemas.microsoft.com/office/drawing/2014/main" id="{BA5C2609-24BD-4CBA-9763-79C42BED8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104" y="2277309"/>
              <a:ext cx="3016562" cy="446681"/>
              <a:chOff x="1347263" y="2852983"/>
              <a:chExt cx="3154250" cy="446892"/>
            </a:xfrm>
          </p:grpSpPr>
          <p:cxnSp>
            <p:nvCxnSpPr>
              <p:cNvPr id="51" name="直接连接符 7">
                <a:extLst>
                  <a:ext uri="{FF2B5EF4-FFF2-40B4-BE49-F238E27FC236}">
                    <a16:creationId xmlns:a16="http://schemas.microsoft.com/office/drawing/2014/main" id="{DEFB73BD-B867-4BD0-A9DE-F57F8CE78D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47263" y="2852983"/>
                <a:ext cx="255079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直接连接符 10">
                <a:extLst>
                  <a:ext uri="{FF2B5EF4-FFF2-40B4-BE49-F238E27FC236}">
                    <a16:creationId xmlns:a16="http://schemas.microsoft.com/office/drawing/2014/main" id="{5F3C8A32-054A-4E82-94D6-EF29D96D78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76824" y="3294594"/>
                <a:ext cx="292468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3" name="组合 15">
              <a:extLst>
                <a:ext uri="{FF2B5EF4-FFF2-40B4-BE49-F238E27FC236}">
                  <a16:creationId xmlns:a16="http://schemas.microsoft.com/office/drawing/2014/main" id="{4EBDC448-DBAE-45DC-A9D6-6E4ADDC113B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17125" y="1827377"/>
              <a:ext cx="454758" cy="520512"/>
              <a:chOff x="1785881" y="4069721"/>
              <a:chExt cx="475514" cy="52075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8A7257D-5F21-476D-875A-9CB780ADE1F3}"/>
                  </a:ext>
                </a:extLst>
              </p:cNvPr>
              <p:cNvSpPr/>
              <p:nvPr/>
            </p:nvSpPr>
            <p:spPr bwMode="auto">
              <a:xfrm>
                <a:off x="1786640" y="4085598"/>
                <a:ext cx="475492" cy="473127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E89A727D-6C97-4524-80B0-A140213FAA99}"/>
                  </a:ext>
                </a:extLst>
              </p:cNvPr>
              <p:cNvSpPr txBox="1"/>
              <p:nvPr/>
            </p:nvSpPr>
            <p:spPr>
              <a:xfrm>
                <a:off x="1857634" y="4069721"/>
                <a:ext cx="336807" cy="52075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" name="组合 17">
            <a:extLst>
              <a:ext uri="{FF2B5EF4-FFF2-40B4-BE49-F238E27FC236}">
                <a16:creationId xmlns:a16="http://schemas.microsoft.com/office/drawing/2014/main" id="{ACA70308-9A2D-4441-B404-755E2EBA6D09}"/>
              </a:ext>
            </a:extLst>
          </p:cNvPr>
          <p:cNvGrpSpPr>
            <a:grpSpLocks/>
          </p:cNvGrpSpPr>
          <p:nvPr/>
        </p:nvGrpSpPr>
        <p:grpSpPr bwMode="auto">
          <a:xfrm>
            <a:off x="64453" y="2471571"/>
            <a:ext cx="2892425" cy="1096963"/>
            <a:chOff x="633515" y="3950799"/>
            <a:chExt cx="2891893" cy="1094642"/>
          </a:xfrm>
        </p:grpSpPr>
        <p:grpSp>
          <p:nvGrpSpPr>
            <p:cNvPr id="55" name="组合 26">
              <a:extLst>
                <a:ext uri="{FF2B5EF4-FFF2-40B4-BE49-F238E27FC236}">
                  <a16:creationId xmlns:a16="http://schemas.microsoft.com/office/drawing/2014/main" id="{F283A29F-40D0-4025-85CD-E2AC0CD440C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63" name="直接连接符 27">
                <a:extLst>
                  <a:ext uri="{FF2B5EF4-FFF2-40B4-BE49-F238E27FC236}">
                    <a16:creationId xmlns:a16="http://schemas.microsoft.com/office/drawing/2014/main" id="{784C6F9B-2468-48CE-884F-02EDB7E6F3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接连接符 28">
                <a:extLst>
                  <a:ext uri="{FF2B5EF4-FFF2-40B4-BE49-F238E27FC236}">
                    <a16:creationId xmlns:a16="http://schemas.microsoft.com/office/drawing/2014/main" id="{64BAAC8C-FDCA-4963-99E5-53E8C6511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组合 29">
              <a:extLst>
                <a:ext uri="{FF2B5EF4-FFF2-40B4-BE49-F238E27FC236}">
                  <a16:creationId xmlns:a16="http://schemas.microsoft.com/office/drawing/2014/main" id="{7C1F76C1-8B04-4BC6-B579-EF90DE06B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9D9F2DE4-8320-4330-8C87-7CCF49319080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5" cy="473658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2" name="TextBox 64">
                <a:extLst>
                  <a:ext uri="{FF2B5EF4-FFF2-40B4-BE49-F238E27FC236}">
                    <a16:creationId xmlns:a16="http://schemas.microsoft.com/office/drawing/2014/main" id="{FC9D7AAA-B6B6-4D25-88B7-B8FD4E9AA284}"/>
                  </a:ext>
                </a:extLst>
              </p:cNvPr>
              <p:cNvSpPr txBox="1"/>
              <p:nvPr/>
            </p:nvSpPr>
            <p:spPr>
              <a:xfrm>
                <a:off x="1370550" y="3524885"/>
                <a:ext cx="334902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矩形 21">
              <a:extLst>
                <a:ext uri="{FF2B5EF4-FFF2-40B4-BE49-F238E27FC236}">
                  <a16:creationId xmlns:a16="http://schemas.microsoft.com/office/drawing/2014/main" id="{A32DBEAC-6DD6-4CEA-AD6D-41866C7FF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4027916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常用的动态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SQL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元素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及其作用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>
            <a:extLst>
              <a:ext uri="{FF2B5EF4-FFF2-40B4-BE49-F238E27FC236}">
                <a16:creationId xmlns:a16="http://schemas.microsoft.com/office/drawing/2014/main" id="{A3604714-B7E6-4E2D-8477-57DE5242B981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A6BC09-6EAA-4401-BC60-86FD91A57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261087-AD51-468E-9EFD-B5B932CA64E0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815579"/>
            <a:ext cx="8440737" cy="3725863"/>
            <a:chOff x="531813" y="1568449"/>
            <a:chExt cx="8440737" cy="3725297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C1729967-E4EF-4AA1-9378-8D6C2F505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2322351"/>
              <a:ext cx="4223400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  &lt;if&gt;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7DA9C99F-9328-4E2E-9E3A-C47020CCA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2845918"/>
              <a:ext cx="80655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8.3  &lt;choose&gt;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及其子元素</a:t>
              </a:r>
            </a:p>
          </p:txBody>
        </p:sp>
        <p:grpSp>
          <p:nvGrpSpPr>
            <p:cNvPr id="21" name="组合 3">
              <a:extLst>
                <a:ext uri="{FF2B5EF4-FFF2-40B4-BE49-F238E27FC236}">
                  <a16:creationId xmlns:a16="http://schemas.microsoft.com/office/drawing/2014/main" id="{9DB4057C-57D5-403E-A2CC-AFB4478A4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813" y="1568449"/>
              <a:ext cx="7999412" cy="3632200"/>
              <a:chOff x="827584" y="1567930"/>
              <a:chExt cx="7998814" cy="3633355"/>
            </a:xfrm>
          </p:grpSpPr>
          <p:sp>
            <p:nvSpPr>
              <p:cNvPr id="27" name="对角圆角矩形 10">
                <a:extLst>
                  <a:ext uri="{FF2B5EF4-FFF2-40B4-BE49-F238E27FC236}">
                    <a16:creationId xmlns:a16="http://schemas.microsoft.com/office/drawing/2014/main" id="{24D5095A-659A-4DD2-81D5-7446C0A2E1C0}"/>
                  </a:ext>
                </a:extLst>
              </p:cNvPr>
              <p:cNvSpPr/>
              <p:nvPr/>
            </p:nvSpPr>
            <p:spPr>
              <a:xfrm>
                <a:off x="827584" y="1567930"/>
                <a:ext cx="6287617" cy="647808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8" name="组合 2">
                <a:extLst>
                  <a:ext uri="{FF2B5EF4-FFF2-40B4-BE49-F238E27FC236}">
                    <a16:creationId xmlns:a16="http://schemas.microsoft.com/office/drawing/2014/main" id="{79B0E069-F416-43BD-ABB1-C6EBAB5DE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0040" y="1756903"/>
                <a:ext cx="3566358" cy="3444382"/>
                <a:chOff x="5260040" y="1756903"/>
                <a:chExt cx="3566358" cy="3444382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6436856C-B9EA-4D71-ADAF-CBB6567A904B}"/>
                    </a:ext>
                  </a:extLst>
                </p:cNvPr>
                <p:cNvSpPr/>
                <p:nvPr/>
              </p:nvSpPr>
              <p:spPr>
                <a:xfrm>
                  <a:off x="5297650" y="1756874"/>
                  <a:ext cx="3444617" cy="344385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1">
                  <a:extLst>
                    <a:ext uri="{FF2B5EF4-FFF2-40B4-BE49-F238E27FC236}">
                      <a16:creationId xmlns:a16="http://schemas.microsoft.com/office/drawing/2014/main" id="{392D7EE6-B2E4-4479-830B-BBA593A5E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51D1D8D0-EC6C-43CB-B8C0-4668A4F9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1731993"/>
              <a:ext cx="48911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中的元素</a:t>
              </a:r>
            </a:p>
          </p:txBody>
        </p:sp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300FB997-F57F-4843-9301-585E8B8F3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3398686"/>
              <a:ext cx="3988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8.4  &lt;where&gt;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&lt;trim&gt;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13C0D5AF-724D-48B6-8FD9-EDBEEF2D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3894768"/>
              <a:ext cx="3988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  &lt;set&gt;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D90E2D10-70D3-49DD-981E-8E09D9D84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4379190"/>
              <a:ext cx="3988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8.6  &lt;foreach&gt;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5CB88FF8-0876-4677-9334-DEC0C2F2C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12" y="4924414"/>
              <a:ext cx="3988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8.7  &lt;bind&gt;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21A3A-0B2D-4BB4-B588-FF31E261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动态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cs typeface="Times New Roman" panose="02020603050405020304" pitchFamily="18" charset="0"/>
              </a:rPr>
              <a:t>有什么作用</a:t>
            </a:r>
            <a:r>
              <a:rPr lang="zh-CN" altLang="zh-CN" dirty="0">
                <a:cs typeface="Times New Roman" panose="02020603050405020304" pitchFamily="18" charset="0"/>
              </a:rPr>
              <a:t>？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：需要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手动拼装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：提供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语句动态组装的功能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，恰能很好的解决这一麻烦工作。</a:t>
            </a:r>
            <a:endParaRPr lang="zh-CN" altLang="en-US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13BAA8C4-0777-4F4D-BC8F-A6028C370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r>
              <a:rPr lang="zh-CN" altLang="en-US"/>
              <a:t>中的元素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4B4722-82E1-4F07-B32D-3F17C441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82" y="2067758"/>
            <a:ext cx="6048375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95DD21-8F5F-4F87-BD33-56CD1208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352751"/>
            <a:ext cx="6815211" cy="240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ACB92E-3275-47C0-AAA5-C625450E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的强大特性之一，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MyBatis3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采用了功能强大的基于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的表达式来完成动态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主要元素如下表所示：</a:t>
            </a:r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377CA5EF-603D-434C-9F19-88D11245F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r>
              <a:rPr lang="zh-CN" altLang="en-US"/>
              <a:t>中的元素</a:t>
            </a:r>
          </a:p>
        </p:txBody>
      </p:sp>
      <p:pic>
        <p:nvPicPr>
          <p:cNvPr id="14364" name="Picture 28">
            <a:extLst>
              <a:ext uri="{FF2B5EF4-FFF2-40B4-BE49-F238E27FC236}">
                <a16:creationId xmlns:a16="http://schemas.microsoft.com/office/drawing/2014/main" id="{A825B4E5-20F1-49B4-8328-BFD1E8A3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81" y="2154643"/>
            <a:ext cx="7010571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2783-B92B-4BDB-B0CC-08502F674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C504C4-EC98-49BF-92B4-4CFBBA2A4AEF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849925"/>
            <a:ext cx="8512175" cy="3514725"/>
            <a:chOff x="459825" y="1731993"/>
            <a:chExt cx="8512725" cy="3514138"/>
          </a:xfrm>
        </p:grpSpPr>
        <p:sp>
          <p:nvSpPr>
            <p:cNvPr id="18" name="对角圆角矩形 10">
              <a:extLst>
                <a:ext uri="{FF2B5EF4-FFF2-40B4-BE49-F238E27FC236}">
                  <a16:creationId xmlns:a16="http://schemas.microsoft.com/office/drawing/2014/main" id="{E4BF2BE9-51ED-4C4E-9D75-6B08C07ABF49}"/>
                </a:ext>
              </a:extLst>
            </p:cNvPr>
            <p:cNvSpPr/>
            <p:nvPr/>
          </p:nvSpPr>
          <p:spPr bwMode="auto">
            <a:xfrm>
              <a:off x="459825" y="2138325"/>
              <a:ext cx="6288494" cy="649179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组合 1">
              <a:extLst>
                <a:ext uri="{FF2B5EF4-FFF2-40B4-BE49-F238E27FC236}">
                  <a16:creationId xmlns:a16="http://schemas.microsoft.com/office/drawing/2014/main" id="{607D4E28-6995-49E5-B9F7-708E6CF77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012" y="1731993"/>
              <a:ext cx="8065538" cy="3514138"/>
              <a:chOff x="907012" y="1731993"/>
              <a:chExt cx="8065538" cy="3514138"/>
            </a:xfrm>
          </p:grpSpPr>
          <p:sp>
            <p:nvSpPr>
              <p:cNvPr id="20" name="TextBox 11">
                <a:extLst>
                  <a:ext uri="{FF2B5EF4-FFF2-40B4-BE49-F238E27FC236}">
                    <a16:creationId xmlns:a16="http://schemas.microsoft.com/office/drawing/2014/main" id="{C4408D1B-1D85-4144-9EAC-0B08AC88A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2893535"/>
                <a:ext cx="8065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8.3  &lt;choose&gt;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及其子元素</a:t>
                </a:r>
              </a:p>
            </p:txBody>
          </p:sp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D31E896D-AF53-480C-B5B0-FF788A8DAA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600" y="1757363"/>
                <a:ext cx="3566625" cy="3443287"/>
                <a:chOff x="5260040" y="1756903"/>
                <a:chExt cx="3566358" cy="3444382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0A6A79A3-90DA-4376-963F-9359BC40C4F8}"/>
                    </a:ext>
                  </a:extLst>
                </p:cNvPr>
                <p:cNvSpPr/>
                <p:nvPr/>
              </p:nvSpPr>
              <p:spPr>
                <a:xfrm>
                  <a:off x="5319618" y="1756929"/>
                  <a:ext cx="3422614" cy="344380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1">
                  <a:extLst>
                    <a:ext uri="{FF2B5EF4-FFF2-40B4-BE49-F238E27FC236}">
                      <a16:creationId xmlns:a16="http://schemas.microsoft.com/office/drawing/2014/main" id="{73A79A43-2698-4361-9EF5-E08F300950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0040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966B6655-A4C6-4BC8-B37F-E191B2D39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1731993"/>
                <a:ext cx="48911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8.1  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</a:t>
                </a:r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中的元素</a:t>
                </a:r>
              </a:p>
            </p:txBody>
          </p:sp>
          <p:sp>
            <p:nvSpPr>
              <p:cNvPr id="23" name="TextBox 11">
                <a:extLst>
                  <a:ext uri="{FF2B5EF4-FFF2-40B4-BE49-F238E27FC236}">
                    <a16:creationId xmlns:a16="http://schemas.microsoft.com/office/drawing/2014/main" id="{8FC8576F-77EB-4C3D-9209-D148289E6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370115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8.4  &lt;where&gt;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&lt;trim&gt;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181A491F-4D64-4B21-A8CE-E269AA7F0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3866197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8.5  &lt;set&gt;</a:t>
                </a: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C585A58F-ABD3-49C2-8A30-308D45913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35061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8.6  &lt;foreach&gt;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0E110757-DF61-49CA-B8C3-A62E4C39A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4876799"/>
                <a:ext cx="39888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8.7  &lt;bind&gt;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09AABDCB-8275-441B-AFB0-5285C822E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12" y="2275429"/>
                <a:ext cx="4223400" cy="369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 &lt;if&gt;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13038</TotalTime>
  <Pages>0</Pages>
  <Words>2765</Words>
  <Characters>0</Characters>
  <Application>Microsoft Office PowerPoint</Application>
  <DocSecurity>0</DocSecurity>
  <PresentationFormat>全屏显示(16:9)</PresentationFormat>
  <Lines>0</Lines>
  <Paragraphs>325</Paragraphs>
  <Slides>28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Broadway BT</vt:lpstr>
      <vt:lpstr>Microsoft YaHei UI</vt:lpstr>
      <vt:lpstr>黑体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主题​​</vt:lpstr>
      <vt:lpstr>Microsoft Excel Chart</vt:lpstr>
      <vt:lpstr>第8章 动态SQL</vt:lpstr>
      <vt:lpstr>回顾：MyBatis核心配置</vt:lpstr>
      <vt:lpstr>回顾：MyBatis核心配置</vt:lpstr>
      <vt:lpstr>回顾：MyBatis核心配置</vt:lpstr>
      <vt:lpstr>学习目标</vt:lpstr>
      <vt:lpstr>第8章 动态SQL</vt:lpstr>
      <vt:lpstr>8.1 动态SQL中的元素</vt:lpstr>
      <vt:lpstr>8.1 动态SQL中的元素</vt:lpstr>
      <vt:lpstr>第8章 动态SQL</vt:lpstr>
      <vt:lpstr>8.2 &lt;if&gt;元素</vt:lpstr>
      <vt:lpstr>第8章 动态SQL</vt:lpstr>
      <vt:lpstr>8.3 &lt;choose&gt;、&lt;when&gt;、&lt;otherwise&gt;元素</vt:lpstr>
      <vt:lpstr>第8章 动态SQL</vt:lpstr>
      <vt:lpstr>8.4 &lt;where&gt;、&lt;trim&gt;元素</vt:lpstr>
      <vt:lpstr>8.4 &lt;where&gt;、&lt;trim&gt;元素</vt:lpstr>
      <vt:lpstr>8.4 &lt;where&gt;、&lt;trim&gt;元素</vt:lpstr>
      <vt:lpstr>第8章 动态SQL</vt:lpstr>
      <vt:lpstr>8.5 &lt;set&gt;元素</vt:lpstr>
      <vt:lpstr>第8章 动态SQL</vt:lpstr>
      <vt:lpstr>8.6 &lt;foreach&gt;元素</vt:lpstr>
      <vt:lpstr>8.6 &lt;foreach&gt;元素</vt:lpstr>
      <vt:lpstr>8.6 &lt;foreach&gt;元素</vt:lpstr>
      <vt:lpstr>8.6 &lt;foreach&gt;元素</vt:lpstr>
      <vt:lpstr>第8章 动态SQL</vt:lpstr>
      <vt:lpstr>8.7 &lt;bind&gt;元素</vt:lpstr>
      <vt:lpstr>8.7 &lt;bind&gt;元素</vt:lpstr>
      <vt:lpstr>8.8 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nicop6@ujn.edu.cn</cp:lastModifiedBy>
  <cp:revision>651</cp:revision>
  <dcterms:created xsi:type="dcterms:W3CDTF">2013-01-25T01:44:32Z</dcterms:created>
  <dcterms:modified xsi:type="dcterms:W3CDTF">2020-03-30T04:05:15Z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