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29"/>
  </p:notesMasterIdLst>
  <p:sldIdLst>
    <p:sldId id="297" r:id="rId2"/>
    <p:sldId id="298" r:id="rId3"/>
    <p:sldId id="320" r:id="rId4"/>
    <p:sldId id="321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2" r:id="rId25"/>
    <p:sldId id="318" r:id="rId26"/>
    <p:sldId id="319" r:id="rId27"/>
    <p:sldId id="296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0" autoAdjust="0"/>
  </p:normalViewPr>
  <p:slideViewPr>
    <p:cSldViewPr snapToGrid="0" snapToObjects="1">
      <p:cViewPr varScale="1">
        <p:scale>
          <a:sx n="94" d="100"/>
          <a:sy n="94" d="100"/>
        </p:scale>
        <p:origin x="1123" y="82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2021/6/15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1BE1EA9-D7A3-43C5-95EA-3B0662C324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E9D0120-4DAC-47CF-B59D-C0495CAE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&lt;if&gt;</a:t>
            </a:r>
            <a:r>
              <a:rPr lang="zh-CN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元素是最常用的判断语句，它类似于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，主要用于实现某些简单的条件选择。</a:t>
            </a:r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B668351-18F3-410F-8B74-AF85E671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EE91F-7D07-473F-9BE8-621CE57DF00F}" type="slidenum">
              <a:rPr lang="zh-CN" altLang="en-US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1BE1EA9-D7A3-43C5-95EA-3B0662C324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E9D0120-4DAC-47CF-B59D-C0495CAE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有些时候，我们不想用到所有的条件语句，而只想从中选择其中一个，类似于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switch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语句</a:t>
            </a:r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B668351-18F3-410F-8B74-AF85E671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EE91F-7D07-473F-9BE8-621CE57DF00F}" type="slidenum">
              <a:rPr lang="zh-CN" altLang="en-US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1BE1EA9-D7A3-43C5-95EA-3B0662C324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E9D0120-4DAC-47CF-B59D-C0495CAE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foreach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标签主要用于构建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条件，他可以在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中对集合进行迭代。</a:t>
            </a:r>
            <a:r>
              <a:rPr lang="en-US" altLang="zh-CN" sz="1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zh-CN" sz="12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属性</a:t>
            </a:r>
            <a:r>
              <a:rPr lang="zh-CN" altLang="en-US" sz="12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很重要，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三个分别是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array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map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&lt;bind&gt;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元素可以通过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OGNL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表达式来创建一个上下文变量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，一般用于拼装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like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会自动判断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语句，只有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内的条件成立时，才会在拼接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中加入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关键字，否则将不会添加；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还会去除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多余的“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”或“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&lt;trim&gt;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的作用是去除特殊的字符串，它的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属性代表语句的前缀，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prefixOverrides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属性代表需要去除的哪些特殊字符串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，功能和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&lt;where&gt;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基本是等效的。</a:t>
            </a:r>
            <a:endParaRPr lang="en-US" altLang="zh-CN" sz="12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Set</a:t>
            </a:r>
            <a:r>
              <a:rPr lang="zh-CN" altLang="en-US" dirty="0"/>
              <a:t>用于更新语句，与</a:t>
            </a:r>
            <a:r>
              <a:rPr lang="en-US" altLang="zh-CN" dirty="0"/>
              <a:t>if</a:t>
            </a:r>
            <a:r>
              <a:rPr lang="zh-CN" altLang="en-US" dirty="0"/>
              <a:t>搭配使用，达到对对象中属性的值进行更新判断，并动态组装</a:t>
            </a:r>
            <a:r>
              <a:rPr lang="en-US" altLang="zh-CN" dirty="0"/>
              <a:t>SQL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B668351-18F3-410F-8B74-AF85E671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EE91F-7D07-473F-9BE8-621CE57DF00F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6DBB790-C248-41F5-A1E2-9DAD54A6AA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621E97F1-60D3-466C-B8B6-3AA1C35DA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7882A2A-73F7-4978-A2CB-263CA610E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895964-017E-441C-B285-80AFBD082EFC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9738F122-71F0-4721-A941-628AA25D5B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A08E89E1-56C2-46E5-B6D6-2DE6D6B0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074CC776-C97D-4620-96AF-7BB58AF04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3ED8A8-A4E7-4325-9E3E-A4D5C94F17EB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070DDF62-4E4C-4C38-9577-04FD7EC1F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E733566-FC0F-43DF-8434-59DF3653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7F6B55-1522-4B50-A813-DB7E1BC0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73C76E-B55E-46BE-84CD-DF12D465CA87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B392AA5C-98C3-428B-B406-9151EE988F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A4A808D-AB46-4BD2-B259-1D696216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3186389-3047-46A5-9646-44C4BEE0E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D9018D-3009-4221-923F-D82F83729442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9E292BC-2B55-42C9-A215-D501E9C4CD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092ED97-4879-46AA-BB73-A2760285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02DE3F67-E65B-4A48-BABC-5BE696B5C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E5E786-8569-44D8-A83D-F29FF8A03C3A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27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11B63-A949-4B59-B9A0-0A8DB914E2E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C8084B-B702-482A-A252-B744D0E54E3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727BD1F-8C5E-4E8A-AA1D-828547DA83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78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7" r:id="rId5"/>
    <p:sldLayoutId id="2147484209" r:id="rId6"/>
    <p:sldLayoutId id="2147484212" r:id="rId7"/>
    <p:sldLayoutId id="2147484213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AAF17B8-AB3E-4378-B319-F9E4098F6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的关联映射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  <p:extLst>
      <p:ext uri="{BB962C8B-B14F-4D97-AF65-F5344CB8AC3E}">
        <p14:creationId xmlns:p14="http://schemas.microsoft.com/office/powerpoint/2010/main" val="255300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59179-7BD8-40C3-9700-18151F838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的关联映射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9EE5F9-D7DF-476C-9A98-2DCC0F5FA28F}"/>
              </a:ext>
            </a:extLst>
          </p:cNvPr>
          <p:cNvGrpSpPr>
            <a:grpSpLocks/>
          </p:cNvGrpSpPr>
          <p:nvPr/>
        </p:nvGrpSpPr>
        <p:grpSpPr bwMode="auto">
          <a:xfrm>
            <a:off x="816581" y="885528"/>
            <a:ext cx="7599362" cy="3443287"/>
            <a:chOff x="827584" y="1756903"/>
            <a:chExt cx="7598806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81267D69-05D7-4A9E-A1C0-B00E41C50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2" name="对角圆角矩形 21">
                <a:extLst>
                  <a:ext uri="{FF2B5EF4-FFF2-40B4-BE49-F238E27FC236}">
                    <a16:creationId xmlns:a16="http://schemas.microsoft.com/office/drawing/2014/main" id="{E4461246-C81A-434B-8080-5DBF04EF296E}"/>
                  </a:ext>
                </a:extLst>
              </p:cNvPr>
              <p:cNvSpPr/>
              <p:nvPr/>
            </p:nvSpPr>
            <p:spPr>
              <a:xfrm>
                <a:off x="827584" y="2663653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FC356DEA-AEBD-4E16-ACD8-BD84D5882C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3090658-A413-402F-B059-2B193AB15D17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5085F795-0EEF-444B-BBC1-D1D0955364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2DEB7EAB-79F6-4F66-BD3F-C2EB8473B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8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8AB84590-DFE3-4765-908B-FBB45A590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9.3  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一对多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C9A3178D-6B78-44F2-B858-C40148FBB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84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关联关系概述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64C2C78E-AFF9-488D-B80C-B9FDA546C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74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多对多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9365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身份证</a:t>
            </a:r>
          </a:p>
        </p:txBody>
      </p:sp>
      <p:sp>
        <p:nvSpPr>
          <p:cNvPr id="17410" name="标题 1">
            <a:extLst>
              <a:ext uri="{FF2B5EF4-FFF2-40B4-BE49-F238E27FC236}">
                <a16:creationId xmlns:a16="http://schemas.microsoft.com/office/drawing/2014/main" id="{2D5B7F9F-1F62-4204-A2FA-B4A69E130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690C6-005B-453D-B1C5-59A5898C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6" y="985838"/>
            <a:ext cx="44037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在现实生活中，一对一关联关系是十分常见的。例如，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一个人只能有一个身份证，同时一个身份证也只会对应一个人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AC57B-FCE2-4637-BA53-39F497E7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80279"/>
            <a:ext cx="4413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那么使用</a:t>
            </a:r>
            <a:r>
              <a:rPr lang="en-US" altLang="zh-CN" dirty="0" err="1"/>
              <a:t>MyBatis</a:t>
            </a:r>
            <a:r>
              <a:rPr lang="zh-CN" altLang="zh-CN" dirty="0"/>
              <a:t>是怎么处理图中的这种一对一关联关系的呢？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A07F26-7622-4354-BBD3-274B2F8A5B43}"/>
              </a:ext>
            </a:extLst>
          </p:cNvPr>
          <p:cNvCxnSpPr/>
          <p:nvPr/>
        </p:nvCxnSpPr>
        <p:spPr>
          <a:xfrm>
            <a:off x="4343400" y="2271746"/>
            <a:ext cx="42608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30452C0-C060-4E6D-BE0A-BDA2F98093C1}"/>
              </a:ext>
            </a:extLst>
          </p:cNvPr>
          <p:cNvSpPr/>
          <p:nvPr/>
        </p:nvSpPr>
        <p:spPr>
          <a:xfrm>
            <a:off x="479426" y="3453239"/>
            <a:ext cx="6397625" cy="95369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&lt;resultMap&gt;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元素中，包含了一个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子元素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就是通过该元素来处理一对一关联关系的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1" name="Picture 8" descr="问小人">
            <a:extLst>
              <a:ext uri="{FF2B5EF4-FFF2-40B4-BE49-F238E27FC236}">
                <a16:creationId xmlns:a16="http://schemas.microsoft.com/office/drawing/2014/main" id="{7BC6502E-A933-4BED-8C5E-4FAB61300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51108"/>
            <a:ext cx="2263775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3">
            <a:extLst>
              <a:ext uri="{FF2B5EF4-FFF2-40B4-BE49-F238E27FC236}">
                <a16:creationId xmlns:a16="http://schemas.microsoft.com/office/drawing/2014/main" id="{FAA18E43-B647-40F6-BE30-B85D8F46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5" y="1517095"/>
            <a:ext cx="3824288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2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元素中，通常可以配置以下属性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912727DA-A890-4EAE-AE2C-73280EF6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sp>
        <p:nvSpPr>
          <p:cNvPr id="39" name="直接连接符 45">
            <a:extLst>
              <a:ext uri="{FF2B5EF4-FFF2-40B4-BE49-F238E27FC236}">
                <a16:creationId xmlns:a16="http://schemas.microsoft.com/office/drawing/2014/main" id="{9E2FCBC5-8AC7-40E5-9759-81B2D46A7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2451" y="2145171"/>
            <a:ext cx="6297613" cy="833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直接连接符 46">
            <a:extLst>
              <a:ext uri="{FF2B5EF4-FFF2-40B4-BE49-F238E27FC236}">
                <a16:creationId xmlns:a16="http://schemas.microsoft.com/office/drawing/2014/main" id="{E1F3E657-15CE-4C28-A935-DD2420B47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2450" y="2708336"/>
            <a:ext cx="6261100" cy="20241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74586C4B-5DD0-41CF-9BED-0576A7852FFD}"/>
              </a:ext>
            </a:extLst>
          </p:cNvPr>
          <p:cNvSpPr/>
          <p:nvPr/>
        </p:nvSpPr>
        <p:spPr>
          <a:xfrm>
            <a:off x="3494088" y="1976102"/>
            <a:ext cx="139700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6FA868CA-8504-4BF9-ADC2-A2E24B2B32E4}"/>
              </a:ext>
            </a:extLst>
          </p:cNvPr>
          <p:cNvSpPr/>
          <p:nvPr/>
        </p:nvSpPr>
        <p:spPr>
          <a:xfrm>
            <a:off x="3351214" y="2329717"/>
            <a:ext cx="155575" cy="338138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61552B38-EB6E-43C9-8214-32C2A34E9023}"/>
              </a:ext>
            </a:extLst>
          </p:cNvPr>
          <p:cNvSpPr/>
          <p:nvPr/>
        </p:nvSpPr>
        <p:spPr bwMode="auto">
          <a:xfrm>
            <a:off x="468314" y="1293874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property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AD9FB0DA-0F2B-4294-9745-C24B63E0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9" y="1333165"/>
            <a:ext cx="592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指定映射到的实体类对象属性，与表字段一一对应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C0341C0C-A53A-4055-A9B3-C6DA0726268C}"/>
              </a:ext>
            </a:extLst>
          </p:cNvPr>
          <p:cNvSpPr/>
          <p:nvPr/>
        </p:nvSpPr>
        <p:spPr bwMode="auto">
          <a:xfrm>
            <a:off x="468314" y="1832036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column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99071F2F-14C6-41FB-9A2B-FE2A22242329}"/>
              </a:ext>
            </a:extLst>
          </p:cNvPr>
          <p:cNvSpPr/>
          <p:nvPr/>
        </p:nvSpPr>
        <p:spPr bwMode="auto">
          <a:xfrm>
            <a:off x="468314" y="2384486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javaType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0" name="矩形 7">
            <a:extLst>
              <a:ext uri="{FF2B5EF4-FFF2-40B4-BE49-F238E27FC236}">
                <a16:creationId xmlns:a16="http://schemas.microsoft.com/office/drawing/2014/main" id="{177B4B46-D9CD-4A6F-97C3-903D066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384486"/>
            <a:ext cx="413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指定映射到实体对象属性的类型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6">
            <a:extLst>
              <a:ext uri="{FF2B5EF4-FFF2-40B4-BE49-F238E27FC236}">
                <a16:creationId xmlns:a16="http://schemas.microsoft.com/office/drawing/2014/main" id="{49A14D65-0371-457E-BBC5-3CE4A1C6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832036"/>
            <a:ext cx="429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指定表中对应的字段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直接连接符 46">
            <a:extLst>
              <a:ext uri="{FF2B5EF4-FFF2-40B4-BE49-F238E27FC236}">
                <a16:creationId xmlns:a16="http://schemas.microsoft.com/office/drawing/2014/main" id="{5418EAC4-4A44-4F77-BD86-0B788CF69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2451" y="3269121"/>
            <a:ext cx="6297613" cy="381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81257809-C248-468E-A678-A09D4B0DF202}"/>
              </a:ext>
            </a:extLst>
          </p:cNvPr>
          <p:cNvSpPr/>
          <p:nvPr/>
        </p:nvSpPr>
        <p:spPr bwMode="auto">
          <a:xfrm>
            <a:off x="468314" y="2942890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select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7" name="矩形 7">
            <a:extLst>
              <a:ext uri="{FF2B5EF4-FFF2-40B4-BE49-F238E27FC236}">
                <a16:creationId xmlns:a16="http://schemas.microsoft.com/office/drawing/2014/main" id="{F84B24B2-1F9E-4FF9-B331-AB4E83EF1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722380"/>
            <a:ext cx="6411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指定引入嵌套查询的子</a:t>
            </a:r>
            <a:r>
              <a:rPr lang="en-US" altLang="zh-CN" dirty="0"/>
              <a:t>SQL</a:t>
            </a:r>
            <a:r>
              <a:rPr lang="zh-CN" altLang="zh-CN" dirty="0"/>
              <a:t>语句，该属性用于关联映射中的嵌套查询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接连接符 46">
            <a:extLst>
              <a:ext uri="{FF2B5EF4-FFF2-40B4-BE49-F238E27FC236}">
                <a16:creationId xmlns:a16="http://schemas.microsoft.com/office/drawing/2014/main" id="{C7FEF8CE-47E7-4A7E-8EB3-BA8792314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2451" y="3850146"/>
            <a:ext cx="6297613" cy="3452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308CC620-9C28-4EE1-BBF9-8436821021D5}"/>
              </a:ext>
            </a:extLst>
          </p:cNvPr>
          <p:cNvSpPr/>
          <p:nvPr/>
        </p:nvSpPr>
        <p:spPr bwMode="auto">
          <a:xfrm>
            <a:off x="468314" y="3497721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fetchType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矩形 7">
            <a:extLst>
              <a:ext uri="{FF2B5EF4-FFF2-40B4-BE49-F238E27FC236}">
                <a16:creationId xmlns:a16="http://schemas.microsoft.com/office/drawing/2014/main" id="{F4EFE1D1-1735-4E24-8922-A149A6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9" y="3266620"/>
            <a:ext cx="6611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指定在关联查询时是否启用延迟加载。</a:t>
            </a:r>
            <a:r>
              <a:rPr lang="zh-CN" altLang="en-US" dirty="0"/>
              <a:t>该</a:t>
            </a:r>
            <a:r>
              <a:rPr lang="zh-CN" altLang="zh-CN" dirty="0"/>
              <a:t>属性有</a:t>
            </a:r>
            <a:r>
              <a:rPr lang="en-US" altLang="zh-CN" dirty="0"/>
              <a:t>lazy</a:t>
            </a:r>
            <a:r>
              <a:rPr lang="zh-CN" altLang="zh-CN" dirty="0"/>
              <a:t>和</a:t>
            </a:r>
            <a:r>
              <a:rPr lang="en-US" altLang="zh-CN" dirty="0"/>
              <a:t>eager</a:t>
            </a:r>
            <a:r>
              <a:rPr lang="zh-CN" altLang="zh-CN" dirty="0"/>
              <a:t>两个属性值，默认值为</a:t>
            </a:r>
            <a:r>
              <a:rPr lang="en-US" altLang="zh-CN" dirty="0"/>
              <a:t>lazy</a:t>
            </a:r>
            <a:r>
              <a:rPr lang="zh-CN" altLang="zh-CN" dirty="0"/>
              <a:t>（即默认关联映射延迟加载）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46">
            <a:extLst>
              <a:ext uri="{FF2B5EF4-FFF2-40B4-BE49-F238E27FC236}">
                <a16:creationId xmlns:a16="http://schemas.microsoft.com/office/drawing/2014/main" id="{3F825453-2464-4CD8-810F-132577ADF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2451" y="1632011"/>
            <a:ext cx="6297613" cy="3452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9" descr="C:\Users\admin\Desktop\下载素材\81b1OOOPIC39.png">
            <a:extLst>
              <a:ext uri="{FF2B5EF4-FFF2-40B4-BE49-F238E27FC236}">
                <a16:creationId xmlns:a16="http://schemas.microsoft.com/office/drawing/2014/main" id="{B9609702-7487-4D7C-9CFB-594F0B3B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9" y="866440"/>
            <a:ext cx="1520825" cy="16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 animBg="1"/>
      <p:bldP spid="50" grpId="0"/>
      <p:bldP spid="51" grpId="0"/>
      <p:bldP spid="56" grpId="0" animBg="1"/>
      <p:bldP spid="57" grpId="0"/>
      <p:bldP spid="60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加载关联关系对象主要通过两种方式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嵌套查询和嵌套结果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19458" name="标题 1">
            <a:extLst>
              <a:ext uri="{FF2B5EF4-FFF2-40B4-BE49-F238E27FC236}">
                <a16:creationId xmlns:a16="http://schemas.microsoft.com/office/drawing/2014/main" id="{DD5588F6-57CE-420F-B172-95FBE19C6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7562323-682C-42FF-A6C5-FF89B5E0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6" y="1753684"/>
            <a:ext cx="4119563" cy="1017390"/>
          </a:xfrm>
          <a:prstGeom prst="roundRect">
            <a:avLst>
              <a:gd name="adj" fmla="val 16667"/>
            </a:avLst>
          </a:prstGeom>
          <a:solidFill>
            <a:srgbClr val="009ED6">
              <a:alpha val="20000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32B9B32E-30E8-4948-80A3-794A76AE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777496"/>
            <a:ext cx="4032250" cy="993578"/>
          </a:xfrm>
          <a:prstGeom prst="roundRect">
            <a:avLst>
              <a:gd name="adj" fmla="val 16667"/>
            </a:avLst>
          </a:prstGeom>
          <a:solidFill>
            <a:srgbClr val="009ED6">
              <a:alpha val="21176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2D66822-0C01-4F92-98AB-5B3E1616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9" y="1847744"/>
            <a:ext cx="3995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zh-CN"/>
              <a:t>嵌套查询是通过执行另外一条</a:t>
            </a:r>
            <a:r>
              <a:rPr lang="en-US" altLang="zh-CN"/>
              <a:t>SQL</a:t>
            </a:r>
            <a:r>
              <a:rPr lang="zh-CN" altLang="zh-CN"/>
              <a:t>映射语句来返回预期的复杂类型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D3FADAF-79DB-4BA3-854A-0E203AB5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1847744"/>
            <a:ext cx="3956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嵌套结果是使用嵌套结果映射来处理重复的联合结果的子集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6" name="任意多边形 75">
            <a:extLst>
              <a:ext uri="{FF2B5EF4-FFF2-40B4-BE49-F238E27FC236}">
                <a16:creationId xmlns:a16="http://schemas.microsoft.com/office/drawing/2014/main" id="{E8F9817B-EB8B-48B8-B336-EF2A27440C80}"/>
              </a:ext>
            </a:extLst>
          </p:cNvPr>
          <p:cNvSpPr/>
          <p:nvPr/>
        </p:nvSpPr>
        <p:spPr bwMode="auto">
          <a:xfrm>
            <a:off x="808039" y="1585806"/>
            <a:ext cx="1063625" cy="31075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77" name="矩形 10">
            <a:extLst>
              <a:ext uri="{FF2B5EF4-FFF2-40B4-BE49-F238E27FC236}">
                <a16:creationId xmlns:a16="http://schemas.microsoft.com/office/drawing/2014/main" id="{BC31C968-D58F-4C99-8BF3-DF5C7522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9" y="156407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</a:t>
            </a:r>
            <a:endParaRPr lang="zh-CN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任意多边形 77">
            <a:extLst>
              <a:ext uri="{FF2B5EF4-FFF2-40B4-BE49-F238E27FC236}">
                <a16:creationId xmlns:a16="http://schemas.microsoft.com/office/drawing/2014/main" id="{1158CB0B-D950-4904-AD8A-A9488F499C02}"/>
              </a:ext>
            </a:extLst>
          </p:cNvPr>
          <p:cNvSpPr/>
          <p:nvPr/>
        </p:nvSpPr>
        <p:spPr bwMode="auto">
          <a:xfrm>
            <a:off x="5065714" y="1607238"/>
            <a:ext cx="1063625" cy="31075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79" name="矩形 10">
            <a:extLst>
              <a:ext uri="{FF2B5EF4-FFF2-40B4-BE49-F238E27FC236}">
                <a16:creationId xmlns:a16="http://schemas.microsoft.com/office/drawing/2014/main" id="{354A5B6C-0C62-4FE1-AA97-51AA2244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4" y="1586694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</a:t>
            </a:r>
            <a:endParaRPr lang="zh-CN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B01D411-D595-4F4F-95C7-9925CB7DA34B}"/>
              </a:ext>
            </a:extLst>
          </p:cNvPr>
          <p:cNvCxnSpPr/>
          <p:nvPr/>
        </p:nvCxnSpPr>
        <p:spPr>
          <a:xfrm>
            <a:off x="4621213" y="2843699"/>
            <a:ext cx="0" cy="15894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5A7102-70D2-41B9-AEB4-08E9010FF30F}"/>
              </a:ext>
            </a:extLst>
          </p:cNvPr>
          <p:cNvGrpSpPr>
            <a:grpSpLocks/>
          </p:cNvGrpSpPr>
          <p:nvPr/>
        </p:nvGrpSpPr>
        <p:grpSpPr bwMode="auto">
          <a:xfrm>
            <a:off x="95251" y="3067537"/>
            <a:ext cx="4702175" cy="357188"/>
            <a:chOff x="1036574" y="2320911"/>
            <a:chExt cx="7101444" cy="475471"/>
          </a:xfrm>
        </p:grpSpPr>
        <p:pic>
          <p:nvPicPr>
            <p:cNvPr id="19490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6198A4B6-3F2E-48D0-A703-A20B18F1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C695520-61B7-43A7-9A11-092A57D807B7}"/>
                </a:ext>
              </a:extLst>
            </p:cNvPr>
            <p:cNvCxnSpPr/>
            <p:nvPr/>
          </p:nvCxnSpPr>
          <p:spPr bwMode="auto">
            <a:xfrm flipV="1">
              <a:off x="1499295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2" name="矩形 19">
              <a:extLst>
                <a:ext uri="{FF2B5EF4-FFF2-40B4-BE49-F238E27FC236}">
                  <a16:creationId xmlns:a16="http://schemas.microsoft.com/office/drawing/2014/main" id="{0444B894-9118-4282-BA4D-6AEF0C3F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嵌套查询是在查询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中嵌入一个子查询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7FC1490-023B-4E86-9424-CBD57BDF3DE6}"/>
              </a:ext>
            </a:extLst>
          </p:cNvPr>
          <p:cNvGrpSpPr>
            <a:grpSpLocks/>
          </p:cNvGrpSpPr>
          <p:nvPr/>
        </p:nvGrpSpPr>
        <p:grpSpPr bwMode="auto">
          <a:xfrm>
            <a:off x="4659314" y="3021100"/>
            <a:ext cx="4414837" cy="374272"/>
            <a:chOff x="1036574" y="2320911"/>
            <a:chExt cx="6835611" cy="498213"/>
          </a:xfrm>
        </p:grpSpPr>
        <p:pic>
          <p:nvPicPr>
            <p:cNvPr id="19487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D9357909-BF3F-45E6-8A36-961069875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7067306C-9D7A-45CE-A97E-12C7FF20E943}"/>
                </a:ext>
              </a:extLst>
            </p:cNvPr>
            <p:cNvCxnSpPr/>
            <p:nvPr/>
          </p:nvCxnSpPr>
          <p:spPr bwMode="auto">
            <a:xfrm flipV="1">
              <a:off x="1501129" y="2745665"/>
              <a:ext cx="6265364" cy="39623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9" name="矩形 19">
              <a:extLst>
                <a:ext uri="{FF2B5EF4-FFF2-40B4-BE49-F238E27FC236}">
                  <a16:creationId xmlns:a16="http://schemas.microsoft.com/office/drawing/2014/main" id="{C963210A-56D0-4BE7-AF7C-3C958129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858" y="2368458"/>
              <a:ext cx="6417327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嵌套结果是一个嵌套的多表查询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869C70A-DDD5-4EA0-80BC-77F1E13F5B61}"/>
              </a:ext>
            </a:extLst>
          </p:cNvPr>
          <p:cNvGrpSpPr>
            <a:grpSpLocks/>
          </p:cNvGrpSpPr>
          <p:nvPr/>
        </p:nvGrpSpPr>
        <p:grpSpPr bwMode="auto">
          <a:xfrm>
            <a:off x="98426" y="3531880"/>
            <a:ext cx="4702175" cy="357188"/>
            <a:chOff x="1036574" y="2320911"/>
            <a:chExt cx="7101444" cy="475471"/>
          </a:xfrm>
        </p:grpSpPr>
        <p:pic>
          <p:nvPicPr>
            <p:cNvPr id="19484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B482C71C-6847-4EFE-9C5A-0F9C4E86E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11AD54-E51A-45E3-99E9-72ADE14B6533}"/>
                </a:ext>
              </a:extLst>
            </p:cNvPr>
            <p:cNvCxnSpPr/>
            <p:nvPr/>
          </p:nvCxnSpPr>
          <p:spPr bwMode="auto">
            <a:xfrm flipV="1">
              <a:off x="1499295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6" name="矩形 19">
              <a:extLst>
                <a:ext uri="{FF2B5EF4-FFF2-40B4-BE49-F238E27FC236}">
                  <a16:creationId xmlns:a16="http://schemas.microsoft.com/office/drawing/2014/main" id="{45F15210-44FB-432B-8F08-87B87FC8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嵌套查询会执行多条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179FAE7-26E3-4056-9789-470B6A09DE76}"/>
              </a:ext>
            </a:extLst>
          </p:cNvPr>
          <p:cNvGrpSpPr>
            <a:grpSpLocks/>
          </p:cNvGrpSpPr>
          <p:nvPr/>
        </p:nvGrpSpPr>
        <p:grpSpPr bwMode="auto">
          <a:xfrm>
            <a:off x="4657726" y="3491397"/>
            <a:ext cx="4456113" cy="374272"/>
            <a:chOff x="1036574" y="2320911"/>
            <a:chExt cx="6835611" cy="498213"/>
          </a:xfrm>
        </p:grpSpPr>
        <p:pic>
          <p:nvPicPr>
            <p:cNvPr id="19481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3B41AAEA-390E-44B9-83D1-1C9E3DAB3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1CA7AE9B-A5A8-4932-BF74-8301BBE087E2}"/>
                </a:ext>
              </a:extLst>
            </p:cNvPr>
            <p:cNvCxnSpPr/>
            <p:nvPr/>
          </p:nvCxnSpPr>
          <p:spPr bwMode="auto">
            <a:xfrm flipV="1">
              <a:off x="1499262" y="2745665"/>
              <a:ext cx="6265774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3" name="矩形 19">
              <a:extLst>
                <a:ext uri="{FF2B5EF4-FFF2-40B4-BE49-F238E27FC236}">
                  <a16:creationId xmlns:a16="http://schemas.microsoft.com/office/drawing/2014/main" id="{7C715D20-BD1D-45D4-8F21-D60FC655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858" y="2368458"/>
              <a:ext cx="6417327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嵌套结果只会执行一条复杂的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77EB391-6023-401F-BAC5-9396E398E423}"/>
              </a:ext>
            </a:extLst>
          </p:cNvPr>
          <p:cNvGrpSpPr>
            <a:grpSpLocks/>
          </p:cNvGrpSpPr>
          <p:nvPr/>
        </p:nvGrpSpPr>
        <p:grpSpPr bwMode="auto">
          <a:xfrm>
            <a:off x="71439" y="4024799"/>
            <a:ext cx="4702175" cy="357188"/>
            <a:chOff x="1036574" y="2320911"/>
            <a:chExt cx="7101444" cy="475471"/>
          </a:xfrm>
        </p:grpSpPr>
        <p:pic>
          <p:nvPicPr>
            <p:cNvPr id="19478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485E7EFC-6FF7-4DE1-A32A-19312DCD7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D8E2F53-B43D-4EF5-AAC7-279D0CAE4622}"/>
                </a:ext>
              </a:extLst>
            </p:cNvPr>
            <p:cNvCxnSpPr/>
            <p:nvPr/>
          </p:nvCxnSpPr>
          <p:spPr bwMode="auto">
            <a:xfrm flipV="1">
              <a:off x="1499294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矩形 19">
              <a:extLst>
                <a:ext uri="{FF2B5EF4-FFF2-40B4-BE49-F238E27FC236}">
                  <a16:creationId xmlns:a16="http://schemas.microsoft.com/office/drawing/2014/main" id="{A793E5EC-7F5D-4F44-829E-FA7C76F3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语句编写较为简单；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69E643-F923-4F8A-A02E-F96B51D45329}"/>
              </a:ext>
            </a:extLst>
          </p:cNvPr>
          <p:cNvGrpSpPr>
            <a:grpSpLocks/>
          </p:cNvGrpSpPr>
          <p:nvPr/>
        </p:nvGrpSpPr>
        <p:grpSpPr bwMode="auto">
          <a:xfrm>
            <a:off x="4657726" y="3984316"/>
            <a:ext cx="4416425" cy="374272"/>
            <a:chOff x="1036574" y="2320911"/>
            <a:chExt cx="6835611" cy="498213"/>
          </a:xfrm>
        </p:grpSpPr>
        <p:pic>
          <p:nvPicPr>
            <p:cNvPr id="19475" name="Picture 12" descr="http://www.yooyoo360.com/photo/2009-1-4/20090114074854148.jpg">
              <a:extLst>
                <a:ext uri="{FF2B5EF4-FFF2-40B4-BE49-F238E27FC236}">
                  <a16:creationId xmlns:a16="http://schemas.microsoft.com/office/drawing/2014/main" id="{8CC5C984-A79D-4660-B0B1-44F4F7C17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90B94DA-7D22-41D7-9920-CFC9437779C5}"/>
                </a:ext>
              </a:extLst>
            </p:cNvPr>
            <p:cNvCxnSpPr/>
            <p:nvPr/>
          </p:nvCxnSpPr>
          <p:spPr bwMode="auto">
            <a:xfrm flipV="1">
              <a:off x="1500964" y="2745665"/>
              <a:ext cx="6265567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7" name="矩形 19">
              <a:extLst>
                <a:ext uri="{FF2B5EF4-FFF2-40B4-BE49-F238E27FC236}">
                  <a16:creationId xmlns:a16="http://schemas.microsoft.com/office/drawing/2014/main" id="{6E65D7F3-CA55-4946-91B7-1BF7241F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857" y="2368458"/>
              <a:ext cx="6417328" cy="450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嵌套结果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语句编写比较复杂；</a:t>
              </a:r>
              <a:endParaRPr lang="zh-CN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/>
      <p:bldP spid="75" grpId="0"/>
      <p:bldP spid="77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嵌套查询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嵌套查询的方式要执行多条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，这对于大型数据集合和列表展示不是很好，因为这样可能会导致成百上千条关联的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语句被执行，从而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极大的消耗数据库性能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会降低查询效率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2177E31E-8964-43D6-A071-C873F2C58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B423FF-F43E-442C-9C87-087133FEC271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3578950"/>
            <a:ext cx="8380412" cy="545408"/>
            <a:chOff x="3628" y="275737"/>
            <a:chExt cx="9144000" cy="106682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4AEA71-8D60-4D3C-B476-A8865C8A20D3}"/>
                </a:ext>
              </a:extLst>
            </p:cNvPr>
            <p:cNvSpPr/>
            <p:nvPr/>
          </p:nvSpPr>
          <p:spPr bwMode="auto">
            <a:xfrm>
              <a:off x="3628" y="27573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20490" name="矩形 1">
              <a:extLst>
                <a:ext uri="{FF2B5EF4-FFF2-40B4-BE49-F238E27FC236}">
                  <a16:creationId xmlns:a16="http://schemas.microsoft.com/office/drawing/2014/main" id="{7EF1D962-7F8D-43AA-B9BF-B46A9E8B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554" y="349238"/>
              <a:ext cx="5308147" cy="99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那怎么解决这种问题呢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8" descr="问小人">
            <a:extLst>
              <a:ext uri="{FF2B5EF4-FFF2-40B4-BE49-F238E27FC236}">
                <a16:creationId xmlns:a16="http://schemas.microsoft.com/office/drawing/2014/main" id="{9B1C5067-2CE7-4CF7-A93F-F4A45F77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9" y="3091858"/>
            <a:ext cx="1816100" cy="14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7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多学一招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MyBatis</a:t>
            </a:r>
            <a:r>
              <a:rPr lang="zh-CN" altLang="en-US" dirty="0">
                <a:solidFill>
                  <a:srgbClr val="000000"/>
                </a:solidFill>
              </a:rPr>
              <a:t>延迟加载的配置</a:t>
            </a:r>
          </a:p>
          <a:p>
            <a:endParaRPr lang="zh-CN" altLang="en-US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91C40B76-30B0-4F87-86DE-C07E857C3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sp>
        <p:nvSpPr>
          <p:cNvPr id="17" name="矩形 20">
            <a:extLst>
              <a:ext uri="{FF2B5EF4-FFF2-40B4-BE49-F238E27FC236}">
                <a16:creationId xmlns:a16="http://schemas.microsoft.com/office/drawing/2014/main" id="{4CD125F1-155F-41A4-8B5F-8FADAE14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1096234"/>
            <a:ext cx="8228012" cy="982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使用</a:t>
            </a:r>
            <a:r>
              <a:rPr lang="en-US" altLang="zh-CN" dirty="0" err="1"/>
              <a:t>MyBatis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延迟加载在一定程度上可以降低运行消耗并提高查询效率</a:t>
            </a:r>
            <a:r>
              <a:rPr lang="zh-CN" altLang="zh-CN" dirty="0"/>
              <a:t>。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默认没有开启延迟加载</a:t>
            </a:r>
            <a:r>
              <a:rPr lang="zh-CN" altLang="zh-CN" dirty="0"/>
              <a:t>，需要在核心配置文件中的</a:t>
            </a:r>
            <a:r>
              <a:rPr lang="en-US" altLang="zh-CN" dirty="0"/>
              <a:t>&lt;settings&gt;</a:t>
            </a:r>
            <a:r>
              <a:rPr lang="zh-CN" altLang="zh-CN" dirty="0"/>
              <a:t>元素内进行配置，具体配置方式如下</a:t>
            </a:r>
            <a:r>
              <a:rPr lang="zh-CN" altLang="en-US" dirty="0"/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A477B01-9DC6-43B2-85DC-412354AA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093737"/>
            <a:ext cx="8228012" cy="1288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&lt;settings&gt;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&lt;setting name="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lazyLoadingEnabled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value="true" /&gt;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&lt;setting name="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aggressiveLazyLoading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value="false"/&gt;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&lt;/settings&gt;2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20">
            <a:extLst>
              <a:ext uri="{FF2B5EF4-FFF2-40B4-BE49-F238E27FC236}">
                <a16:creationId xmlns:a16="http://schemas.microsoft.com/office/drawing/2014/main" id="{384FDBB8-EA62-41B9-AD87-A38400E0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74" y="3426850"/>
            <a:ext cx="8458200" cy="130463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9ED6">
                <a:alpha val="87842"/>
              </a:srgbClr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在映射文件中，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元素中都已默认配置了延迟加载属性，即默认属性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="lazy"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（属性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="eager"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表示立即加载），所以在配置文件中开启延迟加载后，无需在映射文件中再做配置。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进行一对一关联映射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非常简单，只需要参考如下两种示例配置即可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A2D73F04-D4B0-4E7F-98BE-8ED09B36A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一对一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8149D3-1753-4176-95BB-77808E7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180" y="155006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4">
            <a:extLst>
              <a:ext uri="{FF2B5EF4-FFF2-40B4-BE49-F238E27FC236}">
                <a16:creationId xmlns:a16="http://schemas.microsoft.com/office/drawing/2014/main" id="{CC855419-774F-400E-B1A8-F6AC8C83B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830" y="155006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EB4D116-41CE-4A14-B23E-C274F5999103}"/>
              </a:ext>
            </a:extLst>
          </p:cNvPr>
          <p:cNvGrpSpPr>
            <a:grpSpLocks/>
          </p:cNvGrpSpPr>
          <p:nvPr/>
        </p:nvGrpSpPr>
        <p:grpSpPr bwMode="auto">
          <a:xfrm>
            <a:off x="5929668" y="1524661"/>
            <a:ext cx="2025650" cy="469900"/>
            <a:chOff x="5970972" y="2372516"/>
            <a:chExt cx="2024521" cy="469900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CF886758-0959-42E9-8B37-7DE006A0CEC3}"/>
                </a:ext>
              </a:extLst>
            </p:cNvPr>
            <p:cNvSpPr/>
            <p:nvPr/>
          </p:nvSpPr>
          <p:spPr bwMode="auto">
            <a:xfrm>
              <a:off x="5970972" y="2372516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45" name="矩形 40">
              <a:extLst>
                <a:ext uri="{FF2B5EF4-FFF2-40B4-BE49-F238E27FC236}">
                  <a16:creationId xmlns:a16="http://schemas.microsoft.com/office/drawing/2014/main" id="{83B3CBCF-7DB1-48E1-A984-322E3C80B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818" y="2425475"/>
              <a:ext cx="1969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：嵌套查询</a:t>
              </a:r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E7FAE79A-F55C-4CEA-8E48-229C1674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4" y="1969161"/>
            <a:ext cx="8963955" cy="6623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&lt;association property="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cn.edu.ujn.ch9.po.IdCard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cn.edu.ujn.ch9.mapper.IdCardMapper.findCodeById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61">
            <a:extLst>
              <a:ext uri="{FF2B5EF4-FFF2-40B4-BE49-F238E27FC236}">
                <a16:creationId xmlns:a16="http://schemas.microsoft.com/office/drawing/2014/main" id="{8A512510-D96C-486F-AD77-1AC7326A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530" y="312104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65">
            <a:extLst>
              <a:ext uri="{FF2B5EF4-FFF2-40B4-BE49-F238E27FC236}">
                <a16:creationId xmlns:a16="http://schemas.microsoft.com/office/drawing/2014/main" id="{7ADC631A-BF9A-45E4-9E2E-3CD09B73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180" y="312104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81CBA85-0C1E-4878-B8DF-73320800AAB9}"/>
              </a:ext>
            </a:extLst>
          </p:cNvPr>
          <p:cNvGrpSpPr>
            <a:grpSpLocks/>
          </p:cNvGrpSpPr>
          <p:nvPr/>
        </p:nvGrpSpPr>
        <p:grpSpPr bwMode="auto">
          <a:xfrm>
            <a:off x="5953480" y="3033729"/>
            <a:ext cx="2025650" cy="469900"/>
            <a:chOff x="5912534" y="4052882"/>
            <a:chExt cx="2024521" cy="469900"/>
          </a:xfrm>
        </p:grpSpPr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8B92892C-C084-402C-91CA-931CAE687CD4}"/>
                </a:ext>
              </a:extLst>
            </p:cNvPr>
            <p:cNvSpPr/>
            <p:nvPr/>
          </p:nvSpPr>
          <p:spPr bwMode="auto">
            <a:xfrm>
              <a:off x="5912534" y="4052882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53" name="矩形 69">
              <a:extLst>
                <a:ext uri="{FF2B5EF4-FFF2-40B4-BE49-F238E27FC236}">
                  <a16:creationId xmlns:a16="http://schemas.microsoft.com/office/drawing/2014/main" id="{9B28C4BA-C9B5-4B36-BD58-B96BF7C13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008" y="4091538"/>
              <a:ext cx="19349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：嵌套结果</a:t>
              </a:r>
              <a:endPara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471BE88-A13C-4C10-9D82-4A860609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43" y="3489341"/>
            <a:ext cx="8208962" cy="11969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&lt;association property="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cn.edu.ujn.ch9.po.IdCard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&lt;/association&gt;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6799E2-7AC0-4F25-AD6A-3923B8C23D2B}"/>
              </a:ext>
            </a:extLst>
          </p:cNvPr>
          <p:cNvSpPr/>
          <p:nvPr/>
        </p:nvSpPr>
        <p:spPr>
          <a:xfrm>
            <a:off x="1678865" y="2864891"/>
            <a:ext cx="16287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嵌套的子查询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CFCB10-799F-405F-8096-EE9C83CC90FF}"/>
              </a:ext>
            </a:extLst>
          </p:cNvPr>
          <p:cNvSpPr/>
          <p:nvPr/>
        </p:nvSpPr>
        <p:spPr>
          <a:xfrm>
            <a:off x="2339916" y="1456283"/>
            <a:ext cx="1085850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类属性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4BE23B-1785-43FA-B57B-F43068DA8A73}"/>
              </a:ext>
            </a:extLst>
          </p:cNvPr>
          <p:cNvSpPr/>
          <p:nvPr/>
        </p:nvSpPr>
        <p:spPr>
          <a:xfrm>
            <a:off x="2195868" y="4452716"/>
            <a:ext cx="1252537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类属性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6699D2F-83FC-45C7-9B2C-F72CBBB1C15C}"/>
              </a:ext>
            </a:extLst>
          </p:cNvPr>
          <p:cNvSpPr/>
          <p:nvPr/>
        </p:nvSpPr>
        <p:spPr>
          <a:xfrm>
            <a:off x="3611918" y="4447400"/>
            <a:ext cx="1250950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表字段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591CE19-5955-49EE-B976-29C9904A8B98}"/>
              </a:ext>
            </a:extLst>
          </p:cNvPr>
          <p:cNvCxnSpPr/>
          <p:nvPr/>
        </p:nvCxnSpPr>
        <p:spPr>
          <a:xfrm flipH="1" flipV="1">
            <a:off x="4131030" y="4087829"/>
            <a:ext cx="0" cy="74136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66207B-7C20-4CC8-BCB2-8F5A151AF5D5}"/>
              </a:ext>
            </a:extLst>
          </p:cNvPr>
          <p:cNvCxnSpPr/>
          <p:nvPr/>
        </p:nvCxnSpPr>
        <p:spPr>
          <a:xfrm flipV="1">
            <a:off x="4651730" y="4276522"/>
            <a:ext cx="0" cy="52705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8C454E-662E-4541-A8EA-E82B555BAF96}"/>
              </a:ext>
            </a:extLst>
          </p:cNvPr>
          <p:cNvCxnSpPr/>
          <p:nvPr/>
        </p:nvCxnSpPr>
        <p:spPr>
          <a:xfrm flipH="1" flipV="1">
            <a:off x="2721330" y="4059254"/>
            <a:ext cx="0" cy="74136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F0AD71-8075-45EB-937A-02500519199B}"/>
              </a:ext>
            </a:extLst>
          </p:cNvPr>
          <p:cNvCxnSpPr/>
          <p:nvPr/>
        </p:nvCxnSpPr>
        <p:spPr>
          <a:xfrm flipV="1">
            <a:off x="3175355" y="4292616"/>
            <a:ext cx="0" cy="52705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63DD2D2-A57C-40F0-8090-668D2D273E14}"/>
              </a:ext>
            </a:extLst>
          </p:cNvPr>
          <p:cNvCxnSpPr/>
          <p:nvPr/>
        </p:nvCxnSpPr>
        <p:spPr>
          <a:xfrm>
            <a:off x="2870141" y="1759611"/>
            <a:ext cx="0" cy="32702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C9AC66-819F-47A8-B27E-5C0F109E10D3}"/>
              </a:ext>
            </a:extLst>
          </p:cNvPr>
          <p:cNvSpPr/>
          <p:nvPr/>
        </p:nvSpPr>
        <p:spPr>
          <a:xfrm>
            <a:off x="4014729" y="1472158"/>
            <a:ext cx="10858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表字段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FAE2613-43A6-4D9E-98F6-56A90512A753}"/>
              </a:ext>
            </a:extLst>
          </p:cNvPr>
          <p:cNvCxnSpPr/>
          <p:nvPr/>
        </p:nvCxnSpPr>
        <p:spPr>
          <a:xfrm>
            <a:off x="4546541" y="1775486"/>
            <a:ext cx="0" cy="325438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B2B9B9B-1A8C-41A5-99F0-5AB0D187C4E6}"/>
              </a:ext>
            </a:extLst>
          </p:cNvPr>
          <p:cNvCxnSpPr/>
          <p:nvPr/>
        </p:nvCxnSpPr>
        <p:spPr>
          <a:xfrm flipV="1">
            <a:off x="2438169" y="2514020"/>
            <a:ext cx="0" cy="32067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EC315C2-3557-40F2-A331-C70F1A927C18}"/>
              </a:ext>
            </a:extLst>
          </p:cNvPr>
          <p:cNvSpPr/>
          <p:nvPr/>
        </p:nvSpPr>
        <p:spPr>
          <a:xfrm>
            <a:off x="4037368" y="2762266"/>
            <a:ext cx="16287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关联属性类型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6210C5B-C8E9-4A63-9477-1A9B0D0CA17E}"/>
              </a:ext>
            </a:extLst>
          </p:cNvPr>
          <p:cNvCxnSpPr/>
          <p:nvPr/>
        </p:nvCxnSpPr>
        <p:spPr>
          <a:xfrm flipV="1">
            <a:off x="5232755" y="2254063"/>
            <a:ext cx="0" cy="508204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A3D4163-5FBB-402A-9399-33C527B18672}"/>
              </a:ext>
            </a:extLst>
          </p:cNvPr>
          <p:cNvCxnSpPr/>
          <p:nvPr/>
        </p:nvCxnSpPr>
        <p:spPr>
          <a:xfrm>
            <a:off x="4870805" y="3181366"/>
            <a:ext cx="0" cy="4572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641C7-DCF5-4B65-9971-C813817F5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的关联映射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9409528-07C1-4F63-BFE0-0CE97ED86673}"/>
              </a:ext>
            </a:extLst>
          </p:cNvPr>
          <p:cNvGrpSpPr>
            <a:grpSpLocks/>
          </p:cNvGrpSpPr>
          <p:nvPr/>
        </p:nvGrpSpPr>
        <p:grpSpPr bwMode="auto">
          <a:xfrm>
            <a:off x="752668" y="928024"/>
            <a:ext cx="7599362" cy="3443287"/>
            <a:chOff x="827584" y="1756903"/>
            <a:chExt cx="7598806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EE555EA6-51A7-4845-B452-6754BDFAD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2" name="对角圆角矩形 21">
                <a:extLst>
                  <a:ext uri="{FF2B5EF4-FFF2-40B4-BE49-F238E27FC236}">
                    <a16:creationId xmlns:a16="http://schemas.microsoft.com/office/drawing/2014/main" id="{7AEB8F35-42A8-45BC-A0E0-3C94219788C1}"/>
                  </a:ext>
                </a:extLst>
              </p:cNvPr>
              <p:cNvSpPr/>
              <p:nvPr/>
            </p:nvSpPr>
            <p:spPr>
              <a:xfrm>
                <a:off x="827584" y="3521176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9C6F1883-7103-4ECE-A589-F48E08F76B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314C34A3-559B-438F-9DCA-FD8C4A27A0A7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81C87110-127B-451E-B118-81B34939A2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831416AC-AF82-4C29-A6B9-02B31E8C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8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74EF7E80-C9EA-4101-89F9-76F53DDB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9.3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一对多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759C4CED-DABC-45F2-A5F7-09D38DC4F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84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关联关系概述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27FCA311-30A8-48A3-8919-B41B350CC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74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多对多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424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0815D68E-322A-4284-9496-F9E88FBB2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一对多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440DA-99DC-47D8-BDB5-3D7CFF1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928688"/>
            <a:ext cx="50419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开发人员接触更多的关联关系是一对多（或多对一）。例如，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一个用户可以有多个订单，同时多个订单归一个用户所有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25741-B28B-4C07-8405-C55E766F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2199240"/>
            <a:ext cx="4889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那么使用</a:t>
            </a:r>
            <a:r>
              <a:rPr lang="en-US" altLang="zh-CN" dirty="0" err="1"/>
              <a:t>MyBatis</a:t>
            </a:r>
            <a:r>
              <a:rPr lang="zh-CN" altLang="zh-CN" dirty="0"/>
              <a:t>是怎么处理这种一对</a:t>
            </a:r>
            <a:r>
              <a:rPr lang="zh-CN" altLang="en-US" dirty="0"/>
              <a:t>多</a:t>
            </a:r>
            <a:r>
              <a:rPr lang="zh-CN" altLang="zh-CN" dirty="0"/>
              <a:t>关联关系的呢？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57C06D-A175-4F87-A6AD-140299F301BE}"/>
              </a:ext>
            </a:extLst>
          </p:cNvPr>
          <p:cNvCxnSpPr/>
          <p:nvPr/>
        </p:nvCxnSpPr>
        <p:spPr>
          <a:xfrm>
            <a:off x="3678239" y="2246029"/>
            <a:ext cx="475138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8210CC2-E157-47BA-B11F-950321AE4140}"/>
              </a:ext>
            </a:extLst>
          </p:cNvPr>
          <p:cNvSpPr/>
          <p:nvPr/>
        </p:nvSpPr>
        <p:spPr>
          <a:xfrm>
            <a:off x="506413" y="3460067"/>
            <a:ext cx="6397625" cy="95369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&lt;resultMap&gt;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元素中，包含了一个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&lt;collection&gt;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子元素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就是通过该元素来处理一对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关联关系的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1" name="Picture 8" descr="问小人">
            <a:extLst>
              <a:ext uri="{FF2B5EF4-FFF2-40B4-BE49-F238E27FC236}">
                <a16:creationId xmlns:a16="http://schemas.microsoft.com/office/drawing/2014/main" id="{02E0D760-BFBE-4C9B-9A32-7C6C750F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17" y="2974105"/>
            <a:ext cx="2263775" cy="175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AutoShape 4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2A599733-B6E1-4E69-97AA-2CAAE2091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9" name="AutoShape 6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163F990A-FC15-4EE3-83B2-E8761CD69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10" name="AutoShape 8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29A1735A-6F9E-4FC5-87F0-ADDA7AF0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5613" name="Picture 13">
            <a:extLst>
              <a:ext uri="{FF2B5EF4-FFF2-40B4-BE49-F238E27FC236}">
                <a16:creationId xmlns:a16="http://schemas.microsoft.com/office/drawing/2014/main" id="{DED64D32-D9B3-434C-AA6B-04176944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30706"/>
            <a:ext cx="3179764" cy="188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1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子元素的属性大部分与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&lt;association&gt;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元素相同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，但其还包含一个特殊属性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A324695D-590F-4061-AB32-AA5C41197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一对多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177E5AC-E483-4C90-8CC1-95AB3D51A082}"/>
              </a:ext>
            </a:extLst>
          </p:cNvPr>
          <p:cNvSpPr/>
          <p:nvPr/>
        </p:nvSpPr>
        <p:spPr bwMode="auto">
          <a:xfrm>
            <a:off x="534433" y="1837606"/>
            <a:ext cx="1279525" cy="338138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ofType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57EC1A-9279-487E-9DF0-AFB37323D511}"/>
              </a:ext>
            </a:extLst>
          </p:cNvPr>
          <p:cNvGrpSpPr>
            <a:grpSpLocks/>
          </p:cNvGrpSpPr>
          <p:nvPr/>
        </p:nvGrpSpPr>
        <p:grpSpPr bwMode="auto">
          <a:xfrm>
            <a:off x="1902857" y="1568526"/>
            <a:ext cx="5764212" cy="665560"/>
            <a:chOff x="1836443" y="2068325"/>
            <a:chExt cx="6937711" cy="666938"/>
          </a:xfrm>
        </p:grpSpPr>
        <p:sp>
          <p:nvSpPr>
            <p:cNvPr id="26631" name="直接连接符 48">
              <a:extLst>
                <a:ext uri="{FF2B5EF4-FFF2-40B4-BE49-F238E27FC236}">
                  <a16:creationId xmlns:a16="http://schemas.microsoft.com/office/drawing/2014/main" id="{8BF55380-CB0F-4735-9E46-71EB16EAD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094" y="2690813"/>
              <a:ext cx="6765131" cy="44450"/>
            </a:xfrm>
            <a:prstGeom prst="line">
              <a:avLst/>
            </a:prstGeom>
            <a:noFill/>
            <a:ln w="3175" algn="ctr">
              <a:solidFill>
                <a:srgbClr val="C3F7FD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2425C7D4-63F3-400C-9E7D-2BC66B5B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443" y="2068325"/>
              <a:ext cx="6937711" cy="6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ofType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属性与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javaType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属性对应，它用于指定实体对象中</a:t>
              </a:r>
              <a:r>
                <a:rPr lang="zh-CN" altLang="zh-CN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集合类属性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所包含的元素类型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zh-CN" b="1" kern="0" dirty="0">
                <a:solidFill>
                  <a:srgbClr val="00B0F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pic>
        <p:nvPicPr>
          <p:cNvPr id="8" name="Picture 29" descr="C:\Users\admin\Desktop\下载素材\81b1OOOPIC39.png">
            <a:extLst>
              <a:ext uri="{FF2B5EF4-FFF2-40B4-BE49-F238E27FC236}">
                <a16:creationId xmlns:a16="http://schemas.microsoft.com/office/drawing/2014/main" id="{11ABD31C-22E0-4DF1-AA0A-E703227E6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9" y="1827610"/>
            <a:ext cx="1520825" cy="16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接连接符 45">
            <a:extLst>
              <a:ext uri="{FF2B5EF4-FFF2-40B4-BE49-F238E27FC236}">
                <a16:creationId xmlns:a16="http://schemas.microsoft.com/office/drawing/2014/main" id="{AA53D624-F4D9-4E77-8B04-04DCD423F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3045669"/>
            <a:ext cx="6297613" cy="833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46">
            <a:extLst>
              <a:ext uri="{FF2B5EF4-FFF2-40B4-BE49-F238E27FC236}">
                <a16:creationId xmlns:a16="http://schemas.microsoft.com/office/drawing/2014/main" id="{194C7453-C6E8-4627-9823-B15087793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69" y="3451163"/>
            <a:ext cx="6261100" cy="20241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43">
            <a:extLst>
              <a:ext uri="{FF2B5EF4-FFF2-40B4-BE49-F238E27FC236}">
                <a16:creationId xmlns:a16="http://schemas.microsoft.com/office/drawing/2014/main" id="{B7BB1A8C-0588-4FEB-9CC4-53CD8CE4B70A}"/>
              </a:ext>
            </a:extLst>
          </p:cNvPr>
          <p:cNvSpPr/>
          <p:nvPr/>
        </p:nvSpPr>
        <p:spPr>
          <a:xfrm>
            <a:off x="3560207" y="3005993"/>
            <a:ext cx="139700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13" name="任意多边形 44">
            <a:extLst>
              <a:ext uri="{FF2B5EF4-FFF2-40B4-BE49-F238E27FC236}">
                <a16:creationId xmlns:a16="http://schemas.microsoft.com/office/drawing/2014/main" id="{281E4D6F-DC13-4291-BD2E-9EA91DCB7D9C}"/>
              </a:ext>
            </a:extLst>
          </p:cNvPr>
          <p:cNvSpPr/>
          <p:nvPr/>
        </p:nvSpPr>
        <p:spPr>
          <a:xfrm>
            <a:off x="3417333" y="3359608"/>
            <a:ext cx="155575" cy="338138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E2DF2EDA-7E70-4E56-AE53-CA58915D9270}"/>
              </a:ext>
            </a:extLst>
          </p:cNvPr>
          <p:cNvSpPr/>
          <p:nvPr/>
        </p:nvSpPr>
        <p:spPr bwMode="auto">
          <a:xfrm>
            <a:off x="534433" y="2323765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property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9EA1BF59-036F-420E-A564-E3327579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8" y="2304580"/>
            <a:ext cx="592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指定映射到的实体类对象属性，与表字段一一对应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47">
            <a:extLst>
              <a:ext uri="{FF2B5EF4-FFF2-40B4-BE49-F238E27FC236}">
                <a16:creationId xmlns:a16="http://schemas.microsoft.com/office/drawing/2014/main" id="{14E597D7-B451-4D11-8DF3-DE9C4C36A286}"/>
              </a:ext>
            </a:extLst>
          </p:cNvPr>
          <p:cNvSpPr/>
          <p:nvPr/>
        </p:nvSpPr>
        <p:spPr bwMode="auto">
          <a:xfrm>
            <a:off x="534433" y="2732534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column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圆角矩形 48">
            <a:extLst>
              <a:ext uri="{FF2B5EF4-FFF2-40B4-BE49-F238E27FC236}">
                <a16:creationId xmlns:a16="http://schemas.microsoft.com/office/drawing/2014/main" id="{FD7C40B5-E540-4D94-8756-BDB4D594D410}"/>
              </a:ext>
            </a:extLst>
          </p:cNvPr>
          <p:cNvSpPr/>
          <p:nvPr/>
        </p:nvSpPr>
        <p:spPr bwMode="auto">
          <a:xfrm>
            <a:off x="534433" y="3142644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javaType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矩形 7">
            <a:extLst>
              <a:ext uri="{FF2B5EF4-FFF2-40B4-BE49-F238E27FC236}">
                <a16:creationId xmlns:a16="http://schemas.microsoft.com/office/drawing/2014/main" id="{CCAF3A6B-6EEE-41FE-B257-03F6682C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3100116"/>
            <a:ext cx="413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指定映射到实体对象属性的类型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C9B990FB-0714-4DC6-9D0D-1BDE3784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2732534"/>
            <a:ext cx="429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指定表中对应的字段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接连接符 46">
            <a:extLst>
              <a:ext uri="{FF2B5EF4-FFF2-40B4-BE49-F238E27FC236}">
                <a16:creationId xmlns:a16="http://schemas.microsoft.com/office/drawing/2014/main" id="{C5322844-90A5-45A0-879A-215BECA4F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3953472"/>
            <a:ext cx="6297613" cy="381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圆角矩形 55">
            <a:extLst>
              <a:ext uri="{FF2B5EF4-FFF2-40B4-BE49-F238E27FC236}">
                <a16:creationId xmlns:a16="http://schemas.microsoft.com/office/drawing/2014/main" id="{80CC9519-15BF-406B-A984-8C7E9CBC7098}"/>
              </a:ext>
            </a:extLst>
          </p:cNvPr>
          <p:cNvSpPr/>
          <p:nvPr/>
        </p:nvSpPr>
        <p:spPr bwMode="auto">
          <a:xfrm>
            <a:off x="534433" y="3675668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select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B04F9D0A-A7A1-4E6E-BB61-6D87912E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3417032"/>
            <a:ext cx="6411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指定引入嵌套查询的子</a:t>
            </a:r>
            <a:r>
              <a:rPr lang="en-US" altLang="zh-CN" dirty="0"/>
              <a:t>SQL</a:t>
            </a:r>
            <a:r>
              <a:rPr lang="zh-CN" altLang="zh-CN" dirty="0"/>
              <a:t>语句，该属性用于关联映射中的嵌套查询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直接连接符 46">
            <a:extLst>
              <a:ext uri="{FF2B5EF4-FFF2-40B4-BE49-F238E27FC236}">
                <a16:creationId xmlns:a16="http://schemas.microsoft.com/office/drawing/2014/main" id="{7825ADCF-E80B-4FF2-B841-89DB387DE7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4513233"/>
            <a:ext cx="6297613" cy="3452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EA353659-2381-436F-8FFA-6398C2A9004A}"/>
              </a:ext>
            </a:extLst>
          </p:cNvPr>
          <p:cNvSpPr/>
          <p:nvPr/>
        </p:nvSpPr>
        <p:spPr bwMode="auto">
          <a:xfrm>
            <a:off x="534433" y="4199801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fetchType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" name="矩形 7">
            <a:extLst>
              <a:ext uri="{FF2B5EF4-FFF2-40B4-BE49-F238E27FC236}">
                <a16:creationId xmlns:a16="http://schemas.microsoft.com/office/drawing/2014/main" id="{D8E91F57-E906-4839-A7DB-54062919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8" y="3935463"/>
            <a:ext cx="6611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指定在关联查询时是否启用延迟加载。</a:t>
            </a:r>
            <a:r>
              <a:rPr lang="zh-CN" altLang="en-US" dirty="0"/>
              <a:t>该</a:t>
            </a:r>
            <a:r>
              <a:rPr lang="zh-CN" altLang="zh-CN" dirty="0"/>
              <a:t>属性有</a:t>
            </a:r>
            <a:r>
              <a:rPr lang="en-US" altLang="zh-CN" dirty="0"/>
              <a:t>lazy</a:t>
            </a:r>
            <a:r>
              <a:rPr lang="zh-CN" altLang="zh-CN" dirty="0"/>
              <a:t>和</a:t>
            </a:r>
            <a:r>
              <a:rPr lang="en-US" altLang="zh-CN" dirty="0"/>
              <a:t>eager</a:t>
            </a:r>
            <a:r>
              <a:rPr lang="zh-CN" altLang="zh-CN" dirty="0"/>
              <a:t>两个属性值，默认值为</a:t>
            </a:r>
            <a:r>
              <a:rPr lang="en-US" altLang="zh-CN" dirty="0"/>
              <a:t>lazy</a:t>
            </a:r>
            <a:r>
              <a:rPr lang="zh-CN" altLang="zh-CN" dirty="0"/>
              <a:t>（即默认关联映射延迟加载）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接连接符 46">
            <a:extLst>
              <a:ext uri="{FF2B5EF4-FFF2-40B4-BE49-F238E27FC236}">
                <a16:creationId xmlns:a16="http://schemas.microsoft.com/office/drawing/2014/main" id="{0EF1CCAB-6E4A-449F-B165-B6BE59D7E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2630006"/>
            <a:ext cx="6297613" cy="3452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5" grpId="0"/>
      <p:bldP spid="16" grpId="0" animBg="1"/>
      <p:bldP spid="17" grpId="0" animBg="1"/>
      <p:bldP spid="18" grpId="0"/>
      <p:bldP spid="19" grpId="0"/>
      <p:bldP spid="21" grpId="0" animBg="1"/>
      <p:bldP spid="22" grpId="0"/>
      <p:bldP spid="24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3EAA88-7291-4141-9A53-05CFDCFD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593998"/>
            <a:ext cx="8863697" cy="41346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元素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EF2CB6BC-FA30-42A4-913E-3D01E61B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739" y="1181617"/>
            <a:ext cx="8665778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&lt;select id="find..."  </a:t>
            </a:r>
            <a:r>
              <a:rPr lang="en-US" altLang="zh-CN" sz="1500" dirty="0" err="1"/>
              <a:t>parameterType</a:t>
            </a:r>
            <a:r>
              <a:rPr lang="en-US" altLang="zh-CN" sz="1500" dirty="0"/>
              <a:t>="cn.edu.ujn.ch8.dao.Customer" </a:t>
            </a:r>
            <a:r>
              <a:rPr lang="en-US" altLang="zh-CN" sz="1500" dirty="0" err="1"/>
              <a:t>resultMap</a:t>
            </a:r>
            <a:r>
              <a:rPr lang="en-US" altLang="zh-CN" sz="1500" dirty="0"/>
              <a:t>="</a:t>
            </a:r>
            <a:r>
              <a:rPr lang="en-US" altLang="zh-CN" sz="1500" dirty="0" err="1"/>
              <a:t>BaseResultMap</a:t>
            </a:r>
            <a:r>
              <a:rPr lang="en-US" altLang="zh-CN" sz="1500" dirty="0"/>
              <a:t>"&gt;</a:t>
            </a:r>
          </a:p>
          <a:p>
            <a:r>
              <a:rPr lang="en-US" altLang="zh-CN" sz="1500" dirty="0"/>
              <a:t>	select * from customer where 1=1</a:t>
            </a:r>
          </a:p>
          <a:p>
            <a:r>
              <a:rPr lang="en-US" altLang="zh-CN" sz="1500" dirty="0"/>
              <a:t>	</a:t>
            </a:r>
            <a:r>
              <a:rPr lang="en-US" altLang="zh-CN" sz="1500" b="1" dirty="0">
                <a:solidFill>
                  <a:srgbClr val="FF0000"/>
                </a:solidFill>
              </a:rPr>
              <a:t>&lt;if test="username !=null and username !=''"&gt;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</a:t>
            </a:r>
            <a:r>
              <a:rPr lang="en-US" altLang="zh-CN" sz="1500" dirty="0"/>
              <a:t>and username like </a:t>
            </a:r>
            <a:r>
              <a:rPr lang="en-US" altLang="zh-CN" sz="1500" dirty="0" err="1"/>
              <a:t>concat</a:t>
            </a:r>
            <a:r>
              <a:rPr lang="en-US" altLang="zh-CN" sz="1500" dirty="0"/>
              <a:t>('%',#{username}, '%')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&lt;/if&gt;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&lt;if test="jobs !=null and jobs !=''"&gt;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</a:t>
            </a:r>
            <a:r>
              <a:rPr lang="en-US" altLang="zh-CN" sz="1500" dirty="0"/>
              <a:t>and jobs= #{jobs}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&lt;/if&gt;</a:t>
            </a:r>
          </a:p>
          <a:p>
            <a:r>
              <a:rPr lang="en-US" altLang="zh-CN" sz="1500" dirty="0"/>
              <a:t>&lt;/select&gt;</a:t>
            </a:r>
            <a:endParaRPr lang="zh-CN" alt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8309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&lt;collection &gt;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元素可以参考如下两种示例进行配置，具体代码如下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EB74F1AC-96C9-4D64-961E-B5A17564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一对多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311819-C21D-44C9-9DAA-B8065DDC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20317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4">
            <a:extLst>
              <a:ext uri="{FF2B5EF4-FFF2-40B4-BE49-F238E27FC236}">
                <a16:creationId xmlns:a16="http://schemas.microsoft.com/office/drawing/2014/main" id="{4CA8307A-664F-45C4-BC0C-01068693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1203171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CCFE74-31A0-49A0-A003-9EB49EE1AAAE}"/>
              </a:ext>
            </a:extLst>
          </p:cNvPr>
          <p:cNvGrpSpPr>
            <a:grpSpLocks/>
          </p:cNvGrpSpPr>
          <p:nvPr/>
        </p:nvGrpSpPr>
        <p:grpSpPr bwMode="auto">
          <a:xfrm>
            <a:off x="5970588" y="1177771"/>
            <a:ext cx="2025650" cy="469900"/>
            <a:chOff x="5970972" y="2372516"/>
            <a:chExt cx="2024521" cy="469900"/>
          </a:xfrm>
        </p:grpSpPr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2AAF4AC6-9B6E-44B0-AD4C-932F7DE89912}"/>
                </a:ext>
              </a:extLst>
            </p:cNvPr>
            <p:cNvSpPr/>
            <p:nvPr/>
          </p:nvSpPr>
          <p:spPr bwMode="auto">
            <a:xfrm>
              <a:off x="5970972" y="2372516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45" name="矩形 40">
              <a:extLst>
                <a:ext uri="{FF2B5EF4-FFF2-40B4-BE49-F238E27FC236}">
                  <a16:creationId xmlns:a16="http://schemas.microsoft.com/office/drawing/2014/main" id="{983DDEC0-089E-4327-8BAB-22CB11CB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818" y="2425475"/>
              <a:ext cx="1969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：嵌套查询</a:t>
              </a:r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C91D6B5E-F5ED-4EB1-A649-45A9905F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622271"/>
            <a:ext cx="8305800" cy="85883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&lt;collection property="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cn.edu.ujn.ch9.po.Orders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cn.edu.ujn.ch9.mapper.OrdersMapper.selectOrders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61">
            <a:extLst>
              <a:ext uri="{FF2B5EF4-FFF2-40B4-BE49-F238E27FC236}">
                <a16:creationId xmlns:a16="http://schemas.microsoft.com/office/drawing/2014/main" id="{2D170D5F-BB80-4F7D-8956-90DF5850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050583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65">
            <a:extLst>
              <a:ext uri="{FF2B5EF4-FFF2-40B4-BE49-F238E27FC236}">
                <a16:creationId xmlns:a16="http://schemas.microsoft.com/office/drawing/2014/main" id="{A6660369-8A8B-45EE-AE69-C6803E69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3050583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3E66D6D-A070-4F7D-961D-3A66913C6949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2944221"/>
            <a:ext cx="2025650" cy="469900"/>
            <a:chOff x="5912534" y="4052882"/>
            <a:chExt cx="2024521" cy="469900"/>
          </a:xfrm>
        </p:grpSpPr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359BE054-BC55-4A97-944A-DE5066910348}"/>
                </a:ext>
              </a:extLst>
            </p:cNvPr>
            <p:cNvSpPr/>
            <p:nvPr/>
          </p:nvSpPr>
          <p:spPr bwMode="auto">
            <a:xfrm>
              <a:off x="5912534" y="4052882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53" name="矩形 69">
              <a:extLst>
                <a:ext uri="{FF2B5EF4-FFF2-40B4-BE49-F238E27FC236}">
                  <a16:creationId xmlns:a16="http://schemas.microsoft.com/office/drawing/2014/main" id="{D46FE544-1AB9-4641-BB2D-622DFCE04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534" y="4093641"/>
              <a:ext cx="19349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：嵌套结果</a:t>
              </a:r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AF83B22E-CD60-4881-9E80-08AD4001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3418883"/>
            <a:ext cx="8208962" cy="11969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&lt;collection property="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cn.edu.ujn.ch9.po.Orders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property="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orders_id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property="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column="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&lt;/collection&gt; 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A51522-EE19-4B9F-90AA-FA4F15751C31}"/>
              </a:ext>
            </a:extLst>
          </p:cNvPr>
          <p:cNvSpPr/>
          <p:nvPr/>
        </p:nvSpPr>
        <p:spPr>
          <a:xfrm>
            <a:off x="1162050" y="2787496"/>
            <a:ext cx="16287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嵌套的子查询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4F1F48-1FCA-4926-8D16-E55BAE7A3C69}"/>
              </a:ext>
            </a:extLst>
          </p:cNvPr>
          <p:cNvSpPr/>
          <p:nvPr/>
        </p:nvSpPr>
        <p:spPr>
          <a:xfrm>
            <a:off x="2686050" y="1056233"/>
            <a:ext cx="1085850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类属性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B80ED87-F67B-461D-923F-187965972E61}"/>
              </a:ext>
            </a:extLst>
          </p:cNvPr>
          <p:cNvSpPr/>
          <p:nvPr/>
        </p:nvSpPr>
        <p:spPr>
          <a:xfrm>
            <a:off x="2141538" y="4413047"/>
            <a:ext cx="1252537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类属性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F213D82-4B3B-4AD9-9E36-920FC2EBB801}"/>
              </a:ext>
            </a:extLst>
          </p:cNvPr>
          <p:cNvSpPr/>
          <p:nvPr/>
        </p:nvSpPr>
        <p:spPr>
          <a:xfrm>
            <a:off x="3652838" y="4413047"/>
            <a:ext cx="1250950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表字段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1C35329-4C0A-490C-B801-DAC1B96E6FFA}"/>
              </a:ext>
            </a:extLst>
          </p:cNvPr>
          <p:cNvCxnSpPr/>
          <p:nvPr/>
        </p:nvCxnSpPr>
        <p:spPr>
          <a:xfrm flipH="1" flipV="1">
            <a:off x="4171950" y="4017371"/>
            <a:ext cx="0" cy="74136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39A4E86-18F9-42B2-8585-6E41CD6A13EC}"/>
              </a:ext>
            </a:extLst>
          </p:cNvPr>
          <p:cNvCxnSpPr/>
          <p:nvPr/>
        </p:nvCxnSpPr>
        <p:spPr>
          <a:xfrm flipV="1">
            <a:off x="4830866" y="4216696"/>
            <a:ext cx="0" cy="52705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4D24A1C-42B5-4693-89EA-54F74A3A9DC3}"/>
              </a:ext>
            </a:extLst>
          </p:cNvPr>
          <p:cNvCxnSpPr/>
          <p:nvPr/>
        </p:nvCxnSpPr>
        <p:spPr>
          <a:xfrm flipH="1" flipV="1">
            <a:off x="2667000" y="3998321"/>
            <a:ext cx="0" cy="741362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DE99D05-3C73-4576-A7E0-4F77EB75B575}"/>
              </a:ext>
            </a:extLst>
          </p:cNvPr>
          <p:cNvCxnSpPr/>
          <p:nvPr/>
        </p:nvCxnSpPr>
        <p:spPr>
          <a:xfrm flipV="1">
            <a:off x="3121025" y="4221051"/>
            <a:ext cx="0" cy="52705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9BF28BD-2109-4D1A-8D40-7BA49E1C8692}"/>
              </a:ext>
            </a:extLst>
          </p:cNvPr>
          <p:cNvCxnSpPr/>
          <p:nvPr/>
        </p:nvCxnSpPr>
        <p:spPr>
          <a:xfrm>
            <a:off x="3216275" y="1412721"/>
            <a:ext cx="0" cy="32702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623DC15-7089-4599-A874-D14ECD3F006B}"/>
              </a:ext>
            </a:extLst>
          </p:cNvPr>
          <p:cNvSpPr/>
          <p:nvPr/>
        </p:nvSpPr>
        <p:spPr>
          <a:xfrm>
            <a:off x="4360863" y="1072108"/>
            <a:ext cx="10858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表字段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F8DA87-D64C-4DC9-93BF-120C071E0102}"/>
              </a:ext>
            </a:extLst>
          </p:cNvPr>
          <p:cNvCxnSpPr/>
          <p:nvPr/>
        </p:nvCxnSpPr>
        <p:spPr>
          <a:xfrm>
            <a:off x="4892675" y="1428596"/>
            <a:ext cx="0" cy="325438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9AEE414-57C7-4531-BF02-DF5E3A56C001}"/>
              </a:ext>
            </a:extLst>
          </p:cNvPr>
          <p:cNvCxnSpPr/>
          <p:nvPr/>
        </p:nvCxnSpPr>
        <p:spPr>
          <a:xfrm flipV="1">
            <a:off x="1970088" y="2438246"/>
            <a:ext cx="0" cy="32067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77861928-36D2-4369-B201-0275FB5D789A}"/>
              </a:ext>
            </a:extLst>
          </p:cNvPr>
          <p:cNvSpPr/>
          <p:nvPr/>
        </p:nvSpPr>
        <p:spPr>
          <a:xfrm>
            <a:off x="4144963" y="2596996"/>
            <a:ext cx="2646362" cy="33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关联的集合类属性类型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042A8E6-97B1-4C0B-BD56-0F08BC89745B}"/>
              </a:ext>
            </a:extLst>
          </p:cNvPr>
          <p:cNvCxnSpPr/>
          <p:nvPr/>
        </p:nvCxnSpPr>
        <p:spPr>
          <a:xfrm flipV="1">
            <a:off x="5654675" y="2050896"/>
            <a:ext cx="0" cy="5461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FB8EC4-F3BD-402A-AA95-9256E00F692F}"/>
              </a:ext>
            </a:extLst>
          </p:cNvPr>
          <p:cNvCxnSpPr/>
          <p:nvPr/>
        </p:nvCxnSpPr>
        <p:spPr>
          <a:xfrm>
            <a:off x="4959350" y="2920408"/>
            <a:ext cx="0" cy="571500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4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64AD-3F5E-420D-A677-9F4D14CF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的关联映射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D4F811-D06F-4A49-AE3D-BCFB97FE542A}"/>
              </a:ext>
            </a:extLst>
          </p:cNvPr>
          <p:cNvGrpSpPr>
            <a:grpSpLocks/>
          </p:cNvGrpSpPr>
          <p:nvPr/>
        </p:nvGrpSpPr>
        <p:grpSpPr bwMode="auto">
          <a:xfrm>
            <a:off x="742951" y="944563"/>
            <a:ext cx="7599362" cy="3443287"/>
            <a:chOff x="827584" y="1756903"/>
            <a:chExt cx="7598806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39C2CE85-EF83-4F9B-9963-C39E1D754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2" name="对角圆角矩形 21">
                <a:extLst>
                  <a:ext uri="{FF2B5EF4-FFF2-40B4-BE49-F238E27FC236}">
                    <a16:creationId xmlns:a16="http://schemas.microsoft.com/office/drawing/2014/main" id="{99C1B4F7-581C-43B8-B82B-ED1655F9334B}"/>
                  </a:ext>
                </a:extLst>
              </p:cNvPr>
              <p:cNvSpPr/>
              <p:nvPr/>
            </p:nvSpPr>
            <p:spPr>
              <a:xfrm>
                <a:off x="827584" y="438822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76EB368D-5178-49D2-8636-79510F47DB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8D6A625-E5B2-4512-B32B-B680891AF952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B373AAC7-C144-431F-BF3D-F08AD68549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262AE507-8D72-44BC-AB00-FB945A658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8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17691A47-4CE4-4C18-9254-E7C430CC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9.3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一对多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C600853-517A-4532-8444-41AE18EB1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84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关联关系概述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60375FBC-F50A-4CBD-AB98-24EC314B3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74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多对多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7149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0002" y="684857"/>
            <a:ext cx="5891189" cy="4134642"/>
          </a:xfrm>
          <a:ln>
            <a:noFill/>
          </a:ln>
        </p:spPr>
        <p:txBody>
          <a:bodyPr/>
          <a:lstStyle/>
          <a:p>
            <a:r>
              <a:rPr lang="zh-CN" altLang="en-US" dirty="0"/>
              <a:t>订单</a:t>
            </a:r>
            <a:r>
              <a:rPr lang="en-US" altLang="zh-CN" dirty="0"/>
              <a:t>-</a:t>
            </a:r>
            <a:r>
              <a:rPr lang="zh-CN" altLang="en-US" dirty="0"/>
              <a:t>商品</a:t>
            </a:r>
            <a:endParaRPr lang="en-US" altLang="zh-CN" dirty="0"/>
          </a:p>
          <a:p>
            <a:pPr lvl="1"/>
            <a:r>
              <a:rPr lang="zh-CN" altLang="zh-CN" sz="2200" dirty="0"/>
              <a:t>在实际项目开发中，多对多的关联关系也是非常常见的</a:t>
            </a:r>
            <a:r>
              <a:rPr lang="zh-CN" altLang="en-US" sz="2200" dirty="0"/>
              <a:t>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以订单和商品为例，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一个订单可以包含多种商品，而一种商品又可以属于多个订单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8754E901-120E-4C1B-A12B-E30DCCECE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多对多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6CC53-3541-4C9E-8936-F6D4A245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" y="2515599"/>
            <a:ext cx="7839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在数据库中，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多对多的关联关系通常使用一个中间表来维护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，中间表中的订单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作为外键参照订单表的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，商品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作为外键参照商品表的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725" name="AutoShape 4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F9872780-7921-4881-87AC-0D7EFF9E5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6" name="AutoShape 6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14FE23EC-A636-4D60-97F2-064AE17F2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27" name="AutoShape 8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2AEED425-EB64-4D4D-B2D1-F48E21012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0963" name="图片 1">
            <a:extLst>
              <a:ext uri="{FF2B5EF4-FFF2-40B4-BE49-F238E27FC236}">
                <a16:creationId xmlns:a16="http://schemas.microsoft.com/office/drawing/2014/main" id="{E219DA10-729D-46B4-AD77-3F025E29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3"/>
          <a:stretch>
            <a:fillRect/>
          </a:stretch>
        </p:blipFill>
        <p:spPr bwMode="auto">
          <a:xfrm>
            <a:off x="2073280" y="3338182"/>
            <a:ext cx="3895238" cy="147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0">
            <a:extLst>
              <a:ext uri="{FF2B5EF4-FFF2-40B4-BE49-F238E27FC236}">
                <a16:creationId xmlns:a16="http://schemas.microsoft.com/office/drawing/2014/main" id="{821F9EE4-A6CD-4125-97D2-58960D61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18" y="685839"/>
            <a:ext cx="2854513" cy="1913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对多的关联关系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查询，同样可以使用前面介绍的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 &gt;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元素进行处理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616E5C27-932A-4759-9C2B-AF1F92A2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多对多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TextBox 1">
            <a:extLst>
              <a:ext uri="{FF2B5EF4-FFF2-40B4-BE49-F238E27FC236}">
                <a16:creationId xmlns:a16="http://schemas.microsoft.com/office/drawing/2014/main" id="{E3184C13-EECB-4372-9D5F-F494E3F29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914400"/>
            <a:ext cx="83883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AutoShape 4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5E065983-4B22-4080-ADE0-49934A6C8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49" name="AutoShape 6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3C3EFBE8-3D38-4B89-A5D9-8679D5309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59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50" name="AutoShape 8" descr="http://img3.imgtn.bdimg.com/it/u=3952872100,4158383973&amp;fm=26&amp;gp=0.jpg">
            <a:extLst>
              <a:ext uri="{FF2B5EF4-FFF2-40B4-BE49-F238E27FC236}">
                <a16:creationId xmlns:a16="http://schemas.microsoft.com/office/drawing/2014/main" id="{1A9857FE-228A-41F5-B895-E7FF63EC2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2025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圆角矩形 24">
            <a:extLst>
              <a:ext uri="{FF2B5EF4-FFF2-40B4-BE49-F238E27FC236}">
                <a16:creationId xmlns:a16="http://schemas.microsoft.com/office/drawing/2014/main" id="{3E246DBE-7797-4498-96AD-2FE8EDBE8CB6}"/>
              </a:ext>
            </a:extLst>
          </p:cNvPr>
          <p:cNvSpPr/>
          <p:nvPr/>
        </p:nvSpPr>
        <p:spPr bwMode="auto">
          <a:xfrm>
            <a:off x="534433" y="1837606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ofType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7" name="Picture 29" descr="C:\Users\admin\Desktop\下载素材\81b1OOOPIC39.png">
            <a:extLst>
              <a:ext uri="{FF2B5EF4-FFF2-40B4-BE49-F238E27FC236}">
                <a16:creationId xmlns:a16="http://schemas.microsoft.com/office/drawing/2014/main" id="{CD6EF556-428D-48D5-A5FD-14ED950A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9" y="1827610"/>
            <a:ext cx="1520825" cy="16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直接连接符 45">
            <a:extLst>
              <a:ext uri="{FF2B5EF4-FFF2-40B4-BE49-F238E27FC236}">
                <a16:creationId xmlns:a16="http://schemas.microsoft.com/office/drawing/2014/main" id="{B6D89542-BF1A-4648-842C-D4A30F8AC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3045669"/>
            <a:ext cx="6297613" cy="8334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46">
            <a:extLst>
              <a:ext uri="{FF2B5EF4-FFF2-40B4-BE49-F238E27FC236}">
                <a16:creationId xmlns:a16="http://schemas.microsoft.com/office/drawing/2014/main" id="{2EB6FB75-79B6-416F-89A1-079A1AC74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2735" y="3464132"/>
            <a:ext cx="6261100" cy="20241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 43">
            <a:extLst>
              <a:ext uri="{FF2B5EF4-FFF2-40B4-BE49-F238E27FC236}">
                <a16:creationId xmlns:a16="http://schemas.microsoft.com/office/drawing/2014/main" id="{22EBF7B7-61A1-406C-A493-51CA8B0CC3BB}"/>
              </a:ext>
            </a:extLst>
          </p:cNvPr>
          <p:cNvSpPr/>
          <p:nvPr/>
        </p:nvSpPr>
        <p:spPr>
          <a:xfrm>
            <a:off x="3560207" y="3005993"/>
            <a:ext cx="139700" cy="338138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26" name="任意多边形 44">
            <a:extLst>
              <a:ext uri="{FF2B5EF4-FFF2-40B4-BE49-F238E27FC236}">
                <a16:creationId xmlns:a16="http://schemas.microsoft.com/office/drawing/2014/main" id="{A806BD4D-91D8-4479-A712-143D6DDDB674}"/>
              </a:ext>
            </a:extLst>
          </p:cNvPr>
          <p:cNvSpPr/>
          <p:nvPr/>
        </p:nvSpPr>
        <p:spPr>
          <a:xfrm>
            <a:off x="3417333" y="3359608"/>
            <a:ext cx="155575" cy="338138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27" name="圆角矩形 45">
            <a:extLst>
              <a:ext uri="{FF2B5EF4-FFF2-40B4-BE49-F238E27FC236}">
                <a16:creationId xmlns:a16="http://schemas.microsoft.com/office/drawing/2014/main" id="{869910B0-AE99-4ECC-ACA6-AE35DD624ADE}"/>
              </a:ext>
            </a:extLst>
          </p:cNvPr>
          <p:cNvSpPr/>
          <p:nvPr/>
        </p:nvSpPr>
        <p:spPr bwMode="auto">
          <a:xfrm>
            <a:off x="534433" y="2323765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property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9704E1F5-D9AC-4F28-A3D5-9322AB98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8" y="2315212"/>
            <a:ext cx="592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指定映射到的实体类对象属性，与表字段一一对应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47">
            <a:extLst>
              <a:ext uri="{FF2B5EF4-FFF2-40B4-BE49-F238E27FC236}">
                <a16:creationId xmlns:a16="http://schemas.microsoft.com/office/drawing/2014/main" id="{EABA22AE-072D-4E79-B3DE-C1302F0E911D}"/>
              </a:ext>
            </a:extLst>
          </p:cNvPr>
          <p:cNvSpPr/>
          <p:nvPr/>
        </p:nvSpPr>
        <p:spPr bwMode="auto">
          <a:xfrm>
            <a:off x="534433" y="2732534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column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" name="圆角矩形 48">
            <a:extLst>
              <a:ext uri="{FF2B5EF4-FFF2-40B4-BE49-F238E27FC236}">
                <a16:creationId xmlns:a16="http://schemas.microsoft.com/office/drawing/2014/main" id="{E8487DE7-6B31-4D9B-BEA7-92683C837A4F}"/>
              </a:ext>
            </a:extLst>
          </p:cNvPr>
          <p:cNvSpPr/>
          <p:nvPr/>
        </p:nvSpPr>
        <p:spPr bwMode="auto">
          <a:xfrm>
            <a:off x="534433" y="3142644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javaType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" name="矩形 7">
            <a:extLst>
              <a:ext uri="{FF2B5EF4-FFF2-40B4-BE49-F238E27FC236}">
                <a16:creationId xmlns:a16="http://schemas.microsoft.com/office/drawing/2014/main" id="{0812FCC2-95A4-49BF-BB61-983B6157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3094800"/>
            <a:ext cx="4132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指定映射到实体对象属性的类型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6">
            <a:extLst>
              <a:ext uri="{FF2B5EF4-FFF2-40B4-BE49-F238E27FC236}">
                <a16:creationId xmlns:a16="http://schemas.microsoft.com/office/drawing/2014/main" id="{7DB5D77F-86A5-4806-9870-D869FB2C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2705954"/>
            <a:ext cx="429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指定表中对应的字段</a:t>
            </a:r>
            <a:endParaRPr lang="zh-CN" altLang="zh-CN" b="1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接连接符 46">
            <a:extLst>
              <a:ext uri="{FF2B5EF4-FFF2-40B4-BE49-F238E27FC236}">
                <a16:creationId xmlns:a16="http://schemas.microsoft.com/office/drawing/2014/main" id="{8F9157D1-691E-4630-ACCA-EB91D19CC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0312" y="4107619"/>
            <a:ext cx="6297613" cy="381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圆角矩形 55">
            <a:extLst>
              <a:ext uri="{FF2B5EF4-FFF2-40B4-BE49-F238E27FC236}">
                <a16:creationId xmlns:a16="http://schemas.microsoft.com/office/drawing/2014/main" id="{F23E5FA9-24FE-4D66-AEC0-D06E5D1EB6F3}"/>
              </a:ext>
            </a:extLst>
          </p:cNvPr>
          <p:cNvSpPr/>
          <p:nvPr/>
        </p:nvSpPr>
        <p:spPr bwMode="auto">
          <a:xfrm>
            <a:off x="534431" y="3758468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select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5" name="矩形 7">
            <a:extLst>
              <a:ext uri="{FF2B5EF4-FFF2-40B4-BE49-F238E27FC236}">
                <a16:creationId xmlns:a16="http://schemas.microsoft.com/office/drawing/2014/main" id="{74831C9E-7CFC-47A0-BD7A-5A7C5B7E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57" y="3549932"/>
            <a:ext cx="6411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指定引入嵌套查询的子</a:t>
            </a:r>
            <a:r>
              <a:rPr lang="en-US" altLang="zh-CN" dirty="0"/>
              <a:t>SQL</a:t>
            </a:r>
            <a:r>
              <a:rPr lang="zh-CN" altLang="zh-CN" dirty="0"/>
              <a:t>语句，该属性用于关联映射中的嵌套查询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59">
            <a:extLst>
              <a:ext uri="{FF2B5EF4-FFF2-40B4-BE49-F238E27FC236}">
                <a16:creationId xmlns:a16="http://schemas.microsoft.com/office/drawing/2014/main" id="{7FE24626-5DA8-4331-9147-1B8DBBB51151}"/>
              </a:ext>
            </a:extLst>
          </p:cNvPr>
          <p:cNvSpPr/>
          <p:nvPr/>
        </p:nvSpPr>
        <p:spPr bwMode="auto">
          <a:xfrm>
            <a:off x="534432" y="4423097"/>
            <a:ext cx="1279525" cy="338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fetchType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" name="矩形 7">
            <a:extLst>
              <a:ext uri="{FF2B5EF4-FFF2-40B4-BE49-F238E27FC236}">
                <a16:creationId xmlns:a16="http://schemas.microsoft.com/office/drawing/2014/main" id="{BB04B5BE-FDD6-4CED-A49D-070A9D50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70" y="4183178"/>
            <a:ext cx="6611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指定在关联查询时是否启用延迟加载。</a:t>
            </a:r>
            <a:r>
              <a:rPr lang="zh-CN" altLang="en-US" dirty="0"/>
              <a:t>该</a:t>
            </a:r>
            <a:r>
              <a:rPr lang="zh-CN" altLang="zh-CN" dirty="0"/>
              <a:t>属性有</a:t>
            </a:r>
            <a:r>
              <a:rPr lang="en-US" altLang="zh-CN" dirty="0"/>
              <a:t>lazy</a:t>
            </a:r>
            <a:r>
              <a:rPr lang="zh-CN" altLang="zh-CN" dirty="0"/>
              <a:t>和</a:t>
            </a:r>
            <a:r>
              <a:rPr lang="en-US" altLang="zh-CN" dirty="0"/>
              <a:t>eager</a:t>
            </a:r>
            <a:r>
              <a:rPr lang="zh-CN" altLang="zh-CN" dirty="0"/>
              <a:t>两个属性值，默认值为</a:t>
            </a:r>
            <a:r>
              <a:rPr lang="en-US" altLang="zh-CN" dirty="0"/>
              <a:t>lazy</a:t>
            </a:r>
            <a:r>
              <a:rPr lang="zh-CN" altLang="zh-CN" dirty="0"/>
              <a:t>（即默认关联映射延迟加载）</a:t>
            </a:r>
            <a:endParaRPr lang="zh-CN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接连接符 46">
            <a:extLst>
              <a:ext uri="{FF2B5EF4-FFF2-40B4-BE49-F238E27FC236}">
                <a16:creationId xmlns:a16="http://schemas.microsoft.com/office/drawing/2014/main" id="{873B5929-171E-4511-86C4-B2C4F5547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2614058"/>
            <a:ext cx="6297613" cy="34529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329270D-E619-4CCF-B0A4-41C143C017EE}"/>
              </a:ext>
            </a:extLst>
          </p:cNvPr>
          <p:cNvGrpSpPr>
            <a:grpSpLocks/>
          </p:cNvGrpSpPr>
          <p:nvPr/>
        </p:nvGrpSpPr>
        <p:grpSpPr bwMode="auto">
          <a:xfrm>
            <a:off x="1902857" y="1568526"/>
            <a:ext cx="5764212" cy="665560"/>
            <a:chOff x="1836443" y="2068325"/>
            <a:chExt cx="6937711" cy="666938"/>
          </a:xfrm>
        </p:grpSpPr>
        <p:sp>
          <p:nvSpPr>
            <p:cNvPr id="40" name="直接连接符 48">
              <a:extLst>
                <a:ext uri="{FF2B5EF4-FFF2-40B4-BE49-F238E27FC236}">
                  <a16:creationId xmlns:a16="http://schemas.microsoft.com/office/drawing/2014/main" id="{E628441D-F36E-478E-B141-CD70F62F6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094" y="2690813"/>
              <a:ext cx="6765131" cy="44450"/>
            </a:xfrm>
            <a:prstGeom prst="line">
              <a:avLst/>
            </a:prstGeom>
            <a:noFill/>
            <a:ln w="3175" algn="ctr">
              <a:solidFill>
                <a:srgbClr val="C3F7FD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矩形 5">
              <a:extLst>
                <a:ext uri="{FF2B5EF4-FFF2-40B4-BE49-F238E27FC236}">
                  <a16:creationId xmlns:a16="http://schemas.microsoft.com/office/drawing/2014/main" id="{8B62EA92-34D4-4E1C-8AA7-ECB2492E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443" y="2068325"/>
              <a:ext cx="6937711" cy="6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ofType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属性与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javaType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属性对应，它用于指定实体对象中集合类属性所包含的元素类型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zh-CN" b="1" kern="0" dirty="0">
                <a:solidFill>
                  <a:srgbClr val="00B0F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42" name="直接连接符 46">
            <a:extLst>
              <a:ext uri="{FF2B5EF4-FFF2-40B4-BE49-F238E27FC236}">
                <a16:creationId xmlns:a16="http://schemas.microsoft.com/office/drawing/2014/main" id="{8F9157D1-691E-4630-ACCA-EB91D19CC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570" y="4755031"/>
            <a:ext cx="6297613" cy="381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/>
      <p:bldP spid="29" grpId="0" animBg="1"/>
      <p:bldP spid="30" grpId="0" animBg="1"/>
      <p:bldP spid="31" grpId="0"/>
      <p:bldP spid="32" grpId="0"/>
      <p:bldP spid="34" grpId="0" animBg="1"/>
      <p:bldP spid="35" grpId="0"/>
      <p:bldP spid="36" grpId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E162A-1ED5-4DC4-A2B0-8A4F65F1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 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配置参考代码如下：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B350EF-BEB6-4857-AEBB-ED5E7D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多对多</a:t>
            </a:r>
            <a:endParaRPr lang="zh-CN" altLang="en-US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750A26-4336-4B84-A1F9-ED64C707C5D1}"/>
              </a:ext>
            </a:extLst>
          </p:cNvPr>
          <p:cNvSpPr/>
          <p:nvPr/>
        </p:nvSpPr>
        <p:spPr>
          <a:xfrm>
            <a:off x="388620" y="1694587"/>
            <a:ext cx="8473440" cy="13923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&lt;collection property="</a:t>
            </a:r>
            <a:r>
              <a:rPr lang="en-US" altLang="zh-CN" sz="2400" b="1" dirty="0" err="1">
                <a:solidFill>
                  <a:srgbClr val="FF0000"/>
                </a:solidFill>
              </a:rPr>
              <a:t>productList</a:t>
            </a:r>
            <a:r>
              <a:rPr lang="en-US" altLang="zh-CN" sz="2400" dirty="0"/>
              <a:t>" column="</a:t>
            </a:r>
            <a:r>
              <a:rPr lang="en-US" altLang="zh-CN" sz="2400" b="1" dirty="0">
                <a:solidFill>
                  <a:srgbClr val="FF0000"/>
                </a:solidFill>
              </a:rPr>
              <a:t>id</a:t>
            </a:r>
            <a:r>
              <a:rPr lang="en-US" altLang="zh-CN" sz="2400" dirty="0"/>
              <a:t>"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ofType</a:t>
            </a:r>
            <a:r>
              <a:rPr lang="en-US" altLang="zh-CN" sz="2400" dirty="0"/>
              <a:t>="</a:t>
            </a:r>
            <a:r>
              <a:rPr lang="en-US" altLang="zh-CN" sz="2400" b="1" dirty="0">
                <a:solidFill>
                  <a:srgbClr val="FF0000"/>
                </a:solidFill>
              </a:rPr>
              <a:t>cn.edu.ujn.ch9.dao.Product</a:t>
            </a:r>
            <a:r>
              <a:rPr lang="en-US" altLang="zh-CN" sz="2400" dirty="0"/>
              <a:t>"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select="</a:t>
            </a:r>
            <a:r>
              <a:rPr lang="en-US" altLang="zh-CN" sz="2400" b="1" dirty="0">
                <a:solidFill>
                  <a:srgbClr val="FF0000"/>
                </a:solidFill>
              </a:rPr>
              <a:t>cn.edu.ujn.ch9.dao.ProductMapper.findProductById</a:t>
            </a:r>
            <a:r>
              <a:rPr lang="en-US" altLang="zh-CN" sz="2400" dirty="0"/>
              <a:t>"/&gt;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D5AC00-3CC8-4476-8AB9-154CBD67DF2C}"/>
              </a:ext>
            </a:extLst>
          </p:cNvPr>
          <p:cNvSpPr/>
          <p:nvPr/>
        </p:nvSpPr>
        <p:spPr>
          <a:xfrm>
            <a:off x="388620" y="3304394"/>
            <a:ext cx="16287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嵌套的子查询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8F092E-FB0D-4AB4-9152-40866D5D9668}"/>
              </a:ext>
            </a:extLst>
          </p:cNvPr>
          <p:cNvSpPr/>
          <p:nvPr/>
        </p:nvSpPr>
        <p:spPr>
          <a:xfrm>
            <a:off x="3275013" y="1056233"/>
            <a:ext cx="1085850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类属性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281BA5-D668-4057-B43F-EA6A098C26B7}"/>
              </a:ext>
            </a:extLst>
          </p:cNvPr>
          <p:cNvCxnSpPr/>
          <p:nvPr/>
        </p:nvCxnSpPr>
        <p:spPr>
          <a:xfrm>
            <a:off x="3805238" y="1412721"/>
            <a:ext cx="0" cy="32702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F387E15-08D8-495B-B6B8-B66124AF686D}"/>
              </a:ext>
            </a:extLst>
          </p:cNvPr>
          <p:cNvSpPr/>
          <p:nvPr/>
        </p:nvSpPr>
        <p:spPr>
          <a:xfrm>
            <a:off x="5616431" y="1083449"/>
            <a:ext cx="108585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表字段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812C728-4F35-4F2A-9A63-BA24FB2579D2}"/>
              </a:ext>
            </a:extLst>
          </p:cNvPr>
          <p:cNvCxnSpPr/>
          <p:nvPr/>
        </p:nvCxnSpPr>
        <p:spPr>
          <a:xfrm>
            <a:off x="6148243" y="1439937"/>
            <a:ext cx="0" cy="325438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B21C08-AF48-43D1-AE94-C62577C18122}"/>
              </a:ext>
            </a:extLst>
          </p:cNvPr>
          <p:cNvCxnSpPr/>
          <p:nvPr/>
        </p:nvCxnSpPr>
        <p:spPr>
          <a:xfrm flipV="1">
            <a:off x="1196658" y="2955144"/>
            <a:ext cx="0" cy="320675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94FD392-5E6E-4A27-82E5-E7BB13413A8C}"/>
              </a:ext>
            </a:extLst>
          </p:cNvPr>
          <p:cNvSpPr/>
          <p:nvPr/>
        </p:nvSpPr>
        <p:spPr>
          <a:xfrm>
            <a:off x="2494756" y="3311292"/>
            <a:ext cx="277064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关联的集合类属性类型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B201C3-290B-4912-BF3C-8231FAC0E304}"/>
              </a:ext>
            </a:extLst>
          </p:cNvPr>
          <p:cNvCxnSpPr>
            <a:cxnSpLocks/>
          </p:cNvCxnSpPr>
          <p:nvPr/>
        </p:nvCxnSpPr>
        <p:spPr>
          <a:xfrm flipV="1">
            <a:off x="3815412" y="2569431"/>
            <a:ext cx="0" cy="734963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39B261F-17B0-40E3-BB35-A8F712436AE0}"/>
              </a:ext>
            </a:extLst>
          </p:cNvPr>
          <p:cNvSpPr/>
          <p:nvPr/>
        </p:nvSpPr>
        <p:spPr>
          <a:xfrm>
            <a:off x="208110" y="3759054"/>
            <a:ext cx="8761759" cy="1067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&lt;select id="</a:t>
            </a:r>
            <a:r>
              <a:rPr lang="en-US" altLang="zh-CN" dirty="0" err="1"/>
              <a:t>findProductById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="Integer" </a:t>
            </a:r>
            <a:r>
              <a:rPr lang="en-US" altLang="zh-CN" dirty="0" err="1"/>
              <a:t>resultType</a:t>
            </a:r>
            <a:r>
              <a:rPr lang="en-US" altLang="zh-CN" dirty="0"/>
              <a:t>="Product"&gt;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select * from product where id in(select </a:t>
            </a:r>
            <a:r>
              <a:rPr lang="en-US" altLang="zh-CN" dirty="0" err="1"/>
              <a:t>product_id</a:t>
            </a:r>
            <a:r>
              <a:rPr lang="en-US" altLang="zh-CN" dirty="0"/>
              <a:t> from </a:t>
            </a:r>
            <a:r>
              <a:rPr lang="en-US" altLang="zh-CN" dirty="0" err="1"/>
              <a:t>orderitem</a:t>
            </a:r>
            <a:r>
              <a:rPr lang="en-US" altLang="zh-CN" dirty="0"/>
              <a:t> where </a:t>
            </a:r>
            <a:r>
              <a:rPr lang="en-US" altLang="zh-CN" dirty="0" err="1"/>
              <a:t>orders_id</a:t>
            </a:r>
            <a:r>
              <a:rPr lang="en-US" altLang="zh-CN" dirty="0"/>
              <a:t>=#{id})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&lt;/select&gt;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8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B37B7FE-9090-4136-82DE-ACDCD2B1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51198"/>
            <a:ext cx="5148262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1" name="圆角矩形 1">
            <a:extLst>
              <a:ext uri="{FF2B5EF4-FFF2-40B4-BE49-F238E27FC236}">
                <a16:creationId xmlns:a16="http://schemas.microsoft.com/office/drawing/2014/main" id="{D4745B62-8FD2-4300-A4A4-24D4490C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1" y="722534"/>
            <a:ext cx="6600825" cy="4104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7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64C38-9F15-48F0-8068-F3E7E1571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29" y="1398847"/>
            <a:ext cx="2447925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C9B6A88-3888-412C-95DF-2409A964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639187"/>
            <a:ext cx="64674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本章首先对开发中涉及到的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数据表之间以及对象之间的关联关系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作了简要介绍，并由此引出了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框架中对关联关系的处理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；然后通过案例对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框架处理实体对象之间的三种关联关系进行了详细讲解。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通过本章的学习，可以了解数据表以及对象中所涉及到的三种关联关系，并能够使用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框架对三种关联关系的查询进行处理。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中的关联查询操作在实际开发中非常普遍，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熟练掌握这三种关联查询方式有助于提高项目的开发效率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，一定要多加练习。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774" name="标题 1">
            <a:extLst>
              <a:ext uri="{FF2B5EF4-FFF2-40B4-BE49-F238E27FC236}">
                <a16:creationId xmlns:a16="http://schemas.microsoft.com/office/drawing/2014/main" id="{9A3120D6-9B37-45B5-9A5E-F7FEDDFBB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9.5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9287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6BA9"/>
                </a:solidFill>
                <a:sym typeface="宋体" charset="-122"/>
              </a:rPr>
              <a:t>✎ 本章作业 </a:t>
            </a:r>
            <a:endParaRPr lang="en-US" altLang="zh-CN" b="1" dirty="0">
              <a:solidFill>
                <a:srgbClr val="006BA9"/>
              </a:solidFill>
              <a:sym typeface="宋体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请简述不同对象之间的三种关联关系。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请简述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关联查询映射的两种处理方式。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rgbClr val="006BA9"/>
              </a:solidFill>
              <a:sym typeface="宋体" charset="-122"/>
            </a:endParaRPr>
          </a:p>
          <a:p>
            <a:endParaRPr lang="zh-CN" altLang="en-US" dirty="0"/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3B8979E0-B418-42A3-BC6F-A229E6AF5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BCA7-47FC-46AA-AC3E-9DC95CB2E07B}"/>
              </a:ext>
            </a:extLst>
          </p:cNvPr>
          <p:cNvSpPr txBox="1">
            <a:spLocks/>
          </p:cNvSpPr>
          <p:nvPr/>
        </p:nvSpPr>
        <p:spPr bwMode="auto">
          <a:xfrm>
            <a:off x="368869" y="1160656"/>
            <a:ext cx="7975600" cy="31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3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3EAA88-7291-4141-9A53-05CFDCFD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593998"/>
            <a:ext cx="8863697" cy="41346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choose</a:t>
            </a:r>
            <a:r>
              <a:rPr lang="zh-CN" altLang="en-US" dirty="0"/>
              <a:t>元素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EF2CB6BC-FA30-42A4-913E-3D01E61B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739" y="1186870"/>
            <a:ext cx="8665778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&lt;select id="find…" </a:t>
            </a:r>
            <a:r>
              <a:rPr lang="en-US" altLang="zh-CN" sz="1500" dirty="0" err="1"/>
              <a:t>parameterType</a:t>
            </a:r>
            <a:r>
              <a:rPr lang="en-US" altLang="zh-CN" sz="1500" dirty="0"/>
              <a:t>="cn.edu.ujn.ch8.dao.Customer" </a:t>
            </a:r>
            <a:r>
              <a:rPr lang="en-US" altLang="zh-CN" sz="1500" dirty="0" err="1"/>
              <a:t>resultMap</a:t>
            </a:r>
            <a:r>
              <a:rPr lang="en-US" altLang="zh-CN" sz="1500" dirty="0"/>
              <a:t>="</a:t>
            </a:r>
            <a:r>
              <a:rPr lang="en-US" altLang="zh-CN" sz="1500" dirty="0" err="1"/>
              <a:t>BaseResultMap</a:t>
            </a:r>
            <a:r>
              <a:rPr lang="en-US" altLang="zh-CN" sz="1500" dirty="0"/>
              <a:t>"&gt;</a:t>
            </a:r>
          </a:p>
          <a:p>
            <a:r>
              <a:rPr lang="en-US" altLang="zh-CN" sz="1500" dirty="0"/>
              <a:t>	select * from customer where 1=1</a:t>
            </a:r>
          </a:p>
          <a:p>
            <a:r>
              <a:rPr lang="en-US" altLang="zh-CN" sz="1500" dirty="0"/>
              <a:t>	</a:t>
            </a:r>
            <a:r>
              <a:rPr lang="en-US" altLang="zh-CN" sz="1500" b="1" dirty="0">
                <a:solidFill>
                  <a:srgbClr val="FF0000"/>
                </a:solidFill>
              </a:rPr>
              <a:t>&lt;choose&gt;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&lt;when test="username !=null and username !=''"&gt;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     </a:t>
            </a:r>
            <a:r>
              <a:rPr lang="en-US" altLang="zh-CN" sz="1500" dirty="0"/>
              <a:t>and username like </a:t>
            </a:r>
            <a:r>
              <a:rPr lang="en-US" altLang="zh-CN" sz="1500" dirty="0" err="1"/>
              <a:t>concat</a:t>
            </a:r>
            <a:r>
              <a:rPr lang="en-US" altLang="zh-CN" sz="1500" dirty="0"/>
              <a:t>('%',#{username}, '%')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&lt;/when&gt;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                     &lt;when test="…"&gt;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     </a:t>
            </a:r>
            <a:r>
              <a:rPr lang="en-US" altLang="zh-CN" sz="1500" dirty="0"/>
              <a:t>……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&lt;/when&gt;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&lt;otherwise&gt;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</a:t>
            </a:r>
            <a:r>
              <a:rPr lang="en-US" altLang="zh-CN" sz="1500" dirty="0"/>
              <a:t>         and phone is not null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    &lt;/otherwise&gt;</a:t>
            </a:r>
          </a:p>
          <a:p>
            <a:r>
              <a:rPr lang="en-US" altLang="zh-CN" sz="1500" b="1" dirty="0">
                <a:solidFill>
                  <a:srgbClr val="FF0000"/>
                </a:solidFill>
              </a:rPr>
              <a:t>	&lt;/choose&gt;</a:t>
            </a:r>
          </a:p>
          <a:p>
            <a:r>
              <a:rPr lang="en-US" altLang="zh-CN" sz="1500" dirty="0"/>
              <a:t>&lt;/select&gt;</a:t>
            </a:r>
            <a:endParaRPr lang="zh-CN" alt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567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3EAA88-7291-4141-9A53-05CFDCFD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593998"/>
            <a:ext cx="8863697" cy="41346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foreach</a:t>
            </a:r>
            <a:r>
              <a:rPr lang="zh-CN" altLang="en-US" dirty="0"/>
              <a:t>元素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bind</a:t>
            </a:r>
            <a:r>
              <a:rPr lang="zh-CN" altLang="en-US" dirty="0"/>
              <a:t>元素</a:t>
            </a:r>
          </a:p>
        </p:txBody>
      </p:sp>
      <p:sp>
        <p:nvSpPr>
          <p:cNvPr id="9218" name="标题 1">
            <a:extLst>
              <a:ext uri="{FF2B5EF4-FFF2-40B4-BE49-F238E27FC236}">
                <a16:creationId xmlns:a16="http://schemas.microsoft.com/office/drawing/2014/main" id="{EF2CB6BC-FA30-42A4-913E-3D01E61B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113300"/>
            <a:ext cx="9143999" cy="1947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00" dirty="0"/>
              <a:t>&lt;select id="</a:t>
            </a:r>
            <a:r>
              <a:rPr lang="en-US" altLang="zh-CN" sz="1700" dirty="0" err="1"/>
              <a:t>findCustomerByIds</a:t>
            </a:r>
            <a:r>
              <a:rPr lang="en-US" altLang="zh-CN" sz="1700" dirty="0"/>
              <a:t>" </a:t>
            </a:r>
            <a:r>
              <a:rPr lang="en-US" altLang="zh-CN" sz="1700" dirty="0" err="1"/>
              <a:t>parameterType</a:t>
            </a:r>
            <a:r>
              <a:rPr lang="en-US" altLang="zh-CN" sz="1700" dirty="0"/>
              <a:t>="List" </a:t>
            </a:r>
            <a:r>
              <a:rPr lang="en-US" altLang="zh-CN" sz="1700" dirty="0" err="1"/>
              <a:t>resultMap</a:t>
            </a:r>
            <a:r>
              <a:rPr lang="en-US" altLang="zh-CN" sz="1700" dirty="0"/>
              <a:t>="</a:t>
            </a:r>
            <a:r>
              <a:rPr lang="en-US" altLang="zh-CN" sz="1700" dirty="0" err="1"/>
              <a:t>BaseResultMap</a:t>
            </a:r>
            <a:r>
              <a:rPr lang="en-US" altLang="zh-CN" sz="1700" dirty="0"/>
              <a:t>"&gt;</a:t>
            </a:r>
          </a:p>
          <a:p>
            <a:pPr>
              <a:lnSpc>
                <a:spcPct val="120000"/>
              </a:lnSpc>
            </a:pPr>
            <a:r>
              <a:rPr lang="en-US" altLang="zh-CN" sz="1700" dirty="0"/>
              <a:t>    select * from customer where id in</a:t>
            </a:r>
          </a:p>
          <a:p>
            <a:pPr>
              <a:lnSpc>
                <a:spcPct val="120000"/>
              </a:lnSpc>
            </a:pPr>
            <a:r>
              <a:rPr lang="en-US" altLang="zh-CN" sz="1700" dirty="0"/>
              <a:t>    </a:t>
            </a:r>
            <a:r>
              <a:rPr lang="en-US" altLang="zh-CN" sz="1700" b="1" dirty="0">
                <a:solidFill>
                  <a:srgbClr val="FF0000"/>
                </a:solidFill>
              </a:rPr>
              <a:t>&lt;</a:t>
            </a:r>
            <a:r>
              <a:rPr lang="en-US" altLang="zh-CN" sz="17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700" b="1" dirty="0">
                <a:solidFill>
                  <a:srgbClr val="FF0000"/>
                </a:solidFill>
              </a:rPr>
              <a:t> item="id" index="index" collection="list" open="(" separator="," close=")"&gt;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solidFill>
                  <a:srgbClr val="FF0000"/>
                </a:solidFill>
              </a:rPr>
              <a:t>	 #{id}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solidFill>
                  <a:srgbClr val="FF0000"/>
                </a:solidFill>
              </a:rPr>
              <a:t>    &lt;/</a:t>
            </a:r>
            <a:r>
              <a:rPr lang="en-US" altLang="zh-CN" sz="17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700" b="1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700" dirty="0"/>
              <a:t>&lt;/select&gt;	</a:t>
            </a:r>
            <a:endParaRPr lang="zh-CN" altLang="en-US" sz="1700" dirty="0"/>
          </a:p>
        </p:txBody>
      </p:sp>
      <p:sp>
        <p:nvSpPr>
          <p:cNvPr id="6" name="矩形 5"/>
          <p:cNvSpPr/>
          <p:nvPr/>
        </p:nvSpPr>
        <p:spPr>
          <a:xfrm>
            <a:off x="227297" y="3519156"/>
            <a:ext cx="866577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&lt;select id="</a:t>
            </a:r>
            <a:r>
              <a:rPr lang="en-US" altLang="zh-CN" sz="1400" dirty="0" err="1"/>
              <a:t>findCustomerByName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parameterType</a:t>
            </a:r>
            <a:r>
              <a:rPr lang="en-US" altLang="zh-CN" sz="1400" dirty="0"/>
              <a:t>="Integer" </a:t>
            </a:r>
            <a:r>
              <a:rPr lang="en-US" altLang="zh-CN" sz="1400" dirty="0" err="1"/>
              <a:t>resultMap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BaseResultMap</a:t>
            </a:r>
            <a:r>
              <a:rPr lang="en-US" altLang="zh-CN" sz="1400" dirty="0"/>
              <a:t>"&gt;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  &lt;bind name="</a:t>
            </a:r>
            <a:r>
              <a:rPr lang="en-US" altLang="zh-CN" sz="1400" b="1" dirty="0" err="1">
                <a:solidFill>
                  <a:srgbClr val="FF0000"/>
                </a:solidFill>
              </a:rPr>
              <a:t>pattern_username</a:t>
            </a:r>
            <a:r>
              <a:rPr lang="en-US" altLang="zh-CN" sz="1400" b="1" dirty="0">
                <a:solidFill>
                  <a:srgbClr val="FF0000"/>
                </a:solidFill>
              </a:rPr>
              <a:t>" value="'%'+_</a:t>
            </a:r>
            <a:r>
              <a:rPr lang="en-US" altLang="zh-CN" sz="1400" b="1" dirty="0" err="1">
                <a:solidFill>
                  <a:srgbClr val="FF0000"/>
                </a:solidFill>
              </a:rPr>
              <a:t>parameter.getUsername</a:t>
            </a:r>
            <a:r>
              <a:rPr lang="en-US" altLang="zh-CN" sz="1400" b="1" dirty="0">
                <a:solidFill>
                  <a:srgbClr val="FF0000"/>
                </a:solidFill>
              </a:rPr>
              <a:t>()+'%'" /&gt;</a:t>
            </a:r>
          </a:p>
          <a:p>
            <a:r>
              <a:rPr lang="en-US" altLang="zh-CN" sz="1400" dirty="0"/>
              <a:t>           select * from customer where </a:t>
            </a:r>
          </a:p>
          <a:p>
            <a:r>
              <a:rPr lang="en-US" altLang="zh-CN" sz="1400" dirty="0"/>
              <a:t>           username like </a:t>
            </a:r>
            <a:r>
              <a:rPr lang="en-US" altLang="zh-CN" sz="1400" b="1" dirty="0">
                <a:solidFill>
                  <a:srgbClr val="FF0000"/>
                </a:solidFill>
              </a:rPr>
              <a:t>#{</a:t>
            </a:r>
            <a:r>
              <a:rPr lang="en-US" altLang="zh-CN" sz="1400" b="1" dirty="0" err="1">
                <a:solidFill>
                  <a:srgbClr val="FF0000"/>
                </a:solidFill>
              </a:rPr>
              <a:t>pattern_username</a:t>
            </a:r>
            <a:r>
              <a:rPr lang="en-US" altLang="zh-CN" sz="14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400" dirty="0"/>
              <a:t>&lt;/select&gt;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08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9E3459F-80D3-432C-B0F8-A5DE12733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2D0E700-D610-4F83-AB9C-0BA46BB129F2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1240424"/>
            <a:ext cx="5245100" cy="4035425"/>
            <a:chOff x="1643733" y="2112066"/>
            <a:chExt cx="5245036" cy="4035361"/>
          </a:xfrm>
        </p:grpSpPr>
        <p:grpSp>
          <p:nvGrpSpPr>
            <p:cNvPr id="41" name="组合 41">
              <a:extLst>
                <a:ext uri="{FF2B5EF4-FFF2-40B4-BE49-F238E27FC236}">
                  <a16:creationId xmlns:a16="http://schemas.microsoft.com/office/drawing/2014/main" id="{63200994-91DB-4D6B-8B2D-B475F2CA8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733" y="2112066"/>
              <a:ext cx="5245036" cy="4035361"/>
              <a:chOff x="1398367" y="1722062"/>
              <a:chExt cx="5245036" cy="4035172"/>
            </a:xfrm>
          </p:grpSpPr>
          <p:graphicFrame>
            <p:nvGraphicFramePr>
              <p:cNvPr id="53" name="图表 2">
                <a:extLst>
                  <a:ext uri="{FF2B5EF4-FFF2-40B4-BE49-F238E27FC236}">
                    <a16:creationId xmlns:a16="http://schemas.microsoft.com/office/drawing/2014/main" id="{84691DB1-DE94-40D6-B33E-590EEEDC8C8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11FF8A-C8B6-4DEE-B47A-2F22FCDA1B0A}"/>
                  </a:ext>
                </a:extLst>
              </p:cNvPr>
              <p:cNvSpPr txBox="1"/>
              <p:nvPr/>
            </p:nvSpPr>
            <p:spPr bwMode="auto">
              <a:xfrm>
                <a:off x="3762125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CAB979-A6D4-4AF7-BBE7-EA53E68565BA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D852CC-ACAC-4874-935C-10934ECB7FB7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2" name="组合 2">
              <a:extLst>
                <a:ext uri="{FF2B5EF4-FFF2-40B4-BE49-F238E27FC236}">
                  <a16:creationId xmlns:a16="http://schemas.microsoft.com/office/drawing/2014/main" id="{2570CAB6-9DB3-47E1-989B-C163205BF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6234F2C5-C110-4DEC-A179-6233A8F06B8D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2D506AD7-A5D7-45F3-9AC2-713C1D91C63E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993E7E33-4A1A-4362-97D1-AEC503D22312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9" name="组合 6">
            <a:extLst>
              <a:ext uri="{FF2B5EF4-FFF2-40B4-BE49-F238E27FC236}">
                <a16:creationId xmlns:a16="http://schemas.microsoft.com/office/drawing/2014/main" id="{A75C131C-38DD-4DC0-BA0F-015CC15555BC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470851"/>
            <a:ext cx="4344988" cy="1082675"/>
            <a:chOff x="5620096" y="1652093"/>
            <a:chExt cx="4067578" cy="1081419"/>
          </a:xfrm>
        </p:grpSpPr>
        <p:sp>
          <p:nvSpPr>
            <p:cNvPr id="61" name="矩形 5">
              <a:extLst>
                <a:ext uri="{FF2B5EF4-FFF2-40B4-BE49-F238E27FC236}">
                  <a16:creationId xmlns:a16="http://schemas.microsoft.com/office/drawing/2014/main" id="{32600537-2C20-4A6B-A3BE-0179E936B2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44317" y="1652093"/>
              <a:ext cx="3443357" cy="95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一对一、一对多和多对多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关联映射的使用</a:t>
              </a:r>
            </a:p>
          </p:txBody>
        </p:sp>
        <p:grpSp>
          <p:nvGrpSpPr>
            <p:cNvPr id="62" name="组合 16">
              <a:extLst>
                <a:ext uri="{FF2B5EF4-FFF2-40B4-BE49-F238E27FC236}">
                  <a16:creationId xmlns:a16="http://schemas.microsoft.com/office/drawing/2014/main" id="{93424658-D7D6-44CD-8F88-709E4010285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69" name="直接连接符 7">
                <a:extLst>
                  <a:ext uri="{FF2B5EF4-FFF2-40B4-BE49-F238E27FC236}">
                    <a16:creationId xmlns:a16="http://schemas.microsoft.com/office/drawing/2014/main" id="{1B0BA3AA-F78E-4F2D-8A6B-D692EFBFCC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连接符 10">
                <a:extLst>
                  <a:ext uri="{FF2B5EF4-FFF2-40B4-BE49-F238E27FC236}">
                    <a16:creationId xmlns:a16="http://schemas.microsoft.com/office/drawing/2014/main" id="{730DD615-CBFC-49FB-BD2B-AEFF7EA7FB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" name="组合 15">
              <a:extLst>
                <a:ext uri="{FF2B5EF4-FFF2-40B4-BE49-F238E27FC236}">
                  <a16:creationId xmlns:a16="http://schemas.microsoft.com/office/drawing/2014/main" id="{89DD5D13-859B-4D0F-87AF-4A39336A0C9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F9AC88C-521D-4752-A430-F48CA7BE7275}"/>
                  </a:ext>
                </a:extLst>
              </p:cNvPr>
              <p:cNvSpPr/>
              <p:nvPr/>
            </p:nvSpPr>
            <p:spPr bwMode="auto">
              <a:xfrm>
                <a:off x="1419269" y="4086309"/>
                <a:ext cx="475516" cy="472749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A32703-9432-49FB-9799-1313D2A03AE2}"/>
                  </a:ext>
                </a:extLst>
              </p:cNvPr>
              <p:cNvSpPr txBox="1"/>
              <p:nvPr/>
            </p:nvSpPr>
            <p:spPr>
              <a:xfrm>
                <a:off x="1490752" y="4070445"/>
                <a:ext cx="335659" cy="52034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" name="组合 17">
            <a:extLst>
              <a:ext uri="{FF2B5EF4-FFF2-40B4-BE49-F238E27FC236}">
                <a16:creationId xmlns:a16="http://schemas.microsoft.com/office/drawing/2014/main" id="{D4A0A320-5858-4417-A421-E9DF964C13B6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667712"/>
            <a:ext cx="2911475" cy="1096962"/>
            <a:chOff x="633515" y="3950799"/>
            <a:chExt cx="2910939" cy="1094642"/>
          </a:xfrm>
        </p:grpSpPr>
        <p:grpSp>
          <p:nvGrpSpPr>
            <p:cNvPr id="74" name="组合 26">
              <a:extLst>
                <a:ext uri="{FF2B5EF4-FFF2-40B4-BE49-F238E27FC236}">
                  <a16:creationId xmlns:a16="http://schemas.microsoft.com/office/drawing/2014/main" id="{844CA2CB-8A59-4896-AE6B-D711880E644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9" name="直接连接符 27">
                <a:extLst>
                  <a:ext uri="{FF2B5EF4-FFF2-40B4-BE49-F238E27FC236}">
                    <a16:creationId xmlns:a16="http://schemas.microsoft.com/office/drawing/2014/main" id="{32ED1BA9-4DA2-4CA4-8E3B-EB1EE63E56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直接连接符 28">
                <a:extLst>
                  <a:ext uri="{FF2B5EF4-FFF2-40B4-BE49-F238E27FC236}">
                    <a16:creationId xmlns:a16="http://schemas.microsoft.com/office/drawing/2014/main" id="{8E0086B7-25C6-4CD0-ADBA-4F5FE890DF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5" name="组合 29">
              <a:extLst>
                <a:ext uri="{FF2B5EF4-FFF2-40B4-BE49-F238E27FC236}">
                  <a16:creationId xmlns:a16="http://schemas.microsoft.com/office/drawing/2014/main" id="{12EEC28C-9169-475E-BA95-70604098E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4A27412-4FCB-463F-9B5A-45B2C65A433B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A46B71-FFB8-4FEF-930C-57D2B4CBF866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21">
              <a:extLst>
                <a:ext uri="{FF2B5EF4-FFF2-40B4-BE49-F238E27FC236}">
                  <a16:creationId xmlns:a16="http://schemas.microsoft.com/office/drawing/2014/main" id="{371B56F7-606B-4597-BDE9-4AA97647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14" y="4046926"/>
              <a:ext cx="2476140" cy="95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数据表之间以及对象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之间的三种关联关系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174988D-4DC9-4A04-BB10-D4F7F8CB32CA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3691524"/>
            <a:ext cx="3282950" cy="1104900"/>
            <a:chOff x="5414808" y="4225925"/>
            <a:chExt cx="3281517" cy="1104900"/>
          </a:xfrm>
        </p:grpSpPr>
        <p:grpSp>
          <p:nvGrpSpPr>
            <p:cNvPr id="82" name="组合 38">
              <a:extLst>
                <a:ext uri="{FF2B5EF4-FFF2-40B4-BE49-F238E27FC236}">
                  <a16:creationId xmlns:a16="http://schemas.microsoft.com/office/drawing/2014/main" id="{C03A79E2-C9E5-440D-A0AF-23DA023786E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7" name="直接连接符 39">
                <a:extLst>
                  <a:ext uri="{FF2B5EF4-FFF2-40B4-BE49-F238E27FC236}">
                    <a16:creationId xmlns:a16="http://schemas.microsoft.com/office/drawing/2014/main" id="{06404DA0-AD1B-4CB9-8F62-D9B5755B9D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直接连接符 40">
                <a:extLst>
                  <a:ext uri="{FF2B5EF4-FFF2-40B4-BE49-F238E27FC236}">
                    <a16:creationId xmlns:a16="http://schemas.microsoft.com/office/drawing/2014/main" id="{C4425B77-0AAE-4598-AF94-E5075930D3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" name="组合 41">
              <a:extLst>
                <a:ext uri="{FF2B5EF4-FFF2-40B4-BE49-F238E27FC236}">
                  <a16:creationId xmlns:a16="http://schemas.microsoft.com/office/drawing/2014/main" id="{B3D22E27-1FEE-49A1-8256-980E1798C12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EA9A999-A9CF-4B30-B262-C05AD267CA2F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4CED31-042D-4B10-8023-220C328CD7DE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4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51">
              <a:extLst>
                <a:ext uri="{FF2B5EF4-FFF2-40B4-BE49-F238E27FC236}">
                  <a16:creationId xmlns:a16="http://schemas.microsoft.com/office/drawing/2014/main" id="{AB33ACB6-41EF-422C-BF36-CCC30F8E8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808" y="4251503"/>
              <a:ext cx="273355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关联关系中的嵌套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查询和嵌套结果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725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2B121-7BC5-4DB8-8769-1D0711841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 err="1"/>
              <a:t>MyBatis</a:t>
            </a:r>
            <a:r>
              <a:rPr lang="zh-CN" altLang="en-US" dirty="0"/>
              <a:t>的关联映射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3386F3-A782-456D-AB6D-9EDC09DA4D85}"/>
              </a:ext>
            </a:extLst>
          </p:cNvPr>
          <p:cNvGrpSpPr>
            <a:grpSpLocks/>
          </p:cNvGrpSpPr>
          <p:nvPr/>
        </p:nvGrpSpPr>
        <p:grpSpPr bwMode="auto">
          <a:xfrm>
            <a:off x="779793" y="908309"/>
            <a:ext cx="7599362" cy="3443287"/>
            <a:chOff x="827584" y="1756903"/>
            <a:chExt cx="7598806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4EB92CCB-89FB-4160-AA26-90E647D85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22" name="对角圆角矩形 21">
                <a:extLst>
                  <a:ext uri="{FF2B5EF4-FFF2-40B4-BE49-F238E27FC236}">
                    <a16:creationId xmlns:a16="http://schemas.microsoft.com/office/drawing/2014/main" id="{D0FE98F1-0C80-43F0-89FE-97B952A4F143}"/>
                  </a:ext>
                </a:extLst>
              </p:cNvPr>
              <p:cNvSpPr/>
              <p:nvPr/>
            </p:nvSpPr>
            <p:spPr>
              <a:xfrm>
                <a:off x="827584" y="18251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4B74B3B1-531A-445F-AB3E-19AB2203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44EF4C28-2DA2-476B-9F3C-BE969573D560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E3F2DD1D-3542-424F-8782-43DCE761D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D5B6BEFB-E67D-4E59-9093-58D914FD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85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一对一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807BCAF2-8E58-4F56-AC09-01A801E73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330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9.3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一对多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B88F46B9-69C9-456E-8D7C-79B3F2979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84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9.1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关联关系概述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30A2F413-66B8-42C9-ADB3-4541EC717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74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9.4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多对多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96458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 err="1">
                <a:solidFill>
                  <a:srgbClr val="0070C0"/>
                </a:solidFill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关联关系</a:t>
            </a:r>
            <a:r>
              <a:rPr lang="zh-CN" altLang="zh-CN" dirty="0"/>
              <a:t>？</a:t>
            </a:r>
            <a:endParaRPr lang="en-US" altLang="zh-CN" dirty="0"/>
          </a:p>
          <a:p>
            <a:pPr lvl="1"/>
            <a:r>
              <a:rPr lang="zh-CN" altLang="zh-CN" dirty="0">
                <a:cs typeface="Times New Roman" panose="02020603050405020304" pitchFamily="18" charset="0"/>
              </a:rPr>
              <a:t>实际的开发中，对数据库的操作常常会涉及到</a:t>
            </a:r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多张表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对象与对象之间的关联关系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cs typeface="Times New Roman" panose="02020603050405020304" pitchFamily="18" charset="0"/>
              </a:rPr>
              <a:t>针对多表之间的操作，</a:t>
            </a:r>
            <a:r>
              <a:rPr lang="en-US" altLang="zh-CN" dirty="0" err="1">
                <a:solidFill>
                  <a:srgbClr val="0070C0"/>
                </a:solidFill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提供了关联映射</a:t>
            </a:r>
            <a:r>
              <a:rPr lang="zh-CN" altLang="zh-CN" dirty="0">
                <a:cs typeface="Times New Roman" panose="02020603050405020304" pitchFamily="18" charset="0"/>
              </a:rPr>
              <a:t>，通过关联映射就可以很好的处理对象与对象之间的关联关系。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14606842-ACDA-403B-897D-D03C2ED27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9.1 </a:t>
            </a:r>
            <a:r>
              <a:rPr lang="zh-CN" altLang="en-US"/>
              <a:t>关联关系概述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18" y="2967520"/>
            <a:ext cx="6704943" cy="1560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0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003" y="684857"/>
            <a:ext cx="4297404" cy="4134642"/>
          </a:xfrm>
        </p:spPr>
        <p:txBody>
          <a:bodyPr/>
          <a:lstStyle/>
          <a:p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在关系型数据库中，多表之间存在着三种关联关系，分别为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一对一、一对多和多对多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，如右图所示：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4338" name="标题 1">
            <a:extLst>
              <a:ext uri="{FF2B5EF4-FFF2-40B4-BE49-F238E27FC236}">
                <a16:creationId xmlns:a16="http://schemas.microsoft.com/office/drawing/2014/main" id="{EC40532D-EFD1-4E33-91F7-4ABCD8EEA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9.1 </a:t>
            </a:r>
            <a:r>
              <a:rPr lang="zh-CN" altLang="en-US"/>
              <a:t>关联关系概述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3E1C3D90-8699-4793-94FE-6781E7450338}"/>
              </a:ext>
            </a:extLst>
          </p:cNvPr>
          <p:cNvSpPr/>
          <p:nvPr/>
        </p:nvSpPr>
        <p:spPr bwMode="auto">
          <a:xfrm>
            <a:off x="476250" y="2757050"/>
            <a:ext cx="1790700" cy="348853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一对一</a:t>
            </a: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7CEDF3DB-70E9-4ABF-AA72-E258215FD1C8}"/>
              </a:ext>
            </a:extLst>
          </p:cNvPr>
          <p:cNvSpPr/>
          <p:nvPr/>
        </p:nvSpPr>
        <p:spPr bwMode="auto">
          <a:xfrm>
            <a:off x="476250" y="3534436"/>
            <a:ext cx="1790700" cy="348854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一对多</a:t>
            </a: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7A8CA2CE-E926-4CF9-A6EA-4F6D331813B3}"/>
              </a:ext>
            </a:extLst>
          </p:cNvPr>
          <p:cNvSpPr/>
          <p:nvPr/>
        </p:nvSpPr>
        <p:spPr bwMode="auto">
          <a:xfrm>
            <a:off x="476250" y="4265762"/>
            <a:ext cx="1790700" cy="348853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多对多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9672F93C-6566-41E6-91D3-FDB23C75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60" y="2658537"/>
            <a:ext cx="576000" cy="540000"/>
          </a:xfrm>
          <a:prstGeom prst="rightArrow">
            <a:avLst>
              <a:gd name="adj1" fmla="val 50000"/>
              <a:gd name="adj2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0B7EFFE-B929-48C5-9C78-B158C10D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415" y="3447521"/>
            <a:ext cx="576000" cy="540000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DEEC18CA-B341-44C5-BAA2-7506506E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60" y="4186483"/>
            <a:ext cx="576000" cy="540000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4AD288-8FF0-4E85-8515-8C2D6E0B95C2}"/>
              </a:ext>
            </a:extLst>
          </p:cNvPr>
          <p:cNvSpPr/>
          <p:nvPr/>
        </p:nvSpPr>
        <p:spPr>
          <a:xfrm>
            <a:off x="2947989" y="2724902"/>
            <a:ext cx="5705475" cy="3214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8117F1-5AE4-4559-B7A0-C897440C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9" y="2720962"/>
            <a:ext cx="3870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在任意一方引入对方主键作为外键；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F281A8-BD2D-4762-9A70-C6BCFC2E58CA}"/>
              </a:ext>
            </a:extLst>
          </p:cNvPr>
          <p:cNvSpPr/>
          <p:nvPr/>
        </p:nvSpPr>
        <p:spPr>
          <a:xfrm>
            <a:off x="2946401" y="3513004"/>
            <a:ext cx="5707063" cy="32027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6051CD-6D31-44E0-A722-47DF91BF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405" y="3499335"/>
            <a:ext cx="580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在“多”的一方，添加“一”的一方的主键作为外键；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1112A1-CD27-40D2-BCA8-8CBFC9409175}"/>
              </a:ext>
            </a:extLst>
          </p:cNvPr>
          <p:cNvSpPr/>
          <p:nvPr/>
        </p:nvSpPr>
        <p:spPr>
          <a:xfrm>
            <a:off x="2946401" y="4152652"/>
            <a:ext cx="5707063" cy="528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B56A2F-446E-46F5-AEA1-939D083B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9" y="4097147"/>
            <a:ext cx="5705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/>
              <a:t>产生中间关系表，引入两张表的主键作为外键，两个主键成为联合主键或使用新的字段作为主键</a:t>
            </a:r>
            <a:r>
              <a:rPr lang="zh-CN" altLang="en-US" dirty="0"/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08" name="图片 1">
            <a:extLst>
              <a:ext uri="{FF2B5EF4-FFF2-40B4-BE49-F238E27FC236}">
                <a16:creationId xmlns:a16="http://schemas.microsoft.com/office/drawing/2014/main" id="{DEC28FF3-F0EB-46F3-891D-ADC24745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72" y="684858"/>
            <a:ext cx="2974428" cy="190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中，通过对象也可以进行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关系描述，如图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03D479EB-BF57-4B6E-8F25-13FCC115C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9.1 </a:t>
            </a:r>
            <a:r>
              <a:rPr lang="zh-CN" altLang="en-US"/>
              <a:t>关联关系概述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19A22D9D-8BD4-4F1B-A976-67DE4079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6" y="744141"/>
            <a:ext cx="8177213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BA21411F-6D0D-4ADA-B140-1EE2849431AB}"/>
              </a:ext>
            </a:extLst>
          </p:cNvPr>
          <p:cNvSpPr/>
          <p:nvPr/>
        </p:nvSpPr>
        <p:spPr bwMode="auto">
          <a:xfrm>
            <a:off x="460375" y="3230166"/>
            <a:ext cx="1346200" cy="348853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一对一</a:t>
            </a: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C331168C-C3CE-45FC-8840-0C0BB8618C2A}"/>
              </a:ext>
            </a:extLst>
          </p:cNvPr>
          <p:cNvSpPr/>
          <p:nvPr/>
        </p:nvSpPr>
        <p:spPr bwMode="auto">
          <a:xfrm>
            <a:off x="460375" y="3793331"/>
            <a:ext cx="1346200" cy="348854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一对多</a:t>
            </a: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9B96E354-E5B1-43D8-B721-B94A1B3A00AD}"/>
              </a:ext>
            </a:extLst>
          </p:cNvPr>
          <p:cNvSpPr/>
          <p:nvPr/>
        </p:nvSpPr>
        <p:spPr bwMode="auto">
          <a:xfrm>
            <a:off x="460375" y="4377929"/>
            <a:ext cx="1346200" cy="348853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多对多</a:t>
            </a: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7B47EB6-99A1-4855-8BEB-8CB81CAB7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40" y="3237785"/>
            <a:ext cx="540000" cy="360000"/>
          </a:xfrm>
          <a:prstGeom prst="rightArrow">
            <a:avLst>
              <a:gd name="adj1" fmla="val 50000"/>
              <a:gd name="adj2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CFADA013-A105-429B-B3F4-15073F95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25" y="3787758"/>
            <a:ext cx="540000" cy="360000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FAE85CD1-E857-4ABA-A8A1-B4F4A9A2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25" y="4366782"/>
            <a:ext cx="540000" cy="360000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F4CC9A-EF66-4BD8-AF39-F759319610C9}"/>
              </a:ext>
            </a:extLst>
          </p:cNvPr>
          <p:cNvSpPr/>
          <p:nvPr/>
        </p:nvSpPr>
        <p:spPr>
          <a:xfrm>
            <a:off x="2500313" y="3133725"/>
            <a:ext cx="6153150" cy="495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EC057-FF72-4770-BB81-CF293466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3055393"/>
            <a:ext cx="615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在本类中定义对方类型的对象，如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DDC03A-9527-46BD-8BAA-B10F81317C20}"/>
              </a:ext>
            </a:extLst>
          </p:cNvPr>
          <p:cNvSpPr/>
          <p:nvPr/>
        </p:nvSpPr>
        <p:spPr>
          <a:xfrm>
            <a:off x="2498725" y="3743325"/>
            <a:ext cx="6154738" cy="521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1E7E98-8D0B-4C65-87B8-967D361D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6" y="3674805"/>
            <a:ext cx="6334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类类型对应多个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类类型的情况，需要在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类中以集合的方式引入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类类型的对象，在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类中定义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058A71-9B1F-4F69-9F04-ABB77402A3CE}"/>
              </a:ext>
            </a:extLst>
          </p:cNvPr>
          <p:cNvSpPr/>
          <p:nvPr/>
        </p:nvSpPr>
        <p:spPr>
          <a:xfrm>
            <a:off x="2498725" y="4386263"/>
            <a:ext cx="6154738" cy="35004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8160C1-0278-495A-8E2D-2146B4FE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6" y="4414838"/>
            <a:ext cx="6334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类中定义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类类型的集合，在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类中定义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类类型的集合</a:t>
            </a:r>
            <a:r>
              <a:rPr lang="zh-CN" altLang="en-US"/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DEE622A4-5E26-4E99-9F47-65BC6E93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9824"/>
            <a:ext cx="5545138" cy="181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3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13725</TotalTime>
  <Pages>0</Pages>
  <Words>2522</Words>
  <Characters>0</Characters>
  <Application>Microsoft Office PowerPoint</Application>
  <DocSecurity>0</DocSecurity>
  <PresentationFormat>全屏显示(16:9)</PresentationFormat>
  <Lines>0</Lines>
  <Paragraphs>264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Microsoft YaHei UI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第9章 MyBatis的关联映射</vt:lpstr>
      <vt:lpstr>回顾：动态SQL</vt:lpstr>
      <vt:lpstr>回顾：动态SQL</vt:lpstr>
      <vt:lpstr>回顾：动态SQL</vt:lpstr>
      <vt:lpstr>学习目标</vt:lpstr>
      <vt:lpstr>第9章 MyBatis的关联映射</vt:lpstr>
      <vt:lpstr>9.1 关联关系概述</vt:lpstr>
      <vt:lpstr>9.1 关联关系概述</vt:lpstr>
      <vt:lpstr>9.1 关联关系概述</vt:lpstr>
      <vt:lpstr>第9章 MyBatis的关联映射</vt:lpstr>
      <vt:lpstr>9.2 一对一</vt:lpstr>
      <vt:lpstr>9.2 一对一</vt:lpstr>
      <vt:lpstr>9.2 一对一</vt:lpstr>
      <vt:lpstr>9.2 一对一</vt:lpstr>
      <vt:lpstr>9.2 一对一</vt:lpstr>
      <vt:lpstr>9.2 一对一</vt:lpstr>
      <vt:lpstr>第9章 MyBatis的关联映射</vt:lpstr>
      <vt:lpstr>9.3 一对多</vt:lpstr>
      <vt:lpstr>9.3 一对多</vt:lpstr>
      <vt:lpstr>9.3 一对多</vt:lpstr>
      <vt:lpstr>第9章 MyBatis的关联映射</vt:lpstr>
      <vt:lpstr>9.4 多对多</vt:lpstr>
      <vt:lpstr>9.4 多对多</vt:lpstr>
      <vt:lpstr>9.4 多对多</vt:lpstr>
      <vt:lpstr>9.5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Zhang Chongyu</cp:lastModifiedBy>
  <cp:revision>674</cp:revision>
  <dcterms:created xsi:type="dcterms:W3CDTF">2013-01-25T01:44:32Z</dcterms:created>
  <dcterms:modified xsi:type="dcterms:W3CDTF">2021-06-15T15:41:46Z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