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Regula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DidactGothic-regular.fntdata"/><Relationship Id="rId21" Type="http://schemas.openxmlformats.org/officeDocument/2006/relationships/font" Target="fonts/RobotoThin-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boldItalic.fntdata"/><Relationship Id="rId30" Type="http://schemas.openxmlformats.org/officeDocument/2006/relationships/font" Target="fonts/RobotoMonoRegular-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ff5590aa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5ff5590aa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5ff5590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5ff5590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5ff5590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5ff5590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5ff5590a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5ff5590a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5ff5590a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5ff5590a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5ff5590a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5ff5590a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5ff5590a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5ff5590a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Upgrading 2 Python</a:t>
            </a:r>
            <a:endParaRPr>
              <a:solidFill>
                <a:schemeClr val="accent1"/>
              </a:solidFill>
            </a:endParaRPr>
          </a:p>
        </p:txBody>
      </p:sp>
      <p:sp>
        <p:nvSpPr>
          <p:cNvPr id="102" name="Google Shape;102;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Method</a:t>
            </a:r>
            <a:endParaRPr sz="3000"/>
          </a:p>
        </p:txBody>
      </p:sp>
      <p:sp>
        <p:nvSpPr>
          <p:cNvPr id="289" name="Google Shape;289;p27"/>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Module Python adalah berkas teks berekstensi .py yang berisikan kode Python</a:t>
            </a:r>
            <a:endParaRPr/>
          </a:p>
        </p:txBody>
      </p:sp>
      <p:cxnSp>
        <p:nvCxnSpPr>
          <p:cNvPr id="290" name="Google Shape;290;p27"/>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91" name="Google Shape;291;p27"/>
          <p:cNvPicPr preferRelativeResize="0"/>
          <p:nvPr/>
        </p:nvPicPr>
        <p:blipFill>
          <a:blip r:embed="rId3">
            <a:alphaModFix/>
          </a:blip>
          <a:stretch>
            <a:fillRect/>
          </a:stretch>
        </p:blipFill>
        <p:spPr>
          <a:xfrm>
            <a:off x="939050" y="1429025"/>
            <a:ext cx="2809875" cy="990600"/>
          </a:xfrm>
          <a:prstGeom prst="rect">
            <a:avLst/>
          </a:prstGeom>
          <a:noFill/>
          <a:ln>
            <a:noFill/>
          </a:ln>
        </p:spPr>
      </p:pic>
      <p:pic>
        <p:nvPicPr>
          <p:cNvPr id="292" name="Google Shape;292;p27"/>
          <p:cNvPicPr preferRelativeResize="0"/>
          <p:nvPr/>
        </p:nvPicPr>
        <p:blipFill>
          <a:blip r:embed="rId4">
            <a:alphaModFix/>
          </a:blip>
          <a:stretch>
            <a:fillRect/>
          </a:stretch>
        </p:blipFill>
        <p:spPr>
          <a:xfrm>
            <a:off x="1060075" y="2935100"/>
            <a:ext cx="2688850"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Resources</a:t>
            </a:r>
            <a:endParaRPr>
              <a:solidFill>
                <a:srgbClr val="FFFFFF"/>
              </a:solidFill>
            </a:endParaRPr>
          </a:p>
        </p:txBody>
      </p:sp>
      <p:sp>
        <p:nvSpPr>
          <p:cNvPr id="298" name="Google Shape;298;p28"/>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Dicoding python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W3 School Python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Thanks to Slide Go</a:t>
            </a:r>
            <a:endParaRPr/>
          </a:p>
        </p:txBody>
      </p:sp>
      <p:cxnSp>
        <p:nvCxnSpPr>
          <p:cNvPr id="299" name="Google Shape;299;p28"/>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sp>
        <p:nvSpPr>
          <p:cNvPr id="300" name="Google Shape;300;p28"/>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28"/>
          <p:cNvGrpSpPr/>
          <p:nvPr/>
        </p:nvGrpSpPr>
        <p:grpSpPr>
          <a:xfrm>
            <a:off x="2624430" y="1068391"/>
            <a:ext cx="373819" cy="412843"/>
            <a:chOff x="3040350" y="1113200"/>
            <a:chExt cx="1704600" cy="1882550"/>
          </a:xfrm>
        </p:grpSpPr>
        <p:sp>
          <p:nvSpPr>
            <p:cNvPr id="348" name="Google Shape;348;p28"/>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349" name="Google Shape;349;p28"/>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350" name="Google Shape;350;p28"/>
          <p:cNvGrpSpPr/>
          <p:nvPr/>
        </p:nvGrpSpPr>
        <p:grpSpPr>
          <a:xfrm>
            <a:off x="3390291" y="1782576"/>
            <a:ext cx="406573" cy="402537"/>
            <a:chOff x="462200" y="569000"/>
            <a:chExt cx="1901650" cy="1882775"/>
          </a:xfrm>
        </p:grpSpPr>
        <p:sp>
          <p:nvSpPr>
            <p:cNvPr id="351" name="Google Shape;351;p28"/>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8"/>
          <p:cNvGrpSpPr/>
          <p:nvPr/>
        </p:nvGrpSpPr>
        <p:grpSpPr>
          <a:xfrm>
            <a:off x="3208667" y="3620568"/>
            <a:ext cx="372185" cy="370679"/>
            <a:chOff x="4991125" y="2436850"/>
            <a:chExt cx="1890225" cy="1882575"/>
          </a:xfrm>
        </p:grpSpPr>
        <p:sp>
          <p:nvSpPr>
            <p:cNvPr id="356" name="Google Shape;356;p28"/>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8"/>
          <p:cNvGrpSpPr/>
          <p:nvPr/>
        </p:nvGrpSpPr>
        <p:grpSpPr>
          <a:xfrm>
            <a:off x="1112845" y="3454559"/>
            <a:ext cx="372245" cy="369356"/>
            <a:chOff x="5249675" y="238125"/>
            <a:chExt cx="1897275" cy="1882550"/>
          </a:xfrm>
        </p:grpSpPr>
        <p:sp>
          <p:nvSpPr>
            <p:cNvPr id="361" name="Google Shape;361;p28"/>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8"/>
          <p:cNvGrpSpPr/>
          <p:nvPr/>
        </p:nvGrpSpPr>
        <p:grpSpPr>
          <a:xfrm>
            <a:off x="1126337" y="1869842"/>
            <a:ext cx="357689" cy="347177"/>
            <a:chOff x="2652075" y="3639925"/>
            <a:chExt cx="1882575" cy="1827250"/>
          </a:xfrm>
        </p:grpSpPr>
        <p:sp>
          <p:nvSpPr>
            <p:cNvPr id="367" name="Google Shape;367;p28"/>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210" name="Google Shape;210;p19"/>
          <p:cNvSpPr txBox="1"/>
          <p:nvPr>
            <p:ph idx="2" type="title"/>
          </p:nvPr>
        </p:nvSpPr>
        <p:spPr>
          <a:xfrm>
            <a:off x="4463525" y="12389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04</a:t>
            </a:r>
            <a:endParaRPr>
              <a:solidFill>
                <a:schemeClr val="accent1"/>
              </a:solidFill>
            </a:endParaRPr>
          </a:p>
        </p:txBody>
      </p:sp>
      <p:sp>
        <p:nvSpPr>
          <p:cNvPr id="211" name="Google Shape;211;p19"/>
          <p:cNvSpPr txBox="1"/>
          <p:nvPr>
            <p:ph idx="4" type="title"/>
          </p:nvPr>
        </p:nvSpPr>
        <p:spPr>
          <a:xfrm>
            <a:off x="4493388" y="19447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05</a:t>
            </a:r>
            <a:endParaRPr>
              <a:solidFill>
                <a:schemeClr val="accent1"/>
              </a:solidFill>
            </a:endParaRPr>
          </a:p>
        </p:txBody>
      </p:sp>
      <p:sp>
        <p:nvSpPr>
          <p:cNvPr id="212" name="Google Shape;212;p19"/>
          <p:cNvSpPr txBox="1"/>
          <p:nvPr>
            <p:ph idx="6" type="title"/>
          </p:nvPr>
        </p:nvSpPr>
        <p:spPr>
          <a:xfrm>
            <a:off x="4479200" y="27327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06</a:t>
            </a:r>
            <a:endParaRPr>
              <a:solidFill>
                <a:schemeClr val="accent1"/>
              </a:solidFill>
            </a:endParaRPr>
          </a:p>
        </p:txBody>
      </p:sp>
      <p:sp>
        <p:nvSpPr>
          <p:cNvPr id="213" name="Google Shape;213;p19"/>
          <p:cNvSpPr txBox="1"/>
          <p:nvPr>
            <p:ph idx="8" type="title"/>
          </p:nvPr>
        </p:nvSpPr>
        <p:spPr>
          <a:xfrm>
            <a:off x="3155275" y="12946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214" name="Google Shape;214;p19"/>
          <p:cNvSpPr txBox="1"/>
          <p:nvPr>
            <p:ph idx="13" type="title"/>
          </p:nvPr>
        </p:nvSpPr>
        <p:spPr>
          <a:xfrm>
            <a:off x="3155275" y="19447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215" name="Google Shape;215;p19"/>
          <p:cNvSpPr txBox="1"/>
          <p:nvPr>
            <p:ph idx="15" type="title"/>
          </p:nvPr>
        </p:nvSpPr>
        <p:spPr>
          <a:xfrm>
            <a:off x="3118025" y="27327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216" name="Google Shape;216;p19"/>
          <p:cNvSpPr txBox="1"/>
          <p:nvPr>
            <p:ph idx="16" type="ctrTitle"/>
          </p:nvPr>
        </p:nvSpPr>
        <p:spPr>
          <a:xfrm>
            <a:off x="764513" y="14441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Fungsi</a:t>
            </a:r>
            <a:endParaRPr/>
          </a:p>
        </p:txBody>
      </p:sp>
      <p:sp>
        <p:nvSpPr>
          <p:cNvPr id="217" name="Google Shape;217;p19"/>
          <p:cNvSpPr txBox="1"/>
          <p:nvPr>
            <p:ph idx="17" type="ctrTitle"/>
          </p:nvPr>
        </p:nvSpPr>
        <p:spPr>
          <a:xfrm>
            <a:off x="844113" y="2121738"/>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Return</a:t>
            </a:r>
            <a:endParaRPr/>
          </a:p>
        </p:txBody>
      </p:sp>
      <p:sp>
        <p:nvSpPr>
          <p:cNvPr id="218" name="Google Shape;218;p19"/>
          <p:cNvSpPr txBox="1"/>
          <p:nvPr>
            <p:ph idx="18" type="ctrTitle"/>
          </p:nvPr>
        </p:nvSpPr>
        <p:spPr>
          <a:xfrm>
            <a:off x="933938" y="29019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Arguments</a:t>
            </a:r>
            <a:endParaRPr/>
          </a:p>
        </p:txBody>
      </p:sp>
      <p:sp>
        <p:nvSpPr>
          <p:cNvPr id="219" name="Google Shape;219;p19"/>
          <p:cNvSpPr txBox="1"/>
          <p:nvPr>
            <p:ph idx="19" type="ctrTitle"/>
          </p:nvPr>
        </p:nvSpPr>
        <p:spPr>
          <a:xfrm>
            <a:off x="5831488" y="1558788"/>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Pass By Reference</a:t>
            </a:r>
            <a:endParaRPr/>
          </a:p>
        </p:txBody>
      </p:sp>
      <p:sp>
        <p:nvSpPr>
          <p:cNvPr id="220" name="Google Shape;220;p19"/>
          <p:cNvSpPr txBox="1"/>
          <p:nvPr>
            <p:ph idx="20" type="ctrTitle"/>
          </p:nvPr>
        </p:nvSpPr>
        <p:spPr>
          <a:xfrm>
            <a:off x="5831513" y="2149938"/>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Arbitary Arguments</a:t>
            </a:r>
            <a:endParaRPr/>
          </a:p>
        </p:txBody>
      </p:sp>
      <p:sp>
        <p:nvSpPr>
          <p:cNvPr id="221" name="Google Shape;221;p19"/>
          <p:cNvSpPr txBox="1"/>
          <p:nvPr>
            <p:ph idx="21" type="ctrTitle"/>
          </p:nvPr>
        </p:nvSpPr>
        <p:spPr>
          <a:xfrm>
            <a:off x="5889138" y="30818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Keyword Arguments</a:t>
            </a:r>
            <a:endParaRPr/>
          </a:p>
        </p:txBody>
      </p:sp>
      <p:cxnSp>
        <p:nvCxnSpPr>
          <p:cNvPr id="222" name="Google Shape;222;p19"/>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
        <p:nvSpPr>
          <p:cNvPr id="223" name="Google Shape;223;p19"/>
          <p:cNvSpPr txBox="1"/>
          <p:nvPr>
            <p:ph idx="15" type="title"/>
          </p:nvPr>
        </p:nvSpPr>
        <p:spPr>
          <a:xfrm>
            <a:off x="3155275" y="37683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07</a:t>
            </a:r>
            <a:endParaRPr>
              <a:solidFill>
                <a:schemeClr val="accent1"/>
              </a:solidFill>
            </a:endParaRPr>
          </a:p>
        </p:txBody>
      </p:sp>
      <p:sp>
        <p:nvSpPr>
          <p:cNvPr id="224" name="Google Shape;224;p19"/>
          <p:cNvSpPr txBox="1"/>
          <p:nvPr>
            <p:ph idx="18" type="ctrTitle"/>
          </p:nvPr>
        </p:nvSpPr>
        <p:spPr>
          <a:xfrm>
            <a:off x="2508563" y="40467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Lambda</a:t>
            </a:r>
            <a:endParaRPr/>
          </a:p>
        </p:txBody>
      </p:sp>
      <p:sp>
        <p:nvSpPr>
          <p:cNvPr id="225" name="Google Shape;225;p19"/>
          <p:cNvSpPr txBox="1"/>
          <p:nvPr>
            <p:ph idx="15" type="title"/>
          </p:nvPr>
        </p:nvSpPr>
        <p:spPr>
          <a:xfrm>
            <a:off x="4899300" y="37683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08</a:t>
            </a:r>
            <a:endParaRPr>
              <a:solidFill>
                <a:schemeClr val="accent1"/>
              </a:solidFill>
            </a:endParaRPr>
          </a:p>
        </p:txBody>
      </p:sp>
      <p:sp>
        <p:nvSpPr>
          <p:cNvPr id="226" name="Google Shape;226;p19"/>
          <p:cNvSpPr txBox="1"/>
          <p:nvPr>
            <p:ph idx="18" type="ctrTitle"/>
          </p:nvPr>
        </p:nvSpPr>
        <p:spPr>
          <a:xfrm>
            <a:off x="4821038" y="40467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Fungsi</a:t>
            </a:r>
            <a:endParaRPr sz="3000"/>
          </a:p>
        </p:txBody>
      </p:sp>
      <p:sp>
        <p:nvSpPr>
          <p:cNvPr id="232" name="Google Shape;232;p20"/>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function is a block of code which only runs when it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You can pass data, known as parameters, into a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function can return data as a result.</a:t>
            </a:r>
            <a:endParaRPr/>
          </a:p>
        </p:txBody>
      </p:sp>
      <p:cxnSp>
        <p:nvCxnSpPr>
          <p:cNvPr id="233" name="Google Shape;233;p20"/>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34" name="Google Shape;234;p20"/>
          <p:cNvPicPr preferRelativeResize="0"/>
          <p:nvPr/>
        </p:nvPicPr>
        <p:blipFill>
          <a:blip r:embed="rId3">
            <a:alphaModFix/>
          </a:blip>
          <a:stretch>
            <a:fillRect/>
          </a:stretch>
        </p:blipFill>
        <p:spPr>
          <a:xfrm>
            <a:off x="709100" y="1821888"/>
            <a:ext cx="3267075" cy="92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Return</a:t>
            </a:r>
            <a:endParaRPr sz="3000"/>
          </a:p>
        </p:txBody>
      </p:sp>
      <p:sp>
        <p:nvSpPr>
          <p:cNvPr id="240" name="Google Shape;240;p21"/>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Return value from function</a:t>
            </a:r>
            <a:endParaRPr/>
          </a:p>
        </p:txBody>
      </p:sp>
      <p:cxnSp>
        <p:nvCxnSpPr>
          <p:cNvPr id="241" name="Google Shape;241;p21"/>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42" name="Google Shape;242;p21"/>
          <p:cNvPicPr preferRelativeResize="0"/>
          <p:nvPr/>
        </p:nvPicPr>
        <p:blipFill>
          <a:blip r:embed="rId3">
            <a:alphaModFix/>
          </a:blip>
          <a:stretch>
            <a:fillRect/>
          </a:stretch>
        </p:blipFill>
        <p:spPr>
          <a:xfrm>
            <a:off x="256525" y="2502350"/>
            <a:ext cx="4354475" cy="245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Arguments</a:t>
            </a:r>
            <a:endParaRPr sz="3000"/>
          </a:p>
        </p:txBody>
      </p:sp>
      <p:sp>
        <p:nvSpPr>
          <p:cNvPr id="248" name="Google Shape;248;p22"/>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Arguments are specified after the function name, inside the parentheses. You can add as many arguments as you want, just separate them with a comma.</a:t>
            </a:r>
            <a:endParaRPr/>
          </a:p>
        </p:txBody>
      </p:sp>
      <p:cxnSp>
        <p:nvCxnSpPr>
          <p:cNvPr id="249" name="Google Shape;249;p22"/>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50" name="Google Shape;250;p22"/>
          <p:cNvPicPr preferRelativeResize="0"/>
          <p:nvPr/>
        </p:nvPicPr>
        <p:blipFill>
          <a:blip r:embed="rId3">
            <a:alphaModFix/>
          </a:blip>
          <a:stretch>
            <a:fillRect/>
          </a:stretch>
        </p:blipFill>
        <p:spPr>
          <a:xfrm>
            <a:off x="1072150" y="2429775"/>
            <a:ext cx="2809875" cy="140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Pass by reference vs value</a:t>
            </a:r>
            <a:endParaRPr sz="3000"/>
          </a:p>
        </p:txBody>
      </p:sp>
      <p:sp>
        <p:nvSpPr>
          <p:cNvPr id="256" name="Google Shape;256;p23"/>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Seluruh parameter (argumen) pada bahasa Python bersifat “passed by reference”. Artinya saat Anda mengubah sebuah variabel, maka data yang mereferensi padanya juga akan berubah, baik di dalam fungsi, maupun di luar fungsi pemanggil. Kecuali jika anda melakukan operasi assignment yang akan mengubah reference parameter.</a:t>
            </a:r>
            <a:endParaRPr/>
          </a:p>
        </p:txBody>
      </p:sp>
      <p:cxnSp>
        <p:nvCxnSpPr>
          <p:cNvPr id="257" name="Google Shape;257;p23"/>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58" name="Google Shape;258;p23"/>
          <p:cNvPicPr preferRelativeResize="0"/>
          <p:nvPr/>
        </p:nvPicPr>
        <p:blipFill rotWithShape="1">
          <a:blip r:embed="rId3">
            <a:alphaModFix/>
          </a:blip>
          <a:srcRect b="0" l="0" r="20031" t="0"/>
          <a:stretch/>
        </p:blipFill>
        <p:spPr>
          <a:xfrm>
            <a:off x="60425" y="0"/>
            <a:ext cx="4909399" cy="17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Arbitrary Arguments, *args</a:t>
            </a:r>
            <a:endParaRPr sz="3000"/>
          </a:p>
        </p:txBody>
      </p:sp>
      <p:sp>
        <p:nvSpPr>
          <p:cNvPr id="264" name="Google Shape;264;p24"/>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If you do not know how many arguments that will be passed into your function, add a * before the parameter name in the function definition.</a:t>
            </a:r>
            <a:endParaRPr/>
          </a:p>
        </p:txBody>
      </p:sp>
      <p:cxnSp>
        <p:nvCxnSpPr>
          <p:cNvPr id="265" name="Google Shape;265;p24"/>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66" name="Google Shape;266;p24"/>
          <p:cNvPicPr preferRelativeResize="0"/>
          <p:nvPr/>
        </p:nvPicPr>
        <p:blipFill>
          <a:blip r:embed="rId3">
            <a:alphaModFix/>
          </a:blip>
          <a:stretch>
            <a:fillRect/>
          </a:stretch>
        </p:blipFill>
        <p:spPr>
          <a:xfrm>
            <a:off x="684875" y="1870338"/>
            <a:ext cx="3695700" cy="94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Keyword Arguments</a:t>
            </a:r>
            <a:endParaRPr sz="3000"/>
          </a:p>
        </p:txBody>
      </p:sp>
      <p:sp>
        <p:nvSpPr>
          <p:cNvPr id="272" name="Google Shape;272;p25"/>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You can also send arguments with the key = value syntax.</a:t>
            </a:r>
            <a:endParaRPr/>
          </a:p>
          <a:p>
            <a:pPr indent="0" lvl="0" marL="0" rtl="0" algn="l">
              <a:spcBef>
                <a:spcPts val="0"/>
              </a:spcBef>
              <a:spcAft>
                <a:spcPts val="0"/>
              </a:spcAft>
              <a:buClr>
                <a:schemeClr val="dk1"/>
              </a:buClr>
              <a:buSzPts val="1100"/>
              <a:buFont typeface="Arial"/>
              <a:buNone/>
            </a:pPr>
            <a:r>
              <a:rPr lang="es"/>
              <a:t>This way the order of the arguments does not matter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cxnSp>
        <p:nvCxnSpPr>
          <p:cNvPr id="273" name="Google Shape;273;p25"/>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74" name="Google Shape;274;p25"/>
          <p:cNvPicPr preferRelativeResize="0"/>
          <p:nvPr/>
        </p:nvPicPr>
        <p:blipFill>
          <a:blip r:embed="rId3">
            <a:alphaModFix/>
          </a:blip>
          <a:stretch>
            <a:fillRect/>
          </a:stretch>
        </p:blipFill>
        <p:spPr>
          <a:xfrm>
            <a:off x="309725" y="3492650"/>
            <a:ext cx="5334000" cy="10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Python Lambda</a:t>
            </a:r>
            <a:endParaRPr sz="3000"/>
          </a:p>
        </p:txBody>
      </p:sp>
      <p:sp>
        <p:nvSpPr>
          <p:cNvPr id="280" name="Google Shape;280;p26"/>
          <p:cNvSpPr txBox="1"/>
          <p:nvPr>
            <p:ph idx="1" type="subTitle"/>
          </p:nvPr>
        </p:nvSpPr>
        <p:spPr>
          <a:xfrm>
            <a:off x="4930150" y="2419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 lambda function is a small anonymous function.</a:t>
            </a:r>
            <a:endParaRPr/>
          </a:p>
          <a:p>
            <a:pPr indent="0" lvl="0" marL="0" rtl="0" algn="l">
              <a:spcBef>
                <a:spcPts val="0"/>
              </a:spcBef>
              <a:spcAft>
                <a:spcPts val="0"/>
              </a:spcAft>
              <a:buClr>
                <a:schemeClr val="dk1"/>
              </a:buClr>
              <a:buSzPts val="1100"/>
              <a:buFont typeface="Arial"/>
              <a:buNone/>
            </a:pPr>
            <a:r>
              <a:rPr lang="es"/>
              <a:t>A lambda function can take any number of arguments, but can only have one expression.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cxnSp>
        <p:nvCxnSpPr>
          <p:cNvPr id="281" name="Google Shape;281;p26"/>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82" name="Google Shape;282;p26"/>
          <p:cNvPicPr preferRelativeResize="0"/>
          <p:nvPr/>
        </p:nvPicPr>
        <p:blipFill>
          <a:blip r:embed="rId3">
            <a:alphaModFix/>
          </a:blip>
          <a:stretch>
            <a:fillRect/>
          </a:stretch>
        </p:blipFill>
        <p:spPr>
          <a:xfrm>
            <a:off x="5501650" y="3563900"/>
            <a:ext cx="2428875" cy="276225"/>
          </a:xfrm>
          <a:prstGeom prst="rect">
            <a:avLst/>
          </a:prstGeom>
          <a:noFill/>
          <a:ln>
            <a:noFill/>
          </a:ln>
        </p:spPr>
      </p:pic>
      <p:pic>
        <p:nvPicPr>
          <p:cNvPr id="283" name="Google Shape;283;p26"/>
          <p:cNvPicPr preferRelativeResize="0"/>
          <p:nvPr/>
        </p:nvPicPr>
        <p:blipFill>
          <a:blip r:embed="rId4">
            <a:alphaModFix/>
          </a:blip>
          <a:stretch>
            <a:fillRect/>
          </a:stretch>
        </p:blipFill>
        <p:spPr>
          <a:xfrm>
            <a:off x="1544150" y="2113000"/>
            <a:ext cx="2047875"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