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61" r:id="rId12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479F"/>
    <a:srgbClr val="BD30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737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1349C-49A4-9040-A2CF-E25CE7D8F9C0}" type="datetimeFigureOut">
              <a:rPr kumimoji="1" lang="zh-CN" altLang="en-US" smtClean="0"/>
              <a:t>2018/10/13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C1B2E-2BB5-C84D-8729-8301DE5379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3483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9F3-7D26-5A49-A1C3-C430EDC8B72B}" type="datetimeFigureOut">
              <a:rPr kumimoji="1" lang="zh-CN" altLang="en-US" smtClean="0"/>
              <a:t>2018/10/13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06B-11AF-EB44-A311-221056E165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261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9F3-7D26-5A49-A1C3-C430EDC8B72B}" type="datetimeFigureOut">
              <a:rPr kumimoji="1" lang="zh-CN" altLang="en-US" smtClean="0"/>
              <a:t>2018/10/13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06B-11AF-EB44-A311-221056E165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14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9F3-7D26-5A49-A1C3-C430EDC8B72B}" type="datetimeFigureOut">
              <a:rPr kumimoji="1" lang="zh-CN" altLang="en-US" smtClean="0"/>
              <a:t>2018/10/13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06B-11AF-EB44-A311-221056E165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259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9F3-7D26-5A49-A1C3-C430EDC8B72B}" type="datetimeFigureOut">
              <a:rPr kumimoji="1" lang="zh-CN" altLang="en-US" smtClean="0"/>
              <a:t>2018/10/13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06B-11AF-EB44-A311-221056E165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946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9F3-7D26-5A49-A1C3-C430EDC8B72B}" type="datetimeFigureOut">
              <a:rPr kumimoji="1" lang="zh-CN" altLang="en-US" smtClean="0"/>
              <a:t>2018/10/13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06B-11AF-EB44-A311-221056E165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354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9F3-7D26-5A49-A1C3-C430EDC8B72B}" type="datetimeFigureOut">
              <a:rPr kumimoji="1" lang="zh-CN" altLang="en-US" smtClean="0"/>
              <a:t>2018/10/13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06B-11AF-EB44-A311-221056E165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679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9F3-7D26-5A49-A1C3-C430EDC8B72B}" type="datetimeFigureOut">
              <a:rPr kumimoji="1" lang="zh-CN" altLang="en-US" smtClean="0"/>
              <a:t>2018/10/13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06B-11AF-EB44-A311-221056E165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485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9F3-7D26-5A49-A1C3-C430EDC8B72B}" type="datetimeFigureOut">
              <a:rPr kumimoji="1" lang="zh-CN" altLang="en-US" smtClean="0"/>
              <a:t>2018/10/13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06B-11AF-EB44-A311-221056E165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921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9F3-7D26-5A49-A1C3-C430EDC8B72B}" type="datetimeFigureOut">
              <a:rPr kumimoji="1" lang="zh-CN" altLang="en-US" smtClean="0"/>
              <a:t>2018/10/13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06B-11AF-EB44-A311-221056E165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931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9F3-7D26-5A49-A1C3-C430EDC8B72B}" type="datetimeFigureOut">
              <a:rPr kumimoji="1" lang="zh-CN" altLang="en-US" smtClean="0"/>
              <a:t>2018/10/13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06B-11AF-EB44-A311-221056E165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330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09F3-7D26-5A49-A1C3-C430EDC8B72B}" type="datetimeFigureOut">
              <a:rPr kumimoji="1" lang="zh-CN" altLang="en-US" smtClean="0"/>
              <a:t>2018/10/13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A906B-11AF-EB44-A311-221056E165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742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809F3-7D26-5A49-A1C3-C430EDC8B72B}" type="datetimeFigureOut">
              <a:rPr kumimoji="1" lang="zh-CN" altLang="en-US" smtClean="0"/>
              <a:t>2018/10/13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A906B-11AF-EB44-A311-221056E165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448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3104" y="1536505"/>
            <a:ext cx="7416497" cy="147002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 High Performance Framework for Large-scale 2D Convolution Operation on FPGA 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952" y="4445865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Dawang Zhang</a:t>
            </a:r>
            <a:r>
              <a:rPr lang="de-DE" altLang="zh-CN" dirty="0" smtClean="0"/>
              <a:t>, Zhisong Bie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879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 smtClean="0"/>
              <a:t>Performance Analysis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121227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Comparison </a:t>
            </a:r>
            <a:r>
              <a:rPr kumimoji="1" lang="en-US" altLang="zh-CN" dirty="0" smtClean="0"/>
              <a:t> between our work and prior work based </a:t>
            </a:r>
            <a:r>
              <a:rPr kumimoji="1" lang="en-US" altLang="zh-CN" dirty="0"/>
              <a:t>on roughly </a:t>
            </a:r>
            <a:r>
              <a:rPr kumimoji="1" lang="en-US" altLang="zh-CN" dirty="0" smtClean="0"/>
              <a:t>the same calculation and on-chip </a:t>
            </a:r>
            <a:r>
              <a:rPr kumimoji="1" lang="en-US" altLang="zh-CN" dirty="0"/>
              <a:t>memory </a:t>
            </a:r>
            <a:r>
              <a:rPr kumimoji="1" lang="en-US" altLang="zh-CN" dirty="0" smtClean="0"/>
              <a:t>resources.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7" y="2989006"/>
            <a:ext cx="8686800" cy="335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34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/>
              <a:t>Thanks! </a:t>
            </a:r>
            <a:endParaRPr kumimoji="1" lang="zh-CN" altLang="en-US" sz="5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9298" y="6168016"/>
            <a:ext cx="8704870" cy="505911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please feel free to contact me at: </a:t>
            </a:r>
            <a:r>
              <a:rPr lang="en-US" altLang="zh-CN" sz="2800" dirty="0" smtClean="0"/>
              <a:t>zdawang@bupt.edu.cn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9863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8711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/>
              <a:t>Contents</a:t>
            </a:r>
            <a:endParaRPr kumimoji="1" lang="zh-CN" altLang="en-US" b="1" dirty="0"/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457200" y="2096511"/>
            <a:ext cx="8229600" cy="3985634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 smtClean="0"/>
              <a:t>Introduction of 2D convolution operation</a:t>
            </a:r>
          </a:p>
          <a:p>
            <a:r>
              <a:rPr kumimoji="1" lang="en-US" altLang="zh-CN" dirty="0" smtClean="0"/>
              <a:t>Disadvantages of prior works and our motivation</a:t>
            </a:r>
          </a:p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mprovement of PE</a:t>
            </a:r>
          </a:p>
          <a:p>
            <a:pPr lvl="1"/>
            <a:r>
              <a:rPr kumimoji="1" lang="en-US" altLang="zh-CN" dirty="0"/>
              <a:t> Prior convolution PE</a:t>
            </a:r>
          </a:p>
          <a:p>
            <a:pPr lvl="1"/>
            <a:r>
              <a:rPr kumimoji="1" lang="en-US" altLang="zh-CN" dirty="0"/>
              <a:t> Improved convolution PE</a:t>
            </a:r>
          </a:p>
          <a:p>
            <a:r>
              <a:rPr kumimoji="1" lang="en-US" altLang="zh-CN" dirty="0" smtClean="0"/>
              <a:t>Structures for large-scale operation</a:t>
            </a:r>
          </a:p>
          <a:p>
            <a:pPr lvl="1"/>
            <a:r>
              <a:rPr kumimoji="1" lang="en-US" altLang="zh-CN" dirty="0" smtClean="0"/>
              <a:t>Optimization of on-chip </a:t>
            </a:r>
            <a:r>
              <a:rPr kumimoji="1" lang="en-US" altLang="zh-CN" dirty="0"/>
              <a:t>memory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Block </a:t>
            </a:r>
            <a:r>
              <a:rPr kumimoji="1" lang="en-US" altLang="zh-CN" dirty="0"/>
              <a:t>calculation</a:t>
            </a:r>
          </a:p>
          <a:p>
            <a:r>
              <a:rPr kumimoji="1" lang="en-US" altLang="zh-CN" dirty="0"/>
              <a:t>Performance Analysis</a:t>
            </a:r>
            <a:endParaRPr kumimoji="1" lang="en-US" altLang="zh-CN" dirty="0" smtClean="0"/>
          </a:p>
          <a:p>
            <a:pPr marL="457200" lvl="1" indent="0">
              <a:buNone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4874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What is 2D Convolution operation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2D convolution operation is to convolve the </a:t>
            </a:r>
            <a:r>
              <a:rPr lang="en-US" altLang="zh-CN" dirty="0" smtClean="0"/>
              <a:t>feature maps of the previous layer with a plurality of learnable kernels to </a:t>
            </a:r>
            <a:r>
              <a:rPr lang="en-US" altLang="zh-CN" dirty="0"/>
              <a:t>form </a:t>
            </a:r>
            <a:r>
              <a:rPr lang="en-US" altLang="zh-CN" dirty="0" smtClean="0"/>
              <a:t>the feature </a:t>
            </a:r>
            <a:r>
              <a:rPr lang="en-US" altLang="zh-CN" dirty="0"/>
              <a:t>maps of the next </a:t>
            </a:r>
            <a:r>
              <a:rPr lang="en-US" altLang="zh-CN" dirty="0" smtClean="0"/>
              <a:t>layer.</a:t>
            </a:r>
            <a:endParaRPr kumimoji="1" lang="zh-CN" altLang="en-US" b="1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87197"/>
            <a:ext cx="3039816" cy="221918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562" y="3787197"/>
            <a:ext cx="5495541" cy="245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7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8711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/>
              <a:t>Disadvantages of Prior works</a:t>
            </a:r>
            <a:endParaRPr kumimoji="1" lang="zh-CN" altLang="en-US" b="1" dirty="0"/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457200" y="2096511"/>
            <a:ext cx="8229600" cy="3722398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Lots </a:t>
            </a:r>
            <a:r>
              <a:rPr kumimoji="1" lang="en-US" altLang="zh-CN" dirty="0" smtClean="0"/>
              <a:t>of computing resources will be wasted for the traditional designed PE when the stride of operation is larger than 1.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Most works focus on small CNN networks such as </a:t>
            </a:r>
            <a:r>
              <a:rPr kumimoji="1" lang="en-US" altLang="zh-CN" dirty="0" err="1" smtClean="0"/>
              <a:t>LeNet</a:t>
            </a:r>
            <a:r>
              <a:rPr kumimoji="1" lang="en-US" altLang="zh-CN" dirty="0" smtClean="0"/>
              <a:t> and </a:t>
            </a:r>
            <a:r>
              <a:rPr kumimoji="1" lang="en-US" altLang="zh-CN" dirty="0" err="1" smtClean="0"/>
              <a:t>AlexNet</a:t>
            </a:r>
            <a:r>
              <a:rPr kumimoji="1" lang="en-US" altLang="zh-CN" dirty="0" smtClean="0"/>
              <a:t>. 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066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Our motivation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Redesign </a:t>
            </a:r>
            <a:r>
              <a:rPr lang="en-US" altLang="zh-CN" dirty="0" smtClean="0"/>
              <a:t>convolution PE </a:t>
            </a:r>
            <a:r>
              <a:rPr lang="en-US" altLang="zh-CN" dirty="0"/>
              <a:t>to </a:t>
            </a:r>
            <a:r>
              <a:rPr lang="en-US" altLang="zh-CN" dirty="0" smtClean="0"/>
              <a:t>eliminate redundant calculation.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Convolution operation of any size can be</a:t>
            </a:r>
            <a:br>
              <a:rPr lang="en-US" altLang="zh-CN" dirty="0" smtClean="0"/>
            </a:br>
            <a:r>
              <a:rPr lang="en-US" altLang="zh-CN" dirty="0" smtClean="0"/>
              <a:t>accelerated in low-level FPGAs while high memory bandwidth is not needed. </a:t>
            </a:r>
            <a:br>
              <a:rPr lang="en-US" altLang="zh-CN" dirty="0" smtClean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50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Prior convolution PE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33948"/>
            <a:ext cx="8229600" cy="630381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dirty="0" smtClean="0"/>
              <a:t>Z-type PE is designed to reduce the memory access times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588" y="2010744"/>
            <a:ext cx="6726522" cy="3332930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457200" y="5343674"/>
            <a:ext cx="8229600" cy="8398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When the stride(x) of convolution operation is larger than 1, we need to wait x-1 cycles to get the calculation result.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291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Improved convolution PE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92382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dirty="0" smtClean="0"/>
              <a:t>Basic idea: Store the 9 numbers in a calculation window in 9 small rams so that we can </a:t>
            </a:r>
            <a:r>
              <a:rPr lang="en-US" altLang="zh-CN" dirty="0"/>
              <a:t>load 9 numbers each cycle </a:t>
            </a:r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01" y="3380509"/>
            <a:ext cx="5143885" cy="295245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6101" y="2805812"/>
            <a:ext cx="222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Store: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043229" y="2833521"/>
            <a:ext cx="222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Load:</a:t>
            </a:r>
            <a:endParaRPr lang="zh-CN" altLang="en-US" sz="2800" dirty="0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671884"/>
              </p:ext>
            </p:extLst>
          </p:nvPr>
        </p:nvGraphicFramePr>
        <p:xfrm>
          <a:off x="6111559" y="4246063"/>
          <a:ext cx="2499050" cy="411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4" imgW="1562100" imgH="254000" progId="Equation.DSMT4">
                  <p:embed/>
                </p:oleObj>
              </mc:Choice>
              <mc:Fallback>
                <p:oleObj name="Equation" r:id="rId4" imgW="1562100" imgH="254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559" y="4246063"/>
                        <a:ext cx="2499050" cy="4114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443802"/>
              </p:ext>
            </p:extLst>
          </p:nvPr>
        </p:nvGraphicFramePr>
        <p:xfrm>
          <a:off x="6111559" y="4869850"/>
          <a:ext cx="2575241" cy="411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6" imgW="1612900" imgH="254000" progId="Equation.DSMT4">
                  <p:embed/>
                </p:oleObj>
              </mc:Choice>
              <mc:Fallback>
                <p:oleObj name="Equation" r:id="rId6" imgW="1612900" imgH="254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559" y="4869850"/>
                        <a:ext cx="2575241" cy="4114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6043229" y="3384450"/>
            <a:ext cx="26435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The location of number in (x, y):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7188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 smtClean="0"/>
              <a:t>Optimization of on-chip memory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There are two structures to optimize the usage of on-chip memory.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17" y="3726873"/>
            <a:ext cx="8617734" cy="177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 smtClean="0"/>
              <a:t>Block calculation</a:t>
            </a:r>
            <a:endParaRPr kumimoji="1"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14055"/>
          </a:xfrm>
        </p:spPr>
        <p:txBody>
          <a:bodyPr/>
          <a:lstStyle/>
          <a:p>
            <a:r>
              <a:rPr kumimoji="1" lang="en-US" altLang="zh-CN" dirty="0"/>
              <a:t>Block calculation is to divided a large-scale </a:t>
            </a:r>
            <a:r>
              <a:rPr kumimoji="1" lang="en-US" altLang="zh-CN" dirty="0" smtClean="0"/>
              <a:t>2D convolution </a:t>
            </a:r>
            <a:r>
              <a:rPr kumimoji="1" lang="en-US" altLang="zh-CN" dirty="0"/>
              <a:t>operation into some small-scale 2D </a:t>
            </a:r>
            <a:r>
              <a:rPr kumimoji="1" lang="en-US" altLang="zh-CN" dirty="0" smtClean="0"/>
              <a:t>convolution operations.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089" y="3396817"/>
            <a:ext cx="6225821" cy="274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287</Words>
  <Application>Microsoft Office PowerPoint</Application>
  <PresentationFormat>全屏显示(4:3)</PresentationFormat>
  <Paragraphs>38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Office 主题</vt:lpstr>
      <vt:lpstr>Equation</vt:lpstr>
      <vt:lpstr>A High Performance Framework for Large-scale 2D Convolution Operation on FPGA  </vt:lpstr>
      <vt:lpstr>Contents</vt:lpstr>
      <vt:lpstr>What is 2D Convolution operation</vt:lpstr>
      <vt:lpstr>Disadvantages of Prior works</vt:lpstr>
      <vt:lpstr>Our motivation</vt:lpstr>
      <vt:lpstr>Prior convolution PE</vt:lpstr>
      <vt:lpstr>Improved convolution PE</vt:lpstr>
      <vt:lpstr>Optimization of on-chip memory</vt:lpstr>
      <vt:lpstr>Block calculation</vt:lpstr>
      <vt:lpstr>Performance Analysis</vt:lpstr>
      <vt:lpstr>Thanks! </vt:lpstr>
    </vt:vector>
  </TitlesOfParts>
  <Company>zhongyue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Directional Element HOG for Sketch Recognition </dc:title>
  <dc:creator>zhongyue zhong</dc:creator>
  <cp:lastModifiedBy>dawang</cp:lastModifiedBy>
  <cp:revision>62</cp:revision>
  <dcterms:created xsi:type="dcterms:W3CDTF">2018-08-21T11:03:25Z</dcterms:created>
  <dcterms:modified xsi:type="dcterms:W3CDTF">2018-10-13T12:17:52Z</dcterms:modified>
</cp:coreProperties>
</file>