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7" r:id="rId4"/>
    <p:sldId id="258" r:id="rId5"/>
    <p:sldId id="263" r:id="rId6"/>
    <p:sldId id="264" r:id="rId7"/>
    <p:sldId id="265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479F"/>
    <a:srgbClr val="BD3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737"/>
  </p:normalViewPr>
  <p:slideViewPr>
    <p:cSldViewPr snapToGrid="0" snapToObjects="1">
      <p:cViewPr varScale="1">
        <p:scale>
          <a:sx n="95" d="100"/>
          <a:sy n="95" d="100"/>
        </p:scale>
        <p:origin x="56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1349C-49A4-9040-A2CF-E25CE7D8F9C0}" type="datetimeFigureOut">
              <a:rPr kumimoji="1" lang="zh-CN" altLang="en-US" smtClean="0"/>
              <a:t>2018/10/11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C1B2E-2BB5-C84D-8729-8301DE5379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3483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existing hand-crafted features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C1B2E-2BB5-C84D-8729-8301DE53793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5990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2"/>
              <a:buChar char="l"/>
            </a:pPr>
            <a:r>
              <a:rPr lang="en-US" altLang="zh-CN" sz="1200" dirty="0"/>
              <a:t>Only composed by</a:t>
            </a:r>
            <a:r>
              <a:rPr lang="zh-CN" altLang="en-US" sz="1200" dirty="0"/>
              <a:t> </a:t>
            </a:r>
            <a:r>
              <a:rPr lang="en-US" altLang="zh-CN" sz="1200" dirty="0"/>
              <a:t>black strokes or lines</a:t>
            </a:r>
          </a:p>
          <a:p>
            <a:pPr>
              <a:buFont typeface="Wingdings" charset="2"/>
              <a:buChar char="l"/>
            </a:pPr>
            <a:r>
              <a:rPr lang="en-US" altLang="zh-CN" sz="1200" dirty="0"/>
              <a:t>Highly iconic and abstract</a:t>
            </a:r>
          </a:p>
          <a:p>
            <a:pPr>
              <a:buFont typeface="Wingdings" charset="2"/>
              <a:buChar char="l"/>
            </a:pPr>
            <a:r>
              <a:rPr lang="en-US" altLang="zh-CN" sz="1200" dirty="0"/>
              <a:t>Distinct appearance variations owing to the fact that different people have different drawing styles and abilities</a:t>
            </a:r>
            <a:r>
              <a:rPr lang="en-US" altLang="zh-CN" sz="1200" dirty="0">
                <a:effectLst/>
              </a:rPr>
              <a:t> </a:t>
            </a:r>
            <a:endParaRPr kumimoji="1" lang="en-US" altLang="zh-CN" sz="1200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C1B2E-2BB5-C84D-8729-8301DE53793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371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09F3-7D26-5A49-A1C3-C430EDC8B72B}" type="datetimeFigureOut">
              <a:rPr kumimoji="1" lang="zh-CN" altLang="en-US" smtClean="0"/>
              <a:t>2018/10/11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06B-11AF-EB44-A311-221056E165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261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09F3-7D26-5A49-A1C3-C430EDC8B72B}" type="datetimeFigureOut">
              <a:rPr kumimoji="1" lang="zh-CN" altLang="en-US" smtClean="0"/>
              <a:t>2018/10/11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06B-11AF-EB44-A311-221056E165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14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09F3-7D26-5A49-A1C3-C430EDC8B72B}" type="datetimeFigureOut">
              <a:rPr kumimoji="1" lang="zh-CN" altLang="en-US" smtClean="0"/>
              <a:t>2018/10/11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06B-11AF-EB44-A311-221056E165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259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09F3-7D26-5A49-A1C3-C430EDC8B72B}" type="datetimeFigureOut">
              <a:rPr kumimoji="1" lang="zh-CN" altLang="en-US" smtClean="0"/>
              <a:t>2018/10/11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06B-11AF-EB44-A311-221056E165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946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09F3-7D26-5A49-A1C3-C430EDC8B72B}" type="datetimeFigureOut">
              <a:rPr kumimoji="1" lang="zh-CN" altLang="en-US" smtClean="0"/>
              <a:t>2018/10/11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06B-11AF-EB44-A311-221056E165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54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09F3-7D26-5A49-A1C3-C430EDC8B72B}" type="datetimeFigureOut">
              <a:rPr kumimoji="1" lang="zh-CN" altLang="en-US" smtClean="0"/>
              <a:t>2018/10/11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06B-11AF-EB44-A311-221056E165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679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09F3-7D26-5A49-A1C3-C430EDC8B72B}" type="datetimeFigureOut">
              <a:rPr kumimoji="1" lang="zh-CN" altLang="en-US" smtClean="0"/>
              <a:t>2018/10/11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06B-11AF-EB44-A311-221056E165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485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09F3-7D26-5A49-A1C3-C430EDC8B72B}" type="datetimeFigureOut">
              <a:rPr kumimoji="1" lang="zh-CN" altLang="en-US" smtClean="0"/>
              <a:t>2018/10/11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06B-11AF-EB44-A311-221056E165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921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09F3-7D26-5A49-A1C3-C430EDC8B72B}" type="datetimeFigureOut">
              <a:rPr kumimoji="1" lang="zh-CN" altLang="en-US" smtClean="0"/>
              <a:t>2018/10/11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06B-11AF-EB44-A311-221056E165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931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09F3-7D26-5A49-A1C3-C430EDC8B72B}" type="datetimeFigureOut">
              <a:rPr kumimoji="1" lang="zh-CN" altLang="en-US" smtClean="0"/>
              <a:t>2018/10/11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06B-11AF-EB44-A311-221056E165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330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09F3-7D26-5A49-A1C3-C430EDC8B72B}" type="datetimeFigureOut">
              <a:rPr kumimoji="1" lang="zh-CN" altLang="en-US" smtClean="0"/>
              <a:t>2018/10/11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06B-11AF-EB44-A311-221056E165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742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809F3-7D26-5A49-A1C3-C430EDC8B72B}" type="datetimeFigureOut">
              <a:rPr kumimoji="1" lang="zh-CN" altLang="en-US" smtClean="0"/>
              <a:t>2018/10/11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A906B-11AF-EB44-A311-221056E165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448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2267" y="946602"/>
            <a:ext cx="7772400" cy="1470025"/>
          </a:xfrm>
        </p:spPr>
        <p:txBody>
          <a:bodyPr/>
          <a:lstStyle/>
          <a:p>
            <a:r>
              <a:rPr lang="en-US" altLang="zh-CN" b="1" dirty="0"/>
              <a:t>Directional Element HOG for Sketch Recognition</a:t>
            </a:r>
            <a:r>
              <a:rPr lang="en-US" altLang="zh-CN" dirty="0">
                <a:effectLst/>
              </a:rPr>
              <a:t>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82888" y="4168775"/>
            <a:ext cx="6400800" cy="1752600"/>
          </a:xfrm>
        </p:spPr>
        <p:txBody>
          <a:bodyPr/>
          <a:lstStyle/>
          <a:p>
            <a:r>
              <a:rPr lang="en-US" altLang="zh-CN" dirty="0"/>
              <a:t>Tianming Du</a:t>
            </a:r>
            <a:r>
              <a:rPr lang="de-DE" altLang="zh-CN" dirty="0"/>
              <a:t>, </a:t>
            </a:r>
            <a:r>
              <a:rPr lang="en-US" altLang="zh-CN" dirty="0" err="1"/>
              <a:t>Honggang</a:t>
            </a:r>
            <a:r>
              <a:rPr lang="en-US" altLang="zh-CN" dirty="0"/>
              <a:t> Zhang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71600" y="5826805"/>
            <a:ext cx="6823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Beijing of Posts and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bg1">
                    <a:lumMod val="65000"/>
                  </a:schemeClr>
                </a:solidFill>
              </a:rPr>
              <a:t>TeleUniversity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 communications </a:t>
            </a:r>
            <a:endParaRPr kumimoji="1" lang="zh-CN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79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/>
              <a:t>Thanks! </a:t>
            </a:r>
            <a:endParaRPr kumimoji="1" lang="zh-CN" altLang="en-US" sz="5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9298" y="6168016"/>
            <a:ext cx="8704870" cy="505911"/>
          </a:xfrm>
        </p:spPr>
        <p:txBody>
          <a:bodyPr>
            <a:normAutofit fontScale="92500"/>
          </a:bodyPr>
          <a:lstStyle/>
          <a:p>
            <a:r>
              <a:rPr lang="en-US" altLang="zh-CN" sz="2800" dirty="0"/>
              <a:t>please feel free to contact me at: mercedes1993@bupt.edu.cn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9863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Disadvantages of Prior Works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Ignoring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BD3025"/>
                </a:solidFill>
              </a:rPr>
              <a:t>2 unique characteristics </a:t>
            </a:r>
            <a:r>
              <a:rPr lang="en-US" altLang="zh-CN" dirty="0"/>
              <a:t>of free-hand sketches : </a:t>
            </a:r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 Sketches are composed of black strokes and lines</a:t>
            </a:r>
          </a:p>
          <a:p>
            <a:pPr lvl="1"/>
            <a:r>
              <a:rPr lang="en-US" altLang="zh-CN" dirty="0"/>
              <a:t>(ii) Sketches are highly iconic and abstract line drawings,</a:t>
            </a:r>
            <a:r>
              <a:rPr lang="zh-CN" altLang="en-US" dirty="0"/>
              <a:t> </a:t>
            </a:r>
            <a:r>
              <a:rPr lang="en-US" altLang="zh-CN" dirty="0"/>
              <a:t>and full of diversity</a:t>
            </a:r>
          </a:p>
          <a:p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46" y="4905741"/>
            <a:ext cx="3353681" cy="122042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3889" y="4190431"/>
            <a:ext cx="3495838" cy="26170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782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Our</a:t>
            </a:r>
            <a:r>
              <a:rPr lang="zh-CN" altLang="en-US" b="1" dirty="0"/>
              <a:t> </a:t>
            </a:r>
            <a:r>
              <a:rPr lang="en-US" altLang="zh-CN" b="1" dirty="0"/>
              <a:t>Motivation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BD3025"/>
                </a:solidFill>
              </a:rPr>
              <a:t>similarity</a:t>
            </a:r>
            <a:r>
              <a:rPr lang="zh-CN" altLang="en-US" dirty="0"/>
              <a:t> </a:t>
            </a:r>
            <a:r>
              <a:rPr lang="en-US" altLang="zh-CN" dirty="0"/>
              <a:t>between freehand sketch and</a:t>
            </a:r>
            <a:r>
              <a:rPr lang="zh-CN" altLang="en-US" dirty="0"/>
              <a:t> </a:t>
            </a:r>
            <a:r>
              <a:rPr lang="en-US" altLang="zh-CN" dirty="0"/>
              <a:t>handwritten Chinese character.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10166"/>
          <a:stretch/>
        </p:blipFill>
        <p:spPr>
          <a:xfrm>
            <a:off x="1299285" y="2852963"/>
            <a:ext cx="6528075" cy="3487227"/>
          </a:xfrm>
          <a:prstGeom prst="rect">
            <a:avLst/>
          </a:prstGeom>
          <a:ln w="57150" cmpd="sng"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414694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What is directional element HOG 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59235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Introducing the directional element into cell bins of HOG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BD3025"/>
                </a:solidFill>
              </a:rPr>
              <a:t>Step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Skeleton extraction </a:t>
            </a:r>
          </a:p>
          <a:p>
            <a:pPr marL="0" indent="0">
              <a:buNone/>
            </a:pPr>
            <a:r>
              <a:rPr lang="en-US" altLang="zh-CN" dirty="0"/>
              <a:t>		2. Dot</a:t>
            </a:r>
            <a:r>
              <a:rPr lang="zh-CN" altLang="en-US" dirty="0"/>
              <a:t> </a:t>
            </a:r>
            <a:r>
              <a:rPr lang="en-US" altLang="zh-CN" dirty="0"/>
              <a:t>orientation </a:t>
            </a:r>
          </a:p>
          <a:p>
            <a:pPr marL="0" indent="0">
              <a:buNone/>
            </a:pPr>
            <a:r>
              <a:rPr lang="en-US" altLang="zh-CN" dirty="0"/>
              <a:t>		3. Vector</a:t>
            </a:r>
            <a:r>
              <a:rPr lang="zh-CN" altLang="en-US" dirty="0"/>
              <a:t> </a:t>
            </a:r>
            <a:r>
              <a:rPr lang="en-US" altLang="zh-CN" dirty="0"/>
              <a:t>construction</a:t>
            </a:r>
          </a:p>
          <a:p>
            <a:pPr marL="0" indent="0" algn="ctr">
              <a:buNone/>
            </a:pPr>
            <a:endParaRPr kumimoji="1" lang="en-US" altLang="zh-CN" dirty="0"/>
          </a:p>
          <a:p>
            <a:pPr marL="0" indent="0" algn="ctr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67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Skeleton extraction</a:t>
            </a:r>
            <a:endParaRPr kumimoji="1"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39" y="2074907"/>
            <a:ext cx="5061037" cy="953686"/>
          </a:xfrm>
          <a:prstGeom prst="rect">
            <a:avLst/>
          </a:prstGeom>
          <a:ln w="38100" cmpd="sng">
            <a:solidFill>
              <a:srgbClr val="10479F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578" y="3714267"/>
            <a:ext cx="2489200" cy="2590800"/>
          </a:xfrm>
          <a:prstGeom prst="rect">
            <a:avLst/>
          </a:prstGeom>
          <a:ln w="28575" cmpd="sng">
            <a:solidFill>
              <a:srgbClr val="10479F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532" y="3650767"/>
            <a:ext cx="2578100" cy="2654300"/>
          </a:xfrm>
          <a:prstGeom prst="rect">
            <a:avLst/>
          </a:prstGeom>
          <a:ln w="28575" cmpd="sng">
            <a:solidFill>
              <a:srgbClr val="10479F"/>
            </a:solidFill>
          </a:ln>
        </p:spPr>
      </p:pic>
      <p:sp>
        <p:nvSpPr>
          <p:cNvPr id="8" name="右箭头 7"/>
          <p:cNvSpPr/>
          <p:nvPr/>
        </p:nvSpPr>
        <p:spPr>
          <a:xfrm>
            <a:off x="3621120" y="4641250"/>
            <a:ext cx="1715976" cy="822960"/>
          </a:xfrm>
          <a:prstGeom prst="rightArrow">
            <a:avLst/>
          </a:prstGeom>
          <a:solidFill>
            <a:srgbClr val="1047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srgbClr val="1047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84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Dot</a:t>
            </a:r>
            <a:r>
              <a:rPr lang="zh-CN" altLang="en-US" b="1" dirty="0"/>
              <a:t> </a:t>
            </a:r>
            <a:r>
              <a:rPr lang="en-US" altLang="zh-CN" b="1" dirty="0"/>
              <a:t>orientation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Directional elements is assigned to lines which cross the skeleton point to determine their directions</a:t>
            </a:r>
          </a:p>
          <a:p>
            <a:endParaRPr kumimoji="1" lang="zh-CN" altLang="en-US" dirty="0"/>
          </a:p>
        </p:txBody>
      </p:sp>
      <p:pic>
        <p:nvPicPr>
          <p:cNvPr id="4" name="图片 3" descr="def1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02" y="3338326"/>
            <a:ext cx="1080000" cy="1080000"/>
          </a:xfrm>
          <a:prstGeom prst="rect">
            <a:avLst/>
          </a:prstGeom>
          <a:ln w="28575" cmpd="sng">
            <a:solidFill>
              <a:srgbClr val="10479F"/>
            </a:solidFill>
          </a:ln>
        </p:spPr>
      </p:pic>
      <p:pic>
        <p:nvPicPr>
          <p:cNvPr id="5" name="图片 4" descr="def2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824" y="3338326"/>
            <a:ext cx="1080000" cy="1080000"/>
          </a:xfrm>
          <a:prstGeom prst="rect">
            <a:avLst/>
          </a:prstGeom>
          <a:ln w="28575" cmpd="sng">
            <a:solidFill>
              <a:srgbClr val="10479F"/>
            </a:solidFill>
          </a:ln>
        </p:spPr>
      </p:pic>
      <p:pic>
        <p:nvPicPr>
          <p:cNvPr id="6" name="图片 5" descr="def3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146" y="3336849"/>
            <a:ext cx="1080000" cy="1080000"/>
          </a:xfrm>
          <a:prstGeom prst="rect">
            <a:avLst/>
          </a:prstGeom>
          <a:ln w="28575" cmpd="sng">
            <a:solidFill>
              <a:srgbClr val="10479F"/>
            </a:solidFill>
          </a:ln>
        </p:spPr>
      </p:pic>
      <p:pic>
        <p:nvPicPr>
          <p:cNvPr id="7" name="图片 6" descr="def4.bmp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468" y="3336849"/>
            <a:ext cx="1080000" cy="1080000"/>
          </a:xfrm>
          <a:prstGeom prst="rect">
            <a:avLst/>
          </a:prstGeom>
          <a:ln w="28575" cmpd="sng">
            <a:solidFill>
              <a:srgbClr val="10479F"/>
            </a:solidFill>
          </a:ln>
        </p:spPr>
      </p:pic>
      <p:pic>
        <p:nvPicPr>
          <p:cNvPr id="8" name="图片 7" descr="def5.bmp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790" y="3336849"/>
            <a:ext cx="1080000" cy="1080000"/>
          </a:xfrm>
          <a:prstGeom prst="rect">
            <a:avLst/>
          </a:prstGeom>
          <a:ln w="28575" cmpd="sng">
            <a:solidFill>
              <a:srgbClr val="10479F"/>
            </a:solidFill>
          </a:ln>
        </p:spPr>
      </p:pic>
      <p:pic>
        <p:nvPicPr>
          <p:cNvPr id="10" name="图片 9" descr="def6.bmp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113" y="3336849"/>
            <a:ext cx="1080000" cy="1080000"/>
          </a:xfrm>
          <a:prstGeom prst="rect">
            <a:avLst/>
          </a:prstGeom>
          <a:ln w="28575" cmpd="sng">
            <a:solidFill>
              <a:srgbClr val="10479F"/>
            </a:solidFill>
          </a:ln>
        </p:spPr>
      </p:pic>
      <p:pic>
        <p:nvPicPr>
          <p:cNvPr id="11" name="图片 10" descr="def7.bmp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02" y="5163345"/>
            <a:ext cx="1080000" cy="1080000"/>
          </a:xfrm>
          <a:prstGeom prst="rect">
            <a:avLst/>
          </a:prstGeom>
          <a:ln w="28575" cmpd="sng">
            <a:solidFill>
              <a:srgbClr val="10479F"/>
            </a:solidFill>
          </a:ln>
        </p:spPr>
      </p:pic>
      <p:pic>
        <p:nvPicPr>
          <p:cNvPr id="12" name="图片 11" descr="def8.bmp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824" y="5163345"/>
            <a:ext cx="1080000" cy="1080000"/>
          </a:xfrm>
          <a:prstGeom prst="rect">
            <a:avLst/>
          </a:prstGeom>
          <a:ln w="28575" cmpd="sng">
            <a:solidFill>
              <a:srgbClr val="10479F"/>
            </a:solidFill>
          </a:ln>
        </p:spPr>
      </p:pic>
      <p:pic>
        <p:nvPicPr>
          <p:cNvPr id="13" name="图片 12" descr="def9.bmp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146" y="5163345"/>
            <a:ext cx="1080000" cy="1080000"/>
          </a:xfrm>
          <a:prstGeom prst="rect">
            <a:avLst/>
          </a:prstGeom>
          <a:ln w="28575" cmpd="sng">
            <a:solidFill>
              <a:srgbClr val="10479F"/>
            </a:solidFill>
          </a:ln>
        </p:spPr>
      </p:pic>
      <p:pic>
        <p:nvPicPr>
          <p:cNvPr id="14" name="图片 13" descr="def10.bmp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468" y="5163345"/>
            <a:ext cx="1080000" cy="1080000"/>
          </a:xfrm>
          <a:prstGeom prst="rect">
            <a:avLst/>
          </a:prstGeom>
          <a:ln w="28575" cmpd="sng">
            <a:solidFill>
              <a:srgbClr val="10479F"/>
            </a:solidFill>
          </a:ln>
        </p:spPr>
      </p:pic>
      <p:pic>
        <p:nvPicPr>
          <p:cNvPr id="15" name="图片 14" descr="def11.bmp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790" y="5163345"/>
            <a:ext cx="1080000" cy="1080000"/>
          </a:xfrm>
          <a:prstGeom prst="rect">
            <a:avLst/>
          </a:prstGeom>
          <a:ln w="28575" cmpd="sng">
            <a:solidFill>
              <a:srgbClr val="10479F"/>
            </a:solidFill>
          </a:ln>
        </p:spPr>
      </p:pic>
      <p:pic>
        <p:nvPicPr>
          <p:cNvPr id="16" name="图片 15" descr="def12.bmp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113" y="5163345"/>
            <a:ext cx="1080000" cy="1080000"/>
          </a:xfrm>
          <a:prstGeom prst="rect">
            <a:avLst/>
          </a:prstGeom>
          <a:ln w="28575" cmpd="sng">
            <a:solidFill>
              <a:srgbClr val="10479F"/>
            </a:solidFill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7014A77-3A42-ED40-8648-AEBCC46C901C}"/>
              </a:ext>
            </a:extLst>
          </p:cNvPr>
          <p:cNvSpPr txBox="1"/>
          <p:nvPr/>
        </p:nvSpPr>
        <p:spPr>
          <a:xfrm>
            <a:off x="742843" y="4518066"/>
            <a:ext cx="110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[0, 1, 0, 0]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EDF05D6-BFBC-A140-9A59-A8F0C99243F6}"/>
              </a:ext>
            </a:extLst>
          </p:cNvPr>
          <p:cNvSpPr txBox="1"/>
          <p:nvPr/>
        </p:nvSpPr>
        <p:spPr>
          <a:xfrm>
            <a:off x="2079165" y="4518066"/>
            <a:ext cx="110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[1, 0, 0, 0]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73A53DD-F919-5143-84EE-982453796E31}"/>
              </a:ext>
            </a:extLst>
          </p:cNvPr>
          <p:cNvSpPr txBox="1"/>
          <p:nvPr/>
        </p:nvSpPr>
        <p:spPr>
          <a:xfrm>
            <a:off x="3415487" y="4519315"/>
            <a:ext cx="110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[0, 0, 1, 0]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9C755D7-4156-9C4B-AB0F-8EB40EBACA34}"/>
              </a:ext>
            </a:extLst>
          </p:cNvPr>
          <p:cNvSpPr txBox="1"/>
          <p:nvPr/>
        </p:nvSpPr>
        <p:spPr>
          <a:xfrm>
            <a:off x="5930849" y="4518066"/>
            <a:ext cx="151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[0, 0.5, 0, 0.5]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AF98EEF-916F-E843-895D-319BA8B8AE4A}"/>
              </a:ext>
            </a:extLst>
          </p:cNvPr>
          <p:cNvSpPr txBox="1"/>
          <p:nvPr/>
        </p:nvSpPr>
        <p:spPr>
          <a:xfrm>
            <a:off x="4714821" y="4518066"/>
            <a:ext cx="110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[0, 0, 0, 1]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3F2D4DC-494F-914C-A229-167120EA48A6}"/>
              </a:ext>
            </a:extLst>
          </p:cNvPr>
          <p:cNvSpPr txBox="1"/>
          <p:nvPr/>
        </p:nvSpPr>
        <p:spPr>
          <a:xfrm>
            <a:off x="7331966" y="4491689"/>
            <a:ext cx="151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[0, 0.5, 0.5, 0]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476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Vector</a:t>
            </a:r>
            <a:r>
              <a:rPr lang="zh-CN" altLang="en-US" b="1" dirty="0"/>
              <a:t> </a:t>
            </a:r>
            <a:r>
              <a:rPr lang="en-US" altLang="zh-CN" b="1" dirty="0"/>
              <a:t>construction</a:t>
            </a:r>
            <a:endParaRPr kumimoji="1" lang="zh-CN" altLang="en-US" b="1" dirty="0"/>
          </a:p>
        </p:txBody>
      </p:sp>
      <p:pic>
        <p:nvPicPr>
          <p:cNvPr id="4" name="图片 3" descr="process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68" y="1954215"/>
            <a:ext cx="7933532" cy="4156134"/>
          </a:xfrm>
          <a:prstGeom prst="rect">
            <a:avLst/>
          </a:prstGeom>
          <a:ln w="28575" cmpd="sng">
            <a:solidFill>
              <a:srgbClr val="10479F"/>
            </a:solidFill>
          </a:ln>
        </p:spPr>
      </p:pic>
      <p:sp>
        <p:nvSpPr>
          <p:cNvPr id="5" name="矩形 4"/>
          <p:cNvSpPr/>
          <p:nvPr/>
        </p:nvSpPr>
        <p:spPr>
          <a:xfrm>
            <a:off x="5714230" y="3674711"/>
            <a:ext cx="1972702" cy="2389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84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Quantitative Results 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768835"/>
              </p:ext>
            </p:extLst>
          </p:nvPr>
        </p:nvGraphicFramePr>
        <p:xfrm>
          <a:off x="616049" y="2916261"/>
          <a:ext cx="7908607" cy="320990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264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7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6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01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b="1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Methods</a:t>
                      </a:r>
                      <a:endParaRPr lang="en-US" sz="260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5578" marR="7557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b="1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Accuracy</a:t>
                      </a:r>
                      <a:endParaRPr lang="en-US" sz="2600" kern="10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b="1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(On TU-Berlin)</a:t>
                      </a:r>
                      <a:endParaRPr lang="en-US" sz="2600" kern="10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5578" marR="7557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b="1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Accuracy</a:t>
                      </a:r>
                      <a:endParaRPr lang="en-US" sz="2600" kern="10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b="1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(On Sketchy)</a:t>
                      </a:r>
                      <a:endParaRPr lang="en-US" sz="2600" kern="10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5578" marR="7557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4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b="1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DEF</a:t>
                      </a:r>
                      <a:endParaRPr lang="en-US" sz="2600" kern="10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5578" marR="7557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35.41%</a:t>
                      </a:r>
                      <a:endParaRPr lang="en-US" sz="2600">
                        <a:solidFill>
                          <a:srgbClr val="000000"/>
                        </a:solidFill>
                        <a:effectLst/>
                        <a:latin typeface="Calibri"/>
                        <a:cs typeface="SimSun"/>
                      </a:endParaRPr>
                    </a:p>
                  </a:txBody>
                  <a:tcPr marL="75578" marR="7557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65.89%</a:t>
                      </a:r>
                      <a:endParaRPr lang="en-US" sz="2600">
                        <a:solidFill>
                          <a:srgbClr val="000000"/>
                        </a:solidFill>
                        <a:effectLst/>
                        <a:latin typeface="Calibri"/>
                        <a:cs typeface="SimSun"/>
                      </a:endParaRPr>
                    </a:p>
                  </a:txBody>
                  <a:tcPr marL="75578" marR="7557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4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b="1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HOG</a:t>
                      </a:r>
                      <a:endParaRPr lang="en-US" sz="2600" kern="10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5578" marR="7557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39.50%</a:t>
                      </a:r>
                      <a:endParaRPr lang="en-US" sz="2600">
                        <a:solidFill>
                          <a:srgbClr val="000000"/>
                        </a:solidFill>
                        <a:effectLst/>
                        <a:latin typeface="Calibri"/>
                        <a:cs typeface="SimSun"/>
                      </a:endParaRPr>
                    </a:p>
                  </a:txBody>
                  <a:tcPr marL="75578" marR="7557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74.19%</a:t>
                      </a:r>
                      <a:endParaRPr lang="en-US" sz="2600" dirty="0">
                        <a:solidFill>
                          <a:srgbClr val="000000"/>
                        </a:solidFill>
                        <a:effectLst/>
                        <a:latin typeface="Calibri"/>
                        <a:cs typeface="SimSun"/>
                      </a:endParaRPr>
                    </a:p>
                  </a:txBody>
                  <a:tcPr marL="75578" marR="7557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4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b="1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DEF+HOG</a:t>
                      </a:r>
                      <a:endParaRPr lang="en-US" sz="2600" kern="10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5578" marR="7557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39.76%</a:t>
                      </a:r>
                      <a:endParaRPr lang="en-US" sz="2600">
                        <a:solidFill>
                          <a:srgbClr val="000000"/>
                        </a:solidFill>
                        <a:effectLst/>
                        <a:latin typeface="Calibri"/>
                        <a:cs typeface="SimSun"/>
                      </a:endParaRPr>
                    </a:p>
                  </a:txBody>
                  <a:tcPr marL="75578" marR="7557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74.42%</a:t>
                      </a:r>
                      <a:endParaRPr lang="en-US" sz="2600">
                        <a:solidFill>
                          <a:srgbClr val="000000"/>
                        </a:solidFill>
                        <a:effectLst/>
                        <a:latin typeface="Calibri"/>
                        <a:cs typeface="SimSun"/>
                      </a:endParaRPr>
                    </a:p>
                  </a:txBody>
                  <a:tcPr marL="75578" marR="7557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4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b="1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Our method</a:t>
                      </a:r>
                      <a:endParaRPr lang="en-US" sz="2600" kern="10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5578" marR="7557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41.81%</a:t>
                      </a:r>
                      <a:endParaRPr lang="en-US" sz="2600" dirty="0">
                        <a:solidFill>
                          <a:srgbClr val="000000"/>
                        </a:solidFill>
                        <a:effectLst/>
                        <a:latin typeface="Calibri"/>
                        <a:cs typeface="SimSun"/>
                      </a:endParaRPr>
                    </a:p>
                  </a:txBody>
                  <a:tcPr marL="75578" marR="7557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80.62%</a:t>
                      </a:r>
                      <a:endParaRPr lang="en-US" sz="2600" dirty="0">
                        <a:solidFill>
                          <a:srgbClr val="000000"/>
                        </a:solidFill>
                        <a:effectLst/>
                        <a:latin typeface="Calibri"/>
                        <a:cs typeface="SimSun"/>
                      </a:endParaRPr>
                    </a:p>
                  </a:txBody>
                  <a:tcPr marL="75578" marR="7557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2800" b="1" dirty="0"/>
              <a:t>Table</a:t>
            </a:r>
            <a:r>
              <a:rPr lang="en-US" altLang="zh-CN" sz="2800" dirty="0"/>
              <a:t> Comparison with</a:t>
            </a:r>
            <a:r>
              <a:rPr lang="zh-CN" altLang="en-US" sz="2800" dirty="0"/>
              <a:t> </a:t>
            </a:r>
            <a:r>
              <a:rPr lang="en-US" altLang="zh-CN" sz="2800" dirty="0"/>
              <a:t>other methods on two</a:t>
            </a:r>
            <a:r>
              <a:rPr lang="zh-CN" altLang="en-US" sz="2800" dirty="0"/>
              <a:t> </a:t>
            </a:r>
            <a:r>
              <a:rPr lang="en-US" altLang="zh-CN" sz="2800" dirty="0"/>
              <a:t>different</a:t>
            </a:r>
            <a:r>
              <a:rPr lang="zh-CN" altLang="en-US" sz="2800" dirty="0"/>
              <a:t> </a:t>
            </a:r>
            <a:r>
              <a:rPr lang="en-US" altLang="zh-CN" sz="2800" dirty="0"/>
              <a:t>datasets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									</a:t>
            </a:r>
            <a:r>
              <a:rPr lang="en-US" altLang="zh-CN" sz="2800" dirty="0">
                <a:solidFill>
                  <a:srgbClr val="FF0000"/>
                </a:solidFill>
              </a:rPr>
              <a:t>↑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2%</a:t>
            </a:r>
            <a:r>
              <a:rPr lang="zh-CN" altLang="en-US" sz="2800" dirty="0">
                <a:solidFill>
                  <a:srgbClr val="FF0000"/>
                </a:solidFill>
              </a:rPr>
              <a:t>                         </a:t>
            </a:r>
            <a:r>
              <a:rPr lang="en-US" altLang="zh-CN" sz="2800" dirty="0">
                <a:solidFill>
                  <a:srgbClr val="FF0000"/>
                </a:solidFill>
              </a:rPr>
              <a:t>↑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6%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123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1070" y="538424"/>
            <a:ext cx="3285558" cy="2070860"/>
          </a:xfrm>
        </p:spPr>
        <p:txBody>
          <a:bodyPr>
            <a:normAutofit/>
          </a:bodyPr>
          <a:lstStyle/>
          <a:p>
            <a:r>
              <a:rPr lang="en-US" altLang="zh-CN" b="1" dirty="0"/>
              <a:t>Quantitative</a:t>
            </a:r>
            <a:br>
              <a:rPr lang="en-US" altLang="zh-CN" b="1" dirty="0"/>
            </a:br>
            <a:r>
              <a:rPr lang="en-US" altLang="zh-CN" b="1" dirty="0"/>
              <a:t> Results 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90"/>
            <a:ext cx="4829916" cy="342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718400" y="4225094"/>
            <a:ext cx="3285558" cy="2070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Confusion matrices of 10 categories</a:t>
            </a:r>
            <a:endParaRPr kumimoji="1" lang="zh-CN" altLang="en-US" b="1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59640" y="2637433"/>
            <a:ext cx="4723052" cy="2070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Using HOG Feature</a:t>
            </a:r>
            <a:endParaRPr kumimoji="1"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5301070" y="2944784"/>
            <a:ext cx="3506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Using  DE-HOG feature</a:t>
            </a:r>
            <a:r>
              <a:rPr lang="en-US" altLang="zh-CN" sz="2800" dirty="0">
                <a:effectLst/>
              </a:rPr>
              <a:t> </a:t>
            </a:r>
            <a:endParaRPr kumimoji="1" lang="zh-CN" altLang="en-US" sz="2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724" y="3438000"/>
            <a:ext cx="4801276" cy="342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椭圆 11"/>
          <p:cNvSpPr/>
          <p:nvPr/>
        </p:nvSpPr>
        <p:spPr>
          <a:xfrm>
            <a:off x="5188471" y="3742262"/>
            <a:ext cx="1055099" cy="797088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881197" y="5376969"/>
            <a:ext cx="1926136" cy="1107817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493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269</Words>
  <Application>Microsoft Macintosh PowerPoint</Application>
  <PresentationFormat>全屏显示(4:3)</PresentationFormat>
  <Paragraphs>64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宋体</vt:lpstr>
      <vt:lpstr>宋体</vt:lpstr>
      <vt:lpstr>Arial</vt:lpstr>
      <vt:lpstr>Calibri</vt:lpstr>
      <vt:lpstr>Times New Roman</vt:lpstr>
      <vt:lpstr>Wingdings</vt:lpstr>
      <vt:lpstr>Office 主题</vt:lpstr>
      <vt:lpstr>Directional Element HOG for Sketch Recognition </vt:lpstr>
      <vt:lpstr>Disadvantages of Prior Works</vt:lpstr>
      <vt:lpstr>Our Motivation </vt:lpstr>
      <vt:lpstr>What is directional element HOG </vt:lpstr>
      <vt:lpstr>Skeleton extraction</vt:lpstr>
      <vt:lpstr>Dot orientation</vt:lpstr>
      <vt:lpstr>Vector construction</vt:lpstr>
      <vt:lpstr>Quantitative Results </vt:lpstr>
      <vt:lpstr>Quantitative  Results </vt:lpstr>
      <vt:lpstr>Thanks! </vt:lpstr>
    </vt:vector>
  </TitlesOfParts>
  <Company>zhongyue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Directional Element HOG for Sketch Recognition </dc:title>
  <dc:creator>zhongyue zhong</dc:creator>
  <cp:lastModifiedBy>mercedes1993@163.com</cp:lastModifiedBy>
  <cp:revision>15</cp:revision>
  <dcterms:created xsi:type="dcterms:W3CDTF">2018-08-21T11:03:25Z</dcterms:created>
  <dcterms:modified xsi:type="dcterms:W3CDTF">2018-10-11T04:56:19Z</dcterms:modified>
</cp:coreProperties>
</file>