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60" r:id="rId6"/>
    <p:sldId id="278" r:id="rId7"/>
    <p:sldId id="279" r:id="rId8"/>
    <p:sldId id="258" r:id="rId9"/>
    <p:sldId id="280" r:id="rId10"/>
    <p:sldId id="257" r:id="rId11"/>
    <p:sldId id="281" r:id="rId12"/>
    <p:sldId id="282" r:id="rId13"/>
    <p:sldId id="283" r:id="rId14"/>
    <p:sldId id="284" r:id="rId15"/>
    <p:sldId id="285" r:id="rId16"/>
    <p:sldId id="286" r:id="rId17"/>
    <p:sldId id="287" r:id="rId18"/>
    <p:sldId id="288" r:id="rId19"/>
    <p:sldId id="289" r:id="rId20"/>
    <p:sldId id="290" r:id="rId21"/>
    <p:sldId id="261" r:id="rId22"/>
    <p:sldId id="291"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1" d="100"/>
          <a:sy n="71" d="100"/>
        </p:scale>
        <p:origin x="3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05433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88267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57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103388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560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34719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4852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1911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76760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21-Oct-22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26522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4BDDD-E77C-4F65-80AE-A2B49D0566BE}" type="datetimeFigureOut">
              <a:rPr lang="en-US" smtClean="0"/>
              <a:t>21-Oct-22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6154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4BDDD-E77C-4F65-80AE-A2B49D0566BE}" type="datetimeFigureOut">
              <a:rPr lang="en-US" smtClean="0"/>
              <a:t>21-Oct-22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59613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4BDDD-E77C-4F65-80AE-A2B49D0566BE}" type="datetimeFigureOut">
              <a:rPr lang="en-US" smtClean="0"/>
              <a:t>21-Oct-22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41688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4BDDD-E77C-4F65-80AE-A2B49D0566BE}" type="datetimeFigureOut">
              <a:rPr lang="en-US" smtClean="0"/>
              <a:t>21-Oct-22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14686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21-Oct-22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16895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21-Oct-22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9081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74BDDD-E77C-4F65-80AE-A2B49D0566BE}" type="datetimeFigureOut">
              <a:rPr lang="en-US" smtClean="0"/>
              <a:t>21-Oct-22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9640882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24812" y="1385049"/>
            <a:ext cx="9144000" cy="1836224"/>
          </a:xfrm>
        </p:spPr>
        <p:txBody>
          <a:bodyPr>
            <a:normAutofit/>
          </a:bodyPr>
          <a:lstStyle/>
          <a:p>
            <a:r>
              <a:rPr lang="en-US" dirty="0"/>
              <a:t>Introduction to Python</a:t>
            </a:r>
            <a:endParaRPr lang="en-US" sz="4000" dirty="0"/>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24812" y="3447818"/>
            <a:ext cx="9144000" cy="1655762"/>
          </a:xfrm>
        </p:spPr>
        <p:txBody>
          <a:bodyPr>
            <a:normAutofit fontScale="92500" lnSpcReduction="20000"/>
          </a:bodyPr>
          <a:lstStyle/>
          <a:p>
            <a:r>
              <a:rPr lang="en-US" sz="3200" dirty="0"/>
              <a:t>Programming with Data</a:t>
            </a:r>
          </a:p>
          <a:p>
            <a:r>
              <a:rPr lang="en-US" sz="2400" dirty="0"/>
              <a:t>CEIS110 September 2022 </a:t>
            </a:r>
          </a:p>
          <a:p>
            <a:r>
              <a:rPr lang="en-US" sz="2400" dirty="0"/>
              <a:t>Christopher Hill</a:t>
            </a:r>
          </a:p>
          <a:p>
            <a:r>
              <a:rPr lang="en-US" sz="2400" dirty="0"/>
              <a:t>Professor Kim</a:t>
            </a:r>
          </a:p>
        </p:txBody>
      </p:sp>
    </p:spTree>
    <p:extLst>
      <p:ext uri="{BB962C8B-B14F-4D97-AF65-F5344CB8AC3E}">
        <p14:creationId xmlns:p14="http://schemas.microsoft.com/office/powerpoint/2010/main" val="7375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91869" y="307240"/>
            <a:ext cx="7403260" cy="1600200"/>
          </a:xfrm>
        </p:spPr>
        <p:txBody>
          <a:bodyPr>
            <a:normAutofit fontScale="90000"/>
          </a:bodyPr>
          <a:lstStyle/>
          <a:p>
            <a:r>
              <a:rPr lang="en-US" sz="4400" dirty="0"/>
              <a:t>Query to retrieve all columns and all rows (Screenshot)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91869" y="2118589"/>
            <a:ext cx="5561013" cy="2620821"/>
          </a:xfrm>
        </p:spPr>
        <p:txBody>
          <a:bodyPr>
            <a:normAutofit/>
          </a:bodyPr>
          <a:lstStyle/>
          <a:p>
            <a:r>
              <a:rPr lang="en-US" sz="1800" dirty="0"/>
              <a:t>Screenshot of SQL query command and results</a:t>
            </a:r>
          </a:p>
        </p:txBody>
      </p:sp>
      <p:pic>
        <p:nvPicPr>
          <p:cNvPr id="5" name="Picture 4">
            <a:extLst>
              <a:ext uri="{FF2B5EF4-FFF2-40B4-BE49-F238E27FC236}">
                <a16:creationId xmlns:a16="http://schemas.microsoft.com/office/drawing/2014/main" id="{30023014-F7D6-1EB3-D39F-E0F481C34E93}"/>
              </a:ext>
            </a:extLst>
          </p:cNvPr>
          <p:cNvPicPr>
            <a:picLocks noChangeAspect="1"/>
          </p:cNvPicPr>
          <p:nvPr/>
        </p:nvPicPr>
        <p:blipFill>
          <a:blip r:embed="rId2"/>
          <a:stretch>
            <a:fillRect/>
          </a:stretch>
        </p:blipFill>
        <p:spPr>
          <a:xfrm>
            <a:off x="2218765" y="2685862"/>
            <a:ext cx="9973235" cy="4172137"/>
          </a:xfrm>
          <a:prstGeom prst="rect">
            <a:avLst/>
          </a:prstGeom>
        </p:spPr>
      </p:pic>
    </p:spTree>
    <p:extLst>
      <p:ext uri="{BB962C8B-B14F-4D97-AF65-F5344CB8AC3E}">
        <p14:creationId xmlns:p14="http://schemas.microsoft.com/office/powerpoint/2010/main" val="121895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496522"/>
            <a:ext cx="8223530" cy="1386066"/>
          </a:xfrm>
        </p:spPr>
        <p:txBody>
          <a:bodyPr>
            <a:normAutofit fontScale="90000"/>
          </a:bodyPr>
          <a:lstStyle/>
          <a:p>
            <a:r>
              <a:rPr lang="en-US" sz="4400" dirty="0"/>
              <a:t>Query to retrieve lowest and highest temperatures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069708"/>
            <a:ext cx="5641694" cy="2020319"/>
          </a:xfrm>
        </p:spPr>
        <p:txBody>
          <a:bodyPr>
            <a:normAutofit/>
          </a:bodyPr>
          <a:lstStyle/>
          <a:p>
            <a:r>
              <a:rPr lang="en-US" sz="1800" dirty="0"/>
              <a:t>Screenshot of SQL query command and results</a:t>
            </a:r>
          </a:p>
          <a:p>
            <a:endParaRPr lang="en-US" sz="1800" dirty="0"/>
          </a:p>
        </p:txBody>
      </p:sp>
      <p:pic>
        <p:nvPicPr>
          <p:cNvPr id="4" name="Picture 3">
            <a:extLst>
              <a:ext uri="{FF2B5EF4-FFF2-40B4-BE49-F238E27FC236}">
                <a16:creationId xmlns:a16="http://schemas.microsoft.com/office/drawing/2014/main" id="{6B68D39B-9089-BF3D-D4D1-17D94E51367D}"/>
              </a:ext>
            </a:extLst>
          </p:cNvPr>
          <p:cNvPicPr>
            <a:picLocks noChangeAspect="1"/>
          </p:cNvPicPr>
          <p:nvPr/>
        </p:nvPicPr>
        <p:blipFill>
          <a:blip r:embed="rId2"/>
          <a:stretch>
            <a:fillRect/>
          </a:stretch>
        </p:blipFill>
        <p:spPr>
          <a:xfrm>
            <a:off x="1942392" y="2796988"/>
            <a:ext cx="10249608" cy="4061012"/>
          </a:xfrm>
          <a:prstGeom prst="rect">
            <a:avLst/>
          </a:prstGeom>
        </p:spPr>
      </p:pic>
    </p:spTree>
    <p:extLst>
      <p:ext uri="{BB962C8B-B14F-4D97-AF65-F5344CB8AC3E}">
        <p14:creationId xmlns:p14="http://schemas.microsoft.com/office/powerpoint/2010/main" val="177896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46136"/>
            <a:ext cx="8236977" cy="1338912"/>
          </a:xfrm>
        </p:spPr>
        <p:txBody>
          <a:bodyPr>
            <a:normAutofit/>
          </a:bodyPr>
          <a:lstStyle/>
          <a:p>
            <a:r>
              <a:rPr lang="en-US" sz="4400" dirty="0"/>
              <a:t>Query to retrieve all clear days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1710585"/>
            <a:ext cx="5050024" cy="2020319"/>
          </a:xfrm>
        </p:spPr>
        <p:txBody>
          <a:bodyPr>
            <a:normAutofit/>
          </a:bodyPr>
          <a:lstStyle/>
          <a:p>
            <a:r>
              <a:rPr lang="en-US" sz="1800" dirty="0"/>
              <a:t>Screenshot of SQL query command and results</a:t>
            </a:r>
          </a:p>
          <a:p>
            <a:endParaRPr lang="en-US" sz="1800" dirty="0"/>
          </a:p>
        </p:txBody>
      </p:sp>
      <p:pic>
        <p:nvPicPr>
          <p:cNvPr id="4" name="Picture 3">
            <a:extLst>
              <a:ext uri="{FF2B5EF4-FFF2-40B4-BE49-F238E27FC236}">
                <a16:creationId xmlns:a16="http://schemas.microsoft.com/office/drawing/2014/main" id="{A5477C74-A912-1917-DFE8-57A2A2E312E8}"/>
              </a:ext>
            </a:extLst>
          </p:cNvPr>
          <p:cNvPicPr>
            <a:picLocks noChangeAspect="1"/>
          </p:cNvPicPr>
          <p:nvPr/>
        </p:nvPicPr>
        <p:blipFill>
          <a:blip r:embed="rId2"/>
          <a:stretch>
            <a:fillRect/>
          </a:stretch>
        </p:blipFill>
        <p:spPr>
          <a:xfrm>
            <a:off x="2111188" y="2619282"/>
            <a:ext cx="10080812" cy="4238717"/>
          </a:xfrm>
          <a:prstGeom prst="rect">
            <a:avLst/>
          </a:prstGeom>
        </p:spPr>
      </p:pic>
    </p:spTree>
    <p:extLst>
      <p:ext uri="{BB962C8B-B14F-4D97-AF65-F5344CB8AC3E}">
        <p14:creationId xmlns:p14="http://schemas.microsoft.com/office/powerpoint/2010/main" val="276190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39788" y="457200"/>
            <a:ext cx="3932238" cy="1062318"/>
          </a:xfrm>
        </p:spPr>
        <p:txBody>
          <a:bodyPr>
            <a:normAutofit/>
          </a:bodyPr>
          <a:lstStyle/>
          <a:p>
            <a:r>
              <a:rPr lang="en-US" sz="4400" dirty="0"/>
              <a:t>Python code</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39788" y="1626710"/>
            <a:ext cx="8505918" cy="3811588"/>
          </a:xfrm>
        </p:spPr>
        <p:txBody>
          <a:bodyPr>
            <a:normAutofit/>
          </a:bodyPr>
          <a:lstStyle/>
          <a:p>
            <a:r>
              <a:rPr lang="en-US" sz="1800" dirty="0"/>
              <a:t>ExtractTempHumidity.py Python code with your name and date in comments</a:t>
            </a:r>
          </a:p>
          <a:p>
            <a:endParaRPr lang="en-US" sz="1800" dirty="0"/>
          </a:p>
          <a:p>
            <a:endParaRPr lang="en-US" sz="1800" dirty="0"/>
          </a:p>
        </p:txBody>
      </p:sp>
      <p:pic>
        <p:nvPicPr>
          <p:cNvPr id="4" name="Picture 3">
            <a:extLst>
              <a:ext uri="{FF2B5EF4-FFF2-40B4-BE49-F238E27FC236}">
                <a16:creationId xmlns:a16="http://schemas.microsoft.com/office/drawing/2014/main" id="{B458C341-C373-AA66-52F0-E10BCC8A858D}"/>
              </a:ext>
            </a:extLst>
          </p:cNvPr>
          <p:cNvPicPr>
            <a:picLocks noChangeAspect="1"/>
          </p:cNvPicPr>
          <p:nvPr/>
        </p:nvPicPr>
        <p:blipFill>
          <a:blip r:embed="rId2"/>
          <a:stretch>
            <a:fillRect/>
          </a:stretch>
        </p:blipFill>
        <p:spPr>
          <a:xfrm>
            <a:off x="1801907" y="2125280"/>
            <a:ext cx="10390094" cy="4586985"/>
          </a:xfrm>
          <a:prstGeom prst="rect">
            <a:avLst/>
          </a:prstGeom>
        </p:spPr>
      </p:pic>
    </p:spTree>
    <p:extLst>
      <p:ext uri="{BB962C8B-B14F-4D97-AF65-F5344CB8AC3E}">
        <p14:creationId xmlns:p14="http://schemas.microsoft.com/office/powerpoint/2010/main" val="259845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39787" y="518749"/>
            <a:ext cx="6045106" cy="1621875"/>
          </a:xfrm>
        </p:spPr>
        <p:txBody>
          <a:bodyPr>
            <a:normAutofit/>
          </a:bodyPr>
          <a:lstStyle/>
          <a:p>
            <a:r>
              <a:rPr lang="en-US" sz="4400" dirty="0"/>
              <a:t>Retrieve and Convert Data to CSV Format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39787" y="2405819"/>
            <a:ext cx="6045106" cy="2763538"/>
          </a:xfrm>
        </p:spPr>
        <p:txBody>
          <a:bodyPr>
            <a:normAutofit/>
          </a:bodyPr>
          <a:lstStyle/>
          <a:p>
            <a:r>
              <a:rPr lang="en-US" sz="1800" dirty="0" err="1"/>
              <a:t>Formatdata</a:t>
            </a:r>
            <a:r>
              <a:rPr lang="en-US" sz="1800" dirty="0"/>
              <a:t> file open in Excel showing 3 columns of data</a:t>
            </a:r>
          </a:p>
          <a:p>
            <a:endParaRPr lang="en-US" sz="1800" dirty="0"/>
          </a:p>
          <a:p>
            <a:endParaRPr lang="en-US" sz="1800" dirty="0"/>
          </a:p>
        </p:txBody>
      </p:sp>
      <p:pic>
        <p:nvPicPr>
          <p:cNvPr id="4" name="Picture 3">
            <a:extLst>
              <a:ext uri="{FF2B5EF4-FFF2-40B4-BE49-F238E27FC236}">
                <a16:creationId xmlns:a16="http://schemas.microsoft.com/office/drawing/2014/main" id="{E3B66DDB-4A97-DE63-9DC7-BD0DDD8FA3A6}"/>
              </a:ext>
            </a:extLst>
          </p:cNvPr>
          <p:cNvPicPr>
            <a:picLocks noChangeAspect="1"/>
          </p:cNvPicPr>
          <p:nvPr/>
        </p:nvPicPr>
        <p:blipFill>
          <a:blip r:embed="rId2"/>
          <a:stretch>
            <a:fillRect/>
          </a:stretch>
        </p:blipFill>
        <p:spPr>
          <a:xfrm>
            <a:off x="7319029" y="130406"/>
            <a:ext cx="3298595" cy="6597188"/>
          </a:xfrm>
          <a:prstGeom prst="rect">
            <a:avLst/>
          </a:prstGeom>
        </p:spPr>
      </p:pic>
    </p:spTree>
    <p:extLst>
      <p:ext uri="{BB962C8B-B14F-4D97-AF65-F5344CB8AC3E}">
        <p14:creationId xmlns:p14="http://schemas.microsoft.com/office/powerpoint/2010/main" val="413567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605118"/>
            <a:ext cx="8505918" cy="1054660"/>
          </a:xfrm>
        </p:spPr>
        <p:txBody>
          <a:bodyPr>
            <a:normAutofit/>
          </a:bodyPr>
          <a:lstStyle/>
          <a:p>
            <a:r>
              <a:rPr lang="en-US" sz="4400" dirty="0"/>
              <a:t>Temperature and Humidity Chart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1803712"/>
            <a:ext cx="4902106" cy="3002958"/>
          </a:xfrm>
        </p:spPr>
        <p:txBody>
          <a:bodyPr>
            <a:normAutofit/>
          </a:bodyPr>
          <a:lstStyle/>
          <a:p>
            <a:r>
              <a:rPr lang="en-US" sz="1800" dirty="0"/>
              <a:t>Excel chart based on temperature and humidity data from database </a:t>
            </a:r>
          </a:p>
          <a:p>
            <a:endParaRPr lang="en-US" sz="1800" dirty="0"/>
          </a:p>
        </p:txBody>
      </p:sp>
      <p:pic>
        <p:nvPicPr>
          <p:cNvPr id="4" name="Picture 3">
            <a:extLst>
              <a:ext uri="{FF2B5EF4-FFF2-40B4-BE49-F238E27FC236}">
                <a16:creationId xmlns:a16="http://schemas.microsoft.com/office/drawing/2014/main" id="{5B3C90B1-2E60-1C37-C9BD-997A7E7DAC00}"/>
              </a:ext>
            </a:extLst>
          </p:cNvPr>
          <p:cNvPicPr>
            <a:picLocks noChangeAspect="1"/>
          </p:cNvPicPr>
          <p:nvPr/>
        </p:nvPicPr>
        <p:blipFill>
          <a:blip r:embed="rId2"/>
          <a:stretch>
            <a:fillRect/>
          </a:stretch>
        </p:blipFill>
        <p:spPr>
          <a:xfrm>
            <a:off x="4740958" y="2669325"/>
            <a:ext cx="5952349" cy="3583557"/>
          </a:xfrm>
          <a:prstGeom prst="rect">
            <a:avLst/>
          </a:prstGeom>
        </p:spPr>
      </p:pic>
    </p:spTree>
    <p:extLst>
      <p:ext uri="{BB962C8B-B14F-4D97-AF65-F5344CB8AC3E}">
        <p14:creationId xmlns:p14="http://schemas.microsoft.com/office/powerpoint/2010/main" val="91545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77334" y="533269"/>
            <a:ext cx="8596667" cy="566738"/>
          </a:xfrm>
        </p:spPr>
        <p:txBody>
          <a:bodyPr>
            <a:normAutofit fontScale="90000"/>
          </a:bodyPr>
          <a:lstStyle/>
          <a:p>
            <a:r>
              <a:rPr lang="en-US" sz="4400" dirty="0"/>
              <a:t>Plot #1</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77334" y="1463567"/>
            <a:ext cx="8596667" cy="3605973"/>
          </a:xfrm>
        </p:spPr>
        <p:txBody>
          <a:bodyPr>
            <a:normAutofit/>
          </a:bodyPr>
          <a:lstStyle/>
          <a:p>
            <a:r>
              <a:rPr lang="en-US" sz="1800" dirty="0"/>
              <a:t>Plot and code used to generate it</a:t>
            </a:r>
          </a:p>
          <a:p>
            <a:pPr marL="285750" indent="-285750">
              <a:buFont typeface="Arial" panose="020B0604020202020204" pitchFamily="34" charset="0"/>
              <a:buChar char="•"/>
            </a:pPr>
            <a:r>
              <a:rPr lang="en-US" sz="1800" dirty="0"/>
              <a:t>Box</a:t>
            </a:r>
          </a:p>
          <a:p>
            <a:pPr marL="285750" indent="-285750">
              <a:buFont typeface="Arial" panose="020B0604020202020204" pitchFamily="34" charset="0"/>
              <a:buChar char="•"/>
            </a:pPr>
            <a:r>
              <a:rPr lang="en-US" sz="1800" dirty="0"/>
              <a:t>Line</a:t>
            </a:r>
          </a:p>
          <a:p>
            <a:pPr marL="285750" indent="-285750">
              <a:buFont typeface="Arial" panose="020B0604020202020204" pitchFamily="34" charset="0"/>
              <a:buChar char="•"/>
            </a:pPr>
            <a:r>
              <a:rPr lang="en-US" sz="1800" dirty="0"/>
              <a:t>Histogram</a:t>
            </a:r>
          </a:p>
          <a:p>
            <a:pPr marL="285750" indent="-285750">
              <a:buFont typeface="Arial" panose="020B0604020202020204" pitchFamily="34" charset="0"/>
              <a:buChar char="•"/>
            </a:pPr>
            <a:r>
              <a:rPr lang="en-US" sz="1800" dirty="0"/>
              <a:t>Scatter</a:t>
            </a:r>
          </a:p>
          <a:p>
            <a:pPr marL="285750" indent="-285750">
              <a:buFont typeface="Arial" panose="020B0604020202020204" pitchFamily="34" charset="0"/>
              <a:buChar char="•"/>
            </a:pPr>
            <a:r>
              <a:rPr lang="en-US" sz="1800" dirty="0"/>
              <a:t>Research your own!</a:t>
            </a:r>
          </a:p>
          <a:p>
            <a:endParaRPr lang="en-US" sz="1800" dirty="0"/>
          </a:p>
          <a:p>
            <a:endParaRPr lang="en-US" sz="1800" dirty="0"/>
          </a:p>
        </p:txBody>
      </p:sp>
      <p:pic>
        <p:nvPicPr>
          <p:cNvPr id="3" name="Picture 2">
            <a:extLst>
              <a:ext uri="{FF2B5EF4-FFF2-40B4-BE49-F238E27FC236}">
                <a16:creationId xmlns:a16="http://schemas.microsoft.com/office/drawing/2014/main" id="{467D9CD6-3B5F-3EA2-65F4-A0B7507041A5}"/>
              </a:ext>
            </a:extLst>
          </p:cNvPr>
          <p:cNvPicPr>
            <a:picLocks noChangeAspect="1"/>
          </p:cNvPicPr>
          <p:nvPr/>
        </p:nvPicPr>
        <p:blipFill>
          <a:blip r:embed="rId2"/>
          <a:stretch>
            <a:fillRect/>
          </a:stretch>
        </p:blipFill>
        <p:spPr>
          <a:xfrm>
            <a:off x="3197702" y="2380130"/>
            <a:ext cx="8890067" cy="4333996"/>
          </a:xfrm>
          <a:prstGeom prst="rect">
            <a:avLst/>
          </a:prstGeom>
        </p:spPr>
      </p:pic>
    </p:spTree>
    <p:extLst>
      <p:ext uri="{BB962C8B-B14F-4D97-AF65-F5344CB8AC3E}">
        <p14:creationId xmlns:p14="http://schemas.microsoft.com/office/powerpoint/2010/main" val="347744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77333" y="533269"/>
            <a:ext cx="8596667" cy="566738"/>
          </a:xfrm>
        </p:spPr>
        <p:txBody>
          <a:bodyPr>
            <a:normAutofit fontScale="90000"/>
          </a:bodyPr>
          <a:lstStyle/>
          <a:p>
            <a:r>
              <a:rPr lang="en-US" sz="4400" dirty="0"/>
              <a:t>Plot #2</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77332" y="1432028"/>
            <a:ext cx="8596667" cy="2723113"/>
          </a:xfrm>
        </p:spPr>
        <p:txBody>
          <a:bodyPr>
            <a:normAutofit/>
          </a:bodyPr>
          <a:lstStyle/>
          <a:p>
            <a:r>
              <a:rPr lang="en-US" sz="1800" dirty="0"/>
              <a:t>Plot and code used to generate it</a:t>
            </a:r>
          </a:p>
          <a:p>
            <a:pPr marL="285750" indent="-285750">
              <a:buFont typeface="Arial" panose="020B0604020202020204" pitchFamily="34" charset="0"/>
              <a:buChar char="•"/>
            </a:pPr>
            <a:r>
              <a:rPr lang="en-US" sz="1800" dirty="0"/>
              <a:t>Box</a:t>
            </a:r>
          </a:p>
          <a:p>
            <a:pPr marL="285750" indent="-285750">
              <a:buFont typeface="Arial" panose="020B0604020202020204" pitchFamily="34" charset="0"/>
              <a:buChar char="•"/>
            </a:pPr>
            <a:r>
              <a:rPr lang="en-US" sz="1800" dirty="0"/>
              <a:t>Line</a:t>
            </a:r>
          </a:p>
          <a:p>
            <a:pPr marL="285750" indent="-285750">
              <a:buFont typeface="Arial" panose="020B0604020202020204" pitchFamily="34" charset="0"/>
              <a:buChar char="•"/>
            </a:pPr>
            <a:r>
              <a:rPr lang="en-US" sz="1800" dirty="0"/>
              <a:t>Histogram</a:t>
            </a:r>
          </a:p>
          <a:p>
            <a:pPr marL="285750" indent="-285750">
              <a:buFont typeface="Arial" panose="020B0604020202020204" pitchFamily="34" charset="0"/>
              <a:buChar char="•"/>
            </a:pPr>
            <a:r>
              <a:rPr lang="en-US" sz="1800" dirty="0"/>
              <a:t>Scatter</a:t>
            </a:r>
          </a:p>
          <a:p>
            <a:pPr marL="285750" indent="-285750">
              <a:buFont typeface="Arial" panose="020B0604020202020204" pitchFamily="34" charset="0"/>
              <a:buChar char="•"/>
            </a:pPr>
            <a:r>
              <a:rPr lang="en-US" sz="1800" dirty="0"/>
              <a:t>Research your own!</a:t>
            </a:r>
          </a:p>
        </p:txBody>
      </p:sp>
      <p:pic>
        <p:nvPicPr>
          <p:cNvPr id="8" name="Picture 7">
            <a:extLst>
              <a:ext uri="{FF2B5EF4-FFF2-40B4-BE49-F238E27FC236}">
                <a16:creationId xmlns:a16="http://schemas.microsoft.com/office/drawing/2014/main" id="{644E5A28-4A3F-204D-723B-D1E40628BF97}"/>
              </a:ext>
            </a:extLst>
          </p:cNvPr>
          <p:cNvPicPr>
            <a:picLocks noChangeAspect="1"/>
          </p:cNvPicPr>
          <p:nvPr/>
        </p:nvPicPr>
        <p:blipFill>
          <a:blip r:embed="rId2"/>
          <a:stretch>
            <a:fillRect/>
          </a:stretch>
        </p:blipFill>
        <p:spPr>
          <a:xfrm>
            <a:off x="3235772" y="2384688"/>
            <a:ext cx="8776447" cy="4204948"/>
          </a:xfrm>
          <a:prstGeom prst="rect">
            <a:avLst/>
          </a:prstGeom>
        </p:spPr>
      </p:pic>
    </p:spTree>
    <p:extLst>
      <p:ext uri="{BB962C8B-B14F-4D97-AF65-F5344CB8AC3E}">
        <p14:creationId xmlns:p14="http://schemas.microsoft.com/office/powerpoint/2010/main" val="368567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557400" y="598067"/>
            <a:ext cx="8596667" cy="566738"/>
          </a:xfrm>
        </p:spPr>
        <p:txBody>
          <a:bodyPr>
            <a:normAutofit fontScale="90000"/>
          </a:bodyPr>
          <a:lstStyle/>
          <a:p>
            <a:r>
              <a:rPr lang="en-US" sz="4400" dirty="0"/>
              <a:t>Analysis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557402" y="1415630"/>
            <a:ext cx="2602658" cy="3811588"/>
          </a:xfrm>
        </p:spPr>
        <p:txBody>
          <a:bodyPr>
            <a:normAutofit/>
          </a:bodyPr>
          <a:lstStyle/>
          <a:p>
            <a:pPr marL="285750" indent="-285750">
              <a:buFont typeface="Arial" panose="020B0604020202020204" pitchFamily="34" charset="0"/>
              <a:buChar char="•"/>
            </a:pPr>
            <a:r>
              <a:rPr lang="en-US" sz="1800" dirty="0"/>
              <a:t>Think of your own question and create a chart/graph to answer it</a:t>
            </a:r>
          </a:p>
          <a:p>
            <a:pPr marL="285750" indent="-285750">
              <a:buFont typeface="Arial" panose="020B0604020202020204" pitchFamily="34" charset="0"/>
              <a:buChar char="•"/>
            </a:pPr>
            <a:r>
              <a:rPr lang="en-US" sz="1800" dirty="0"/>
              <a:t>Your own question:</a:t>
            </a:r>
            <a:br>
              <a:rPr lang="en-US" sz="1800" dirty="0"/>
            </a:br>
            <a:r>
              <a:rPr lang="en-US" sz="1800" dirty="0"/>
              <a:t>Is humidity lower when</a:t>
            </a:r>
            <a:br>
              <a:rPr lang="en-US" sz="1800" dirty="0"/>
            </a:br>
            <a:r>
              <a:rPr lang="en-US" sz="1800" dirty="0"/>
              <a:t>temperature is higher?</a:t>
            </a:r>
          </a:p>
          <a:p>
            <a:pPr marL="285750" indent="-285750">
              <a:buFont typeface="Arial" panose="020B0604020202020204" pitchFamily="34" charset="0"/>
              <a:buChar char="•"/>
            </a:pPr>
            <a:r>
              <a:rPr lang="en-US" sz="1800" dirty="0"/>
              <a:t>Answer supported by Chart:</a:t>
            </a:r>
            <a:br>
              <a:rPr lang="en-US" sz="1800" dirty="0"/>
            </a:br>
            <a:r>
              <a:rPr lang="en-US" sz="1800" dirty="0"/>
              <a:t>Yes.</a:t>
            </a:r>
          </a:p>
          <a:p>
            <a:endParaRPr lang="en-US" sz="1800" dirty="0"/>
          </a:p>
        </p:txBody>
      </p:sp>
      <p:pic>
        <p:nvPicPr>
          <p:cNvPr id="5" name="Picture 4">
            <a:extLst>
              <a:ext uri="{FF2B5EF4-FFF2-40B4-BE49-F238E27FC236}">
                <a16:creationId xmlns:a16="http://schemas.microsoft.com/office/drawing/2014/main" id="{56259F83-C2EA-50A8-44DC-BE9C498C13AA}"/>
              </a:ext>
            </a:extLst>
          </p:cNvPr>
          <p:cNvPicPr>
            <a:picLocks noChangeAspect="1"/>
          </p:cNvPicPr>
          <p:nvPr/>
        </p:nvPicPr>
        <p:blipFill>
          <a:blip r:embed="rId2"/>
          <a:stretch>
            <a:fillRect/>
          </a:stretch>
        </p:blipFill>
        <p:spPr>
          <a:xfrm>
            <a:off x="3160060" y="2003611"/>
            <a:ext cx="8968404" cy="4706471"/>
          </a:xfrm>
          <a:prstGeom prst="rect">
            <a:avLst/>
          </a:prstGeom>
        </p:spPr>
      </p:pic>
    </p:spTree>
    <p:extLst>
      <p:ext uri="{BB962C8B-B14F-4D97-AF65-F5344CB8AC3E}">
        <p14:creationId xmlns:p14="http://schemas.microsoft.com/office/powerpoint/2010/main" val="349937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744569" y="914400"/>
            <a:ext cx="8596667" cy="566738"/>
          </a:xfrm>
        </p:spPr>
        <p:txBody>
          <a:bodyPr>
            <a:normAutofit fontScale="90000"/>
          </a:bodyPr>
          <a:lstStyle/>
          <a:p>
            <a:r>
              <a:rPr lang="en-US" sz="4400" dirty="0"/>
              <a:t>Prediction</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744569" y="1694329"/>
            <a:ext cx="8787538" cy="3811588"/>
          </a:xfrm>
        </p:spPr>
        <p:txBody>
          <a:bodyPr>
            <a:normAutofit/>
          </a:bodyPr>
          <a:lstStyle/>
          <a:p>
            <a:pPr marL="285750" indent="-285750">
              <a:buFont typeface="Arial" panose="020B0604020202020204" pitchFamily="34" charset="0"/>
              <a:buChar char="•"/>
            </a:pPr>
            <a:r>
              <a:rPr lang="en-US" sz="1800" dirty="0"/>
              <a:t>Develop a prediction based on the data. What variations in temperature and humidity do you expect over the next few hours or days? How would humidity change if temperature goes up or down?</a:t>
            </a:r>
          </a:p>
          <a:p>
            <a:pPr marL="285750" indent="-285750">
              <a:buFont typeface="Arial" panose="020B0604020202020204" pitchFamily="34" charset="0"/>
              <a:buChar char="•"/>
            </a:pPr>
            <a:endParaRPr lang="en-US" sz="1800" dirty="0"/>
          </a:p>
          <a:p>
            <a:r>
              <a:rPr lang="en-US" sz="1800" dirty="0"/>
              <a:t>	As temperature rises, humidity falls. As temperature falls, humidity rises.</a:t>
            </a:r>
          </a:p>
          <a:p>
            <a:endParaRPr lang="en-US" sz="1800" dirty="0"/>
          </a:p>
        </p:txBody>
      </p:sp>
    </p:spTree>
    <p:extLst>
      <p:ext uri="{BB962C8B-B14F-4D97-AF65-F5344CB8AC3E}">
        <p14:creationId xmlns:p14="http://schemas.microsoft.com/office/powerpoint/2010/main" val="8280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710484" y="640762"/>
            <a:ext cx="8144414" cy="785949"/>
          </a:xfrm>
        </p:spPr>
        <p:txBody>
          <a:bodyPr>
            <a:noAutofit/>
          </a:bodyPr>
          <a:lstStyle/>
          <a:p>
            <a:r>
              <a:rPr lang="en-US" sz="4000" dirty="0">
                <a:ea typeface="Times New Roman" panose="02020603050405020304" pitchFamily="18" charset="0"/>
              </a:rPr>
              <a:t>Introduction</a:t>
            </a:r>
            <a:endParaRPr lang="en-US" sz="4000"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10484" y="1605824"/>
            <a:ext cx="7411540" cy="4695983"/>
          </a:xfrm>
        </p:spPr>
        <p:txBody>
          <a:bodyPr>
            <a:normAutofit/>
          </a:bodyPr>
          <a:lstStyle/>
          <a:p>
            <a:pPr marL="285750" indent="-285750">
              <a:buFont typeface="Arial" panose="020B0604020202020204" pitchFamily="34" charset="0"/>
              <a:buChar char="•"/>
            </a:pPr>
            <a:r>
              <a:rPr lang="en-US" sz="2200" dirty="0"/>
              <a:t>Data grows exponentially (digitally congruent to Moore’s law)</a:t>
            </a:r>
          </a:p>
          <a:p>
            <a:pPr marL="285750" indent="-285750">
              <a:buFont typeface="Arial" panose="020B0604020202020204" pitchFamily="34" charset="0"/>
              <a:buChar char="•"/>
            </a:pPr>
            <a:r>
              <a:rPr lang="en-US" sz="2200" dirty="0"/>
              <a:t>This project used a governmental cloud-based source to gather temperature and humidity data in my area</a:t>
            </a:r>
          </a:p>
          <a:p>
            <a:pPr marL="285750" indent="-285750">
              <a:buFont typeface="Arial" panose="020B0604020202020204" pitchFamily="34" charset="0"/>
              <a:buChar char="•"/>
            </a:pPr>
            <a:r>
              <a:rPr lang="en-US" sz="2200" dirty="0"/>
              <a:t>The sourced data is analyzed and processed with programmed data analytics</a:t>
            </a:r>
          </a:p>
        </p:txBody>
      </p:sp>
    </p:spTree>
    <p:extLst>
      <p:ext uri="{BB962C8B-B14F-4D97-AF65-F5344CB8AC3E}">
        <p14:creationId xmlns:p14="http://schemas.microsoft.com/office/powerpoint/2010/main" val="323247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1A5B-60C1-61F5-21A0-7484F374548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4FE46ED-0DBD-AF5D-CED0-7C8631AB64D5}"/>
              </a:ext>
            </a:extLst>
          </p:cNvPr>
          <p:cNvSpPr>
            <a:spLocks noGrp="1"/>
          </p:cNvSpPr>
          <p:nvPr>
            <p:ph idx="1"/>
          </p:nvPr>
        </p:nvSpPr>
        <p:spPr/>
        <p:txBody>
          <a:bodyPr/>
          <a:lstStyle/>
          <a:p>
            <a:r>
              <a:rPr lang="en-US" dirty="0"/>
              <a:t>Mental differentiation from other language syntax</a:t>
            </a:r>
          </a:p>
          <a:p>
            <a:r>
              <a:rPr lang="en-US" dirty="0"/>
              <a:t>Ironically, the simplicity of Python’s forgiveness of syntax and structure made coding initially more difficult with my prior knowledge of other languages</a:t>
            </a:r>
          </a:p>
        </p:txBody>
      </p:sp>
    </p:spTree>
    <p:extLst>
      <p:ext uri="{BB962C8B-B14F-4D97-AF65-F5344CB8AC3E}">
        <p14:creationId xmlns:p14="http://schemas.microsoft.com/office/powerpoint/2010/main" val="370373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6FED-260C-CA6A-DE6A-DB753FAAEFA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0C3CA6D-2ECB-9CE0-CBDD-C210373D288B}"/>
              </a:ext>
            </a:extLst>
          </p:cNvPr>
          <p:cNvSpPr>
            <a:spLocks noGrp="1"/>
          </p:cNvSpPr>
          <p:nvPr>
            <p:ph idx="1"/>
          </p:nvPr>
        </p:nvSpPr>
        <p:spPr/>
        <p:txBody>
          <a:bodyPr/>
          <a:lstStyle/>
          <a:p>
            <a:r>
              <a:rPr lang="en-US" dirty="0"/>
              <a:t>This project covered fundamental ideas and abilities within the Python coding language</a:t>
            </a:r>
          </a:p>
          <a:p>
            <a:r>
              <a:rPr lang="en-US" dirty="0" err="1"/>
              <a:t>ITProTV</a:t>
            </a:r>
            <a:r>
              <a:rPr lang="en-US" dirty="0"/>
              <a:t> was an invaluable tool and resource for becoming familiar with Python</a:t>
            </a:r>
          </a:p>
          <a:p>
            <a:r>
              <a:rPr lang="en-US"/>
              <a:t>GitHub: https://github.com/ZDiezel/SchoolProjects</a:t>
            </a:r>
            <a:endParaRPr lang="en-US" dirty="0"/>
          </a:p>
        </p:txBody>
      </p:sp>
    </p:spTree>
    <p:extLst>
      <p:ext uri="{BB962C8B-B14F-4D97-AF65-F5344CB8AC3E}">
        <p14:creationId xmlns:p14="http://schemas.microsoft.com/office/powerpoint/2010/main" val="372168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710484" y="640762"/>
            <a:ext cx="8144414" cy="785949"/>
          </a:xfrm>
        </p:spPr>
        <p:txBody>
          <a:bodyPr>
            <a:noAutofit/>
          </a:bodyPr>
          <a:lstStyle/>
          <a:p>
            <a:r>
              <a:rPr lang="en-US" sz="4000" dirty="0">
                <a:ea typeface="Times New Roman" panose="02020603050405020304" pitchFamily="18" charset="0"/>
              </a:rPr>
              <a:t>Software Inventory</a:t>
            </a:r>
            <a:endParaRPr lang="en-US" sz="4000"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10484" y="1605824"/>
            <a:ext cx="7330858" cy="4695983"/>
          </a:xfrm>
        </p:spPr>
        <p:txBody>
          <a:bodyPr>
            <a:normAutofit/>
          </a:bodyPr>
          <a:lstStyle/>
          <a:p>
            <a:pPr marL="285750" indent="-285750">
              <a:buFont typeface="Arial" panose="020B0604020202020204" pitchFamily="34" charset="0"/>
              <a:buChar char="•"/>
            </a:pPr>
            <a:r>
              <a:rPr lang="en-US" sz="2200" dirty="0"/>
              <a:t>To begin developing this project, necessary software was required</a:t>
            </a:r>
          </a:p>
          <a:p>
            <a:pPr marL="742950" lvl="1" indent="-285750">
              <a:buFont typeface="Arial" panose="020B0604020202020204" pitchFamily="34" charset="0"/>
              <a:buChar char="•"/>
            </a:pPr>
            <a:r>
              <a:rPr lang="en-US" sz="2000" dirty="0"/>
              <a:t>Anaconda (including Spyder Python IDE and others), Microsoft Excel, and </a:t>
            </a:r>
            <a:r>
              <a:rPr lang="en-US" sz="2000" dirty="0" err="1"/>
              <a:t>JupyterLab</a:t>
            </a:r>
            <a:endParaRPr lang="en-US" sz="2000" dirty="0"/>
          </a:p>
          <a:p>
            <a:pPr marL="742950" lvl="1" indent="-285750">
              <a:buFont typeface="Arial" panose="020B0604020202020204" pitchFamily="34" charset="0"/>
              <a:buChar char="•"/>
            </a:pPr>
            <a:r>
              <a:rPr lang="en-US" sz="2000" dirty="0"/>
              <a:t>I also used a live response website for double checking code functions: https://www.programiz.com/python-programming/online-compiler/</a:t>
            </a:r>
          </a:p>
        </p:txBody>
      </p:sp>
    </p:spTree>
    <p:extLst>
      <p:ext uri="{BB962C8B-B14F-4D97-AF65-F5344CB8AC3E}">
        <p14:creationId xmlns:p14="http://schemas.microsoft.com/office/powerpoint/2010/main" val="400342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77333" y="1022417"/>
            <a:ext cx="8596667" cy="566738"/>
          </a:xfrm>
        </p:spPr>
        <p:txBody>
          <a:bodyPr>
            <a:normAutofit fontScale="90000"/>
          </a:bodyPr>
          <a:lstStyle/>
          <a:p>
            <a:r>
              <a:rPr lang="en-US" sz="4400" dirty="0"/>
              <a:t>Flowchart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77333" y="2006803"/>
            <a:ext cx="4970390" cy="3869322"/>
          </a:xfrm>
        </p:spPr>
        <p:txBody>
          <a:bodyPr>
            <a:normAutofit/>
          </a:bodyPr>
          <a:lstStyle/>
          <a:p>
            <a:r>
              <a:rPr lang="en-US" sz="1800" dirty="0"/>
              <a:t>Include the following processes:</a:t>
            </a:r>
          </a:p>
          <a:p>
            <a:pPr marL="285750" indent="-285750">
              <a:buFont typeface="Arial" panose="020B0604020202020204" pitchFamily="34" charset="0"/>
              <a:buChar char="•"/>
            </a:pPr>
            <a:r>
              <a:rPr lang="en-US" sz="1800" dirty="0"/>
              <a:t>Install python</a:t>
            </a:r>
          </a:p>
          <a:p>
            <a:pPr marL="285750" indent="-285750">
              <a:buFont typeface="Arial" panose="020B0604020202020204" pitchFamily="34" charset="0"/>
              <a:buChar char="•"/>
            </a:pPr>
            <a:r>
              <a:rPr lang="en-US" sz="1800" dirty="0"/>
              <a:t>Download weather data to a database.</a:t>
            </a:r>
          </a:p>
          <a:p>
            <a:pPr marL="285750" indent="-285750">
              <a:buFont typeface="Arial" panose="020B0604020202020204" pitchFamily="34" charset="0"/>
              <a:buChar char="•"/>
            </a:pPr>
            <a:r>
              <a:rPr lang="en-US" sz="1800" dirty="0"/>
              <a:t>Extract weather data from database into a comma separated file with python</a:t>
            </a:r>
          </a:p>
          <a:p>
            <a:pPr marL="285750" indent="-285750">
              <a:buFont typeface="Arial" panose="020B0604020202020204" pitchFamily="34" charset="0"/>
              <a:buChar char="•"/>
            </a:pPr>
            <a:r>
              <a:rPr lang="en-US" sz="1800" dirty="0"/>
              <a:t>Cleanse weather data</a:t>
            </a:r>
          </a:p>
          <a:p>
            <a:pPr marL="285750" indent="-285750">
              <a:buFont typeface="Arial" panose="020B0604020202020204" pitchFamily="34" charset="0"/>
              <a:buChar char="•"/>
            </a:pPr>
            <a:r>
              <a:rPr lang="en-US" sz="1800" dirty="0"/>
              <a:t>Use Excel to manipulate data</a:t>
            </a:r>
          </a:p>
          <a:p>
            <a:pPr marL="285750" indent="-285750">
              <a:buFont typeface="Arial" panose="020B0604020202020204" pitchFamily="34" charset="0"/>
              <a:buChar char="•"/>
            </a:pPr>
            <a:r>
              <a:rPr lang="en-US" sz="1800" dirty="0"/>
              <a:t>Use python data analytics modules to develop graphical models</a:t>
            </a:r>
          </a:p>
          <a:p>
            <a:endParaRPr lang="en-US" sz="1800" dirty="0"/>
          </a:p>
        </p:txBody>
      </p:sp>
      <p:sp>
        <p:nvSpPr>
          <p:cNvPr id="3" name="Rectangle: Rounded Corners 2">
            <a:extLst>
              <a:ext uri="{FF2B5EF4-FFF2-40B4-BE49-F238E27FC236}">
                <a16:creationId xmlns:a16="http://schemas.microsoft.com/office/drawing/2014/main" id="{EE241CAC-50B0-3867-F702-B39AEF0F19B6}"/>
              </a:ext>
            </a:extLst>
          </p:cNvPr>
          <p:cNvSpPr/>
          <p:nvPr/>
        </p:nvSpPr>
        <p:spPr>
          <a:xfrm>
            <a:off x="7301753" y="457200"/>
            <a:ext cx="1479176" cy="524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 name="Rectangle: Rounded Corners 3">
            <a:extLst>
              <a:ext uri="{FF2B5EF4-FFF2-40B4-BE49-F238E27FC236}">
                <a16:creationId xmlns:a16="http://schemas.microsoft.com/office/drawing/2014/main" id="{4C432B25-929C-7287-B903-6B8CE6A947D3}"/>
              </a:ext>
            </a:extLst>
          </p:cNvPr>
          <p:cNvSpPr/>
          <p:nvPr/>
        </p:nvSpPr>
        <p:spPr>
          <a:xfrm>
            <a:off x="7301743" y="5868988"/>
            <a:ext cx="1479176" cy="524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5" name="Rectangle 4">
            <a:extLst>
              <a:ext uri="{FF2B5EF4-FFF2-40B4-BE49-F238E27FC236}">
                <a16:creationId xmlns:a16="http://schemas.microsoft.com/office/drawing/2014/main" id="{DF786F1A-EB89-E6A0-801B-FD323DFE1F3B}"/>
              </a:ext>
            </a:extLst>
          </p:cNvPr>
          <p:cNvSpPr/>
          <p:nvPr/>
        </p:nvSpPr>
        <p:spPr>
          <a:xfrm>
            <a:off x="6689904" y="1363101"/>
            <a:ext cx="2702859"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Install Python Modules</a:t>
            </a:r>
          </a:p>
        </p:txBody>
      </p:sp>
      <p:sp>
        <p:nvSpPr>
          <p:cNvPr id="13" name="Rectangle 12">
            <a:extLst>
              <a:ext uri="{FF2B5EF4-FFF2-40B4-BE49-F238E27FC236}">
                <a16:creationId xmlns:a16="http://schemas.microsoft.com/office/drawing/2014/main" id="{E32DEDAB-DC9A-65C5-EF10-BE734FA27260}"/>
              </a:ext>
            </a:extLst>
          </p:cNvPr>
          <p:cNvSpPr/>
          <p:nvPr/>
        </p:nvSpPr>
        <p:spPr>
          <a:xfrm>
            <a:off x="6024272" y="2114361"/>
            <a:ext cx="4034122"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Download Weather Data to a Database</a:t>
            </a:r>
          </a:p>
        </p:txBody>
      </p:sp>
      <p:sp>
        <p:nvSpPr>
          <p:cNvPr id="14" name="Rectangle 13">
            <a:extLst>
              <a:ext uri="{FF2B5EF4-FFF2-40B4-BE49-F238E27FC236}">
                <a16:creationId xmlns:a16="http://schemas.microsoft.com/office/drawing/2014/main" id="{920A1BF5-AC2F-2822-C9B5-3170DBACDBB0}"/>
              </a:ext>
            </a:extLst>
          </p:cNvPr>
          <p:cNvSpPr/>
          <p:nvPr/>
        </p:nvSpPr>
        <p:spPr>
          <a:xfrm>
            <a:off x="6387335" y="2870620"/>
            <a:ext cx="3307994"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Extract Weather Data into CSV</a:t>
            </a:r>
          </a:p>
        </p:txBody>
      </p:sp>
      <p:sp>
        <p:nvSpPr>
          <p:cNvPr id="15" name="Rectangle 14">
            <a:extLst>
              <a:ext uri="{FF2B5EF4-FFF2-40B4-BE49-F238E27FC236}">
                <a16:creationId xmlns:a16="http://schemas.microsoft.com/office/drawing/2014/main" id="{1177CB88-44C8-4A5C-49E8-A413F260FC31}"/>
              </a:ext>
            </a:extLst>
          </p:cNvPr>
          <p:cNvSpPr/>
          <p:nvPr/>
        </p:nvSpPr>
        <p:spPr>
          <a:xfrm>
            <a:off x="6689902" y="3626879"/>
            <a:ext cx="2702859"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Cleanse Weather Data</a:t>
            </a:r>
          </a:p>
        </p:txBody>
      </p:sp>
      <p:sp>
        <p:nvSpPr>
          <p:cNvPr id="16" name="Rectangle 15">
            <a:extLst>
              <a:ext uri="{FF2B5EF4-FFF2-40B4-BE49-F238E27FC236}">
                <a16:creationId xmlns:a16="http://schemas.microsoft.com/office/drawing/2014/main" id="{4C6EA4F8-2493-5B7D-1568-6C866CB2FABC}"/>
              </a:ext>
            </a:extLst>
          </p:cNvPr>
          <p:cNvSpPr/>
          <p:nvPr/>
        </p:nvSpPr>
        <p:spPr>
          <a:xfrm>
            <a:off x="6279757" y="4382934"/>
            <a:ext cx="3523150"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MS Excel to Manipulate Data</a:t>
            </a:r>
          </a:p>
        </p:txBody>
      </p:sp>
      <p:sp>
        <p:nvSpPr>
          <p:cNvPr id="17" name="Rectangle 16">
            <a:extLst>
              <a:ext uri="{FF2B5EF4-FFF2-40B4-BE49-F238E27FC236}">
                <a16:creationId xmlns:a16="http://schemas.microsoft.com/office/drawing/2014/main" id="{582622A2-4029-6B5F-627F-32F35D51B47B}"/>
              </a:ext>
            </a:extLst>
          </p:cNvPr>
          <p:cNvSpPr/>
          <p:nvPr/>
        </p:nvSpPr>
        <p:spPr>
          <a:xfrm>
            <a:off x="4935071" y="5132001"/>
            <a:ext cx="6212518" cy="369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Python Data Analytics Modules to Develop Graphical Models</a:t>
            </a:r>
          </a:p>
        </p:txBody>
      </p:sp>
      <p:cxnSp>
        <p:nvCxnSpPr>
          <p:cNvPr id="19" name="Straight Arrow Connector 18">
            <a:extLst>
              <a:ext uri="{FF2B5EF4-FFF2-40B4-BE49-F238E27FC236}">
                <a16:creationId xmlns:a16="http://schemas.microsoft.com/office/drawing/2014/main" id="{C5FD00F1-9FE8-DCAF-5383-1C9E50896BE4}"/>
              </a:ext>
            </a:extLst>
          </p:cNvPr>
          <p:cNvCxnSpPr>
            <a:stCxn id="3" idx="2"/>
            <a:endCxn id="5" idx="0"/>
          </p:cNvCxnSpPr>
          <p:nvPr/>
        </p:nvCxnSpPr>
        <p:spPr>
          <a:xfrm flipH="1">
            <a:off x="8041334" y="981635"/>
            <a:ext cx="7" cy="38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4C80771-6E1B-ACC1-4392-25CAA1BF66D3}"/>
              </a:ext>
            </a:extLst>
          </p:cNvPr>
          <p:cNvCxnSpPr/>
          <p:nvPr/>
        </p:nvCxnSpPr>
        <p:spPr>
          <a:xfrm flipH="1">
            <a:off x="8041324" y="1740291"/>
            <a:ext cx="7" cy="38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829361-5B08-3308-7BCE-ECA976FED2AD}"/>
              </a:ext>
            </a:extLst>
          </p:cNvPr>
          <p:cNvCxnSpPr/>
          <p:nvPr/>
        </p:nvCxnSpPr>
        <p:spPr>
          <a:xfrm flipH="1">
            <a:off x="8041317" y="2479611"/>
            <a:ext cx="7" cy="38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439D27-36EB-E600-B18C-AD03B2E993B2}"/>
              </a:ext>
            </a:extLst>
          </p:cNvPr>
          <p:cNvCxnSpPr/>
          <p:nvPr/>
        </p:nvCxnSpPr>
        <p:spPr>
          <a:xfrm flipH="1">
            <a:off x="8041307" y="3238267"/>
            <a:ext cx="7" cy="38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C70DDFA-0A6F-A48F-5DD0-0C4DE4731DC7}"/>
              </a:ext>
            </a:extLst>
          </p:cNvPr>
          <p:cNvCxnSpPr/>
          <p:nvPr/>
        </p:nvCxnSpPr>
        <p:spPr>
          <a:xfrm flipH="1">
            <a:off x="8041310" y="3991879"/>
            <a:ext cx="7" cy="38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AF97C8-9874-ACB9-6C62-0FBBA62F4338}"/>
              </a:ext>
            </a:extLst>
          </p:cNvPr>
          <p:cNvCxnSpPr/>
          <p:nvPr/>
        </p:nvCxnSpPr>
        <p:spPr>
          <a:xfrm flipH="1">
            <a:off x="8041300" y="4750535"/>
            <a:ext cx="7" cy="38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016F47-7528-CDD8-6A0A-7645A350B759}"/>
              </a:ext>
            </a:extLst>
          </p:cNvPr>
          <p:cNvCxnSpPr/>
          <p:nvPr/>
        </p:nvCxnSpPr>
        <p:spPr>
          <a:xfrm flipH="1">
            <a:off x="8041300" y="5494659"/>
            <a:ext cx="7" cy="38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89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77333" y="1342078"/>
            <a:ext cx="8596667" cy="566738"/>
          </a:xfrm>
        </p:spPr>
        <p:txBody>
          <a:bodyPr>
            <a:normAutofit fontScale="90000"/>
          </a:bodyPr>
          <a:lstStyle/>
          <a:p>
            <a:r>
              <a:rPr lang="en-US" sz="4400" dirty="0"/>
              <a:t>Adding Library</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77334" y="2247621"/>
            <a:ext cx="3571938" cy="2701564"/>
          </a:xfrm>
        </p:spPr>
        <p:txBody>
          <a:bodyPr>
            <a:normAutofit/>
          </a:bodyPr>
          <a:lstStyle/>
          <a:p>
            <a:r>
              <a:rPr lang="en-US" sz="1800" dirty="0"/>
              <a:t>Include screenshot of NOAA-SDK library installed.</a:t>
            </a:r>
          </a:p>
          <a:p>
            <a:r>
              <a:rPr lang="en-US" sz="1800" dirty="0"/>
              <a:t>Ensure result "Successfully installed </a:t>
            </a:r>
            <a:r>
              <a:rPr lang="en-US" sz="1800" dirty="0" err="1"/>
              <a:t>noaa-sdk</a:t>
            </a:r>
            <a:r>
              <a:rPr lang="en-US" sz="1800" dirty="0"/>
              <a:t>" of pip install command is visible in your screenshot.</a:t>
            </a:r>
          </a:p>
          <a:p>
            <a:endParaRPr lang="en-US" sz="1800" dirty="0"/>
          </a:p>
          <a:p>
            <a:endParaRPr lang="en-US" sz="1800" dirty="0"/>
          </a:p>
        </p:txBody>
      </p:sp>
      <p:pic>
        <p:nvPicPr>
          <p:cNvPr id="10" name="Picture 9" descr="Text&#10;&#10;Description automatically generated">
            <a:extLst>
              <a:ext uri="{FF2B5EF4-FFF2-40B4-BE49-F238E27FC236}">
                <a16:creationId xmlns:a16="http://schemas.microsoft.com/office/drawing/2014/main" id="{2A731D14-5F29-3EB7-871B-9925610FD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025" y="1799278"/>
            <a:ext cx="7183059" cy="3716644"/>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710484" y="640762"/>
            <a:ext cx="8581434" cy="785949"/>
          </a:xfrm>
        </p:spPr>
        <p:txBody>
          <a:bodyPr>
            <a:noAutofit/>
          </a:bodyPr>
          <a:lstStyle/>
          <a:p>
            <a:r>
              <a:rPr lang="en-US" sz="4000" dirty="0">
                <a:ea typeface="Times New Roman" panose="02020603050405020304" pitchFamily="18" charset="0"/>
              </a:rPr>
              <a:t>Gathering Temp and Humidity Data</a:t>
            </a:r>
            <a:endParaRPr lang="en-US" sz="4000" dirty="0"/>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10484" y="1605824"/>
            <a:ext cx="7330858" cy="4695983"/>
          </a:xfrm>
        </p:spPr>
        <p:txBody>
          <a:bodyPr>
            <a:normAutofit/>
          </a:bodyPr>
          <a:lstStyle/>
          <a:p>
            <a:pPr marL="285750" indent="-285750">
              <a:buFont typeface="Arial" panose="020B0604020202020204" pitchFamily="34" charset="0"/>
              <a:buChar char="•"/>
            </a:pPr>
            <a:r>
              <a:rPr lang="en-US" sz="2200" dirty="0"/>
              <a:t>After planning and design, the developed code was set to download local weather observations</a:t>
            </a:r>
          </a:p>
          <a:p>
            <a:pPr marL="285750" indent="-285750">
              <a:buFont typeface="Arial" panose="020B0604020202020204" pitchFamily="34" charset="0"/>
              <a:buChar char="•"/>
            </a:pPr>
            <a:r>
              <a:rPr lang="en-US" sz="2200" dirty="0"/>
              <a:t>The downloaded data was stored in a CSV for personal analysis</a:t>
            </a:r>
            <a:endParaRPr lang="en-US" sz="2000" dirty="0"/>
          </a:p>
        </p:txBody>
      </p:sp>
    </p:spTree>
    <p:extLst>
      <p:ext uri="{BB962C8B-B14F-4D97-AF65-F5344CB8AC3E}">
        <p14:creationId xmlns:p14="http://schemas.microsoft.com/office/powerpoint/2010/main" val="374597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77335" y="1344706"/>
            <a:ext cx="4567344" cy="566738"/>
          </a:xfrm>
        </p:spPr>
        <p:txBody>
          <a:bodyPr>
            <a:normAutofit fontScale="90000"/>
          </a:bodyPr>
          <a:lstStyle/>
          <a:p>
            <a:r>
              <a:rPr lang="en-US" sz="4400" dirty="0"/>
              <a:t>BuildWeatherDb.py Code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77335" y="2113149"/>
            <a:ext cx="4378759" cy="2324379"/>
          </a:xfrm>
        </p:spPr>
        <p:txBody>
          <a:bodyPr>
            <a:normAutofit/>
          </a:bodyPr>
          <a:lstStyle/>
          <a:p>
            <a:r>
              <a:rPr lang="en-US" sz="1800" dirty="0"/>
              <a:t>Screenshot of code in </a:t>
            </a:r>
            <a:r>
              <a:rPr lang="en-US" sz="1800" dirty="0" err="1"/>
              <a:t>Spyder</a:t>
            </a:r>
            <a:endParaRPr lang="en-US" sz="1800" dirty="0"/>
          </a:p>
          <a:p>
            <a:r>
              <a:rPr lang="en-US" sz="1800" dirty="0"/>
              <a:t>Must have your name and date in comments</a:t>
            </a:r>
          </a:p>
          <a:p>
            <a:r>
              <a:rPr lang="en-US" sz="1800" dirty="0"/>
              <a:t>Must have your zip code</a:t>
            </a:r>
          </a:p>
          <a:p>
            <a:endParaRPr lang="en-US" sz="1800" dirty="0"/>
          </a:p>
        </p:txBody>
      </p:sp>
      <p:pic>
        <p:nvPicPr>
          <p:cNvPr id="4" name="Picture 3">
            <a:extLst>
              <a:ext uri="{FF2B5EF4-FFF2-40B4-BE49-F238E27FC236}">
                <a16:creationId xmlns:a16="http://schemas.microsoft.com/office/drawing/2014/main" id="{CA3676DC-06C8-7846-F9D0-640984BA1254}"/>
              </a:ext>
            </a:extLst>
          </p:cNvPr>
          <p:cNvPicPr>
            <a:picLocks noChangeAspect="1"/>
          </p:cNvPicPr>
          <p:nvPr/>
        </p:nvPicPr>
        <p:blipFill>
          <a:blip r:embed="rId2"/>
          <a:stretch>
            <a:fillRect/>
          </a:stretch>
        </p:blipFill>
        <p:spPr>
          <a:xfrm>
            <a:off x="5580855" y="661601"/>
            <a:ext cx="6049219" cy="5534797"/>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771464" y="1442380"/>
            <a:ext cx="8596667" cy="566738"/>
          </a:xfrm>
        </p:spPr>
        <p:txBody>
          <a:bodyPr>
            <a:normAutofit fontScale="90000"/>
          </a:bodyPr>
          <a:lstStyle/>
          <a:p>
            <a:r>
              <a:rPr lang="en-US" sz="4400" dirty="0"/>
              <a:t>Python Console</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771463" y="2422431"/>
            <a:ext cx="4029137" cy="1853733"/>
          </a:xfrm>
        </p:spPr>
        <p:txBody>
          <a:bodyPr>
            <a:normAutofit/>
          </a:bodyPr>
          <a:lstStyle/>
          <a:p>
            <a:r>
              <a:rPr lang="en-US" sz="1800" dirty="0"/>
              <a:t>Screenshot of program output in Python console showing program executed successfully</a:t>
            </a:r>
          </a:p>
          <a:p>
            <a:endParaRPr lang="en-US" sz="1800" dirty="0"/>
          </a:p>
        </p:txBody>
      </p:sp>
      <p:pic>
        <p:nvPicPr>
          <p:cNvPr id="4" name="Picture 3">
            <a:extLst>
              <a:ext uri="{FF2B5EF4-FFF2-40B4-BE49-F238E27FC236}">
                <a16:creationId xmlns:a16="http://schemas.microsoft.com/office/drawing/2014/main" id="{A20366AB-D79A-BA2E-C260-AFFD75F3D1F5}"/>
              </a:ext>
            </a:extLst>
          </p:cNvPr>
          <p:cNvPicPr>
            <a:picLocks noChangeAspect="1"/>
          </p:cNvPicPr>
          <p:nvPr/>
        </p:nvPicPr>
        <p:blipFill>
          <a:blip r:embed="rId2"/>
          <a:stretch>
            <a:fillRect/>
          </a:stretch>
        </p:blipFill>
        <p:spPr>
          <a:xfrm>
            <a:off x="3899972" y="3524723"/>
            <a:ext cx="6049219" cy="2648320"/>
          </a:xfrm>
          <a:prstGeom prst="rect">
            <a:avLst/>
          </a:prstGeom>
        </p:spPr>
      </p:pic>
    </p:spTree>
    <p:extLst>
      <p:ext uri="{BB962C8B-B14F-4D97-AF65-F5344CB8AC3E}">
        <p14:creationId xmlns:p14="http://schemas.microsoft.com/office/powerpoint/2010/main" val="185102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77334" y="1381123"/>
            <a:ext cx="8596667" cy="566738"/>
          </a:xfrm>
        </p:spPr>
        <p:txBody>
          <a:bodyPr>
            <a:normAutofit fontScale="90000"/>
          </a:bodyPr>
          <a:lstStyle/>
          <a:p>
            <a:r>
              <a:rPr lang="en-US" sz="4400" dirty="0" err="1"/>
              <a:t>Weather.db</a:t>
            </a:r>
            <a:r>
              <a:rPr lang="en-US" sz="4400" dirty="0"/>
              <a:t> File</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77335" y="2183476"/>
            <a:ext cx="4002242" cy="1931324"/>
          </a:xfrm>
        </p:spPr>
        <p:txBody>
          <a:bodyPr>
            <a:normAutofit/>
          </a:bodyPr>
          <a:lstStyle/>
          <a:p>
            <a:r>
              <a:rPr lang="en-US" sz="1800" dirty="0"/>
              <a:t>Screenshot of Windows Explorer showing database file </a:t>
            </a:r>
            <a:r>
              <a:rPr lang="en-US" sz="1800" dirty="0" err="1"/>
              <a:t>Weather.db</a:t>
            </a:r>
            <a:r>
              <a:rPr lang="en-US" sz="1800" dirty="0"/>
              <a:t> was created</a:t>
            </a:r>
          </a:p>
          <a:p>
            <a:endParaRPr lang="en-US" sz="1800" dirty="0"/>
          </a:p>
        </p:txBody>
      </p:sp>
      <p:pic>
        <p:nvPicPr>
          <p:cNvPr id="4" name="Picture 3">
            <a:extLst>
              <a:ext uri="{FF2B5EF4-FFF2-40B4-BE49-F238E27FC236}">
                <a16:creationId xmlns:a16="http://schemas.microsoft.com/office/drawing/2014/main" id="{5D701D80-C105-F52E-99E4-E2CB8E827C41}"/>
              </a:ext>
            </a:extLst>
          </p:cNvPr>
          <p:cNvPicPr>
            <a:picLocks noChangeAspect="1"/>
          </p:cNvPicPr>
          <p:nvPr/>
        </p:nvPicPr>
        <p:blipFill>
          <a:blip r:embed="rId2"/>
          <a:stretch>
            <a:fillRect/>
          </a:stretch>
        </p:blipFill>
        <p:spPr>
          <a:xfrm>
            <a:off x="2364051" y="3876678"/>
            <a:ext cx="6909950" cy="1600199"/>
          </a:xfrm>
          <a:prstGeom prst="rect">
            <a:avLst/>
          </a:prstGeom>
        </p:spPr>
      </p:pic>
    </p:spTree>
    <p:extLst>
      <p:ext uri="{BB962C8B-B14F-4D97-AF65-F5344CB8AC3E}">
        <p14:creationId xmlns:p14="http://schemas.microsoft.com/office/powerpoint/2010/main" val="152368138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Permissions xmlns="f681fcbd-d5a2-4336-a092-82e7af704741" xsi:nil="true"/>
    <_ip_UnifiedCompliancePolicyUIAction xmlns="http://schemas.microsoft.com/sharepoint/v3" xsi:nil="true"/>
    <MigrationWizIdDocumentLibraryPermissions xmlns="f681fcbd-d5a2-4336-a092-82e7af704741" xsi:nil="true"/>
    <MigrationWizIdPermissionLevels xmlns="f681fcbd-d5a2-4336-a092-82e7af704741" xsi:nil="true"/>
    <MigrationWizId xmlns="f681fcbd-d5a2-4336-a092-82e7af704741" xsi:nil="true"/>
    <_ip_UnifiedCompliancePolicyProperties xmlns="http://schemas.microsoft.com/sharepoint/v3" xsi:nil="true"/>
    <MigrationWizIdSecurityGroups xmlns="f681fcbd-d5a2-4336-a092-82e7af70474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FF29DAF2B2474CAA0976D75413A80B" ma:contentTypeVersion="20" ma:contentTypeDescription="Create a new document." ma:contentTypeScope="" ma:versionID="f1a4acc4b85180fe6975a37171a89f22">
  <xsd:schema xmlns:xsd="http://www.w3.org/2001/XMLSchema" xmlns:xs="http://www.w3.org/2001/XMLSchema" xmlns:p="http://schemas.microsoft.com/office/2006/metadata/properties" xmlns:ns1="http://schemas.microsoft.com/sharepoint/v3" xmlns:ns3="f681fcbd-d5a2-4336-a092-82e7af704741" xmlns:ns4="c9140fa4-d231-4bf2-8e30-bda3cfa5fa06" targetNamespace="http://schemas.microsoft.com/office/2006/metadata/properties" ma:root="true" ma:fieldsID="d88427010be71365af5c7bdb809d71bb" ns1:_="" ns3:_="" ns4:_="">
    <xsd:import namespace="http://schemas.microsoft.com/sharepoint/v3"/>
    <xsd:import namespace="f681fcbd-d5a2-4336-a092-82e7af704741"/>
    <xsd:import namespace="c9140fa4-d231-4bf2-8e30-bda3cfa5fa06"/>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81fcbd-d5a2-4336-a092-82e7af70474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AutoKeyPoints" ma:index="26" nillable="true" ma:displayName="MediaServiceAutoKeyPoints" ma:hidden="true" ma:internalName="MediaServiceAutoKeyPoints" ma:readOnly="true">
      <xsd:simpleType>
        <xsd:restriction base="dms:Note"/>
      </xsd:simpleType>
    </xsd:element>
    <xsd:element name="MediaServiceKeyPoints" ma:index="2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40fa4-d231-4bf2-8e30-bda3cfa5fa0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9C8190-CE04-4B04-BDD3-98C89D360309}">
  <ds:schemaRefs>
    <ds:schemaRef ds:uri="http://purl.org/dc/elements/1.1/"/>
    <ds:schemaRef ds:uri="http://www.w3.org/XML/1998/namespace"/>
    <ds:schemaRef ds:uri="http://schemas.microsoft.com/office/2006/metadata/properties"/>
    <ds:schemaRef ds:uri="http://purl.org/dc/terms/"/>
    <ds:schemaRef ds:uri="http://schemas.microsoft.com/office/2006/documentManagement/types"/>
    <ds:schemaRef ds:uri="f681fcbd-d5a2-4336-a092-82e7af704741"/>
    <ds:schemaRef ds:uri="http://schemas.microsoft.com/office/infopath/2007/PartnerControls"/>
    <ds:schemaRef ds:uri="http://schemas.microsoft.com/sharepoint/v3"/>
    <ds:schemaRef ds:uri="http://schemas.openxmlformats.org/package/2006/metadata/core-properties"/>
    <ds:schemaRef ds:uri="c9140fa4-d231-4bf2-8e30-bda3cfa5fa06"/>
    <ds:schemaRef ds:uri="http://purl.org/dc/dcmitype/"/>
  </ds:schemaRefs>
</ds:datastoreItem>
</file>

<file path=customXml/itemProps2.xml><?xml version="1.0" encoding="utf-8"?>
<ds:datastoreItem xmlns:ds="http://schemas.openxmlformats.org/officeDocument/2006/customXml" ds:itemID="{0D76A087-F172-46B9-A2DB-782D42C9C284}">
  <ds:schemaRefs>
    <ds:schemaRef ds:uri="http://schemas.microsoft.com/sharepoint/v3/contenttype/forms"/>
  </ds:schemaRefs>
</ds:datastoreItem>
</file>

<file path=customXml/itemProps3.xml><?xml version="1.0" encoding="utf-8"?>
<ds:datastoreItem xmlns:ds="http://schemas.openxmlformats.org/officeDocument/2006/customXml" ds:itemID="{36553AF5-258F-41BE-BCB0-58C2BB7241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81fcbd-d5a2-4336-a092-82e7af704741"/>
    <ds:schemaRef ds:uri="c9140fa4-d231-4bf2-8e30-bda3cfa5fa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3233</TotalTime>
  <Words>584</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Introduction to Python</vt:lpstr>
      <vt:lpstr>Introduction</vt:lpstr>
      <vt:lpstr>Software Inventory</vt:lpstr>
      <vt:lpstr>Flowchart</vt:lpstr>
      <vt:lpstr>Adding Library (Screenshot)</vt:lpstr>
      <vt:lpstr>Gathering Temp and Humidity Data</vt:lpstr>
      <vt:lpstr>BuildWeatherDb.py Code (Screenshot)</vt:lpstr>
      <vt:lpstr>Python Console (Screenshot)</vt:lpstr>
      <vt:lpstr>Weather.db File (Screenshot)</vt:lpstr>
      <vt:lpstr>Query to retrieve all columns and all rows (Screenshot)</vt:lpstr>
      <vt:lpstr>Query to retrieve lowest and highest temperatures</vt:lpstr>
      <vt:lpstr>Query to retrieve all clear days</vt:lpstr>
      <vt:lpstr>Python code</vt:lpstr>
      <vt:lpstr>Retrieve and Convert Data to CSV Format</vt:lpstr>
      <vt:lpstr>Temperature and Humidity Chart</vt:lpstr>
      <vt:lpstr>Plot #1</vt:lpstr>
      <vt:lpstr>Plot #2</vt:lpstr>
      <vt:lpstr>Analysis</vt:lpstr>
      <vt:lpstr>Prediction</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CEIS101 Module 1</dc:title>
  <dc:creator>William Sullivan</dc:creator>
  <cp:lastModifiedBy>Hill, Christopher</cp:lastModifiedBy>
  <cp:revision>124</cp:revision>
  <dcterms:created xsi:type="dcterms:W3CDTF">2018-12-20T22:43:36Z</dcterms:created>
  <dcterms:modified xsi:type="dcterms:W3CDTF">2022-10-22T06:00:41Z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0x01010007FF29DAF2B2474CAA0976D75413A80B</vt:lpwstr>
  </property>
</Properties>
</file>