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71" r:id="rId6"/>
    <p:sldId id="261" r:id="rId7"/>
    <p:sldId id="267" r:id="rId8"/>
    <p:sldId id="270" r:id="rId9"/>
    <p:sldId id="272" r:id="rId10"/>
    <p:sldId id="269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68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 varScale="1">
        <p:scale>
          <a:sx n="86" d="100"/>
          <a:sy n="86" d="100"/>
        </p:scale>
        <p:origin x="13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96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3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04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05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19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6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3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4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8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6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7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9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ry.percipio.com/courses/c7ef0333-8560-403f-a004-9c5c843866b0/videos/2658bbe6-ee97-438b-a376-fbb079c3b3a0" TargetMode="External"/><Relationship Id="rId2" Type="http://schemas.openxmlformats.org/officeDocument/2006/relationships/hyperlink" Target="https://docs.microsoft.com/en-us/azure/storage/blobs/access-tiers-overview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virtual-network/virtual-networks-faq" TargetMode="External"/><Relationship Id="rId2" Type="http://schemas.openxmlformats.org/officeDocument/2006/relationships/hyperlink" Target="https://www.calculator.net/ip-subnet-calculator.html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85800" y="1981200"/>
            <a:ext cx="7772400" cy="23653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NETW211 Course Projects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Jan 23 – Prof </a:t>
            </a:r>
            <a:r>
              <a:rPr lang="en-US" sz="2400" dirty="0" err="1">
                <a:solidFill>
                  <a:schemeClr val="tx1"/>
                </a:solidFill>
              </a:rPr>
              <a:t>Giomi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Christopher Hill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62000"/>
            <a:ext cx="5410200" cy="53641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09600" y="2552700"/>
            <a:ext cx="1600200" cy="24003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topology diagram of your </a:t>
            </a:r>
            <a:r>
              <a:rPr lang="en-US" sz="1600" dirty="0" err="1"/>
              <a:t>VNet</a:t>
            </a:r>
            <a:r>
              <a:rPr lang="en-US" sz="1600" dirty="0"/>
              <a:t> (</a:t>
            </a:r>
            <a:r>
              <a:rPr lang="en-US" sz="1600" i="1" dirty="0"/>
              <a:t>NETW211-VNet-Your Initials</a:t>
            </a:r>
            <a:r>
              <a:rPr lang="en-US" sz="1600" dirty="0"/>
              <a:t>) with two subnets (</a:t>
            </a:r>
            <a:r>
              <a:rPr lang="en-US" sz="1600" i="1" dirty="0"/>
              <a:t>Subnet0</a:t>
            </a:r>
            <a:r>
              <a:rPr lang="en-US" sz="1600" dirty="0"/>
              <a:t> and </a:t>
            </a:r>
            <a:r>
              <a:rPr lang="en-US" sz="1600" i="1" dirty="0"/>
              <a:t>Subnet1</a:t>
            </a:r>
            <a:r>
              <a:rPr lang="en-US" sz="1600" dirty="0"/>
              <a:t>) and one VM in each subnet (</a:t>
            </a:r>
            <a:r>
              <a:rPr lang="en-US" sz="1600" i="1" dirty="0"/>
              <a:t>Subnet0-VM</a:t>
            </a:r>
            <a:r>
              <a:rPr lang="en-US" sz="1600" dirty="0"/>
              <a:t> and </a:t>
            </a:r>
            <a:r>
              <a:rPr lang="en-US" sz="1600" i="1" dirty="0"/>
              <a:t>Subnet1-VM</a:t>
            </a:r>
            <a:r>
              <a:rPr lang="en-US" sz="1600" dirty="0"/>
              <a:t>).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23622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Deploying VMs into Subnets cont’d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D701C-2FDC-BDC4-9945-D5BB0F538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62200"/>
            <a:ext cx="6781800" cy="29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6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62000"/>
            <a:ext cx="5410200" cy="53641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09600" y="2590800"/>
            <a:ext cx="2286000" cy="2133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ipconfig</a:t>
            </a:r>
            <a:r>
              <a:rPr lang="en-US" sz="1600" dirty="0"/>
              <a:t> and </a:t>
            </a:r>
            <a:r>
              <a:rPr lang="en-US" sz="1600" i="1" dirty="0"/>
              <a:t>ping </a:t>
            </a:r>
            <a:r>
              <a:rPr lang="en-US" sz="1600" i="1" dirty="0" err="1"/>
              <a:t>x.x.x.x</a:t>
            </a:r>
            <a:r>
              <a:rPr lang="en-US" sz="1600" dirty="0"/>
              <a:t> results in the command prompt window, including the </a:t>
            </a:r>
            <a:r>
              <a:rPr lang="en-US" sz="1600" b="1" i="1" dirty="0"/>
              <a:t>Subnet0</a:t>
            </a:r>
            <a:r>
              <a:rPr lang="en-US" sz="1600" i="1" dirty="0"/>
              <a:t>-VM – </a:t>
            </a:r>
            <a:r>
              <a:rPr lang="en-US" sz="1600" i="1" dirty="0" err="1"/>
              <a:t>x.x.x.x</a:t>
            </a:r>
            <a:r>
              <a:rPr lang="en-US" sz="1600" i="1" dirty="0"/>
              <a:t> – </a:t>
            </a:r>
            <a:r>
              <a:rPr lang="en-US" sz="1600" i="1" dirty="0" err="1"/>
              <a:t>Romote</a:t>
            </a:r>
            <a:r>
              <a:rPr lang="en-US" sz="1600" i="1" dirty="0"/>
              <a:t> Desktop Connection </a:t>
            </a:r>
            <a:r>
              <a:rPr lang="en-US" sz="1600" dirty="0"/>
              <a:t>window title.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22860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Verifying Connectivity between VMs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CD0C5-5608-91F4-4CFB-64C0B6B4B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35599"/>
            <a:ext cx="6020348" cy="29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9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62000"/>
            <a:ext cx="5410200" cy="53641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09600" y="2971800"/>
            <a:ext cx="2286000" cy="2133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ipconfig</a:t>
            </a:r>
            <a:r>
              <a:rPr lang="en-US" sz="1600" dirty="0"/>
              <a:t> and </a:t>
            </a:r>
            <a:r>
              <a:rPr lang="en-US" sz="1600" i="1" dirty="0"/>
              <a:t>ping </a:t>
            </a:r>
            <a:r>
              <a:rPr lang="en-US" sz="1600" i="1" dirty="0" err="1"/>
              <a:t>x.x.x.x</a:t>
            </a:r>
            <a:r>
              <a:rPr lang="en-US" sz="1600" dirty="0"/>
              <a:t> results in the command prompt window, including the </a:t>
            </a:r>
            <a:r>
              <a:rPr lang="en-US" sz="1600" b="1" i="1" dirty="0"/>
              <a:t>Subnet1</a:t>
            </a:r>
            <a:r>
              <a:rPr lang="en-US" sz="1600" i="1" dirty="0"/>
              <a:t>-VM – </a:t>
            </a:r>
            <a:r>
              <a:rPr lang="en-US" sz="1600" i="1" dirty="0" err="1"/>
              <a:t>x.x.x.x</a:t>
            </a:r>
            <a:r>
              <a:rPr lang="en-US" sz="1600" i="1" dirty="0"/>
              <a:t> – </a:t>
            </a:r>
            <a:r>
              <a:rPr lang="en-US" sz="1600" i="1" dirty="0" err="1"/>
              <a:t>Romote</a:t>
            </a:r>
            <a:r>
              <a:rPr lang="en-US" sz="1600" i="1" dirty="0"/>
              <a:t> Desktop Connection </a:t>
            </a:r>
            <a:r>
              <a:rPr lang="en-US" sz="1600" dirty="0"/>
              <a:t>window title.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990600"/>
            <a:ext cx="22860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Verifying Connectivity between VMs</a:t>
            </a:r>
          </a:p>
          <a:p>
            <a:pPr lvl="0"/>
            <a:r>
              <a:rPr lang="en-US" sz="2800" dirty="0">
                <a:solidFill>
                  <a:schemeClr val="dk1"/>
                </a:solidFill>
              </a:rPr>
              <a:t>cont’d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64D76-C7B2-016F-1788-86ED2A8D1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116023"/>
            <a:ext cx="6088927" cy="298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0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90600" y="1371600"/>
            <a:ext cx="7772400" cy="2365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Module 4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Azure VM Security</a:t>
            </a:r>
          </a:p>
        </p:txBody>
      </p:sp>
    </p:spTree>
    <p:extLst>
      <p:ext uri="{BB962C8B-B14F-4D97-AF65-F5344CB8AC3E}">
        <p14:creationId xmlns:p14="http://schemas.microsoft.com/office/powerpoint/2010/main" val="377718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62000"/>
            <a:ext cx="5410200" cy="53641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799706" y="2133599"/>
            <a:ext cx="1791093" cy="236220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NETW211-VM-Your Initials </a:t>
            </a:r>
            <a:r>
              <a:rPr lang="en-US" sz="1600" dirty="0"/>
              <a:t>page, with information such as the resource group name, subscription, public IP address, etc.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09600" y="7620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Launching a 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DFB941-CA3B-C9B4-C793-FF38F9286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184" y="1922708"/>
            <a:ext cx="6248400" cy="345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11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62000"/>
            <a:ext cx="5410200" cy="53641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838200" y="2590800"/>
            <a:ext cx="1752600" cy="2514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azureuser@NETW211-VM-Your Initials </a:t>
            </a:r>
            <a:r>
              <a:rPr lang="en-US" sz="1600" dirty="0"/>
              <a:t>window showing the IPv4 address of the VM in the Azure cloud.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914400"/>
            <a:ext cx="2133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Connecting to the VM </a:t>
            </a:r>
          </a:p>
          <a:p>
            <a:pPr lvl="0"/>
            <a:r>
              <a:rPr lang="en-US" sz="2800" dirty="0">
                <a:solidFill>
                  <a:schemeClr val="dk1"/>
                </a:solidFill>
              </a:rPr>
              <a:t>via SSH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6A75AF-2901-DCC9-80EF-ACBA71984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273344"/>
            <a:ext cx="6064758" cy="482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9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62000"/>
            <a:ext cx="5410200" cy="53641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838200" y="2590800"/>
            <a:ext cx="17526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Inbound port rules </a:t>
            </a:r>
            <a:r>
              <a:rPr lang="en-US" sz="1600" dirty="0"/>
              <a:t>section with the newly added </a:t>
            </a:r>
            <a:r>
              <a:rPr lang="en-US" sz="1600" i="1" dirty="0" err="1"/>
              <a:t>Allow_Ping</a:t>
            </a:r>
            <a:r>
              <a:rPr lang="en-US" sz="1600" i="1" dirty="0"/>
              <a:t> </a:t>
            </a:r>
            <a:r>
              <a:rPr lang="en-US" sz="1600" dirty="0"/>
              <a:t>rule.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914400"/>
            <a:ext cx="2133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Configuring an NSG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166AFB-A042-CE14-CFE0-5EF3F26D1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362200"/>
            <a:ext cx="6400800" cy="248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0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62000"/>
            <a:ext cx="5410200" cy="53641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838200" y="2590800"/>
            <a:ext cx="1752600" cy="1828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successful ping result from your local computer to the VM in the Azure cloud.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914400"/>
            <a:ext cx="2133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Configuring an NSG</a:t>
            </a:r>
          </a:p>
          <a:p>
            <a:pPr lvl="0"/>
            <a:r>
              <a:rPr lang="en-US" sz="2800" dirty="0">
                <a:solidFill>
                  <a:schemeClr val="dk1"/>
                </a:solidFill>
              </a:rPr>
              <a:t>cont’d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4E5719-3BA8-A80C-B273-E7D0A9C93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346" y="1576920"/>
            <a:ext cx="5229955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1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90600" y="1371600"/>
            <a:ext cx="7772400" cy="2365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Module 5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Cloud Storage</a:t>
            </a:r>
          </a:p>
        </p:txBody>
      </p:sp>
    </p:spTree>
    <p:extLst>
      <p:ext uri="{BB962C8B-B14F-4D97-AF65-F5344CB8AC3E}">
        <p14:creationId xmlns:p14="http://schemas.microsoft.com/office/powerpoint/2010/main" val="1703220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685800"/>
            <a:ext cx="5410200" cy="53641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508617" y="2362200"/>
            <a:ext cx="1866900" cy="228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browser window with the image uploaded from your local computer and the URL on top of the window.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243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Uploading and Accessing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94C24-2E18-9043-603C-08905E70C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478" y="2133600"/>
            <a:ext cx="6324600" cy="322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2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90600" y="1371600"/>
            <a:ext cx="7772400" cy="2365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Module 2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Virtual Machine (VM) Instances</a:t>
            </a:r>
          </a:p>
        </p:txBody>
      </p:sp>
    </p:spTree>
    <p:extLst>
      <p:ext uri="{BB962C8B-B14F-4D97-AF65-F5344CB8AC3E}">
        <p14:creationId xmlns:p14="http://schemas.microsoft.com/office/powerpoint/2010/main" val="295810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C22B73B-8888-45A2-85B6-7AB09F8DE173}"/>
              </a:ext>
            </a:extLst>
          </p:cNvPr>
          <p:cNvSpPr txBox="1">
            <a:spLocks/>
          </p:cNvSpPr>
          <p:nvPr/>
        </p:nvSpPr>
        <p:spPr>
          <a:xfrm>
            <a:off x="609600" y="1219201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What does the </a:t>
            </a:r>
            <a:r>
              <a:rPr lang="en-US" sz="1600" i="1" dirty="0"/>
              <a:t>access tier </a:t>
            </a:r>
            <a:r>
              <a:rPr lang="en-US" sz="1600" dirty="0"/>
              <a:t>setting do? What are the Azure blob storage access tiers?</a:t>
            </a:r>
          </a:p>
          <a:p>
            <a:r>
              <a:rPr lang="en-US" sz="1600" dirty="0"/>
              <a:t>[hint: in the Azure portal, on the </a:t>
            </a:r>
            <a:r>
              <a:rPr lang="en-US" sz="1600" i="1" dirty="0"/>
              <a:t>Upload blob </a:t>
            </a:r>
            <a:r>
              <a:rPr lang="en-US" sz="1600" dirty="0"/>
              <a:t>page, under </a:t>
            </a:r>
            <a:r>
              <a:rPr lang="en-US" sz="1600" i="1" dirty="0"/>
              <a:t>Advanced</a:t>
            </a:r>
            <a:r>
              <a:rPr lang="en-US" sz="1600" dirty="0"/>
              <a:t>, click the ? circle above the </a:t>
            </a:r>
            <a:r>
              <a:rPr lang="en-US" sz="1600" i="1" dirty="0"/>
              <a:t>Access tier </a:t>
            </a:r>
            <a:r>
              <a:rPr lang="en-US" sz="1600" dirty="0"/>
              <a:t>box.] </a:t>
            </a:r>
          </a:p>
          <a:p>
            <a:r>
              <a:rPr lang="en-US" sz="1600" dirty="0"/>
              <a:t>Answer here: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Hot tier - An online tier optimized for storing data that is accessed or modified frequently. The hot tier has the highest storage costs, but the lowest access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Cool tier - An online tier optimized for storing data that is infrequently accessed or modified. Data in the cool tier should be stored for a minimum of 30 days. The cool tier has lower storage costs and higher access costs compared to the hot tier.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Archive tier - An offline tier optimized for storing data that is rarely accessed, and that has flexible latency requirements, on the order of hours. Data in the archive tier should be stored for a minimum of 180 days.</a:t>
            </a:r>
          </a:p>
          <a:p>
            <a:endParaRPr lang="en-US" sz="1600" dirty="0"/>
          </a:p>
          <a:p>
            <a:r>
              <a:rPr lang="en-US" sz="1600" dirty="0"/>
              <a:t>References (here are two examples to get your research started):</a:t>
            </a:r>
          </a:p>
          <a:p>
            <a:r>
              <a:rPr lang="en-US" sz="1600" dirty="0"/>
              <a:t>1. Hot, Cool, and Archive access tiers for blob data, 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https://docs.microsoft.com/en-us/azure/storage/blobs/access-tiers-overview</a:t>
            </a:r>
            <a:endParaRPr lang="en-US" sz="1600" dirty="0"/>
          </a:p>
          <a:p>
            <a:r>
              <a:rPr lang="en-US" sz="1600" dirty="0"/>
              <a:t>2. Azure Blob Storage Access Tiers,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https://devry.percipio.com/courses/c7ef0333-8560-403f-a004-9c5c843866b0/videos/2658bbe6-ee97-438b-a376-fbb079c3b3a0</a:t>
            </a:r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EC6425-D2AA-4ED7-8955-375BF90E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5486400" cy="566738"/>
          </a:xfrm>
        </p:spPr>
        <p:txBody>
          <a:bodyPr>
            <a:noAutofit/>
          </a:bodyPr>
          <a:lstStyle/>
          <a:p>
            <a:r>
              <a:rPr lang="en-US" sz="2800" b="0" dirty="0">
                <a:solidFill>
                  <a:schemeClr val="tx1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725227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6000"/>
            <a:ext cx="4572000" cy="3763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6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47700" y="2286000"/>
            <a:ext cx="1790700" cy="228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browser window with the “</a:t>
            </a:r>
            <a:r>
              <a:rPr lang="en-US" sz="1600" i="1" dirty="0"/>
              <a:t>This is the original version. –Your Initials</a:t>
            </a:r>
            <a:r>
              <a:rPr lang="en-US" sz="1600" dirty="0"/>
              <a:t>” message and the URL on top of the window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2209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Creating Blob Snapshots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E0310-E219-D9FD-CC02-B3D34CE6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941351"/>
            <a:ext cx="6441489" cy="881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CA6C39-89F7-6020-F3EC-F51C8A8A1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921829"/>
            <a:ext cx="6441489" cy="80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05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762000"/>
            <a:ext cx="5410200" cy="53641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47700" y="2362200"/>
            <a:ext cx="1866900" cy="228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browser window with the “</a:t>
            </a:r>
            <a:r>
              <a:rPr lang="en-US" sz="1600" i="1" dirty="0"/>
              <a:t>This is the first revised version. –Your Initials</a:t>
            </a:r>
            <a:r>
              <a:rPr lang="en-US" sz="1600" dirty="0"/>
              <a:t>” message and the URL on top of the window.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457200" y="990600"/>
            <a:ext cx="2209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Enabling Blob Versioning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ADB56-29F6-CF94-9F66-C9CB14813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074357"/>
            <a:ext cx="6410943" cy="86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67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90600" y="1371600"/>
            <a:ext cx="7772400" cy="2365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Module 6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Cloud Monitoring</a:t>
            </a:r>
          </a:p>
        </p:txBody>
      </p:sp>
    </p:spTree>
    <p:extLst>
      <p:ext uri="{BB962C8B-B14F-4D97-AF65-F5344CB8AC3E}">
        <p14:creationId xmlns:p14="http://schemas.microsoft.com/office/powerpoint/2010/main" val="4256248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62000"/>
            <a:ext cx="5410200" cy="53641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800100" y="3124200"/>
            <a:ext cx="19431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“VM-Status-Change” action group on the </a:t>
            </a:r>
            <a:r>
              <a:rPr lang="en-US" sz="1600" i="1" dirty="0"/>
              <a:t>Manage actions </a:t>
            </a:r>
            <a:r>
              <a:rPr lang="en-US" sz="1600" dirty="0"/>
              <a:t>page. </a:t>
            </a:r>
            <a:endParaRPr lang="en-US" sz="16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20574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dk1"/>
                </a:solidFill>
              </a:rPr>
              <a:t>Setting up an Action Group and Notifications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8938B-062E-5754-F88B-91525B87D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56390"/>
            <a:ext cx="6019800" cy="127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60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62000"/>
            <a:ext cx="5410200" cy="53641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700251" y="2362200"/>
            <a:ext cx="20574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Alert rules</a:t>
            </a:r>
            <a:r>
              <a:rPr lang="en-US" sz="1600" dirty="0"/>
              <a:t> window showing the </a:t>
            </a:r>
            <a:r>
              <a:rPr lang="en-US" sz="1600" i="1" dirty="0"/>
              <a:t>VM-Deallocate</a:t>
            </a:r>
            <a:r>
              <a:rPr lang="en-US" sz="1600" dirty="0"/>
              <a:t> and </a:t>
            </a:r>
            <a:r>
              <a:rPr lang="en-US" sz="1600" i="1" dirty="0"/>
              <a:t>VM-Restart</a:t>
            </a:r>
            <a:r>
              <a:rPr lang="en-US" sz="1600" dirty="0"/>
              <a:t> rules.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721272" y="838200"/>
            <a:ext cx="177165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  <a:defRPr/>
            </a:pPr>
            <a:r>
              <a:rPr lang="en-US" sz="2800" dirty="0">
                <a:solidFill>
                  <a:schemeClr val="dk1"/>
                </a:solidFill>
              </a:rPr>
              <a:t>Setting up Alert Rules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D64B7-C835-D9CB-6D97-521DBD846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688125"/>
            <a:ext cx="6172200" cy="14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31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62000"/>
            <a:ext cx="5410200" cy="53641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722586" y="2209800"/>
            <a:ext cx="2096814" cy="1371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‘VM-Restart’ was activated </a:t>
            </a:r>
            <a:r>
              <a:rPr lang="en-US" sz="1600" dirty="0"/>
              <a:t>email message with the date and time of the alert.</a:t>
            </a:r>
            <a:endParaRPr lang="en-US" sz="16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  <a:defRPr/>
            </a:pPr>
            <a:r>
              <a:rPr lang="en-US" sz="2800" dirty="0">
                <a:solidFill>
                  <a:schemeClr val="dk1"/>
                </a:solidFill>
              </a:rPr>
              <a:t>Testing Alerts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20E3F-B8F1-5A89-4960-E4A5B2BE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029" y="1780674"/>
            <a:ext cx="6127844" cy="36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86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62000"/>
            <a:ext cx="5410200" cy="53641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722586" y="2362200"/>
            <a:ext cx="2096814" cy="1828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‘VM-Deallocate’ was activated </a:t>
            </a:r>
            <a:r>
              <a:rPr lang="en-US" sz="1600" dirty="0"/>
              <a:t>email message with the date and time of the alert.</a:t>
            </a:r>
            <a:endParaRPr lang="en-US" sz="16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  <a:defRPr/>
            </a:pPr>
            <a:r>
              <a:rPr lang="en-US" sz="2800" dirty="0">
                <a:solidFill>
                  <a:schemeClr val="dk1"/>
                </a:solidFill>
              </a:rPr>
              <a:t>Testing Alerts cont’d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DFA5B-A426-8199-3A4B-FA8D165C5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676400"/>
            <a:ext cx="6172200" cy="37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2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62000"/>
            <a:ext cx="5410200" cy="53641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523403" y="2209800"/>
            <a:ext cx="1943493" cy="20193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NETW211VM</a:t>
            </a:r>
            <a:r>
              <a:rPr lang="en-US" sz="1600" dirty="0"/>
              <a:t> page with information such as the resource group name, subscription, public IP address, etc.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428349" y="7874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Deploying a VM in Azure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C71BA-7189-8F6E-D1BB-50A85B23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554" y="1930400"/>
            <a:ext cx="6116350" cy="27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7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62000"/>
            <a:ext cx="5410200" cy="53641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481614" y="2285999"/>
            <a:ext cx="1981200" cy="228600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PROPERTIES for NETW211VM </a:t>
            </a:r>
            <a:r>
              <a:rPr lang="en-US" sz="1600" dirty="0"/>
              <a:t>page, with the computer name, operating system version, hardware information, etc.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405414" y="9144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Connecting to the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B71F0-D666-D8B6-FB4B-79466F31E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31782"/>
            <a:ext cx="6400800" cy="362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3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62000"/>
            <a:ext cx="5410200" cy="53641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593969" y="2438400"/>
            <a:ext cx="1981200" cy="2362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Resource groups </a:t>
            </a:r>
            <a:r>
              <a:rPr lang="en-US" sz="1600" dirty="0"/>
              <a:t>page, with the </a:t>
            </a:r>
            <a:r>
              <a:rPr lang="en-US" sz="1600" i="1" dirty="0"/>
              <a:t>Azure for Students </a:t>
            </a:r>
            <a:r>
              <a:rPr lang="en-US" sz="1600" dirty="0"/>
              <a:t>subscription selection and the “</a:t>
            </a:r>
            <a:r>
              <a:rPr lang="en-US" sz="1600" i="1" dirty="0"/>
              <a:t>No resource groups to display</a:t>
            </a:r>
            <a:r>
              <a:rPr lang="en-US" sz="1600" dirty="0"/>
              <a:t>” message.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381000" y="9906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Deleting </a:t>
            </a:r>
          </a:p>
          <a:p>
            <a:pPr lv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the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8986F-C8CD-3003-D6DC-5E68CA4C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74832"/>
            <a:ext cx="6091864" cy="28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8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90600" y="1371600"/>
            <a:ext cx="7772400" cy="2365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Module 3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Azure </a:t>
            </a:r>
            <a:r>
              <a:rPr lang="en-US" sz="2800" dirty="0" err="1">
                <a:solidFill>
                  <a:schemeClr val="tx1"/>
                </a:solidFill>
              </a:rPr>
              <a:t>VNet</a:t>
            </a:r>
            <a:r>
              <a:rPr lang="en-US" sz="2800" dirty="0">
                <a:solidFill>
                  <a:schemeClr val="tx1"/>
                </a:solidFill>
              </a:rPr>
              <a:t> and Subnets</a:t>
            </a:r>
          </a:p>
        </p:txBody>
      </p:sp>
    </p:spTree>
    <p:extLst>
      <p:ext uri="{BB962C8B-B14F-4D97-AF65-F5344CB8AC3E}">
        <p14:creationId xmlns:p14="http://schemas.microsoft.com/office/powerpoint/2010/main" val="56327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C22B73B-8888-45A2-85B6-7AB09F8DE173}"/>
              </a:ext>
            </a:extLst>
          </p:cNvPr>
          <p:cNvSpPr txBox="1">
            <a:spLocks/>
          </p:cNvSpPr>
          <p:nvPr/>
        </p:nvSpPr>
        <p:spPr>
          <a:xfrm>
            <a:off x="381000" y="1905000"/>
            <a:ext cx="79248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1. With a /24 network prefix, how many </a:t>
            </a:r>
            <a:r>
              <a:rPr lang="en-US" sz="1600" b="1" dirty="0"/>
              <a:t>usable</a:t>
            </a:r>
            <a:r>
              <a:rPr lang="en-US" sz="1600" dirty="0"/>
              <a:t> IPv4 host addresses are there? [hint: you learned this in NETW191]</a:t>
            </a:r>
          </a:p>
          <a:p>
            <a:r>
              <a:rPr lang="en-US" sz="1600" dirty="0"/>
              <a:t>Answer here: 254</a:t>
            </a:r>
          </a:p>
          <a:p>
            <a:endParaRPr lang="en-US" sz="1600" dirty="0"/>
          </a:p>
          <a:p>
            <a:r>
              <a:rPr lang="en-US" sz="1600" dirty="0"/>
              <a:t>2. Given the answer above, why is the number of available IP addresses for Subnet0 (10.0.0.0/24) or Subnet1 (10.0.1.0/24) shown as 251? [hint: where did the missing addresses go?]</a:t>
            </a:r>
          </a:p>
          <a:p>
            <a:r>
              <a:rPr lang="en-US" sz="1600" dirty="0"/>
              <a:t>Answer here: Azure reserves the first 3 subnets </a:t>
            </a:r>
          </a:p>
          <a:p>
            <a:endParaRPr lang="en-US" sz="1600" dirty="0"/>
          </a:p>
          <a:p>
            <a:r>
              <a:rPr lang="en-US" sz="1600" dirty="0"/>
              <a:t>References (here are two examples to get your research started):</a:t>
            </a:r>
          </a:p>
          <a:p>
            <a:r>
              <a:rPr lang="en-US" sz="1600" dirty="0"/>
              <a:t>1. IP Subnet Calculator, 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https://www.calculator.net/ip-subnet-calculator.html</a:t>
            </a:r>
            <a:endParaRPr lang="en-US" sz="1600" dirty="0"/>
          </a:p>
          <a:p>
            <a:r>
              <a:rPr lang="en-US" sz="1600" dirty="0"/>
              <a:t>2. Azure Virtual Network frequently asked questions,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https://docs.microsoft.com/en-us/azure/virtual-network/virtual-networks-faq</a:t>
            </a:r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EC6425-D2AA-4ED7-8955-375BF90E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219200"/>
            <a:ext cx="5486400" cy="56673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Creating a </a:t>
            </a:r>
            <a:r>
              <a:rPr lang="en-US" sz="2800" b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VNet</a:t>
            </a:r>
            <a:r>
              <a:rPr lang="en-US" sz="2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with Two Subnets</a:t>
            </a:r>
          </a:p>
        </p:txBody>
      </p:sp>
    </p:spTree>
    <p:extLst>
      <p:ext uri="{BB962C8B-B14F-4D97-AF65-F5344CB8AC3E}">
        <p14:creationId xmlns:p14="http://schemas.microsoft.com/office/powerpoint/2010/main" val="9831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62000"/>
            <a:ext cx="5410200" cy="53641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47700" y="2209800"/>
            <a:ext cx="1485900" cy="17525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Properties</a:t>
            </a:r>
            <a:r>
              <a:rPr lang="en-US" sz="1600" dirty="0"/>
              <a:t> section of the </a:t>
            </a:r>
            <a:r>
              <a:rPr lang="en-US" sz="1600" b="1" i="1" dirty="0"/>
              <a:t>Subnet0</a:t>
            </a:r>
            <a:r>
              <a:rPr lang="en-US" sz="1600" i="1" dirty="0"/>
              <a:t>-</a:t>
            </a:r>
            <a:r>
              <a:rPr lang="en-US" sz="1600" b="1" i="1" dirty="0"/>
              <a:t>VM</a:t>
            </a:r>
            <a:r>
              <a:rPr lang="en-US" sz="1600" dirty="0"/>
              <a:t> page, showing the networking and size information of the VM.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236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Deploying VMs into Subnets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0B971-F39A-3EDA-A084-332A561D1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60485"/>
            <a:ext cx="6629400" cy="338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6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62000"/>
            <a:ext cx="5410200" cy="53641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495300" y="2514600"/>
            <a:ext cx="1447800" cy="16001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Properties</a:t>
            </a:r>
            <a:r>
              <a:rPr lang="en-US" sz="1600" dirty="0"/>
              <a:t> section of the </a:t>
            </a:r>
            <a:r>
              <a:rPr lang="en-US" sz="1600" b="1" i="1" dirty="0"/>
              <a:t>Subnet1-VM</a:t>
            </a:r>
            <a:r>
              <a:rPr lang="en-US" sz="1600" dirty="0"/>
              <a:t> page, showing the networking and size information of the VM.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381000" y="808382"/>
            <a:ext cx="2362200" cy="1600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Deploying VMs into Subnets cont’d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07135-ED58-CF51-112B-36F73B614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08581"/>
            <a:ext cx="6705600" cy="33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475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8E1ABF-8C61-49F0-9644-39D6B67CEE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0F228F-2AD3-482B-9076-385A3B6110DA}">
  <ds:schemaRefs>
    <ds:schemaRef ds:uri="f681fcbd-d5a2-4336-a092-82e7af704741"/>
    <ds:schemaRef ds:uri="http://schemas.microsoft.com/office/2006/documentManagement/types"/>
    <ds:schemaRef ds:uri="http://purl.org/dc/terms/"/>
    <ds:schemaRef ds:uri="http://purl.org/dc/dcmitype/"/>
    <ds:schemaRef ds:uri="http://schemas.microsoft.com/sharepoint/v3"/>
    <ds:schemaRef ds:uri="c9140fa4-d231-4bf2-8e30-bda3cfa5fa0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AFF5398-F9C9-4A5E-AE18-04C416504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1113</TotalTime>
  <Words>974</Words>
  <Application>Microsoft Office PowerPoint</Application>
  <PresentationFormat>On-screen Show (4:3)</PresentationFormat>
  <Paragraphs>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Facet</vt:lpstr>
      <vt:lpstr>NETW211 Course Projects  Jan 23 – Prof Giomi Christopher Hill</vt:lpstr>
      <vt:lpstr>Module 2 Virtual Machine (VM) Instances</vt:lpstr>
      <vt:lpstr>PowerPoint Presentation</vt:lpstr>
      <vt:lpstr>PowerPoint Presentation</vt:lpstr>
      <vt:lpstr>PowerPoint Presentation</vt:lpstr>
      <vt:lpstr>Module 3 Azure VNet and Subnets</vt:lpstr>
      <vt:lpstr>Creating a VNet with Two Subnets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4 Azure VM Security</vt:lpstr>
      <vt:lpstr>PowerPoint Presentation</vt:lpstr>
      <vt:lpstr>PowerPoint Presentation</vt:lpstr>
      <vt:lpstr>PowerPoint Presentation</vt:lpstr>
      <vt:lpstr>PowerPoint Presentation</vt:lpstr>
      <vt:lpstr>Module 5 Cloud Storage</vt:lpstr>
      <vt:lpstr>PowerPoint Presentation</vt:lpstr>
      <vt:lpstr>Question</vt:lpstr>
      <vt:lpstr>PowerPoint Presentation</vt:lpstr>
      <vt:lpstr>PowerPoint Presentation</vt:lpstr>
      <vt:lpstr>Module 6 Cloud Monitoring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NETW190 Module 1 Visio Network Diagram</dc:title>
  <dc:creator>HP</dc:creator>
  <cp:lastModifiedBy>Hill, Christopher</cp:lastModifiedBy>
  <cp:revision>97</cp:revision>
  <dcterms:created xsi:type="dcterms:W3CDTF">2019-04-16T16:54:41Z</dcterms:created>
  <dcterms:modified xsi:type="dcterms:W3CDTF">2023-02-27T04:28:24Z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