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60" r:id="rId6"/>
    <p:sldId id="257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3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75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8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60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05" y="11698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Linux Filesystem Hierarchy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305" y="3649523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sz="2400" dirty="0"/>
              <a:t>CEIS106 July 2022 </a:t>
            </a:r>
          </a:p>
          <a:p>
            <a:r>
              <a:rPr lang="en-US" sz="2400" dirty="0"/>
              <a:t>Christopher Hill</a:t>
            </a:r>
          </a:p>
          <a:p>
            <a:r>
              <a:rPr lang="en-US" sz="2400" dirty="0"/>
              <a:t>Professor Thomas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3" y="653179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Add users and groups in CLI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0063" y="1719104"/>
            <a:ext cx="8368874" cy="4357799"/>
          </a:xfrm>
        </p:spPr>
        <p:txBody>
          <a:bodyPr/>
          <a:lstStyle/>
          <a:p>
            <a:r>
              <a:rPr lang="en-US" sz="1800" dirty="0"/>
              <a:t>1. What does the </a:t>
            </a:r>
            <a:r>
              <a:rPr lang="en-US" sz="1800" i="1" dirty="0"/>
              <a:t>–m</a:t>
            </a:r>
            <a:r>
              <a:rPr lang="en-US" sz="1800" dirty="0"/>
              <a:t> option in the </a:t>
            </a:r>
            <a:r>
              <a:rPr lang="en-US" sz="1800" dirty="0" err="1"/>
              <a:t>useradd</a:t>
            </a:r>
            <a:r>
              <a:rPr lang="en-US" sz="1800" dirty="0"/>
              <a:t> command do?</a:t>
            </a:r>
          </a:p>
          <a:p>
            <a:r>
              <a:rPr lang="en-US" dirty="0"/>
              <a:t>It creates the home directory for the new user</a:t>
            </a:r>
          </a:p>
          <a:p>
            <a:endParaRPr lang="en-US" dirty="0"/>
          </a:p>
          <a:p>
            <a:r>
              <a:rPr lang="en-US" sz="1800" dirty="0"/>
              <a:t>2. What does the </a:t>
            </a:r>
            <a:r>
              <a:rPr lang="en-US" sz="1800" i="1" dirty="0"/>
              <a:t>-3</a:t>
            </a:r>
            <a:r>
              <a:rPr lang="en-US" sz="1800" dirty="0"/>
              <a:t> option in the tail command do?</a:t>
            </a:r>
          </a:p>
          <a:p>
            <a:r>
              <a:rPr lang="en-US" dirty="0"/>
              <a:t>Only shows the last three lines</a:t>
            </a:r>
          </a:p>
          <a:p>
            <a:endParaRPr lang="en-US" dirty="0"/>
          </a:p>
          <a:p>
            <a:r>
              <a:rPr lang="en-US" sz="1800" dirty="0"/>
              <a:t>3. Which line of the </a:t>
            </a:r>
            <a:r>
              <a:rPr lang="en-US" sz="1800" i="1" dirty="0"/>
              <a:t>/</a:t>
            </a:r>
            <a:r>
              <a:rPr lang="en-US" sz="1800" i="1" dirty="0" err="1"/>
              <a:t>etc</a:t>
            </a:r>
            <a:r>
              <a:rPr lang="en-US" sz="1800" i="1" dirty="0"/>
              <a:t>/group </a:t>
            </a:r>
            <a:r>
              <a:rPr lang="en-US" sz="1800" dirty="0"/>
              <a:t>file lists members of the “students” group?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0391A-D702-2BB4-DF32-19F5AC86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41" y="4340265"/>
            <a:ext cx="3825530" cy="10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user and group settings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A463F-565C-A469-5BBF-8893B90A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2" y="2034252"/>
            <a:ext cx="7146293" cy="37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0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Add users in GUI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7B572-5BD2-F6E9-1B88-9D21C127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75" y="1930400"/>
            <a:ext cx="665743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20" y="819211"/>
            <a:ext cx="8096529" cy="785949"/>
          </a:xfrm>
        </p:spPr>
        <p:txBody>
          <a:bodyPr>
            <a:noAutofit/>
          </a:bodyPr>
          <a:lstStyle/>
          <a:p>
            <a:r>
              <a:rPr lang="en-US" sz="4000" dirty="0"/>
              <a:t>Discover host IP configurations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421" y="1932488"/>
            <a:ext cx="5323645" cy="418256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1. What is the IP address of your Ubuntu machine?</a:t>
            </a:r>
          </a:p>
          <a:p>
            <a:r>
              <a:rPr lang="en-US" sz="1400" dirty="0"/>
              <a:t>192.168.1.104</a:t>
            </a:r>
          </a:p>
          <a:p>
            <a:endParaRPr lang="en-US" sz="1400" dirty="0"/>
          </a:p>
          <a:p>
            <a:r>
              <a:rPr lang="en-US" sz="1800" dirty="0"/>
              <a:t>2. What is the IP address of its default gateway?</a:t>
            </a:r>
          </a:p>
          <a:p>
            <a:r>
              <a:rPr lang="en-US" sz="1400" dirty="0"/>
              <a:t>192.168.1.1</a:t>
            </a:r>
          </a:p>
          <a:p>
            <a:endParaRPr lang="en-US" sz="1400" dirty="0"/>
          </a:p>
          <a:p>
            <a:r>
              <a:rPr lang="en-US" sz="1800" dirty="0"/>
              <a:t>3. What is the IP address of its DHCP server?</a:t>
            </a:r>
          </a:p>
          <a:p>
            <a:r>
              <a:rPr lang="en-US" sz="1400" dirty="0"/>
              <a:t>192.168.1.1</a:t>
            </a:r>
          </a:p>
          <a:p>
            <a:endParaRPr lang="en-US" sz="2000" dirty="0"/>
          </a:p>
          <a:p>
            <a:r>
              <a:rPr lang="en-US" sz="1800" dirty="0"/>
              <a:t>4. What is the IP address of its DNS server?</a:t>
            </a:r>
          </a:p>
          <a:p>
            <a:r>
              <a:rPr lang="en-US" sz="1400" dirty="0"/>
              <a:t>192.168.1.1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E1988E8-0A06-410C-82E1-48AB0D6B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85392" y="2252598"/>
            <a:ext cx="4944861" cy="3782452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1ECFB-E37A-47CF-1912-02EE3490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52" y="2023627"/>
            <a:ext cx="5801582" cy="40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83" y="818000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Manage network interfaces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382" y="1899263"/>
            <a:ext cx="9317901" cy="4118687"/>
          </a:xfrm>
        </p:spPr>
        <p:txBody>
          <a:bodyPr>
            <a:normAutofit/>
          </a:bodyPr>
          <a:lstStyle/>
          <a:p>
            <a:r>
              <a:rPr lang="en-US" sz="1800" dirty="0"/>
              <a:t>1. Which DHCP message is shown in the output of the 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dhclient</a:t>
            </a:r>
            <a:r>
              <a:rPr lang="en-US" sz="1800" b="1" dirty="0"/>
              <a:t>  –v  –r  eth0</a:t>
            </a:r>
            <a:r>
              <a:rPr lang="en-US" sz="1800" dirty="0"/>
              <a:t> command?</a:t>
            </a:r>
          </a:p>
          <a:p>
            <a:r>
              <a:rPr lang="en-US" sz="1400" dirty="0"/>
              <a:t>DHCPRELEASE</a:t>
            </a:r>
          </a:p>
          <a:p>
            <a:endParaRPr lang="en-US" sz="1400" dirty="0"/>
          </a:p>
          <a:p>
            <a:r>
              <a:rPr lang="en-US" sz="1800" dirty="0"/>
              <a:t>2. Which four DHCP messages are shown in the output of the 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dhclient</a:t>
            </a:r>
            <a:r>
              <a:rPr lang="en-US" sz="1800" b="1" dirty="0"/>
              <a:t>  –v  eth0 </a:t>
            </a:r>
            <a:r>
              <a:rPr lang="en-US" sz="1800" dirty="0"/>
              <a:t>command?</a:t>
            </a:r>
          </a:p>
          <a:p>
            <a:r>
              <a:rPr lang="en-US" sz="1400" dirty="0"/>
              <a:t>DHCPDISCOVER, DHCPOFFER, DHCPREQUEST, DHCPACK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51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 network utilities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D3B47-FD33-36AA-CF7E-B1B90A0F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3" y="1476125"/>
            <a:ext cx="7397167" cy="49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03" y="831298"/>
            <a:ext cx="6663478" cy="785949"/>
          </a:xfrm>
        </p:spPr>
        <p:txBody>
          <a:bodyPr>
            <a:noAutofit/>
          </a:bodyPr>
          <a:lstStyle/>
          <a:p>
            <a:r>
              <a:rPr lang="en-US" sz="4000" dirty="0"/>
              <a:t>Monitor Linux 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2703" y="1992712"/>
            <a:ext cx="8640718" cy="3820239"/>
          </a:xfrm>
        </p:spPr>
        <p:txBody>
          <a:bodyPr>
            <a:normAutofit/>
          </a:bodyPr>
          <a:lstStyle/>
          <a:p>
            <a:r>
              <a:rPr lang="en-US" sz="1800" dirty="0"/>
              <a:t>1. What is the default action of the </a:t>
            </a:r>
            <a:r>
              <a:rPr lang="en-US" sz="1800" i="1" dirty="0"/>
              <a:t>15 SIGTERM </a:t>
            </a:r>
            <a:r>
              <a:rPr lang="en-US" sz="1800" dirty="0"/>
              <a:t>kill signal?</a:t>
            </a:r>
          </a:p>
          <a:p>
            <a:r>
              <a:rPr lang="en-US" sz="1400" dirty="0"/>
              <a:t>Kills the highlighted process in the terminal</a:t>
            </a:r>
          </a:p>
          <a:p>
            <a:endParaRPr lang="en-US" sz="1400" dirty="0"/>
          </a:p>
          <a:p>
            <a:r>
              <a:rPr lang="en-US" sz="1800" dirty="0"/>
              <a:t>2. In the System Monitor window, click on </a:t>
            </a:r>
            <a:r>
              <a:rPr lang="en-US" sz="1800" i="1" dirty="0"/>
              <a:t>% CPU </a:t>
            </a:r>
            <a:r>
              <a:rPr lang="en-US" sz="1800" dirty="0"/>
              <a:t>to sort the processes by CPU load. Which process shows the highest percentage of CPU usage?</a:t>
            </a:r>
          </a:p>
          <a:p>
            <a:r>
              <a:rPr lang="en-US" sz="1400" dirty="0"/>
              <a:t>gnome-terminal-server</a:t>
            </a:r>
          </a:p>
        </p:txBody>
      </p:sp>
    </p:spTree>
    <p:extLst>
      <p:ext uri="{BB962C8B-B14F-4D97-AF65-F5344CB8AC3E}">
        <p14:creationId xmlns:p14="http://schemas.microsoft.com/office/powerpoint/2010/main" val="394075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87" y="755950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Monitor user activities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687" y="1847562"/>
            <a:ext cx="9317901" cy="4118687"/>
          </a:xfrm>
        </p:spPr>
        <p:txBody>
          <a:bodyPr>
            <a:normAutofit/>
          </a:bodyPr>
          <a:lstStyle/>
          <a:p>
            <a:r>
              <a:rPr lang="en-US" sz="1800" dirty="0"/>
              <a:t>Issue the </a:t>
            </a: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accton</a:t>
            </a:r>
            <a:r>
              <a:rPr lang="en-US" sz="1800" b="1" dirty="0"/>
              <a:t> on </a:t>
            </a:r>
            <a:r>
              <a:rPr lang="en-US" sz="1800" dirty="0"/>
              <a:t>command to turn on GNC accounting. Run the </a:t>
            </a:r>
            <a:r>
              <a:rPr lang="en-US" sz="1800" b="1" dirty="0" err="1"/>
              <a:t>sudo</a:t>
            </a:r>
            <a:r>
              <a:rPr lang="en-US" sz="1800" b="1" dirty="0"/>
              <a:t> </a:t>
            </a:r>
            <a:r>
              <a:rPr lang="en-US" sz="1800" b="1" dirty="0" err="1"/>
              <a:t>updatedb</a:t>
            </a:r>
            <a:r>
              <a:rPr lang="en-US" sz="1800" b="1" dirty="0"/>
              <a:t> </a:t>
            </a:r>
            <a:r>
              <a:rPr lang="en-US" sz="1800" dirty="0"/>
              <a:t>command. Enter </a:t>
            </a:r>
            <a:r>
              <a:rPr lang="en-US" sz="1800" b="1" dirty="0" err="1"/>
              <a:t>lastcomm</a:t>
            </a:r>
            <a:r>
              <a:rPr lang="en-US" sz="1800" b="1" dirty="0"/>
              <a:t> </a:t>
            </a:r>
            <a:r>
              <a:rPr lang="en-US" sz="1800" b="1" dirty="0" err="1"/>
              <a:t>updatedb</a:t>
            </a:r>
            <a:r>
              <a:rPr lang="en-US" sz="1800" dirty="0"/>
              <a:t> to check if the </a:t>
            </a:r>
            <a:r>
              <a:rPr lang="en-US" sz="1800" i="1" dirty="0" err="1"/>
              <a:t>updatedb</a:t>
            </a:r>
            <a:r>
              <a:rPr lang="en-US" sz="1800" dirty="0"/>
              <a:t> command was executed before.</a:t>
            </a:r>
          </a:p>
          <a:p>
            <a:r>
              <a:rPr lang="en-US" sz="1800" dirty="0"/>
              <a:t>1. What flag value is displayed in the output?</a:t>
            </a:r>
          </a:p>
          <a:p>
            <a:r>
              <a:rPr lang="en-US" sz="1600" dirty="0"/>
              <a:t>S (superuser)</a:t>
            </a:r>
          </a:p>
          <a:p>
            <a:endParaRPr lang="en-US" sz="2400" dirty="0"/>
          </a:p>
          <a:p>
            <a:r>
              <a:rPr lang="en-US" sz="1800" dirty="0"/>
              <a:t>2. Why is the name of the user who ran the processes shown as root, not student?</a:t>
            </a:r>
          </a:p>
          <a:p>
            <a:r>
              <a:rPr lang="en-US" sz="1600" dirty="0" err="1"/>
              <a:t>sudo</a:t>
            </a:r>
            <a:r>
              <a:rPr lang="en-US" sz="1600" dirty="0"/>
              <a:t> (“superuser do”) was placed before the command</a:t>
            </a:r>
          </a:p>
        </p:txBody>
      </p:sp>
    </p:spTree>
    <p:extLst>
      <p:ext uri="{BB962C8B-B14F-4D97-AF65-F5344CB8AC3E}">
        <p14:creationId xmlns:p14="http://schemas.microsoft.com/office/powerpoint/2010/main" val="158755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Monitor network bandwidth usage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8B501-22D8-E13D-DB09-B2E5925E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6" y="1346947"/>
            <a:ext cx="7431283" cy="52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6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1A5B-60C1-61F5-21A0-7484F374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46ED-0DBD-AF5D-CED0-7C8631AB6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is case sensitive per function</a:t>
            </a:r>
          </a:p>
          <a:p>
            <a:r>
              <a:rPr lang="en-US" dirty="0"/>
              <a:t>Somewhat difficult syntax to memorize</a:t>
            </a:r>
          </a:p>
        </p:txBody>
      </p:sp>
    </p:spTree>
    <p:extLst>
      <p:ext uri="{BB962C8B-B14F-4D97-AF65-F5344CB8AC3E}">
        <p14:creationId xmlns:p14="http://schemas.microsoft.com/office/powerpoint/2010/main" val="370373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84" y="640762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>
                <a:ea typeface="Times New Roman" panose="02020603050405020304" pitchFamily="18" charset="0"/>
              </a:rPr>
              <a:t>Navigate the Linux filesystem tree</a:t>
            </a:r>
            <a:endParaRPr lang="en-US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484" y="1605824"/>
            <a:ext cx="8685056" cy="4695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1. What is the </a:t>
            </a:r>
            <a:r>
              <a:rPr lang="en-US" sz="2000" i="1" dirty="0" err="1"/>
              <a:t>pwd</a:t>
            </a:r>
            <a:r>
              <a:rPr lang="en-US" sz="2000" dirty="0"/>
              <a:t> command an acronym for? What about the </a:t>
            </a:r>
            <a:r>
              <a:rPr lang="en-US" sz="2000" i="1" dirty="0"/>
              <a:t>cd</a:t>
            </a:r>
            <a:r>
              <a:rPr lang="en-US" sz="2000" dirty="0"/>
              <a:t> command?</a:t>
            </a:r>
          </a:p>
          <a:p>
            <a:r>
              <a:rPr lang="en-US" sz="1400" dirty="0"/>
              <a:t>The </a:t>
            </a:r>
            <a:r>
              <a:rPr lang="en-US" sz="1400" i="1" dirty="0" err="1"/>
              <a:t>pwd</a:t>
            </a:r>
            <a:r>
              <a:rPr lang="en-US" sz="1400" dirty="0"/>
              <a:t> command stands for Print Working Directory, which outputs the full pathname so the user can know where they’re working in the file system. The </a:t>
            </a:r>
            <a:r>
              <a:rPr lang="en-US" sz="1400" i="1" dirty="0"/>
              <a:t>cd </a:t>
            </a:r>
            <a:r>
              <a:rPr lang="en-US" sz="1400" dirty="0"/>
              <a:t>command stands for Change </a:t>
            </a:r>
            <a:r>
              <a:rPr lang="en-US" sz="1400" dirty="0" err="1"/>
              <a:t>Directoy</a:t>
            </a:r>
            <a:r>
              <a:rPr lang="en-US" sz="1400" dirty="0"/>
              <a:t>, which allows the user to “hop” into another level or location within the file system.</a:t>
            </a:r>
          </a:p>
          <a:p>
            <a:endParaRPr lang="en-US" sz="1400" dirty="0"/>
          </a:p>
          <a:p>
            <a:r>
              <a:rPr lang="en-US" sz="2000" dirty="0"/>
              <a:t>2. Explain the differences between a relative path and an absolute/full path in Linux.</a:t>
            </a:r>
          </a:p>
          <a:p>
            <a:r>
              <a:rPr lang="en-US" sz="1400" dirty="0"/>
              <a:t>An absolute path always starts and is printed from the root directory. A relative path is referenced from the current working directory downwards. If I’m in my user directory and want to access a file one folder deeper, I would only need to type scripts/test_script.sh, for example.</a:t>
            </a:r>
          </a:p>
          <a:p>
            <a:endParaRPr lang="en-US" sz="1400" dirty="0"/>
          </a:p>
          <a:p>
            <a:r>
              <a:rPr lang="en-US" sz="2000" dirty="0"/>
              <a:t>References:</a:t>
            </a:r>
          </a:p>
          <a:p>
            <a:r>
              <a:rPr lang="en-US" sz="1400" dirty="0"/>
              <a:t>1. https://linuxize.com/</a:t>
            </a:r>
          </a:p>
          <a:p>
            <a:r>
              <a:rPr lang="en-US" sz="1400" dirty="0"/>
              <a:t>2. https://linuxhandbook.com/absolute-vs-relative-path/</a:t>
            </a:r>
          </a:p>
        </p:txBody>
      </p:sp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6FED-260C-CA6A-DE6A-DB753FAA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CA6D-2ECB-9CE0-CBDD-C210373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was challenging at first but became much easier with practice</a:t>
            </a:r>
          </a:p>
          <a:p>
            <a:r>
              <a:rPr lang="en-US" dirty="0" err="1"/>
              <a:t>ITProTV</a:t>
            </a:r>
            <a:r>
              <a:rPr lang="en-US" dirty="0"/>
              <a:t> was an invaluable tool and resource for becoming familiar with the Linux system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7216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ea typeface="Times New Roman" panose="02020603050405020304" pitchFamily="18" charset="0"/>
              </a:rPr>
              <a:t>Create directories and files</a:t>
            </a:r>
            <a:endParaRPr lang="en-US" sz="4000" kern="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1A27-10B3-4E3F-BA14-56B95238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659A4-43F7-CAD0-6C55-72FBEE17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52" y="1771787"/>
            <a:ext cx="703043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09604" cy="13208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ea typeface="Times New Roman" panose="02020603050405020304" pitchFamily="18" charset="0"/>
              </a:rPr>
              <a:t>Copy and remove directories and files</a:t>
            </a:r>
            <a:endParaRPr lang="en-US" sz="4000" kern="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EA32B-4059-D2E5-326C-B00AC453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89" y="1752735"/>
            <a:ext cx="70399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4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ea typeface="Times New Roman" panose="02020603050405020304" pitchFamily="18" charset="0"/>
              </a:rPr>
              <a:t>Locate directories and files</a:t>
            </a:r>
            <a:endParaRPr lang="en-US" sz="4000" kern="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9E1A-C333-E937-93F8-05F28966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89" y="1795603"/>
            <a:ext cx="703995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42" y="471780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Create a shell 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142" y="1371331"/>
            <a:ext cx="8846389" cy="4917496"/>
          </a:xfrm>
        </p:spPr>
        <p:txBody>
          <a:bodyPr>
            <a:normAutofit/>
          </a:bodyPr>
          <a:lstStyle/>
          <a:p>
            <a:r>
              <a:rPr lang="en-US" sz="2000" dirty="0"/>
              <a:t>1. What are the file permissions of the script?</a:t>
            </a:r>
          </a:p>
          <a:p>
            <a:r>
              <a:rPr lang="en-US" sz="1600" dirty="0"/>
              <a:t>Read/write for the owner and group with no execution. Read only for everyone else.</a:t>
            </a:r>
          </a:p>
          <a:p>
            <a:endParaRPr lang="en-US" sz="1600" dirty="0"/>
          </a:p>
          <a:p>
            <a:r>
              <a:rPr lang="en-US" sz="2000" dirty="0"/>
              <a:t>2. What’s the name of the user-defined variable in the script?</a:t>
            </a:r>
          </a:p>
          <a:p>
            <a:r>
              <a:rPr lang="en-US" sz="1600" dirty="0"/>
              <a:t>text</a:t>
            </a:r>
          </a:p>
          <a:p>
            <a:endParaRPr lang="en-US" sz="1600" dirty="0"/>
          </a:p>
          <a:p>
            <a:r>
              <a:rPr lang="en-US" sz="2000" dirty="0"/>
              <a:t>3. Which redirection meta-character is used in the script? What does it do?</a:t>
            </a:r>
          </a:p>
          <a:p>
            <a:r>
              <a:rPr lang="en-US" sz="1600" dirty="0"/>
              <a:t>Redirects and appends the output to the file. A single arrow overwrites the file.</a:t>
            </a:r>
          </a:p>
          <a:p>
            <a:endParaRPr lang="en-US" sz="1600" dirty="0"/>
          </a:p>
          <a:p>
            <a:r>
              <a:rPr lang="en-US" sz="2000" dirty="0"/>
              <a:t>References:</a:t>
            </a:r>
          </a:p>
          <a:p>
            <a:r>
              <a:rPr lang="en-US" sz="1600" dirty="0"/>
              <a:t>1. https://www.cyberciti.biz/faq/linux-append-text-to-end-of-file/</a:t>
            </a:r>
          </a:p>
        </p:txBody>
      </p:sp>
    </p:spTree>
    <p:extLst>
      <p:ext uri="{BB962C8B-B14F-4D97-AF65-F5344CB8AC3E}">
        <p14:creationId xmlns:p14="http://schemas.microsoft.com/office/powerpoint/2010/main" val="277576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Change script file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71CB6-32D1-4F7E-987E-D7A7AE71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26" y="1757498"/>
            <a:ext cx="704948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Set the PATH variable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ADDE4-A830-D810-F06A-35E085E8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63" y="1580499"/>
            <a:ext cx="705901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Make the PATH variable permanent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0771A-FF78-5CE4-A840-4BB91F95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" y="1395018"/>
            <a:ext cx="5525181" cy="3621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2AA35-311E-3D2D-1669-BAFC9821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87" y="1531557"/>
            <a:ext cx="5610440" cy="3348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688D6-9006-1A33-43FF-B3BEF3065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87" y="5016502"/>
            <a:ext cx="5610440" cy="14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00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3141</TotalTime>
  <Words>673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Linux Filesystem Hierarchy </vt:lpstr>
      <vt:lpstr>Navigate the Linux filesystem tree</vt:lpstr>
      <vt:lpstr>Create directories and files</vt:lpstr>
      <vt:lpstr>Copy and remove directories and files</vt:lpstr>
      <vt:lpstr>Locate directories and files</vt:lpstr>
      <vt:lpstr>Create a shell script</vt:lpstr>
      <vt:lpstr>Change script file permissions</vt:lpstr>
      <vt:lpstr>Set the PATH variable</vt:lpstr>
      <vt:lpstr>Make the PATH variable permanent</vt:lpstr>
      <vt:lpstr>Add users and groups in CLI</vt:lpstr>
      <vt:lpstr>Test user and group settings</vt:lpstr>
      <vt:lpstr>Add users in GUI</vt:lpstr>
      <vt:lpstr>Discover host IP configurations</vt:lpstr>
      <vt:lpstr>Manage network interfaces</vt:lpstr>
      <vt:lpstr>Use network utilities</vt:lpstr>
      <vt:lpstr>Monitor Linux processes</vt:lpstr>
      <vt:lpstr>Monitor user activities</vt:lpstr>
      <vt:lpstr>Monitor network bandwidth usage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Hill, Christopher</cp:lastModifiedBy>
  <cp:revision>89</cp:revision>
  <dcterms:created xsi:type="dcterms:W3CDTF">2018-12-20T22:43:36Z</dcterms:created>
  <dcterms:modified xsi:type="dcterms:W3CDTF">2022-08-28T02:46:25Z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