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71" r:id="rId6"/>
    <p:sldId id="273" r:id="rId7"/>
    <p:sldId id="272" r:id="rId8"/>
    <p:sldId id="275" r:id="rId9"/>
    <p:sldId id="276" r:id="rId10"/>
    <p:sldId id="279" r:id="rId11"/>
    <p:sldId id="274" r:id="rId12"/>
    <p:sldId id="277" r:id="rId13"/>
    <p:sldId id="278" r:id="rId14"/>
    <p:sldId id="281" r:id="rId15"/>
    <p:sldId id="283" r:id="rId16"/>
    <p:sldId id="280" r:id="rId17"/>
    <p:sldId id="282" r:id="rId18"/>
    <p:sldId id="284" r:id="rId19"/>
    <p:sldId id="285" r:id="rId20"/>
    <p:sldId id="289" r:id="rId21"/>
    <p:sldId id="286" r:id="rId22"/>
    <p:sldId id="290" r:id="rId23"/>
    <p:sldId id="287" r:id="rId24"/>
    <p:sldId id="291" r:id="rId25"/>
    <p:sldId id="292" r:id="rId26"/>
    <p:sldId id="288" r:id="rId27"/>
    <p:sldId id="293" r:id="rId28"/>
    <p:sldId id="294" r:id="rId29"/>
    <p:sldId id="295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6" d="100"/>
          <a:sy n="86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6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3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4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0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9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3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6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85800" y="19812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SEC310 Course Projects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Principals &amp; Theory of Security </a:t>
            </a:r>
            <a:r>
              <a:rPr lang="en-US" sz="2400" dirty="0" err="1">
                <a:solidFill>
                  <a:schemeClr val="tx1"/>
                </a:solidFill>
              </a:rPr>
              <a:t>Mgmt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Jan 23 – Prof Boswell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Christopher Hill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2: Access Control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4A409-AA73-AC5F-224A-053D146EF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517108"/>
            <a:ext cx="5942076" cy="3168396"/>
          </a:xfrm>
        </p:spPr>
      </p:pic>
    </p:spTree>
    <p:extLst>
      <p:ext uri="{BB962C8B-B14F-4D97-AF65-F5344CB8AC3E}">
        <p14:creationId xmlns:p14="http://schemas.microsoft.com/office/powerpoint/2010/main" val="276856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2: Access Control Policy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541F4-E58F-CC45-8A2A-04F76F3C3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542" y="2160588"/>
            <a:ext cx="4760529" cy="3881437"/>
          </a:xfrm>
        </p:spPr>
      </p:pic>
    </p:spTree>
    <p:extLst>
      <p:ext uri="{BB962C8B-B14F-4D97-AF65-F5344CB8AC3E}">
        <p14:creationId xmlns:p14="http://schemas.microsoft.com/office/powerpoint/2010/main" val="9601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4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Vulnerability Scanning Standard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and Encryption Standard</a:t>
            </a:r>
          </a:p>
        </p:txBody>
      </p:sp>
    </p:spTree>
    <p:extLst>
      <p:ext uri="{BB962C8B-B14F-4D97-AF65-F5344CB8AC3E}">
        <p14:creationId xmlns:p14="http://schemas.microsoft.com/office/powerpoint/2010/main" val="14483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1: Vulnerability Scanning Standard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94AE6-9F2B-F604-3135-034868B7B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610072"/>
            <a:ext cx="5942076" cy="2982468"/>
          </a:xfrm>
        </p:spPr>
      </p:pic>
    </p:spTree>
    <p:extLst>
      <p:ext uri="{BB962C8B-B14F-4D97-AF65-F5344CB8AC3E}">
        <p14:creationId xmlns:p14="http://schemas.microsoft.com/office/powerpoint/2010/main" val="298817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1: Vulnerability Scanning Standard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CE58D-CD4B-B5D7-99FC-9ED7ACF80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424144"/>
            <a:ext cx="5942076" cy="3354324"/>
          </a:xfrm>
        </p:spPr>
      </p:pic>
    </p:spTree>
    <p:extLst>
      <p:ext uri="{BB962C8B-B14F-4D97-AF65-F5344CB8AC3E}">
        <p14:creationId xmlns:p14="http://schemas.microsoft.com/office/powerpoint/2010/main" val="183197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2: Encryption Standard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4EC777-C786-753F-137F-8DA82C0EC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330418"/>
            <a:ext cx="5942076" cy="3541776"/>
          </a:xfrm>
        </p:spPr>
      </p:pic>
    </p:spTree>
    <p:extLst>
      <p:ext uri="{BB962C8B-B14F-4D97-AF65-F5344CB8AC3E}">
        <p14:creationId xmlns:p14="http://schemas.microsoft.com/office/powerpoint/2010/main" val="270526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2: Encryption Standard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CF1FC-3108-B519-294E-AD30205C1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703036"/>
            <a:ext cx="5942076" cy="2796540"/>
          </a:xfrm>
        </p:spPr>
      </p:pic>
    </p:spTree>
    <p:extLst>
      <p:ext uri="{BB962C8B-B14F-4D97-AF65-F5344CB8AC3E}">
        <p14:creationId xmlns:p14="http://schemas.microsoft.com/office/powerpoint/2010/main" val="130522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Physical &amp; Environmental Protection Policy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and Secure System Development Life Cycle Standard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9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Part 1: Physical and Environmental Protection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23179-D5C6-227C-E1F5-618AF96E0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517108"/>
            <a:ext cx="5942076" cy="3168396"/>
          </a:xfrm>
        </p:spPr>
      </p:pic>
    </p:spTree>
    <p:extLst>
      <p:ext uri="{BB962C8B-B14F-4D97-AF65-F5344CB8AC3E}">
        <p14:creationId xmlns:p14="http://schemas.microsoft.com/office/powerpoint/2010/main" val="13446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Part 1: Physical and Environmental Protection Policy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19A7F-6DAD-39AE-EC56-E4C820472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877534"/>
            <a:ext cx="5942076" cy="2447544"/>
          </a:xfrm>
        </p:spPr>
      </p:pic>
    </p:spTree>
    <p:extLst>
      <p:ext uri="{BB962C8B-B14F-4D97-AF65-F5344CB8AC3E}">
        <p14:creationId xmlns:p14="http://schemas.microsoft.com/office/powerpoint/2010/main" val="137821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Security Awareness &amp; Training Policy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and Contingency Planning Policy</a:t>
            </a:r>
          </a:p>
        </p:txBody>
      </p:sp>
    </p:spTree>
    <p:extLst>
      <p:ext uri="{BB962C8B-B14F-4D97-AF65-F5344CB8AC3E}">
        <p14:creationId xmlns:p14="http://schemas.microsoft.com/office/powerpoint/2010/main" val="29581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Part 2: Secure System Development Life Cycle Standard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3C89A-DF34-2B3D-A024-0B7DB3E06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610072"/>
            <a:ext cx="5942076" cy="2982468"/>
          </a:xfrm>
        </p:spPr>
      </p:pic>
    </p:spTree>
    <p:extLst>
      <p:ext uri="{BB962C8B-B14F-4D97-AF65-F5344CB8AC3E}">
        <p14:creationId xmlns:p14="http://schemas.microsoft.com/office/powerpoint/2010/main" val="2186785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Part 2: Secure System Development Life Cycle Standard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32B28-8F8C-0E0A-6905-CA658FBD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322798"/>
            <a:ext cx="5942076" cy="3557016"/>
          </a:xfrm>
        </p:spPr>
      </p:pic>
    </p:spTree>
    <p:extLst>
      <p:ext uri="{BB962C8B-B14F-4D97-AF65-F5344CB8AC3E}">
        <p14:creationId xmlns:p14="http://schemas.microsoft.com/office/powerpoint/2010/main" val="384152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6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Cyber Incident Response Standard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and Personnel Security Policy</a:t>
            </a:r>
          </a:p>
        </p:txBody>
      </p:sp>
    </p:spTree>
    <p:extLst>
      <p:ext uri="{BB962C8B-B14F-4D97-AF65-F5344CB8AC3E}">
        <p14:creationId xmlns:p14="http://schemas.microsoft.com/office/powerpoint/2010/main" val="293753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Part 1: Cyber Incident </a:t>
            </a:r>
            <a:r>
              <a:rPr lang="fr-FR" dirty="0" err="1">
                <a:solidFill>
                  <a:schemeClr val="tx1"/>
                </a:solidFill>
              </a:rPr>
              <a:t>Response</a:t>
            </a:r>
            <a:r>
              <a:rPr lang="fr-FR" dirty="0">
                <a:solidFill>
                  <a:schemeClr val="tx1"/>
                </a:solidFill>
              </a:rPr>
              <a:t> Standard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3A2653-A3F2-C28C-B3C5-90F11F638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424144"/>
            <a:ext cx="5942076" cy="3354324"/>
          </a:xfrm>
        </p:spPr>
      </p:pic>
    </p:spTree>
    <p:extLst>
      <p:ext uri="{BB962C8B-B14F-4D97-AF65-F5344CB8AC3E}">
        <p14:creationId xmlns:p14="http://schemas.microsoft.com/office/powerpoint/2010/main" val="412168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Part 1: Cyber Incident </a:t>
            </a:r>
            <a:r>
              <a:rPr lang="fr-FR" dirty="0" err="1">
                <a:solidFill>
                  <a:schemeClr val="tx1"/>
                </a:solidFill>
              </a:rPr>
              <a:t>Response</a:t>
            </a:r>
            <a:r>
              <a:rPr lang="fr-FR" dirty="0">
                <a:solidFill>
                  <a:schemeClr val="tx1"/>
                </a:solidFill>
              </a:rPr>
              <a:t> Standard (</a:t>
            </a:r>
            <a:r>
              <a:rPr lang="fr-FR" dirty="0" err="1">
                <a:solidFill>
                  <a:schemeClr val="tx1"/>
                </a:solidFill>
              </a:rPr>
              <a:t>cont</a:t>
            </a:r>
            <a:r>
              <a:rPr lang="fr-FR" dirty="0">
                <a:solidFill>
                  <a:schemeClr val="tx1"/>
                </a:solidFill>
              </a:rPr>
              <a:t>.)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93D2A-D981-E710-D6A3-FE69E4669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610072"/>
            <a:ext cx="5942076" cy="2982468"/>
          </a:xfrm>
        </p:spPr>
      </p:pic>
    </p:spTree>
    <p:extLst>
      <p:ext uri="{BB962C8B-B14F-4D97-AF65-F5344CB8AC3E}">
        <p14:creationId xmlns:p14="http://schemas.microsoft.com/office/powerpoint/2010/main" val="367229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2: Personnel Security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F3977-C3D4-CD6D-F083-676868609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517108"/>
            <a:ext cx="5942076" cy="3168396"/>
          </a:xfrm>
        </p:spPr>
      </p:pic>
    </p:spTree>
    <p:extLst>
      <p:ext uri="{BB962C8B-B14F-4D97-AF65-F5344CB8AC3E}">
        <p14:creationId xmlns:p14="http://schemas.microsoft.com/office/powerpoint/2010/main" val="1636174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2: Personnel Security Policy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0939B-17A5-211E-E0E0-7645A33F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237454"/>
            <a:ext cx="5942076" cy="3727704"/>
          </a:xfrm>
        </p:spPr>
      </p:pic>
    </p:spTree>
    <p:extLst>
      <p:ext uri="{BB962C8B-B14F-4D97-AF65-F5344CB8AC3E}">
        <p14:creationId xmlns:p14="http://schemas.microsoft.com/office/powerpoint/2010/main" val="3816705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755E-C518-2C22-3676-6B9E3853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security and technology policies -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chicago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(2014, October 20). Retrieved February 11, 2023, from https://www.chicago.gov/content/dam/city/depts/doit/supp_info/IS%20and%20IT%20Polices/CoC_IT_IS_Policy_Set_ver_RC_05.pdf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1: Security Awareness and Training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5F948-1C11-6E5F-5157-51B28774E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330418"/>
            <a:ext cx="5942076" cy="3541776"/>
          </a:xfrm>
        </p:spPr>
      </p:pic>
    </p:spTree>
    <p:extLst>
      <p:ext uri="{BB962C8B-B14F-4D97-AF65-F5344CB8AC3E}">
        <p14:creationId xmlns:p14="http://schemas.microsoft.com/office/powerpoint/2010/main" val="39913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1: Security Awareness and Training Policy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4FD6E2-9308-68DA-30CC-F7B29108D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237454"/>
            <a:ext cx="5942076" cy="3727704"/>
          </a:xfrm>
        </p:spPr>
      </p:pic>
    </p:spTree>
    <p:extLst>
      <p:ext uri="{BB962C8B-B14F-4D97-AF65-F5344CB8AC3E}">
        <p14:creationId xmlns:p14="http://schemas.microsoft.com/office/powerpoint/2010/main" val="123252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2: Contingency Planning Policy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931046-F42D-A1E1-6BCD-E11D9637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475" y="2160588"/>
            <a:ext cx="5820662" cy="3881437"/>
          </a:xfrm>
        </p:spPr>
      </p:pic>
    </p:spTree>
    <p:extLst>
      <p:ext uri="{BB962C8B-B14F-4D97-AF65-F5344CB8AC3E}">
        <p14:creationId xmlns:p14="http://schemas.microsoft.com/office/powerpoint/2010/main" val="33721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2: Contingency Planning Policy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EF6D00-6777-D142-BE13-CF4827B1F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229834"/>
            <a:ext cx="5942076" cy="3742944"/>
          </a:xfrm>
        </p:spPr>
      </p:pic>
    </p:spTree>
    <p:extLst>
      <p:ext uri="{BB962C8B-B14F-4D97-AF65-F5344CB8AC3E}">
        <p14:creationId xmlns:p14="http://schemas.microsoft.com/office/powerpoint/2010/main" val="217478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371600"/>
            <a:ext cx="7772400" cy="23653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Module 3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Risk Assessment Policy and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Access Control Policy</a:t>
            </a:r>
          </a:p>
        </p:txBody>
      </p:sp>
    </p:spTree>
    <p:extLst>
      <p:ext uri="{BB962C8B-B14F-4D97-AF65-F5344CB8AC3E}">
        <p14:creationId xmlns:p14="http://schemas.microsoft.com/office/powerpoint/2010/main" val="200666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1: Risk Assessment Policy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0587B-0724-72FE-C37E-62C6D7859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517108"/>
            <a:ext cx="5942076" cy="3168396"/>
          </a:xfrm>
        </p:spPr>
      </p:pic>
    </p:spTree>
    <p:extLst>
      <p:ext uri="{BB962C8B-B14F-4D97-AF65-F5344CB8AC3E}">
        <p14:creationId xmlns:p14="http://schemas.microsoft.com/office/powerpoint/2010/main" val="329753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E64D-432B-AA0D-E5F5-BFE83AB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 1: Risk Assessment Policy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182FD-CE06-07DE-18A1-3D6FC5EA0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68" y="2415762"/>
            <a:ext cx="5942076" cy="3371088"/>
          </a:xfrm>
        </p:spPr>
      </p:pic>
    </p:spTree>
    <p:extLst>
      <p:ext uri="{BB962C8B-B14F-4D97-AF65-F5344CB8AC3E}">
        <p14:creationId xmlns:p14="http://schemas.microsoft.com/office/powerpoint/2010/main" val="2794183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1165</TotalTime>
  <Words>317</Words>
  <Application>Microsoft Office PowerPoint</Application>
  <PresentationFormat>On-screen Show (4:3)</PresentationFormat>
  <Paragraphs>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SEC310 Course Projects  Principals &amp; Theory of Security Mgmt Jan 23 – Prof Boswell Christopher Hill</vt:lpstr>
      <vt:lpstr>Module 2 Security Awareness &amp; Training Policy  and Contingency Planning Policy</vt:lpstr>
      <vt:lpstr>Part 1: Security Awareness and Training Policy</vt:lpstr>
      <vt:lpstr>Part 1: Security Awareness and Training Policy (cont.)</vt:lpstr>
      <vt:lpstr>Part 2: Contingency Planning Policy</vt:lpstr>
      <vt:lpstr>Part 2: Contingency Planning Policy (cont.)</vt:lpstr>
      <vt:lpstr>Module 3 Risk Assessment Policy and  Access Control Policy</vt:lpstr>
      <vt:lpstr>Part 1: Risk Assessment Policy</vt:lpstr>
      <vt:lpstr>Part 1: Risk Assessment Policy (cont.)</vt:lpstr>
      <vt:lpstr>Part 2: Access Control Policy</vt:lpstr>
      <vt:lpstr>Part 2: Access Control Policy (cont.)</vt:lpstr>
      <vt:lpstr>Module 4 Vulnerability Scanning Standard  and Encryption Standard</vt:lpstr>
      <vt:lpstr>Part 1: Vulnerability Scanning Standard</vt:lpstr>
      <vt:lpstr>Part 1: Vulnerability Scanning Standard (cont.)</vt:lpstr>
      <vt:lpstr>Part 2: Encryption Standard</vt:lpstr>
      <vt:lpstr>Part 2: Encryption Standard (cont.)</vt:lpstr>
      <vt:lpstr>Module 5 Physical &amp; Environmental Protection Policy  and Secure System Development Life Cycle Standard</vt:lpstr>
      <vt:lpstr>Part 1: Physical and Environmental Protection Policy</vt:lpstr>
      <vt:lpstr>Part 1: Physical and Environmental Protection Policy (cont.)</vt:lpstr>
      <vt:lpstr>Part 2: Secure System Development Life Cycle Standard</vt:lpstr>
      <vt:lpstr>Part 2: Secure System Development Life Cycle Standard (cont.)</vt:lpstr>
      <vt:lpstr>Module 6 Cyber Incident Response Standard  and Personnel Security Policy</vt:lpstr>
      <vt:lpstr>Part 1: Cyber Incident Response Standard</vt:lpstr>
      <vt:lpstr>Part 1: Cyber Incident Response Standard (cont.)</vt:lpstr>
      <vt:lpstr>Part 2: Personnel Security Policy</vt:lpstr>
      <vt:lpstr>Part 2: Personnel Security Policy (cont.)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Hill, Christopher</cp:lastModifiedBy>
  <cp:revision>107</cp:revision>
  <dcterms:created xsi:type="dcterms:W3CDTF">2019-04-16T16:54:41Z</dcterms:created>
  <dcterms:modified xsi:type="dcterms:W3CDTF">2023-02-27T05:26:14Z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