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9"/>
  </p:notesMasterIdLst>
  <p:sldIdLst>
    <p:sldId id="371" r:id="rId5"/>
    <p:sldId id="410" r:id="rId6"/>
    <p:sldId id="379" r:id="rId7"/>
    <p:sldId id="380" r:id="rId8"/>
    <p:sldId id="372" r:id="rId9"/>
    <p:sldId id="373" r:id="rId10"/>
    <p:sldId id="378" r:id="rId11"/>
    <p:sldId id="267" r:id="rId12"/>
    <p:sldId id="346" r:id="rId13"/>
    <p:sldId id="370" r:id="rId14"/>
    <p:sldId id="347" r:id="rId15"/>
    <p:sldId id="351" r:id="rId16"/>
    <p:sldId id="374" r:id="rId17"/>
    <p:sldId id="341" r:id="rId18"/>
    <p:sldId id="270" r:id="rId19"/>
    <p:sldId id="340" r:id="rId20"/>
    <p:sldId id="375" r:id="rId21"/>
    <p:sldId id="350" r:id="rId22"/>
    <p:sldId id="355" r:id="rId23"/>
    <p:sldId id="369" r:id="rId24"/>
    <p:sldId id="376" r:id="rId25"/>
    <p:sldId id="360" r:id="rId26"/>
    <p:sldId id="345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38" r:id="rId36"/>
    <p:sldId id="377" r:id="rId37"/>
    <p:sldId id="41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9.png"/><Relationship Id="rId6" Type="http://schemas.openxmlformats.org/officeDocument/2006/relationships/image" Target="../media/image2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081952" y="3115748"/>
            <a:ext cx="2028120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</a:t>
            </a:r>
            <a:r>
              <a:rPr lang="en-US" altLang="zh-CN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“栈”</a:t>
            </a:r>
            <a:endParaRPr lang="zh-CN" altLang="en-US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2020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35508" y="5963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主讲人：张平路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837906" y="777972"/>
            <a:ext cx="1953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pop()  </a:t>
            </a:r>
            <a:r>
              <a:rPr lang="zh-CN" altLang="en-US" dirty="0"/>
              <a:t>数据出栈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  <a:endParaRPr lang="en-US" altLang="zh-CN" noProof="1"/>
          </a:p>
        </p:txBody>
      </p:sp>
      <p:sp>
        <p:nvSpPr>
          <p:cNvPr id="25" name="矩形 24"/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  <a:endParaRPr lang="en-US" altLang="zh-CN" noProof="1"/>
          </a:p>
        </p:txBody>
      </p:sp>
      <p:sp>
        <p:nvSpPr>
          <p:cNvPr id="26" name="矩形 25"/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  <a:endParaRPr lang="en-US" altLang="zh-CN" noProof="1"/>
          </a:p>
        </p:txBody>
      </p:sp>
      <p:sp>
        <p:nvSpPr>
          <p:cNvPr id="27" name="矩形 26"/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  <a:endParaRPr lang="en-US" altLang="zh-CN" noProof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3" animBg="1"/>
      <p:bldP spid="25" grpId="0" animBg="1"/>
      <p:bldP spid="25" grpId="2" animBg="1"/>
      <p:bldP spid="26" grpId="0" animBg="1"/>
      <p:bldP spid="26" grpId="2" animBg="1"/>
      <p:bldP spid="27" grpId="0" animBg="1"/>
      <p:bldP spid="27" grpId="1" animBg="1"/>
      <p:bldP spid="27" grpId="3" animBg="1"/>
      <p:bldP spid="27" grpId="4" animBg="1"/>
      <p:bldP spid="27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  <a:endParaRPr lang="zh-CN" altLang="en-US" sz="2800" b="1" noProof="1"/>
          </a:p>
        </p:txBody>
      </p:sp>
      <p:pic>
        <p:nvPicPr>
          <p:cNvPr id="16" name="图片 93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7" y="2582673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1" y="1540814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96640" y="5317186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1325"/>
            <a:ext cx="3791910" cy="25127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67082" y="5317654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               </a:t>
            </a:r>
            <a:r>
              <a:rPr lang="en-US" altLang="zh-CN" sz="2400" dirty="0" err="1">
                <a:latin typeface="+mn-ea"/>
              </a:rPr>
              <a:t>Ctrl+Z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9" name="Picture 2" descr="http://www.nowamagic.net/librarys/images/201210/2012_10_08_0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062316" y="3719563"/>
            <a:ext cx="6473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       int			size;    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0028" y="507267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1164" y="187293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  <a:endParaRPr lang="zh-CN" altLang="en-US" sz="2400" b="1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一个链栈需要些什么参数？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451918" y="1613751"/>
            <a:ext cx="65865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081952" y="3115748"/>
            <a:ext cx="2028120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</a:t>
            </a:r>
            <a:r>
              <a:rPr lang="en-US" altLang="zh-CN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“栈”</a:t>
            </a:r>
            <a:endParaRPr lang="zh-CN" altLang="en-US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31633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2020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131435" y="5948045"/>
            <a:ext cx="2345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签到二维码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050" y="241300"/>
            <a:ext cx="562927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四则运算表达式的求值（四则运算计算器的实现）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  <a:endParaRPr lang="zh-CN" altLang="en-US" sz="36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  <a:endParaRPr lang="zh-CN" altLang="en-US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1544472"/>
            <a:ext cx="9082343" cy="185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1+2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0908" y="4211580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  <a:endParaRPr lang="zh-CN" altLang="en-US" sz="2400" b="1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  <a:endParaRPr lang="zh-CN" altLang="en-US" sz="3200" b="1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7300" y="1082807"/>
            <a:ext cx="9082343" cy="478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 2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运算符在两个数字之后的表达式为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+ 3 ==15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12   3   +==15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456" y="5863218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  <a:endParaRPr lang="zh-CN" altLang="en-US" sz="2400" b="1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303" y="2018739"/>
            <a:ext cx="9079734" cy="34484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45" name="图片 3" descr="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/>
          <p:cNvSpPr/>
          <p:nvPr/>
        </p:nvSpPr>
        <p:spPr>
          <a:xfrm>
            <a:off x="1692276" y="2420938"/>
            <a:ext cx="83820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2266566" y="3772081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/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59157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4744653" y="1402564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/>
          <p:cNvSpPr txBox="1">
            <a:spLocks noChangeArrowheads="1"/>
          </p:cNvSpPr>
          <p:nvPr/>
        </p:nvSpPr>
        <p:spPr bwMode="auto">
          <a:xfrm>
            <a:off x="5043103" y="3385352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53" name="文本框 27"/>
          <p:cNvSpPr txBox="1">
            <a:spLocks noChangeArrowheads="1"/>
          </p:cNvSpPr>
          <p:nvPr/>
        </p:nvSpPr>
        <p:spPr bwMode="auto">
          <a:xfrm>
            <a:off x="4312853" y="3779052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  <p:sp>
        <p:nvSpPr>
          <p:cNvPr id="54" name="右箭头 47"/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/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/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/>
          <p:cNvSpPr/>
          <p:nvPr/>
        </p:nvSpPr>
        <p:spPr>
          <a:xfrm>
            <a:off x="3717864" y="2420938"/>
            <a:ext cx="97232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/>
          <p:cNvSpPr/>
          <p:nvPr/>
        </p:nvSpPr>
        <p:spPr>
          <a:xfrm>
            <a:off x="5921290" y="2440026"/>
            <a:ext cx="903288" cy="2994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/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25" y="1410790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/>
          <p:cNvSpPr txBox="1">
            <a:spLocks noChangeArrowheads="1"/>
          </p:cNvSpPr>
          <p:nvPr/>
        </p:nvSpPr>
        <p:spPr bwMode="auto">
          <a:xfrm>
            <a:off x="6651925" y="371584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/>
          <p:cNvSpPr txBox="1">
            <a:spLocks noChangeArrowheads="1"/>
          </p:cNvSpPr>
          <p:nvPr/>
        </p:nvSpPr>
        <p:spPr bwMode="auto">
          <a:xfrm>
            <a:off x="7228188" y="3355477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7228188" y="2995115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pic>
        <p:nvPicPr>
          <p:cNvPr id="64" name="图片 5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/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66" name="文本框 59"/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67" name="文本框 60"/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/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/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71" name="文本框 64"/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72" name="文本框 65"/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73" name="图片 66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/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/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76" name="文本框 69"/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77" name="文本框 70"/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78" name="图片 71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/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80" name="文本框 73"/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/>
          <p:cNvSpPr txBox="1">
            <a:spLocks noChangeArrowheads="1"/>
          </p:cNvSpPr>
          <p:nvPr/>
        </p:nvSpPr>
        <p:spPr bwMode="auto">
          <a:xfrm>
            <a:off x="250825" y="3716338"/>
            <a:ext cx="16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后缀表达式：</a:t>
            </a:r>
            <a:endParaRPr lang="en-US" altLang="zh-CN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8140251" y="66179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10" name="右箭头 52"/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/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/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14" name="文本框 19"/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115" name="右箭头 20"/>
          <p:cNvSpPr/>
          <p:nvPr/>
        </p:nvSpPr>
        <p:spPr>
          <a:xfrm>
            <a:off x="1835150" y="2492375"/>
            <a:ext cx="9207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606297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/>
          <p:cNvSpPr txBox="1">
            <a:spLocks noChangeArrowheads="1"/>
          </p:cNvSpPr>
          <p:nvPr/>
        </p:nvSpPr>
        <p:spPr bwMode="auto">
          <a:xfrm>
            <a:off x="2642370" y="3789084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  <a:endParaRPr lang="en-US" altLang="zh-CN" dirty="0"/>
          </a:p>
        </p:txBody>
      </p:sp>
      <p:sp>
        <p:nvSpPr>
          <p:cNvPr id="118" name="文本框 23"/>
          <p:cNvSpPr txBox="1">
            <a:spLocks noChangeArrowheads="1"/>
          </p:cNvSpPr>
          <p:nvPr/>
        </p:nvSpPr>
        <p:spPr bwMode="auto">
          <a:xfrm>
            <a:off x="3164657" y="3357674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+</a:t>
            </a:r>
            <a:endParaRPr lang="en-US" altLang="zh-CN" dirty="0"/>
          </a:p>
        </p:txBody>
      </p:sp>
      <p:sp>
        <p:nvSpPr>
          <p:cNvPr id="119" name="文本框 24"/>
          <p:cNvSpPr txBox="1">
            <a:spLocks noChangeArrowheads="1"/>
          </p:cNvSpPr>
          <p:nvPr/>
        </p:nvSpPr>
        <p:spPr bwMode="auto">
          <a:xfrm>
            <a:off x="3108325" y="3046160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120" name="右箭头 25"/>
          <p:cNvSpPr/>
          <p:nvPr/>
        </p:nvSpPr>
        <p:spPr>
          <a:xfrm>
            <a:off x="3860957" y="2501343"/>
            <a:ext cx="909638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9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/>
          <p:cNvSpPr txBox="1">
            <a:spLocks noChangeArrowheads="1"/>
          </p:cNvSpPr>
          <p:nvPr/>
        </p:nvSpPr>
        <p:spPr bwMode="auto">
          <a:xfrm>
            <a:off x="4576737" y="3779938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/>
          <p:cNvSpPr txBox="1">
            <a:spLocks noChangeArrowheads="1"/>
          </p:cNvSpPr>
          <p:nvPr/>
        </p:nvSpPr>
        <p:spPr bwMode="auto">
          <a:xfrm>
            <a:off x="5133975" y="3347244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24" name="右箭头 29"/>
          <p:cNvSpPr/>
          <p:nvPr/>
        </p:nvSpPr>
        <p:spPr>
          <a:xfrm>
            <a:off x="5927088" y="2492375"/>
            <a:ext cx="85090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/>
          <p:cNvSpPr txBox="1">
            <a:spLocks noChangeArrowheads="1"/>
          </p:cNvSpPr>
          <p:nvPr/>
        </p:nvSpPr>
        <p:spPr bwMode="auto">
          <a:xfrm>
            <a:off x="6529388" y="3816705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/>
          <p:cNvSpPr txBox="1">
            <a:spLocks noChangeArrowheads="1"/>
          </p:cNvSpPr>
          <p:nvPr/>
        </p:nvSpPr>
        <p:spPr bwMode="auto">
          <a:xfrm>
            <a:off x="7172758" y="3347243"/>
            <a:ext cx="32416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+</a:t>
            </a:r>
            <a:endParaRPr lang="en-US" altLang="zh-CN" dirty="0"/>
          </a:p>
        </p:txBody>
      </p:sp>
      <p:sp>
        <p:nvSpPr>
          <p:cNvPr id="128" name="右箭头 33"/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/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31" name="文本框 37"/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/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/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  <a:endParaRPr lang="zh-CN" altLang="en-US" sz="2000"/>
          </a:p>
        </p:txBody>
      </p:sp>
      <p:sp>
        <p:nvSpPr>
          <p:cNvPr id="135" name="文本框 42"/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36" name="文本框 43"/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/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/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/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  <a:endParaRPr lang="zh-CN" altLang="en-US" sz="200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328204" y="123386"/>
            <a:ext cx="226853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1数字，直接输出.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2左括号，直接入栈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3右括号，将栈顶的运算符出栈，出栈再出栈，直到左括号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。括号不作输出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4运算符，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(优先级大于栈顶运算符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||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  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栈顶为左括号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)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入栈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{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栈顶的运算符出栈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继续比较新的栈顶运算符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一直递归下去</a:t>
            </a:r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)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直到当前运算符大于栈顶运算符为止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200" dirty="0">
                <a:solidFill>
                  <a:srgbClr val="333333"/>
                </a:solidFill>
                <a:ea typeface="Open Sans"/>
              </a:rPr>
              <a:t>   </a:t>
            </a:r>
            <a:r>
              <a:rPr lang="zh-CN" altLang="en-US" sz="1200" dirty="0">
                <a:solidFill>
                  <a:srgbClr val="333333"/>
                </a:solidFill>
                <a:ea typeface="Open Sans"/>
              </a:rPr>
              <a:t>最后将当前运算符入栈；</a:t>
            </a:r>
            <a:r>
              <a:rPr lang="en-US" altLang="zh-CN" sz="1200" dirty="0">
                <a:solidFill>
                  <a:srgbClr val="333333"/>
                </a:solidFill>
              </a:rPr>
              <a:t>	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5结束时把栈剩余数据出栈到空为止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309" y="1721668"/>
            <a:ext cx="9082343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从左到右遍历中缀表达式的每一个数字和符号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课前思考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17655"/>
            <a:ext cx="4196981" cy="2213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38" y="1304241"/>
            <a:ext cx="3704254" cy="2487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9" y="3495179"/>
            <a:ext cx="4037906" cy="3262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11" y="3428999"/>
            <a:ext cx="4567680" cy="32626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120" name="图片 6" descr="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/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22" name="右箭头 52"/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5" name="右箭头 10"/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/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  <a:endParaRPr lang="en-US" altLang="zh-CN" dirty="0"/>
          </a:p>
        </p:txBody>
      </p:sp>
      <p:pic>
        <p:nvPicPr>
          <p:cNvPr id="127" name="图片 1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/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  <a:endParaRPr lang="en-US" altLang="zh-CN"/>
          </a:p>
        </p:txBody>
      </p:sp>
      <p:sp>
        <p:nvSpPr>
          <p:cNvPr id="129" name="文本框 14"/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0" name="文本框 15"/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131" name="图片 16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/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/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4" name="文本框 19"/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5" name="文本框 20"/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6" name="文本框 21"/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  <a:endParaRPr lang="en-US" altLang="zh-CN"/>
          </a:p>
        </p:txBody>
      </p:sp>
      <p:sp>
        <p:nvSpPr>
          <p:cNvPr id="137" name="右箭头 22"/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/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40" name="文本框 25"/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1" name="文本框 26"/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2" name="文本框 27"/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43" name="直接箭头连接符 142"/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/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/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7" name="文本框 32"/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8" name="文本框 33"/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9" name="文本框 34"/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50" name="右箭头 35"/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/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53" name="直接箭头连接符 152"/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/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5" name="文本框 41"/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6" name="文本框 42"/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57" name="右箭头 43"/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/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60" name="文本框 46"/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/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127" name="图片 8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  <a:endParaRPr lang="en-US" altLang="zh-CN" dirty="0"/>
          </a:p>
        </p:txBody>
      </p:sp>
      <p:sp>
        <p:nvSpPr>
          <p:cNvPr id="129" name="文本框 10"/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0" name="文本框 11"/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  <a:endParaRPr lang="en-US" altLang="zh-CN"/>
          </a:p>
        </p:txBody>
      </p:sp>
      <p:pic>
        <p:nvPicPr>
          <p:cNvPr id="131" name="图片 1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/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/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/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5" name="文本框 15"/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6" name="文本框 16"/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7" name="文本框 17"/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  <a:endParaRPr lang="en-US" altLang="zh-CN" dirty="0"/>
          </a:p>
        </p:txBody>
      </p:sp>
      <p:sp>
        <p:nvSpPr>
          <p:cNvPr id="138" name="右箭头 18"/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/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41" name="文本框 21"/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42" name="直接箭头连接符 141"/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/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4" name="右箭头 25"/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/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cxnSp>
        <p:nvCxnSpPr>
          <p:cNvPr id="147" name="直接箭头连接符 146"/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/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49" name="图片 30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/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151" name="文本框 150"/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  <a:endParaRPr lang="en-US" altLang="zh-CN" dirty="0"/>
          </a:p>
        </p:txBody>
      </p:sp>
      <p:sp>
        <p:nvSpPr>
          <p:cNvPr id="152" name="文本框 151"/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853120" y="79791"/>
            <a:ext cx="1860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数字，则入栈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rgbClr val="3F403E"/>
                </a:solidFill>
                <a:latin typeface="黑体" panose="02010609060101010101" charset="-122"/>
                <a:ea typeface="黑体" panose="02010609060101010101" charset="-122"/>
              </a:rPr>
              <a:t>符号，则把处于栈顶的两个数字出栈，进行运算，运算结果入栈</a:t>
            </a:r>
            <a:endParaRPr lang="zh-CN" altLang="en-US" dirty="0">
              <a:solidFill>
                <a:srgbClr val="3F403E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  <a:endParaRPr lang="zh-CN" altLang="en-US" sz="2400" b="1" dirty="0">
              <a:solidFill>
                <a:srgbClr val="7030A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6319" y="261837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必做：实现顺序栈、实现链栈、周记一篇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36496" y="374215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90833" y="4755815"/>
            <a:ext cx="643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号（本周一）晚上</a:t>
            </a:r>
            <a:r>
              <a:rPr lang="en-US" altLang="zh-CN" dirty="0"/>
              <a:t>22</a:t>
            </a:r>
            <a:r>
              <a:rPr lang="zh-CN" altLang="en-US" dirty="0"/>
              <a:t>点前上交至导师处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936496" y="3181508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选做：实现四则运算表达式（考虑带括号的优先级）求值的计算器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861577" y="5999982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签退二维码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35" y="645795"/>
            <a:ext cx="5150485" cy="5150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 bldLvl="0" animBg="1"/>
      <p:bldP spid="28" grpId="0" bldLvl="0" animBg="1"/>
      <p:bldP spid="21" grpId="0" bldLvl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课前思考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" y="1540198"/>
            <a:ext cx="4798536" cy="191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890"/>
            <a:ext cx="4033074" cy="3258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8" y="3530075"/>
            <a:ext cx="4798537" cy="2678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7" y="3302669"/>
            <a:ext cx="3534402" cy="32474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知识回顾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8395" y="1822301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什么是线性表？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8395" y="3559946"/>
            <a:ext cx="7780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将具有“一对一”关系的数据“线性”地存储到物理空间中，这种存储结构就称为线性存储结构（简称线性表）。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46817" y="2648598"/>
            <a:ext cx="8540243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是限定只能在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  <a:endParaRPr lang="zh-CN" altLang="en-US" sz="2800" b="1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  <a:endParaRPr lang="en-US" altLang="zh-CN" noProof="1"/>
          </a:p>
        </p:txBody>
      </p:sp>
      <p:sp>
        <p:nvSpPr>
          <p:cNvPr id="115" name="矩形 114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  <a:endParaRPr lang="en-US" altLang="zh-CN" noProof="1"/>
          </a:p>
        </p:txBody>
      </p:sp>
      <p:sp>
        <p:nvSpPr>
          <p:cNvPr id="116" name="矩形 115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  <a:endParaRPr lang="en-US" altLang="zh-CN" noProof="1"/>
          </a:p>
        </p:txBody>
      </p:sp>
      <p:sp>
        <p:nvSpPr>
          <p:cNvPr id="117" name="矩形 116"/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  <a:endParaRPr lang="en-US" altLang="zh-CN" noProof="1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/>
          <p:cNvSpPr txBox="1">
            <a:spLocks noChangeArrowheads="1"/>
          </p:cNvSpPr>
          <p:nvPr/>
        </p:nvSpPr>
        <p:spPr bwMode="auto">
          <a:xfrm>
            <a:off x="5280281" y="1252923"/>
            <a:ext cx="221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push()   </a:t>
            </a:r>
            <a:r>
              <a:rPr lang="zh-CN" altLang="en-US" dirty="0"/>
              <a:t>数据入栈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2526</Words>
  <Application>WPS 演示</Application>
  <PresentationFormat>Widescreen</PresentationFormat>
  <Paragraphs>451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Tw Cen MT</vt:lpstr>
      <vt:lpstr>Wingdings 3</vt:lpstr>
      <vt:lpstr>等线</vt:lpstr>
      <vt:lpstr>等线 Light</vt:lpstr>
      <vt:lpstr>微软雅黑</vt:lpstr>
      <vt:lpstr>Arial Unicode MS</vt:lpstr>
      <vt:lpstr>Adobe 黑体 Std R</vt:lpstr>
      <vt:lpstr>黑体</vt:lpstr>
      <vt:lpstr>Open Sans</vt:lpstr>
      <vt:lpstr>Courier Code</vt:lpstr>
      <vt:lpstr>Tw Cen MT Condensed</vt:lpstr>
      <vt:lpstr>华文仿宋</vt:lpstr>
      <vt:lpstr>Calibri</vt:lpstr>
      <vt:lpstr>积分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RNA</cp:lastModifiedBy>
  <cp:revision>478</cp:revision>
  <dcterms:created xsi:type="dcterms:W3CDTF">2019-02-20T13:01:00Z</dcterms:created>
  <dcterms:modified xsi:type="dcterms:W3CDTF">2021-04-01T13:56:30Z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AD34937F84134247A7D1DF85236364AC</vt:lpwstr>
  </property>
  <property fmtid="{D5CDD505-2E9C-101B-9397-08002B2CF9AE}" pid="3" name="KSOProductBuildVer">
    <vt:lpwstr>2052-11.1.0.10356</vt:lpwstr>
  </property>
</Properties>
</file>