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7" r:id="rId7"/>
    <p:sldId id="268" r:id="rId8"/>
    <p:sldId id="262" r:id="rId9"/>
    <p:sldId id="263" r:id="rId10"/>
    <p:sldId id="26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2400" autoAdjust="0"/>
  </p:normalViewPr>
  <p:slideViewPr>
    <p:cSldViewPr>
      <p:cViewPr varScale="1">
        <p:scale>
          <a:sx n="62" d="100"/>
          <a:sy n="62" d="100"/>
        </p:scale>
        <p:origin x="1014"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explain beneficiaries and benefits!!!</a:t>
            </a:r>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35328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593221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2/11/2022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2/11/2022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2/11/2022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2/11/2022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2/11/2022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Database Project</a:t>
            </a:r>
          </a:p>
        </p:txBody>
      </p:sp>
      <p:sp>
        <p:nvSpPr>
          <p:cNvPr id="3" name="Subtitle 2"/>
          <p:cNvSpPr>
            <a:spLocks noGrp="1"/>
          </p:cNvSpPr>
          <p:nvPr>
            <p:ph type="subTitle" idx="1"/>
          </p:nvPr>
        </p:nvSpPr>
        <p:spPr/>
        <p:txBody>
          <a:bodyPr/>
          <a:lstStyle/>
          <a:p>
            <a:r>
              <a:rPr lang="en-US" dirty="0"/>
              <a:t>Clinic database management </a:t>
            </a:r>
            <a:br>
              <a:rPr lang="en-US" dirty="0"/>
            </a:br>
            <a:r>
              <a:rPr lang="en-US" dirty="0"/>
              <a:t>for CNCS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1EA5-9C0F-42C7-A140-0BB1BBE27FF2}"/>
              </a:ext>
            </a:extLst>
          </p:cNvPr>
          <p:cNvSpPr>
            <a:spLocks noGrp="1"/>
          </p:cNvSpPr>
          <p:nvPr>
            <p:ph type="title"/>
          </p:nvPr>
        </p:nvSpPr>
        <p:spPr/>
        <p:txBody>
          <a:bodyPr/>
          <a:lstStyle/>
          <a:p>
            <a:r>
              <a:rPr lang="en-US" dirty="0"/>
              <a:t>Validate using normalization</a:t>
            </a:r>
          </a:p>
        </p:txBody>
      </p:sp>
      <p:sp>
        <p:nvSpPr>
          <p:cNvPr id="3" name="TextBox 2">
            <a:extLst>
              <a:ext uri="{FF2B5EF4-FFF2-40B4-BE49-F238E27FC236}">
                <a16:creationId xmlns:a16="http://schemas.microsoft.com/office/drawing/2014/main" id="{BF35DC1A-8315-477B-A672-A2CE8A342B56}"/>
              </a:ext>
            </a:extLst>
          </p:cNvPr>
          <p:cNvSpPr txBox="1"/>
          <p:nvPr/>
        </p:nvSpPr>
        <p:spPr>
          <a:xfrm>
            <a:off x="685800" y="2057400"/>
            <a:ext cx="10439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Our Logical data model is already in first normal form since each cell in all the tables is single-valued and entries in a column (attribute, field) are of the same kind.</a:t>
            </a:r>
          </a:p>
          <a:p>
            <a:endParaRPr lang="en-US" dirty="0"/>
          </a:p>
          <a:p>
            <a:pPr marL="285750" indent="-285750">
              <a:buFont typeface="Arial" panose="020B0604020202020204" pitchFamily="34" charset="0"/>
              <a:buChar char="•"/>
            </a:pPr>
            <a:r>
              <a:rPr lang="en-US" dirty="0"/>
              <a:t>Our Logical data model is already in second normal form since all relations are in the 1NF and there isn’t any Partial Dependency in any of the relations.</a:t>
            </a:r>
          </a:p>
          <a:p>
            <a:endParaRPr lang="en-US" dirty="0"/>
          </a:p>
          <a:p>
            <a:pPr marL="285750" indent="-285750">
              <a:buFont typeface="Arial" panose="020B0604020202020204" pitchFamily="34" charset="0"/>
              <a:buChar char="•"/>
            </a:pPr>
            <a:r>
              <a:rPr lang="en-US" dirty="0"/>
              <a:t>Our Logical data model is already in third normal form since it is in 2NF and there are no transitive dependencies between a primary key and non-primary key attribute in any of the relations</a:t>
            </a:r>
          </a:p>
          <a:p>
            <a:endParaRPr lang="en-US" dirty="0"/>
          </a:p>
        </p:txBody>
      </p:sp>
    </p:spTree>
    <p:extLst>
      <p:ext uri="{BB962C8B-B14F-4D97-AF65-F5344CB8AC3E}">
        <p14:creationId xmlns:p14="http://schemas.microsoft.com/office/powerpoint/2010/main" val="13185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61D42C-F2E7-4993-B812-FB9169C56728}"/>
              </a:ext>
            </a:extLst>
          </p:cNvPr>
          <p:cNvSpPr txBox="1"/>
          <p:nvPr/>
        </p:nvSpPr>
        <p:spPr>
          <a:xfrm>
            <a:off x="2171700" y="1146629"/>
            <a:ext cx="7848600" cy="1323439"/>
          </a:xfrm>
          <a:prstGeom prst="rect">
            <a:avLst/>
          </a:prstGeom>
          <a:noFill/>
        </p:spPr>
        <p:txBody>
          <a:bodyPr wrap="square" rtlCol="0">
            <a:spAutoFit/>
          </a:bodyPr>
          <a:lstStyle/>
          <a:p>
            <a:r>
              <a:rPr lang="en-US" sz="8000" dirty="0"/>
              <a:t>Thank you</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With the advent of computers and its related technology, in which everything needs to be done efficiently and effectively the existences of Automated Clinic Record become necessary. Add your second bullet point here</a:t>
            </a:r>
          </a:p>
          <a:p>
            <a:r>
              <a:rPr lang="en-US" dirty="0"/>
              <a:t>If this automation becomes successful it will be an easier way to retrieve student’s records without any difficulty. And it will also solve the flaws of manual system such as the problem of misplacement or missing record.</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Objectives</a:t>
            </a:r>
          </a:p>
        </p:txBody>
      </p:sp>
      <p:sp>
        <p:nvSpPr>
          <p:cNvPr id="5" name="TextBox 4">
            <a:extLst>
              <a:ext uri="{FF2B5EF4-FFF2-40B4-BE49-F238E27FC236}">
                <a16:creationId xmlns:a16="http://schemas.microsoft.com/office/drawing/2014/main" id="{0457F7FE-D61B-46D9-BA51-B80B3B950280}"/>
              </a:ext>
            </a:extLst>
          </p:cNvPr>
          <p:cNvSpPr txBox="1"/>
          <p:nvPr/>
        </p:nvSpPr>
        <p:spPr>
          <a:xfrm>
            <a:off x="1371600" y="1981200"/>
            <a:ext cx="9448800" cy="1754326"/>
          </a:xfrm>
          <a:prstGeom prst="rect">
            <a:avLst/>
          </a:prstGeom>
          <a:noFill/>
        </p:spPr>
        <p:txBody>
          <a:bodyPr wrap="square" rtlCol="0">
            <a:spAutoFit/>
          </a:bodyPr>
          <a:lstStyle/>
          <a:p>
            <a:r>
              <a:rPr lang="en-US" dirty="0">
                <a:solidFill>
                  <a:schemeClr val="accent3">
                    <a:lumMod val="60000"/>
                    <a:lumOff val="40000"/>
                  </a:schemeClr>
                </a:solidFill>
              </a:rPr>
              <a:t>Scope</a:t>
            </a:r>
          </a:p>
          <a:p>
            <a:r>
              <a:rPr lang="en-US" dirty="0"/>
              <a:t>	•	A database system will be introduced to manage the student’s clinic 			information and daily activity.</a:t>
            </a:r>
          </a:p>
          <a:p>
            <a:r>
              <a:rPr lang="en-US" dirty="0"/>
              <a:t>	•	The database can be accessed by both students and nurses. Where only 			nurses can update or manipulate the database.</a:t>
            </a:r>
          </a:p>
          <a:p>
            <a:endParaRPr lang="en-US" dirty="0"/>
          </a:p>
        </p:txBody>
      </p:sp>
      <p:sp>
        <p:nvSpPr>
          <p:cNvPr id="7" name="TextBox 6">
            <a:extLst>
              <a:ext uri="{FF2B5EF4-FFF2-40B4-BE49-F238E27FC236}">
                <a16:creationId xmlns:a16="http://schemas.microsoft.com/office/drawing/2014/main" id="{E115FDAA-1B22-4AAD-A8DD-1BB48748AC99}"/>
              </a:ext>
            </a:extLst>
          </p:cNvPr>
          <p:cNvSpPr txBox="1"/>
          <p:nvPr/>
        </p:nvSpPr>
        <p:spPr>
          <a:xfrm>
            <a:off x="1295400" y="3505200"/>
            <a:ext cx="9448800" cy="3416320"/>
          </a:xfrm>
          <a:prstGeom prst="rect">
            <a:avLst/>
          </a:prstGeom>
          <a:noFill/>
        </p:spPr>
        <p:txBody>
          <a:bodyPr wrap="square" rtlCol="0">
            <a:spAutoFit/>
          </a:bodyPr>
          <a:lstStyle/>
          <a:p>
            <a:r>
              <a:rPr lang="en-US" dirty="0">
                <a:solidFill>
                  <a:schemeClr val="accent3">
                    <a:lumMod val="60000"/>
                    <a:lumOff val="40000"/>
                  </a:schemeClr>
                </a:solidFill>
              </a:rPr>
              <a:t>General objective</a:t>
            </a:r>
          </a:p>
          <a:p>
            <a:r>
              <a:rPr lang="en-US" dirty="0"/>
              <a:t>	- The general objective of our project is to automatize the paper-based data handling 		system of Addis Ababa University clinic.	</a:t>
            </a:r>
          </a:p>
          <a:p>
            <a:pPr>
              <a:lnSpc>
                <a:spcPct val="150000"/>
              </a:lnSpc>
            </a:pPr>
            <a:r>
              <a:rPr lang="en-US" dirty="0">
                <a:solidFill>
                  <a:schemeClr val="accent3">
                    <a:lumMod val="60000"/>
                    <a:lumOff val="40000"/>
                  </a:schemeClr>
                </a:solidFill>
              </a:rPr>
              <a:t>Specific objectives</a:t>
            </a:r>
          </a:p>
          <a:p>
            <a:pPr>
              <a:lnSpc>
                <a:spcPct val="150000"/>
              </a:lnSpc>
            </a:pPr>
            <a:r>
              <a:rPr lang="en-US" dirty="0"/>
              <a:t>	•	Identify problems of the existing data handling system</a:t>
            </a:r>
          </a:p>
          <a:p>
            <a:r>
              <a:rPr lang="en-US" dirty="0"/>
              <a:t>	•	Evaluate the use of automatized data handling system</a:t>
            </a:r>
          </a:p>
          <a:p>
            <a:r>
              <a:rPr lang="en-US" dirty="0"/>
              <a:t>	•	Identify and analyze the requirements that must be involved in the system</a:t>
            </a:r>
          </a:p>
          <a:p>
            <a:r>
              <a:rPr lang="en-US" dirty="0"/>
              <a:t>	•	Choose the most appropriate technology tools for automatizing the existing 		system of data handling</a:t>
            </a:r>
          </a:p>
          <a:p>
            <a:r>
              <a:rPr lang="en-US" dirty="0"/>
              <a:t>	•	Design and implement the automatized system</a:t>
            </a:r>
          </a:p>
          <a:p>
            <a:endParaRPr lang="en-US"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7" name="TextBox 6">
            <a:extLst>
              <a:ext uri="{FF2B5EF4-FFF2-40B4-BE49-F238E27FC236}">
                <a16:creationId xmlns:a16="http://schemas.microsoft.com/office/drawing/2014/main" id="{0B26B336-AAFD-4A33-BB7C-5B71AC6799BC}"/>
              </a:ext>
            </a:extLst>
          </p:cNvPr>
          <p:cNvSpPr txBox="1"/>
          <p:nvPr/>
        </p:nvSpPr>
        <p:spPr>
          <a:xfrm>
            <a:off x="685800" y="1981200"/>
            <a:ext cx="11049000" cy="4801314"/>
          </a:xfrm>
          <a:prstGeom prst="rect">
            <a:avLst/>
          </a:prstGeom>
          <a:noFill/>
        </p:spPr>
        <p:txBody>
          <a:bodyPr wrap="square" rtlCol="0">
            <a:spAutoFit/>
          </a:bodyPr>
          <a:lstStyle/>
          <a:p>
            <a:r>
              <a:rPr lang="en-US" dirty="0">
                <a:solidFill>
                  <a:schemeClr val="accent3">
                    <a:lumMod val="60000"/>
                    <a:lumOff val="40000"/>
                  </a:schemeClr>
                </a:solidFill>
              </a:rPr>
              <a:t>Data collection methods</a:t>
            </a:r>
          </a:p>
          <a:p>
            <a:pPr lvl="1"/>
            <a:r>
              <a:rPr lang="en-US" dirty="0"/>
              <a:t>Questioner</a:t>
            </a:r>
          </a:p>
          <a:p>
            <a:pPr lvl="1"/>
            <a:r>
              <a:rPr lang="en-US" dirty="0"/>
              <a:t>Interview</a:t>
            </a:r>
          </a:p>
          <a:p>
            <a:pPr lvl="1"/>
            <a:r>
              <a:rPr lang="en-US" dirty="0"/>
              <a:t>Observation</a:t>
            </a:r>
          </a:p>
          <a:p>
            <a:r>
              <a:rPr lang="en-US" dirty="0">
                <a:solidFill>
                  <a:schemeClr val="accent3">
                    <a:lumMod val="60000"/>
                    <a:lumOff val="40000"/>
                  </a:schemeClr>
                </a:solidFill>
              </a:rPr>
              <a:t>Development tools</a:t>
            </a:r>
          </a:p>
          <a:p>
            <a:r>
              <a:rPr lang="en-US" dirty="0"/>
              <a:t>	</a:t>
            </a:r>
            <a:r>
              <a:rPr lang="en-US" dirty="0">
                <a:solidFill>
                  <a:schemeClr val="accent3">
                    <a:lumMod val="60000"/>
                    <a:lumOff val="40000"/>
                  </a:schemeClr>
                </a:solidFill>
              </a:rPr>
              <a:t>Tools for Written Documentation </a:t>
            </a:r>
          </a:p>
          <a:p>
            <a:r>
              <a:rPr lang="en-US" dirty="0"/>
              <a:t>		Microsoft office Word 2016</a:t>
            </a:r>
          </a:p>
          <a:p>
            <a:r>
              <a:rPr lang="en-US" dirty="0"/>
              <a:t>		Visio Professional </a:t>
            </a:r>
          </a:p>
          <a:p>
            <a:r>
              <a:rPr lang="en-US" dirty="0"/>
              <a:t>	</a:t>
            </a:r>
            <a:r>
              <a:rPr lang="en-US" dirty="0">
                <a:solidFill>
                  <a:schemeClr val="accent3">
                    <a:lumMod val="60000"/>
                    <a:lumOff val="40000"/>
                  </a:schemeClr>
                </a:solidFill>
              </a:rPr>
              <a:t>Tools for the Implementation Phase</a:t>
            </a:r>
          </a:p>
          <a:p>
            <a:r>
              <a:rPr lang="en-US" dirty="0"/>
              <a:t>		MySQL</a:t>
            </a:r>
          </a:p>
          <a:p>
            <a:r>
              <a:rPr lang="en-US" dirty="0"/>
              <a:t>	</a:t>
            </a:r>
            <a:r>
              <a:rPr lang="en-US" dirty="0">
                <a:solidFill>
                  <a:schemeClr val="accent3">
                    <a:lumMod val="60000"/>
                    <a:lumOff val="40000"/>
                  </a:schemeClr>
                </a:solidFill>
              </a:rPr>
              <a:t>Tools for Modeling</a:t>
            </a:r>
          </a:p>
          <a:p>
            <a:r>
              <a:rPr lang="en-US" dirty="0"/>
              <a:t>    		Microsoft Visio 2016.</a:t>
            </a:r>
          </a:p>
          <a:p>
            <a:r>
              <a:rPr lang="en-US" dirty="0"/>
              <a:t>		Visual studio Code </a:t>
            </a:r>
          </a:p>
          <a:p>
            <a:r>
              <a:rPr lang="en-US" dirty="0"/>
              <a:t>	</a:t>
            </a:r>
            <a:r>
              <a:rPr lang="en-US" dirty="0">
                <a:solidFill>
                  <a:schemeClr val="accent3">
                    <a:lumMod val="60000"/>
                    <a:lumOff val="40000"/>
                  </a:schemeClr>
                </a:solidFill>
              </a:rPr>
              <a:t>Operating Systems</a:t>
            </a:r>
          </a:p>
          <a:p>
            <a:r>
              <a:rPr lang="en-US" dirty="0"/>
              <a:t>		Windows </a:t>
            </a:r>
          </a:p>
          <a:p>
            <a:r>
              <a:rPr lang="en-US" dirty="0"/>
              <a:t>		Linux</a:t>
            </a:r>
          </a:p>
          <a:p>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Description</a:t>
            </a:r>
          </a:p>
        </p:txBody>
      </p:sp>
      <p:sp>
        <p:nvSpPr>
          <p:cNvPr id="8" name="TextBox 7">
            <a:extLst>
              <a:ext uri="{FF2B5EF4-FFF2-40B4-BE49-F238E27FC236}">
                <a16:creationId xmlns:a16="http://schemas.microsoft.com/office/drawing/2014/main" id="{273D48F8-1889-46D4-9C71-D73F53A8AD52}"/>
              </a:ext>
            </a:extLst>
          </p:cNvPr>
          <p:cNvSpPr txBox="1"/>
          <p:nvPr/>
        </p:nvSpPr>
        <p:spPr>
          <a:xfrm>
            <a:off x="1371600" y="4876800"/>
            <a:ext cx="6629400" cy="369332"/>
          </a:xfrm>
          <a:prstGeom prst="rect">
            <a:avLst/>
          </a:prstGeom>
          <a:noFill/>
        </p:spPr>
        <p:txBody>
          <a:bodyPr wrap="square" rtlCol="0">
            <a:spAutoFit/>
          </a:bodyPr>
          <a:lstStyle/>
          <a:p>
            <a:r>
              <a:rPr lang="en-US" dirty="0"/>
              <a:t>Table 1. Entity description table</a:t>
            </a:r>
          </a:p>
        </p:txBody>
      </p:sp>
      <p:graphicFrame>
        <p:nvGraphicFramePr>
          <p:cNvPr id="3" name="Table 2">
            <a:extLst>
              <a:ext uri="{FF2B5EF4-FFF2-40B4-BE49-F238E27FC236}">
                <a16:creationId xmlns:a16="http://schemas.microsoft.com/office/drawing/2014/main" id="{F647506D-97AC-46B2-9887-4E31CE4BA06E}"/>
              </a:ext>
            </a:extLst>
          </p:cNvPr>
          <p:cNvGraphicFramePr>
            <a:graphicFrameLocks noGrp="1"/>
          </p:cNvGraphicFramePr>
          <p:nvPr>
            <p:extLst>
              <p:ext uri="{D42A27DB-BD31-4B8C-83A1-F6EECF244321}">
                <p14:modId xmlns:p14="http://schemas.microsoft.com/office/powerpoint/2010/main" val="2925612449"/>
              </p:ext>
            </p:extLst>
          </p:nvPr>
        </p:nvGraphicFramePr>
        <p:xfrm>
          <a:off x="1371600" y="1905001"/>
          <a:ext cx="7891463" cy="3013733"/>
        </p:xfrm>
        <a:graphic>
          <a:graphicData uri="http://schemas.openxmlformats.org/drawingml/2006/table">
            <a:tbl>
              <a:tblPr firstRow="1" firstCol="1" bandRow="1">
                <a:tableStyleId>{3B4B98B0-60AC-42C2-AFA5-B58CD77FA1E5}</a:tableStyleId>
              </a:tblPr>
              <a:tblGrid>
                <a:gridCol w="2423927">
                  <a:extLst>
                    <a:ext uri="{9D8B030D-6E8A-4147-A177-3AD203B41FA5}">
                      <a16:colId xmlns:a16="http://schemas.microsoft.com/office/drawing/2014/main" val="839770540"/>
                    </a:ext>
                  </a:extLst>
                </a:gridCol>
                <a:gridCol w="5467536">
                  <a:extLst>
                    <a:ext uri="{9D8B030D-6E8A-4147-A177-3AD203B41FA5}">
                      <a16:colId xmlns:a16="http://schemas.microsoft.com/office/drawing/2014/main" val="1339904123"/>
                    </a:ext>
                  </a:extLst>
                </a:gridCol>
              </a:tblGrid>
              <a:tr h="51064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Entity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Description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1369602"/>
                  </a:ext>
                </a:extLst>
              </a:tr>
              <a:tr h="374571">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Student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Registered students of college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0178795"/>
                  </a:ext>
                </a:extLst>
              </a:tr>
              <a:tr h="374571">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Medicine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Treatment that is given to the student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8451457"/>
                  </a:ext>
                </a:extLst>
              </a:tr>
              <a:tr h="374571">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Pharmacist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Pharmacists who work in the clinic pharmacy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3050673"/>
                  </a:ext>
                </a:extLst>
              </a:tr>
              <a:tr h="374571">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Lab Test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 that is done by Lab technician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8756186"/>
                  </a:ext>
                </a:extLst>
              </a:tr>
              <a:tr h="374571">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Lab Technician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Employees who work in college clinic laboratory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9374846"/>
                  </a:ext>
                </a:extLst>
              </a:tr>
              <a:tr h="374571">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Health professional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Employees who work in college clinic i.e. could be nurse/doctor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436376"/>
                  </a:ext>
                </a:extLst>
              </a:tr>
            </a:tbl>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Description</a:t>
            </a:r>
          </a:p>
        </p:txBody>
      </p:sp>
      <p:sp>
        <p:nvSpPr>
          <p:cNvPr id="5" name="TextBox 4">
            <a:extLst>
              <a:ext uri="{FF2B5EF4-FFF2-40B4-BE49-F238E27FC236}">
                <a16:creationId xmlns:a16="http://schemas.microsoft.com/office/drawing/2014/main" id="{2A08427F-25B9-4B33-A735-F4CEAE567ABD}"/>
              </a:ext>
            </a:extLst>
          </p:cNvPr>
          <p:cNvSpPr txBox="1"/>
          <p:nvPr/>
        </p:nvSpPr>
        <p:spPr>
          <a:xfrm>
            <a:off x="1371600" y="5257800"/>
            <a:ext cx="6629400" cy="369332"/>
          </a:xfrm>
          <a:prstGeom prst="rect">
            <a:avLst/>
          </a:prstGeom>
          <a:noFill/>
        </p:spPr>
        <p:txBody>
          <a:bodyPr wrap="square" rtlCol="0">
            <a:spAutoFit/>
          </a:bodyPr>
          <a:lstStyle/>
          <a:p>
            <a:r>
              <a:rPr lang="fr-FR" dirty="0"/>
              <a:t>Table 2. </a:t>
            </a:r>
            <a:r>
              <a:rPr lang="fr-FR" dirty="0" err="1"/>
              <a:t>Attribute</a:t>
            </a:r>
            <a:r>
              <a:rPr lang="fr-FR" dirty="0"/>
              <a:t> description table</a:t>
            </a:r>
            <a:endParaRPr lang="en-US" dirty="0"/>
          </a:p>
        </p:txBody>
      </p:sp>
      <p:graphicFrame>
        <p:nvGraphicFramePr>
          <p:cNvPr id="4" name="Table 3">
            <a:extLst>
              <a:ext uri="{FF2B5EF4-FFF2-40B4-BE49-F238E27FC236}">
                <a16:creationId xmlns:a16="http://schemas.microsoft.com/office/drawing/2014/main" id="{E2260C02-07F2-4A21-A169-B5CEEE4BA534}"/>
              </a:ext>
            </a:extLst>
          </p:cNvPr>
          <p:cNvGraphicFramePr>
            <a:graphicFrameLocks noGrp="1"/>
          </p:cNvGraphicFramePr>
          <p:nvPr>
            <p:extLst>
              <p:ext uri="{D42A27DB-BD31-4B8C-83A1-F6EECF244321}">
                <p14:modId xmlns:p14="http://schemas.microsoft.com/office/powerpoint/2010/main" val="2127124242"/>
              </p:ext>
            </p:extLst>
          </p:nvPr>
        </p:nvGraphicFramePr>
        <p:xfrm>
          <a:off x="1371600" y="2046217"/>
          <a:ext cx="7848600" cy="3135383"/>
        </p:xfrm>
        <a:graphic>
          <a:graphicData uri="http://schemas.openxmlformats.org/drawingml/2006/table">
            <a:tbl>
              <a:tblPr firstRow="1" firstCol="1" bandRow="1">
                <a:tableStyleId>{3B4B98B0-60AC-42C2-AFA5-B58CD77FA1E5}</a:tableStyleId>
              </a:tblPr>
              <a:tblGrid>
                <a:gridCol w="2414444">
                  <a:extLst>
                    <a:ext uri="{9D8B030D-6E8A-4147-A177-3AD203B41FA5}">
                      <a16:colId xmlns:a16="http://schemas.microsoft.com/office/drawing/2014/main" val="2811777858"/>
                    </a:ext>
                  </a:extLst>
                </a:gridCol>
                <a:gridCol w="5434156">
                  <a:extLst>
                    <a:ext uri="{9D8B030D-6E8A-4147-A177-3AD203B41FA5}">
                      <a16:colId xmlns:a16="http://schemas.microsoft.com/office/drawing/2014/main" val="3490568295"/>
                    </a:ext>
                  </a:extLst>
                </a:gridCol>
              </a:tblGrid>
              <a:tr h="355734">
                <a:tc>
                  <a:txBody>
                    <a:bodyPr/>
                    <a:lstStyle/>
                    <a:p>
                      <a:pPr marL="0" marR="0" algn="l">
                        <a:lnSpc>
                          <a:spcPct val="107000"/>
                        </a:lnSpc>
                        <a:spcBef>
                          <a:spcPts val="0"/>
                        </a:spcBef>
                        <a:spcAft>
                          <a:spcPts val="0"/>
                        </a:spcAft>
                      </a:pPr>
                      <a:r>
                        <a:rPr lang="en-US" sz="2000">
                          <a:effectLst/>
                        </a:rPr>
                        <a:t>Entities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Attribute Description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652066"/>
                  </a:ext>
                </a:extLst>
              </a:tr>
              <a:tr h="529660">
                <a:tc>
                  <a:txBody>
                    <a:bodyPr/>
                    <a:lstStyle/>
                    <a:p>
                      <a:pPr marL="0" marR="0" algn="l">
                        <a:lnSpc>
                          <a:spcPct val="107000"/>
                        </a:lnSpc>
                        <a:spcBef>
                          <a:spcPts val="0"/>
                        </a:spcBef>
                        <a:spcAft>
                          <a:spcPts val="0"/>
                        </a:spcAft>
                      </a:pPr>
                      <a:r>
                        <a:rPr lang="en-US" sz="2000">
                          <a:effectLst/>
                        </a:rPr>
                        <a:t>Student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u="sng">
                          <a:effectLst/>
                        </a:rPr>
                        <a:t>Student ID,</a:t>
                      </a:r>
                      <a:r>
                        <a:rPr lang="en-US" sz="2000">
                          <a:effectLst/>
                        </a:rPr>
                        <a:t> StName, age, Dept, mob_num, DOB, emerCont_name, emerCont_mobnum,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45286"/>
                  </a:ext>
                </a:extLst>
              </a:tr>
              <a:tr h="262475">
                <a:tc>
                  <a:txBody>
                    <a:bodyPr/>
                    <a:lstStyle/>
                    <a:p>
                      <a:pPr marL="0" marR="0" algn="l">
                        <a:lnSpc>
                          <a:spcPct val="107000"/>
                        </a:lnSpc>
                        <a:spcBef>
                          <a:spcPts val="0"/>
                        </a:spcBef>
                        <a:spcAft>
                          <a:spcPts val="0"/>
                        </a:spcAft>
                      </a:pPr>
                      <a:r>
                        <a:rPr lang="en-US" sz="2000">
                          <a:effectLst/>
                        </a:rPr>
                        <a:t>Medicine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u="sng">
                          <a:effectLst/>
                        </a:rPr>
                        <a:t>Medicine_id, </a:t>
                      </a:r>
                      <a:r>
                        <a:rPr lang="en-US" sz="2000">
                          <a:effectLst/>
                        </a:rPr>
                        <a:t> medicine_name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5927813"/>
                  </a:ext>
                </a:extLst>
              </a:tr>
              <a:tr h="258052">
                <a:tc>
                  <a:txBody>
                    <a:bodyPr/>
                    <a:lstStyle/>
                    <a:p>
                      <a:pPr marL="0" marR="0" algn="l">
                        <a:lnSpc>
                          <a:spcPct val="107000"/>
                        </a:lnSpc>
                        <a:spcBef>
                          <a:spcPts val="0"/>
                        </a:spcBef>
                        <a:spcAft>
                          <a:spcPts val="0"/>
                        </a:spcAft>
                      </a:pPr>
                      <a:r>
                        <a:rPr lang="en-US" sz="2000">
                          <a:effectLst/>
                        </a:rPr>
                        <a:t>Pharmacist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u="sng">
                          <a:effectLst/>
                        </a:rPr>
                        <a:t>employee_id</a:t>
                      </a:r>
                      <a:r>
                        <a:rPr lang="en-US" sz="2000">
                          <a:effectLst/>
                        </a:rPr>
                        <a:t>, mob_num, name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7540108"/>
                  </a:ext>
                </a:extLst>
              </a:tr>
              <a:tr h="262475">
                <a:tc>
                  <a:txBody>
                    <a:bodyPr/>
                    <a:lstStyle/>
                    <a:p>
                      <a:pPr marL="0" marR="0" algn="l">
                        <a:lnSpc>
                          <a:spcPct val="107000"/>
                        </a:lnSpc>
                        <a:spcBef>
                          <a:spcPts val="0"/>
                        </a:spcBef>
                        <a:spcAft>
                          <a:spcPts val="0"/>
                        </a:spcAft>
                      </a:pPr>
                      <a:r>
                        <a:rPr lang="en-US" sz="2000">
                          <a:effectLst/>
                        </a:rPr>
                        <a:t>Lab Test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u="sng">
                          <a:effectLst/>
                        </a:rPr>
                        <a:t>test_no,</a:t>
                      </a:r>
                      <a:r>
                        <a:rPr lang="en-US" sz="2000">
                          <a:effectLst/>
                        </a:rPr>
                        <a:t> test_name, test_result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605720"/>
                  </a:ext>
                </a:extLst>
              </a:tr>
              <a:tr h="258052">
                <a:tc>
                  <a:txBody>
                    <a:bodyPr/>
                    <a:lstStyle/>
                    <a:p>
                      <a:pPr marL="0" marR="0" algn="l">
                        <a:lnSpc>
                          <a:spcPct val="107000"/>
                        </a:lnSpc>
                        <a:spcBef>
                          <a:spcPts val="0"/>
                        </a:spcBef>
                        <a:spcAft>
                          <a:spcPts val="0"/>
                        </a:spcAft>
                      </a:pPr>
                      <a:r>
                        <a:rPr lang="en-US" sz="2000">
                          <a:effectLst/>
                        </a:rPr>
                        <a:t>Lab Technician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u="sng">
                          <a:effectLst/>
                        </a:rPr>
                        <a:t>employee_id</a:t>
                      </a:r>
                      <a:r>
                        <a:rPr lang="en-US" sz="2000">
                          <a:effectLst/>
                        </a:rPr>
                        <a:t>, mob_num, name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3680972"/>
                  </a:ext>
                </a:extLst>
              </a:tr>
              <a:tr h="262475">
                <a:tc>
                  <a:txBody>
                    <a:bodyPr/>
                    <a:lstStyle/>
                    <a:p>
                      <a:pPr marL="0" marR="0" algn="l">
                        <a:lnSpc>
                          <a:spcPct val="107000"/>
                        </a:lnSpc>
                        <a:spcBef>
                          <a:spcPts val="0"/>
                        </a:spcBef>
                        <a:spcAft>
                          <a:spcPts val="0"/>
                        </a:spcAft>
                      </a:pPr>
                      <a:r>
                        <a:rPr lang="en-US" sz="2000">
                          <a:effectLst/>
                        </a:rPr>
                        <a:t>Nurse/Doctor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u="sng">
                          <a:effectLst/>
                        </a:rPr>
                        <a:t>employee_id</a:t>
                      </a:r>
                      <a:r>
                        <a:rPr lang="en-US" sz="2000">
                          <a:effectLst/>
                        </a:rPr>
                        <a:t>, name, mob_num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5798142"/>
                  </a:ext>
                </a:extLst>
              </a:tr>
              <a:tr h="541293">
                <a:tc gridSpan="2">
                  <a:txBody>
                    <a:bodyPr/>
                    <a:lstStyle/>
                    <a:p>
                      <a:pPr marL="0" marR="0" algn="l">
                        <a:lnSpc>
                          <a:spcPct val="107000"/>
                        </a:lnSpc>
                        <a:spcBef>
                          <a:spcPts val="0"/>
                        </a:spcBef>
                        <a:spcAft>
                          <a:spcPts val="0"/>
                        </a:spcAft>
                      </a:pPr>
                      <a:r>
                        <a:rPr lang="en-US" sz="2000" b="0" dirty="0">
                          <a:effectLst/>
                        </a:rPr>
                        <a:t>Note:- name and </a:t>
                      </a:r>
                      <a:r>
                        <a:rPr lang="en-US" sz="2000" b="0" dirty="0" err="1">
                          <a:effectLst/>
                        </a:rPr>
                        <a:t>StName</a:t>
                      </a:r>
                      <a:r>
                        <a:rPr lang="en-US" sz="2000" b="0" dirty="0">
                          <a:effectLst/>
                        </a:rPr>
                        <a:t> are the only composite attributes, age is the only derived attribute the rest of the attributes are all normal.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062784305"/>
                  </a:ext>
                </a:extLst>
              </a:tr>
            </a:tbl>
          </a:graphicData>
        </a:graphic>
      </p:graphicFrame>
    </p:spTree>
    <p:extLst>
      <p:ext uri="{BB962C8B-B14F-4D97-AF65-F5344CB8AC3E}">
        <p14:creationId xmlns:p14="http://schemas.microsoft.com/office/powerpoint/2010/main" val="166670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and Constraint Description</a:t>
            </a:r>
          </a:p>
        </p:txBody>
      </p:sp>
      <p:sp>
        <p:nvSpPr>
          <p:cNvPr id="5" name="TextBox 4">
            <a:extLst>
              <a:ext uri="{FF2B5EF4-FFF2-40B4-BE49-F238E27FC236}">
                <a16:creationId xmlns:a16="http://schemas.microsoft.com/office/drawing/2014/main" id="{40CA94C7-706A-4218-B16C-FD7F3E6B9AD8}"/>
              </a:ext>
            </a:extLst>
          </p:cNvPr>
          <p:cNvSpPr txBox="1"/>
          <p:nvPr/>
        </p:nvSpPr>
        <p:spPr>
          <a:xfrm>
            <a:off x="1371600" y="4572000"/>
            <a:ext cx="6629400" cy="369332"/>
          </a:xfrm>
          <a:prstGeom prst="rect">
            <a:avLst/>
          </a:prstGeom>
          <a:noFill/>
        </p:spPr>
        <p:txBody>
          <a:bodyPr wrap="square" rtlCol="0">
            <a:spAutoFit/>
          </a:bodyPr>
          <a:lstStyle/>
          <a:p>
            <a:r>
              <a:rPr lang="en-US" dirty="0"/>
              <a:t>Table 3. Relationship Description table</a:t>
            </a:r>
          </a:p>
        </p:txBody>
      </p:sp>
      <p:graphicFrame>
        <p:nvGraphicFramePr>
          <p:cNvPr id="3" name="Table 2">
            <a:extLst>
              <a:ext uri="{FF2B5EF4-FFF2-40B4-BE49-F238E27FC236}">
                <a16:creationId xmlns:a16="http://schemas.microsoft.com/office/drawing/2014/main" id="{7CB0C7D8-964D-48BB-8CE3-E52B86EE6F80}"/>
              </a:ext>
            </a:extLst>
          </p:cNvPr>
          <p:cNvGraphicFramePr>
            <a:graphicFrameLocks noGrp="1"/>
          </p:cNvGraphicFramePr>
          <p:nvPr>
            <p:extLst>
              <p:ext uri="{D42A27DB-BD31-4B8C-83A1-F6EECF244321}">
                <p14:modId xmlns:p14="http://schemas.microsoft.com/office/powerpoint/2010/main" val="3874007877"/>
              </p:ext>
            </p:extLst>
          </p:nvPr>
        </p:nvGraphicFramePr>
        <p:xfrm>
          <a:off x="1447800" y="1981200"/>
          <a:ext cx="8305800" cy="2351003"/>
        </p:xfrm>
        <a:graphic>
          <a:graphicData uri="http://schemas.openxmlformats.org/drawingml/2006/table">
            <a:tbl>
              <a:tblPr firstRow="1" firstCol="1" bandRow="1">
                <a:tableStyleId>{3B4B98B0-60AC-42C2-AFA5-B58CD77FA1E5}</a:tableStyleId>
              </a:tblPr>
              <a:tblGrid>
                <a:gridCol w="2819400">
                  <a:extLst>
                    <a:ext uri="{9D8B030D-6E8A-4147-A177-3AD203B41FA5}">
                      <a16:colId xmlns:a16="http://schemas.microsoft.com/office/drawing/2014/main" val="1994682291"/>
                    </a:ext>
                  </a:extLst>
                </a:gridCol>
                <a:gridCol w="2127697">
                  <a:extLst>
                    <a:ext uri="{9D8B030D-6E8A-4147-A177-3AD203B41FA5}">
                      <a16:colId xmlns:a16="http://schemas.microsoft.com/office/drawing/2014/main" val="155749357"/>
                    </a:ext>
                  </a:extLst>
                </a:gridCol>
                <a:gridCol w="1597269">
                  <a:extLst>
                    <a:ext uri="{9D8B030D-6E8A-4147-A177-3AD203B41FA5}">
                      <a16:colId xmlns:a16="http://schemas.microsoft.com/office/drawing/2014/main" val="733618263"/>
                    </a:ext>
                  </a:extLst>
                </a:gridCol>
                <a:gridCol w="1761434">
                  <a:extLst>
                    <a:ext uri="{9D8B030D-6E8A-4147-A177-3AD203B41FA5}">
                      <a16:colId xmlns:a16="http://schemas.microsoft.com/office/drawing/2014/main" val="3248169746"/>
                    </a:ext>
                  </a:extLst>
                </a:gridCol>
              </a:tblGrid>
              <a:tr h="441165">
                <a:tc>
                  <a:txBody>
                    <a:bodyPr/>
                    <a:lstStyle/>
                    <a:p>
                      <a:pPr marL="0" marR="0">
                        <a:lnSpc>
                          <a:spcPct val="107000"/>
                        </a:lnSpc>
                        <a:spcBef>
                          <a:spcPts val="0"/>
                        </a:spcBef>
                        <a:spcAft>
                          <a:spcPts val="0"/>
                        </a:spcAft>
                      </a:pPr>
                      <a:r>
                        <a:rPr lang="en-US" sz="2000">
                          <a:effectLst/>
                        </a:rPr>
                        <a:t>Attribute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Relationship type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Cardinality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Participation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028664"/>
                  </a:ext>
                </a:extLst>
              </a:tr>
              <a:tr h="664219">
                <a:tc>
                  <a:txBody>
                    <a:bodyPr/>
                    <a:lstStyle/>
                    <a:p>
                      <a:pPr marL="0" marR="0">
                        <a:lnSpc>
                          <a:spcPct val="107000"/>
                        </a:lnSpc>
                        <a:spcBef>
                          <a:spcPts val="0"/>
                        </a:spcBef>
                        <a:spcAft>
                          <a:spcPts val="0"/>
                        </a:spcAft>
                      </a:pPr>
                      <a:r>
                        <a:rPr lang="en-US" sz="2000">
                          <a:effectLst/>
                        </a:rPr>
                        <a:t>Student – Lab_test – Health professional - Medicine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Treate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 n:m:M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0168934"/>
                  </a:ext>
                </a:extLst>
              </a:tr>
              <a:tr h="323608">
                <a:tc>
                  <a:txBody>
                    <a:bodyPr/>
                    <a:lstStyle/>
                    <a:p>
                      <a:pPr marL="0" marR="0">
                        <a:lnSpc>
                          <a:spcPct val="107000"/>
                        </a:lnSpc>
                        <a:spcBef>
                          <a:spcPts val="0"/>
                        </a:spcBef>
                        <a:spcAft>
                          <a:spcPts val="0"/>
                        </a:spcAft>
                      </a:pPr>
                      <a:r>
                        <a:rPr lang="en-US" sz="2000">
                          <a:effectLst/>
                        </a:rPr>
                        <a:t>Medicine - Pharmacist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Give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P:F</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307166"/>
                  </a:ext>
                </a:extLst>
              </a:tr>
              <a:tr h="323608">
                <a:tc>
                  <a:txBody>
                    <a:bodyPr/>
                    <a:lstStyle/>
                    <a:p>
                      <a:pPr marL="0" marR="0">
                        <a:lnSpc>
                          <a:spcPct val="107000"/>
                        </a:lnSpc>
                        <a:spcBef>
                          <a:spcPts val="0"/>
                        </a:spcBef>
                        <a:spcAft>
                          <a:spcPts val="0"/>
                        </a:spcAft>
                      </a:pPr>
                      <a:r>
                        <a:rPr lang="en-US" sz="2000">
                          <a:effectLst/>
                        </a:rPr>
                        <a:t>Lab_test – Lab Technician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Perform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P:F</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5226423"/>
                  </a:ext>
                </a:extLst>
              </a:tr>
            </a:tbl>
          </a:graphicData>
        </a:graphic>
      </p:graphicFrame>
    </p:spTree>
    <p:extLst>
      <p:ext uri="{BB962C8B-B14F-4D97-AF65-F5344CB8AC3E}">
        <p14:creationId xmlns:p14="http://schemas.microsoft.com/office/powerpoint/2010/main" val="31434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 diagram</a:t>
            </a:r>
          </a:p>
        </p:txBody>
      </p:sp>
      <p:pic>
        <p:nvPicPr>
          <p:cNvPr id="5" name="Picture 4">
            <a:extLst>
              <a:ext uri="{FF2B5EF4-FFF2-40B4-BE49-F238E27FC236}">
                <a16:creationId xmlns:a16="http://schemas.microsoft.com/office/drawing/2014/main" id="{5615F90A-0323-47CB-A4CB-BC4A1EE1F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1"/>
            <a:ext cx="12192000" cy="5410200"/>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 Table</a:t>
            </a:r>
          </a:p>
        </p:txBody>
      </p:sp>
      <p:pic>
        <p:nvPicPr>
          <p:cNvPr id="5" name="Picture 4">
            <a:extLst>
              <a:ext uri="{FF2B5EF4-FFF2-40B4-BE49-F238E27FC236}">
                <a16:creationId xmlns:a16="http://schemas.microsoft.com/office/drawing/2014/main" id="{499BE9A7-E504-41A6-B467-77A2005B602A}"/>
              </a:ext>
            </a:extLst>
          </p:cNvPr>
          <p:cNvPicPr>
            <a:picLocks noChangeAspect="1"/>
          </p:cNvPicPr>
          <p:nvPr/>
        </p:nvPicPr>
        <p:blipFill>
          <a:blip r:embed="rId2"/>
          <a:stretch>
            <a:fillRect/>
          </a:stretch>
        </p:blipFill>
        <p:spPr>
          <a:xfrm>
            <a:off x="0" y="1446073"/>
            <a:ext cx="12192000" cy="5430008"/>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334</TotalTime>
  <Words>643</Words>
  <Application>Microsoft Office PowerPoint</Application>
  <PresentationFormat>Widescreen</PresentationFormat>
  <Paragraphs>97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Medium</vt:lpstr>
      <vt:lpstr>Times New Roman</vt:lpstr>
      <vt:lpstr>Medical Design 16x9</vt:lpstr>
      <vt:lpstr>Database Project</vt:lpstr>
      <vt:lpstr>Overview</vt:lpstr>
      <vt:lpstr>Scope and Objectives</vt:lpstr>
      <vt:lpstr>Methodology</vt:lpstr>
      <vt:lpstr>Entity Description</vt:lpstr>
      <vt:lpstr>Attribute Description</vt:lpstr>
      <vt:lpstr>Relationship and Constraint Description</vt:lpstr>
      <vt:lpstr>Entity-relation diagram</vt:lpstr>
      <vt:lpstr>Entity-Relation Table</vt:lpstr>
      <vt:lpstr>Validate using normalization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Blen A</dc:creator>
  <cp:lastModifiedBy>Blen A</cp:lastModifiedBy>
  <cp:revision>11</cp:revision>
  <dcterms:created xsi:type="dcterms:W3CDTF">2022-01-27T08:33:57Z</dcterms:created>
  <dcterms:modified xsi:type="dcterms:W3CDTF">2022-02-11T06:35:27Z</dcterms:modified>
</cp:coreProperties>
</file>