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2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84E4C76-E594-4EAF-BBCE-BC31642FA29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BEE678-0385-4443-9671-2B4AF2FA5D3C}">
      <dgm:prSet/>
      <dgm:spPr/>
      <dgm:t>
        <a:bodyPr/>
        <a:lstStyle/>
        <a:p>
          <a:r>
            <a:rPr lang="tr-TR" b="0" i="0"/>
            <a:t>Makalede, çalışma ortamında bulunan nesnelerin tespit edilmesi, özelliklerinin belirlenmesi ve sınıflandırmasına yönelik üç aşamalı bir sistem önerilmektedir. </a:t>
          </a:r>
          <a:endParaRPr lang="en-US"/>
        </a:p>
      </dgm:t>
    </dgm:pt>
    <dgm:pt modelId="{9F84FD08-7E5C-4E0D-AE71-5ED4DBDB7A47}" type="parTrans" cxnId="{91523F66-54BD-4B89-87CA-F91A5B0E0FB3}">
      <dgm:prSet/>
      <dgm:spPr/>
      <dgm:t>
        <a:bodyPr/>
        <a:lstStyle/>
        <a:p>
          <a:endParaRPr lang="en-US"/>
        </a:p>
      </dgm:t>
    </dgm:pt>
    <dgm:pt modelId="{2267A5B1-1B70-47D9-B8B0-8F78F6AF3AD8}" type="sibTrans" cxnId="{91523F66-54BD-4B89-87CA-F91A5B0E0FB3}">
      <dgm:prSet/>
      <dgm:spPr/>
      <dgm:t>
        <a:bodyPr/>
        <a:lstStyle/>
        <a:p>
          <a:endParaRPr lang="en-US"/>
        </a:p>
      </dgm:t>
    </dgm:pt>
    <dgm:pt modelId="{E4E3BAA2-8E25-4202-BF01-34A64157205E}">
      <dgm:prSet/>
      <dgm:spPr/>
      <dgm:t>
        <a:bodyPr/>
        <a:lstStyle/>
        <a:p>
          <a:r>
            <a:rPr lang="tr-TR" b="0" i="0"/>
            <a:t>Önerilen sistemin ilk aşamasında kameradan alınan görüntü üzerinde, görüntü ön işleme adımı uygulanmaktadır. </a:t>
          </a:r>
          <a:endParaRPr lang="en-US"/>
        </a:p>
      </dgm:t>
    </dgm:pt>
    <dgm:pt modelId="{AC0CED44-F583-43F9-A85E-F6DF23F0B96C}" type="parTrans" cxnId="{C764D14F-AF59-4BCF-99B7-F22F008EB1C5}">
      <dgm:prSet/>
      <dgm:spPr/>
      <dgm:t>
        <a:bodyPr/>
        <a:lstStyle/>
        <a:p>
          <a:endParaRPr lang="en-US"/>
        </a:p>
      </dgm:t>
    </dgm:pt>
    <dgm:pt modelId="{14815AAF-07BC-4BDB-9EF7-3A9F5930AC0E}" type="sibTrans" cxnId="{C764D14F-AF59-4BCF-99B7-F22F008EB1C5}">
      <dgm:prSet/>
      <dgm:spPr/>
      <dgm:t>
        <a:bodyPr/>
        <a:lstStyle/>
        <a:p>
          <a:endParaRPr lang="en-US"/>
        </a:p>
      </dgm:t>
    </dgm:pt>
    <dgm:pt modelId="{F8CE3F36-4AB9-4520-86F8-CE352838530D}">
      <dgm:prSet/>
      <dgm:spPr/>
      <dgm:t>
        <a:bodyPr/>
        <a:lstStyle/>
        <a:p>
          <a:r>
            <a:rPr lang="tr-TR" b="0" i="0"/>
            <a:t>İkinci aşamada, ortamda bulunan nesneler tespit edilmekte ve nesnelere ait veriler bilgi veritabanına aktarılmaktadır. </a:t>
          </a:r>
          <a:endParaRPr lang="en-US"/>
        </a:p>
      </dgm:t>
    </dgm:pt>
    <dgm:pt modelId="{1FB2CC4E-C72A-4ED0-9077-BC83A80B112D}" type="parTrans" cxnId="{88D864F1-FE4E-4245-81E7-A2E5B51625EB}">
      <dgm:prSet/>
      <dgm:spPr/>
      <dgm:t>
        <a:bodyPr/>
        <a:lstStyle/>
        <a:p>
          <a:endParaRPr lang="en-US"/>
        </a:p>
      </dgm:t>
    </dgm:pt>
    <dgm:pt modelId="{47F3FB7F-D2B8-4D5E-8934-26B6AD7CBC4E}" type="sibTrans" cxnId="{88D864F1-FE4E-4245-81E7-A2E5B51625EB}">
      <dgm:prSet/>
      <dgm:spPr/>
      <dgm:t>
        <a:bodyPr/>
        <a:lstStyle/>
        <a:p>
          <a:endParaRPr lang="en-US"/>
        </a:p>
      </dgm:t>
    </dgm:pt>
    <dgm:pt modelId="{F1270F0A-E836-4B39-9260-D424B9B165A3}">
      <dgm:prSet/>
      <dgm:spPr/>
      <dgm:t>
        <a:bodyPr/>
        <a:lstStyle/>
        <a:p>
          <a:r>
            <a:rPr lang="tr-TR" b="0" i="0"/>
            <a:t>Son aşamada ise bilgi veritabanı kullanılarak nesnelerin sınıflandırılması gerçekleştirilmektedir</a:t>
          </a:r>
          <a:endParaRPr lang="en-US"/>
        </a:p>
      </dgm:t>
    </dgm:pt>
    <dgm:pt modelId="{DB9251F2-E299-4C9E-AFE0-C61FF0DC4A42}" type="parTrans" cxnId="{61BE08DE-F755-480D-A976-419C3DD43A07}">
      <dgm:prSet/>
      <dgm:spPr/>
      <dgm:t>
        <a:bodyPr/>
        <a:lstStyle/>
        <a:p>
          <a:endParaRPr lang="en-US"/>
        </a:p>
      </dgm:t>
    </dgm:pt>
    <dgm:pt modelId="{DACC7498-B44A-4AB5-891F-4125F5B375C5}" type="sibTrans" cxnId="{61BE08DE-F755-480D-A976-419C3DD43A07}">
      <dgm:prSet/>
      <dgm:spPr/>
      <dgm:t>
        <a:bodyPr/>
        <a:lstStyle/>
        <a:p>
          <a:endParaRPr lang="en-US"/>
        </a:p>
      </dgm:t>
    </dgm:pt>
    <dgm:pt modelId="{BE802A7C-87BE-4BA0-AE0D-3C48A88C651F}" type="pres">
      <dgm:prSet presAssocID="{284E4C76-E594-4EAF-BBCE-BC31642FA29B}" presName="root" presStyleCnt="0">
        <dgm:presLayoutVars>
          <dgm:dir/>
          <dgm:resizeHandles val="exact"/>
        </dgm:presLayoutVars>
      </dgm:prSet>
      <dgm:spPr/>
    </dgm:pt>
    <dgm:pt modelId="{BAA408CB-C6F5-46AD-9B20-6EDDC82C5CDA}" type="pres">
      <dgm:prSet presAssocID="{3FBEE678-0385-4443-9671-2B4AF2FA5D3C}" presName="compNode" presStyleCnt="0"/>
      <dgm:spPr/>
    </dgm:pt>
    <dgm:pt modelId="{282419E1-198C-4B32-88C4-EC2CEC794F4C}" type="pres">
      <dgm:prSet presAssocID="{3FBEE678-0385-4443-9671-2B4AF2FA5D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statistikler"/>
        </a:ext>
      </dgm:extLst>
    </dgm:pt>
    <dgm:pt modelId="{9F5C6462-44B0-422C-ABAA-44A4151D6C9B}" type="pres">
      <dgm:prSet presAssocID="{3FBEE678-0385-4443-9671-2B4AF2FA5D3C}" presName="spaceRect" presStyleCnt="0"/>
      <dgm:spPr/>
    </dgm:pt>
    <dgm:pt modelId="{2376AB6D-E93B-4988-A55F-A0EFDAB8C4D1}" type="pres">
      <dgm:prSet presAssocID="{3FBEE678-0385-4443-9671-2B4AF2FA5D3C}" presName="textRect" presStyleLbl="revTx" presStyleIdx="0" presStyleCnt="4">
        <dgm:presLayoutVars>
          <dgm:chMax val="1"/>
          <dgm:chPref val="1"/>
        </dgm:presLayoutVars>
      </dgm:prSet>
      <dgm:spPr/>
    </dgm:pt>
    <dgm:pt modelId="{2D130004-1B77-4AD1-8E7D-C740CD8B0D18}" type="pres">
      <dgm:prSet presAssocID="{2267A5B1-1B70-47D9-B8B0-8F78F6AF3AD8}" presName="sibTrans" presStyleCnt="0"/>
      <dgm:spPr/>
    </dgm:pt>
    <dgm:pt modelId="{F2A11F09-C9C0-49D0-B818-4CF4127AFA4F}" type="pres">
      <dgm:prSet presAssocID="{E4E3BAA2-8E25-4202-BF01-34A64157205E}" presName="compNode" presStyleCnt="0"/>
      <dgm:spPr/>
    </dgm:pt>
    <dgm:pt modelId="{8283EA1A-96B7-4E45-86DC-19F73F1A1565}" type="pres">
      <dgm:prSet presAssocID="{E4E3BAA2-8E25-4202-BF01-34A6415720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ktrikçi"/>
        </a:ext>
      </dgm:extLst>
    </dgm:pt>
    <dgm:pt modelId="{5B37A7C3-B5B3-4D3B-935C-8015A61D86F7}" type="pres">
      <dgm:prSet presAssocID="{E4E3BAA2-8E25-4202-BF01-34A64157205E}" presName="spaceRect" presStyleCnt="0"/>
      <dgm:spPr/>
    </dgm:pt>
    <dgm:pt modelId="{01C86C6E-F822-4E3C-9AB2-8F2F65ABAEA4}" type="pres">
      <dgm:prSet presAssocID="{E4E3BAA2-8E25-4202-BF01-34A64157205E}" presName="textRect" presStyleLbl="revTx" presStyleIdx="1" presStyleCnt="4">
        <dgm:presLayoutVars>
          <dgm:chMax val="1"/>
          <dgm:chPref val="1"/>
        </dgm:presLayoutVars>
      </dgm:prSet>
      <dgm:spPr/>
    </dgm:pt>
    <dgm:pt modelId="{6D277FAF-4B6A-4796-BA2D-EF40DE9F0E2B}" type="pres">
      <dgm:prSet presAssocID="{14815AAF-07BC-4BDB-9EF7-3A9F5930AC0E}" presName="sibTrans" presStyleCnt="0"/>
      <dgm:spPr/>
    </dgm:pt>
    <dgm:pt modelId="{C88942AD-B7B3-4D7E-B418-7388B20FD4D4}" type="pres">
      <dgm:prSet presAssocID="{F8CE3F36-4AB9-4520-86F8-CE352838530D}" presName="compNode" presStyleCnt="0"/>
      <dgm:spPr/>
    </dgm:pt>
    <dgm:pt modelId="{82F02AB8-B6D1-4C8B-8194-08B83E84D45A}" type="pres">
      <dgm:prSet presAssocID="{F8CE3F36-4AB9-4520-86F8-CE35283853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ğlı değil"/>
        </a:ext>
      </dgm:extLst>
    </dgm:pt>
    <dgm:pt modelId="{C8AD066D-9768-4DDA-A099-9CFA0AFB0314}" type="pres">
      <dgm:prSet presAssocID="{F8CE3F36-4AB9-4520-86F8-CE352838530D}" presName="spaceRect" presStyleCnt="0"/>
      <dgm:spPr/>
    </dgm:pt>
    <dgm:pt modelId="{62EC3935-FE2D-4C23-9144-043AF824A865}" type="pres">
      <dgm:prSet presAssocID="{F8CE3F36-4AB9-4520-86F8-CE352838530D}" presName="textRect" presStyleLbl="revTx" presStyleIdx="2" presStyleCnt="4">
        <dgm:presLayoutVars>
          <dgm:chMax val="1"/>
          <dgm:chPref val="1"/>
        </dgm:presLayoutVars>
      </dgm:prSet>
      <dgm:spPr/>
    </dgm:pt>
    <dgm:pt modelId="{BDA4F2F9-4CEF-4AAB-8E26-4E80BD620122}" type="pres">
      <dgm:prSet presAssocID="{47F3FB7F-D2B8-4D5E-8934-26B6AD7CBC4E}" presName="sibTrans" presStyleCnt="0"/>
      <dgm:spPr/>
    </dgm:pt>
    <dgm:pt modelId="{0D0A711F-33A5-429F-B4E4-374FBE26E434}" type="pres">
      <dgm:prSet presAssocID="{F1270F0A-E836-4B39-9260-D424B9B165A3}" presName="compNode" presStyleCnt="0"/>
      <dgm:spPr/>
    </dgm:pt>
    <dgm:pt modelId="{E9E1A56A-3C71-4B43-BCF5-BFFD38630AE9}" type="pres">
      <dgm:prSet presAssocID="{F1270F0A-E836-4B39-9260-D424B9B165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i tabanı"/>
        </a:ext>
      </dgm:extLst>
    </dgm:pt>
    <dgm:pt modelId="{90441B10-EABA-4822-911B-2EBD48702199}" type="pres">
      <dgm:prSet presAssocID="{F1270F0A-E836-4B39-9260-D424B9B165A3}" presName="spaceRect" presStyleCnt="0"/>
      <dgm:spPr/>
    </dgm:pt>
    <dgm:pt modelId="{A3120F00-3F53-4B21-AF18-F9F62329BDB0}" type="pres">
      <dgm:prSet presAssocID="{F1270F0A-E836-4B39-9260-D424B9B165A3}" presName="textRect" presStyleLbl="revTx" presStyleIdx="3" presStyleCnt="4">
        <dgm:presLayoutVars>
          <dgm:chMax val="1"/>
          <dgm:chPref val="1"/>
        </dgm:presLayoutVars>
      </dgm:prSet>
      <dgm:spPr/>
    </dgm:pt>
  </dgm:ptLst>
  <dgm:cxnLst>
    <dgm:cxn modelId="{91523F66-54BD-4B89-87CA-F91A5B0E0FB3}" srcId="{284E4C76-E594-4EAF-BBCE-BC31642FA29B}" destId="{3FBEE678-0385-4443-9671-2B4AF2FA5D3C}" srcOrd="0" destOrd="0" parTransId="{9F84FD08-7E5C-4E0D-AE71-5ED4DBDB7A47}" sibTransId="{2267A5B1-1B70-47D9-B8B0-8F78F6AF3AD8}"/>
    <dgm:cxn modelId="{BB59C26A-C5F3-4A1D-BD1B-FA921353449D}" type="presOf" srcId="{3FBEE678-0385-4443-9671-2B4AF2FA5D3C}" destId="{2376AB6D-E93B-4988-A55F-A0EFDAB8C4D1}" srcOrd="0" destOrd="0" presId="urn:microsoft.com/office/officeart/2018/2/layout/IconLabelList"/>
    <dgm:cxn modelId="{C764D14F-AF59-4BCF-99B7-F22F008EB1C5}" srcId="{284E4C76-E594-4EAF-BBCE-BC31642FA29B}" destId="{E4E3BAA2-8E25-4202-BF01-34A64157205E}" srcOrd="1" destOrd="0" parTransId="{AC0CED44-F583-43F9-A85E-F6DF23F0B96C}" sibTransId="{14815AAF-07BC-4BDB-9EF7-3A9F5930AC0E}"/>
    <dgm:cxn modelId="{F9D63E9E-1E40-47E3-9AD9-7B57B7353B5F}" type="presOf" srcId="{F8CE3F36-4AB9-4520-86F8-CE352838530D}" destId="{62EC3935-FE2D-4C23-9144-043AF824A865}" srcOrd="0" destOrd="0" presId="urn:microsoft.com/office/officeart/2018/2/layout/IconLabelList"/>
    <dgm:cxn modelId="{C76F91B0-1949-4FCE-8E07-9CFCA3969387}" type="presOf" srcId="{284E4C76-E594-4EAF-BBCE-BC31642FA29B}" destId="{BE802A7C-87BE-4BA0-AE0D-3C48A88C651F}" srcOrd="0" destOrd="0" presId="urn:microsoft.com/office/officeart/2018/2/layout/IconLabelList"/>
    <dgm:cxn modelId="{8B71B8B4-8FE5-4175-A401-C32673C017CA}" type="presOf" srcId="{E4E3BAA2-8E25-4202-BF01-34A64157205E}" destId="{01C86C6E-F822-4E3C-9AB2-8F2F65ABAEA4}" srcOrd="0" destOrd="0" presId="urn:microsoft.com/office/officeart/2018/2/layout/IconLabelList"/>
    <dgm:cxn modelId="{61BE08DE-F755-480D-A976-419C3DD43A07}" srcId="{284E4C76-E594-4EAF-BBCE-BC31642FA29B}" destId="{F1270F0A-E836-4B39-9260-D424B9B165A3}" srcOrd="3" destOrd="0" parTransId="{DB9251F2-E299-4C9E-AFE0-C61FF0DC4A42}" sibTransId="{DACC7498-B44A-4AB5-891F-4125F5B375C5}"/>
    <dgm:cxn modelId="{8722F3DF-AEAD-47DF-9D4A-2B96A1D403D0}" type="presOf" srcId="{F1270F0A-E836-4B39-9260-D424B9B165A3}" destId="{A3120F00-3F53-4B21-AF18-F9F62329BDB0}" srcOrd="0" destOrd="0" presId="urn:microsoft.com/office/officeart/2018/2/layout/IconLabelList"/>
    <dgm:cxn modelId="{88D864F1-FE4E-4245-81E7-A2E5B51625EB}" srcId="{284E4C76-E594-4EAF-BBCE-BC31642FA29B}" destId="{F8CE3F36-4AB9-4520-86F8-CE352838530D}" srcOrd="2" destOrd="0" parTransId="{1FB2CC4E-C72A-4ED0-9077-BC83A80B112D}" sibTransId="{47F3FB7F-D2B8-4D5E-8934-26B6AD7CBC4E}"/>
    <dgm:cxn modelId="{B219E9D2-690C-4FDA-9C9B-F147E3343458}" type="presParOf" srcId="{BE802A7C-87BE-4BA0-AE0D-3C48A88C651F}" destId="{BAA408CB-C6F5-46AD-9B20-6EDDC82C5CDA}" srcOrd="0" destOrd="0" presId="urn:microsoft.com/office/officeart/2018/2/layout/IconLabelList"/>
    <dgm:cxn modelId="{83EB2D0A-7FD2-4023-874F-D67332354BBD}" type="presParOf" srcId="{BAA408CB-C6F5-46AD-9B20-6EDDC82C5CDA}" destId="{282419E1-198C-4B32-88C4-EC2CEC794F4C}" srcOrd="0" destOrd="0" presId="urn:microsoft.com/office/officeart/2018/2/layout/IconLabelList"/>
    <dgm:cxn modelId="{853387A3-9604-42BF-BEEC-7D22DFD661AF}" type="presParOf" srcId="{BAA408CB-C6F5-46AD-9B20-6EDDC82C5CDA}" destId="{9F5C6462-44B0-422C-ABAA-44A4151D6C9B}" srcOrd="1" destOrd="0" presId="urn:microsoft.com/office/officeart/2018/2/layout/IconLabelList"/>
    <dgm:cxn modelId="{2013952C-B54E-4C0F-981B-632528DA5E88}" type="presParOf" srcId="{BAA408CB-C6F5-46AD-9B20-6EDDC82C5CDA}" destId="{2376AB6D-E93B-4988-A55F-A0EFDAB8C4D1}" srcOrd="2" destOrd="0" presId="urn:microsoft.com/office/officeart/2018/2/layout/IconLabelList"/>
    <dgm:cxn modelId="{F726F335-DFF4-474C-9180-D52AF87E7C7D}" type="presParOf" srcId="{BE802A7C-87BE-4BA0-AE0D-3C48A88C651F}" destId="{2D130004-1B77-4AD1-8E7D-C740CD8B0D18}" srcOrd="1" destOrd="0" presId="urn:microsoft.com/office/officeart/2018/2/layout/IconLabelList"/>
    <dgm:cxn modelId="{0B452F5F-0C1E-4BCD-94FF-C5D2A6CBEBE4}" type="presParOf" srcId="{BE802A7C-87BE-4BA0-AE0D-3C48A88C651F}" destId="{F2A11F09-C9C0-49D0-B818-4CF4127AFA4F}" srcOrd="2" destOrd="0" presId="urn:microsoft.com/office/officeart/2018/2/layout/IconLabelList"/>
    <dgm:cxn modelId="{D6D94392-54A2-458B-88F9-8343345114A0}" type="presParOf" srcId="{F2A11F09-C9C0-49D0-B818-4CF4127AFA4F}" destId="{8283EA1A-96B7-4E45-86DC-19F73F1A1565}" srcOrd="0" destOrd="0" presId="urn:microsoft.com/office/officeart/2018/2/layout/IconLabelList"/>
    <dgm:cxn modelId="{2E13BCD8-3B50-489E-8BDF-EAA54DB97150}" type="presParOf" srcId="{F2A11F09-C9C0-49D0-B818-4CF4127AFA4F}" destId="{5B37A7C3-B5B3-4D3B-935C-8015A61D86F7}" srcOrd="1" destOrd="0" presId="urn:microsoft.com/office/officeart/2018/2/layout/IconLabelList"/>
    <dgm:cxn modelId="{B9D52C8B-E804-4B59-88C3-DB83280C27D3}" type="presParOf" srcId="{F2A11F09-C9C0-49D0-B818-4CF4127AFA4F}" destId="{01C86C6E-F822-4E3C-9AB2-8F2F65ABAEA4}" srcOrd="2" destOrd="0" presId="urn:microsoft.com/office/officeart/2018/2/layout/IconLabelList"/>
    <dgm:cxn modelId="{284346BD-C03E-4C7E-8383-0396772DDCDF}" type="presParOf" srcId="{BE802A7C-87BE-4BA0-AE0D-3C48A88C651F}" destId="{6D277FAF-4B6A-4796-BA2D-EF40DE9F0E2B}" srcOrd="3" destOrd="0" presId="urn:microsoft.com/office/officeart/2018/2/layout/IconLabelList"/>
    <dgm:cxn modelId="{CC4EC9CD-3DBE-4465-BD5F-4D6DE60B4D86}" type="presParOf" srcId="{BE802A7C-87BE-4BA0-AE0D-3C48A88C651F}" destId="{C88942AD-B7B3-4D7E-B418-7388B20FD4D4}" srcOrd="4" destOrd="0" presId="urn:microsoft.com/office/officeart/2018/2/layout/IconLabelList"/>
    <dgm:cxn modelId="{7293FF81-737E-46D1-A1B1-6F4C2B8D894E}" type="presParOf" srcId="{C88942AD-B7B3-4D7E-B418-7388B20FD4D4}" destId="{82F02AB8-B6D1-4C8B-8194-08B83E84D45A}" srcOrd="0" destOrd="0" presId="urn:microsoft.com/office/officeart/2018/2/layout/IconLabelList"/>
    <dgm:cxn modelId="{E51F5CD1-DE3E-46EF-8FE4-B4C5EDCB7E86}" type="presParOf" srcId="{C88942AD-B7B3-4D7E-B418-7388B20FD4D4}" destId="{C8AD066D-9768-4DDA-A099-9CFA0AFB0314}" srcOrd="1" destOrd="0" presId="urn:microsoft.com/office/officeart/2018/2/layout/IconLabelList"/>
    <dgm:cxn modelId="{E6173CEB-E380-4678-8F4F-8E9E5392B01D}" type="presParOf" srcId="{C88942AD-B7B3-4D7E-B418-7388B20FD4D4}" destId="{62EC3935-FE2D-4C23-9144-043AF824A865}" srcOrd="2" destOrd="0" presId="urn:microsoft.com/office/officeart/2018/2/layout/IconLabelList"/>
    <dgm:cxn modelId="{2335C5D6-E642-4CE2-928C-5C152785198B}" type="presParOf" srcId="{BE802A7C-87BE-4BA0-AE0D-3C48A88C651F}" destId="{BDA4F2F9-4CEF-4AAB-8E26-4E80BD620122}" srcOrd="5" destOrd="0" presId="urn:microsoft.com/office/officeart/2018/2/layout/IconLabelList"/>
    <dgm:cxn modelId="{C5E30AAF-F224-4517-94B2-BAEDDB25F64B}" type="presParOf" srcId="{BE802A7C-87BE-4BA0-AE0D-3C48A88C651F}" destId="{0D0A711F-33A5-429F-B4E4-374FBE26E434}" srcOrd="6" destOrd="0" presId="urn:microsoft.com/office/officeart/2018/2/layout/IconLabelList"/>
    <dgm:cxn modelId="{DFDA6A30-E2FB-4A2C-9D81-8FA4A16700B9}" type="presParOf" srcId="{0D0A711F-33A5-429F-B4E4-374FBE26E434}" destId="{E9E1A56A-3C71-4B43-BCF5-BFFD38630AE9}" srcOrd="0" destOrd="0" presId="urn:microsoft.com/office/officeart/2018/2/layout/IconLabelList"/>
    <dgm:cxn modelId="{C705FE93-E761-4CEC-9D0A-C292B2113A90}" type="presParOf" srcId="{0D0A711F-33A5-429F-B4E4-374FBE26E434}" destId="{90441B10-EABA-4822-911B-2EBD48702199}" srcOrd="1" destOrd="0" presId="urn:microsoft.com/office/officeart/2018/2/layout/IconLabelList"/>
    <dgm:cxn modelId="{2BA2691E-13B8-478A-9C91-F7A3A1370118}" type="presParOf" srcId="{0D0A711F-33A5-429F-B4E4-374FBE26E434}" destId="{A3120F00-3F53-4B21-AF18-F9F62329BD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377E90-DAC2-4EC3-9ED3-A4B6596AA5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D5FF62-64EF-4BE6-B6FF-033044A8BC82}">
      <dgm:prSet/>
      <dgm:spPr/>
      <dgm:t>
        <a:bodyPr/>
        <a:lstStyle/>
        <a:p>
          <a:r>
            <a:rPr lang="tr-TR" b="0" i="0" dirty="0"/>
            <a:t>Kümeleme, fiziksel veya soyut nesneleri benzer nesne sınıfları içerisinde gruplama sürecidir .</a:t>
          </a:r>
          <a:endParaRPr lang="en-US" dirty="0"/>
        </a:p>
      </dgm:t>
    </dgm:pt>
    <dgm:pt modelId="{24CCDFA5-662D-405D-8A3B-16B1D7A8646B}" type="parTrans" cxnId="{A4826FF3-3B69-4D47-AFA7-08D25DD610FE}">
      <dgm:prSet/>
      <dgm:spPr/>
      <dgm:t>
        <a:bodyPr/>
        <a:lstStyle/>
        <a:p>
          <a:endParaRPr lang="en-US"/>
        </a:p>
      </dgm:t>
    </dgm:pt>
    <dgm:pt modelId="{E08DE4AE-58A8-419F-896E-4847F5E5E7F6}" type="sibTrans" cxnId="{A4826FF3-3B69-4D47-AFA7-08D25DD610FE}">
      <dgm:prSet/>
      <dgm:spPr/>
      <dgm:t>
        <a:bodyPr/>
        <a:lstStyle/>
        <a:p>
          <a:endParaRPr lang="en-US"/>
        </a:p>
      </dgm:t>
    </dgm:pt>
    <dgm:pt modelId="{F38D4F6F-8BC1-43CC-A599-F46FE3DDE6B7}">
      <dgm:prSet/>
      <dgm:spPr/>
      <dgm:t>
        <a:bodyPr/>
        <a:lstStyle/>
        <a:p>
          <a:r>
            <a:rPr lang="tr-TR" b="0" i="0"/>
            <a:t>Veri kümeleme, küme analizi olarak da tanımlanmaktadır</a:t>
          </a:r>
          <a:endParaRPr lang="en-US"/>
        </a:p>
      </dgm:t>
    </dgm:pt>
    <dgm:pt modelId="{04E59B15-CFFB-4985-9E90-C1D549BBFFD3}" type="parTrans" cxnId="{2FFD94AC-7686-44B2-9E98-A5E3015C8F5E}">
      <dgm:prSet/>
      <dgm:spPr/>
      <dgm:t>
        <a:bodyPr/>
        <a:lstStyle/>
        <a:p>
          <a:endParaRPr lang="en-US"/>
        </a:p>
      </dgm:t>
    </dgm:pt>
    <dgm:pt modelId="{8A23BD48-1602-4695-91A1-E3501D81344F}" type="sibTrans" cxnId="{2FFD94AC-7686-44B2-9E98-A5E3015C8F5E}">
      <dgm:prSet/>
      <dgm:spPr/>
      <dgm:t>
        <a:bodyPr/>
        <a:lstStyle/>
        <a:p>
          <a:endParaRPr lang="en-US"/>
        </a:p>
      </dgm:t>
    </dgm:pt>
    <dgm:pt modelId="{5EDCA0C3-E5A5-4B42-9F83-94FC81BDE8B3}">
      <dgm:prSet/>
      <dgm:spPr/>
      <dgm:t>
        <a:bodyPr/>
        <a:lstStyle/>
        <a:p>
          <a:r>
            <a:rPr lang="tr-TR" b="0" i="0"/>
            <a:t>Kümeleme analizinde desen, nokta veya nesnelerin doğal olarak gruplandırılması yapılmaktadır.</a:t>
          </a:r>
          <a:endParaRPr lang="en-US"/>
        </a:p>
      </dgm:t>
    </dgm:pt>
    <dgm:pt modelId="{AB6EFDC2-D837-4AFD-9E11-378D0B929AB1}" type="parTrans" cxnId="{054B8C72-4224-451F-8A1B-222255D82C8A}">
      <dgm:prSet/>
      <dgm:spPr/>
      <dgm:t>
        <a:bodyPr/>
        <a:lstStyle/>
        <a:p>
          <a:endParaRPr lang="en-US"/>
        </a:p>
      </dgm:t>
    </dgm:pt>
    <dgm:pt modelId="{E12D9545-0F49-423F-9DA4-9E87C32615F3}" type="sibTrans" cxnId="{054B8C72-4224-451F-8A1B-222255D82C8A}">
      <dgm:prSet/>
      <dgm:spPr/>
      <dgm:t>
        <a:bodyPr/>
        <a:lstStyle/>
        <a:p>
          <a:endParaRPr lang="en-US"/>
        </a:p>
      </dgm:t>
    </dgm:pt>
    <dgm:pt modelId="{C834A77B-7BA3-4AB3-A805-9410ECDFD060}">
      <dgm:prSet/>
      <dgm:spPr/>
      <dgm:t>
        <a:bodyPr/>
        <a:lstStyle/>
        <a:p>
          <a:r>
            <a:rPr lang="tr-TR" b="0" i="0"/>
            <a:t>Kümeleme analizi ile çok değişkenli özellikler içeren veriler kümelendirilebilmektedir.</a:t>
          </a:r>
          <a:endParaRPr lang="en-US"/>
        </a:p>
      </dgm:t>
    </dgm:pt>
    <dgm:pt modelId="{4BCCEFEC-5C97-4970-A549-6B38711FC774}" type="parTrans" cxnId="{B4FFEA88-5C80-4CAD-AC82-0A18F4D3FBEB}">
      <dgm:prSet/>
      <dgm:spPr/>
      <dgm:t>
        <a:bodyPr/>
        <a:lstStyle/>
        <a:p>
          <a:endParaRPr lang="en-US"/>
        </a:p>
      </dgm:t>
    </dgm:pt>
    <dgm:pt modelId="{FAF68436-43BB-4409-AC11-67F81F9E704F}" type="sibTrans" cxnId="{B4FFEA88-5C80-4CAD-AC82-0A18F4D3FBEB}">
      <dgm:prSet/>
      <dgm:spPr/>
      <dgm:t>
        <a:bodyPr/>
        <a:lstStyle/>
        <a:p>
          <a:endParaRPr lang="en-US"/>
        </a:p>
      </dgm:t>
    </dgm:pt>
    <dgm:pt modelId="{5F59DA2F-0FAD-455D-8223-063016DDC71C}">
      <dgm:prSet/>
      <dgm:spPr/>
      <dgm:t>
        <a:bodyPr/>
        <a:lstStyle/>
        <a:p>
          <a:r>
            <a:rPr lang="tr-TR" b="0" i="0"/>
            <a:t>Kümeleme yöntemi örüntü tanıma, veri analizi, görüntü işleme, market araştırmaları, vb. gibi çeşitli alanlarda kullanılmaktadır.</a:t>
          </a:r>
          <a:endParaRPr lang="en-US"/>
        </a:p>
      </dgm:t>
    </dgm:pt>
    <dgm:pt modelId="{B05CCAE9-1190-4676-A4C6-B65C291B326A}" type="parTrans" cxnId="{2E7A5485-F31B-42C5-AF4A-D0F58587B9D3}">
      <dgm:prSet/>
      <dgm:spPr/>
      <dgm:t>
        <a:bodyPr/>
        <a:lstStyle/>
        <a:p>
          <a:endParaRPr lang="en-US"/>
        </a:p>
      </dgm:t>
    </dgm:pt>
    <dgm:pt modelId="{F83C90AC-BDE1-41BD-9751-0D1AE585CB12}" type="sibTrans" cxnId="{2E7A5485-F31B-42C5-AF4A-D0F58587B9D3}">
      <dgm:prSet/>
      <dgm:spPr/>
      <dgm:t>
        <a:bodyPr/>
        <a:lstStyle/>
        <a:p>
          <a:endParaRPr lang="en-US"/>
        </a:p>
      </dgm:t>
    </dgm:pt>
    <dgm:pt modelId="{43E31016-0848-4E40-80C7-D7E586328159}">
      <dgm:prSet/>
      <dgm:spPr/>
      <dgm:t>
        <a:bodyPr/>
        <a:lstStyle/>
        <a:p>
          <a:r>
            <a:rPr lang="tr-TR" b="0" i="0"/>
            <a:t>Önerilen çalışmada ortamda bulunan nesneler, alan, çap, yarıçap, genişlik, yükseklik vb. özellikleri kullanılarak sınıflandırılmaktadır.</a:t>
          </a:r>
          <a:endParaRPr lang="en-US"/>
        </a:p>
      </dgm:t>
    </dgm:pt>
    <dgm:pt modelId="{C25B0A45-7739-4F96-9C40-4B42363A12A3}" type="parTrans" cxnId="{F8E684E0-05B9-41EB-A879-FB6F66083E58}">
      <dgm:prSet/>
      <dgm:spPr/>
      <dgm:t>
        <a:bodyPr/>
        <a:lstStyle/>
        <a:p>
          <a:endParaRPr lang="en-US"/>
        </a:p>
      </dgm:t>
    </dgm:pt>
    <dgm:pt modelId="{84AF0370-D694-4046-A700-6657B20A95CC}" type="sibTrans" cxnId="{F8E684E0-05B9-41EB-A879-FB6F66083E58}">
      <dgm:prSet/>
      <dgm:spPr/>
      <dgm:t>
        <a:bodyPr/>
        <a:lstStyle/>
        <a:p>
          <a:endParaRPr lang="en-US"/>
        </a:p>
      </dgm:t>
    </dgm:pt>
    <dgm:pt modelId="{BE012A6B-90A5-4D06-B57F-59D401BE6F97}">
      <dgm:prSet/>
      <dgm:spPr/>
      <dgm:t>
        <a:bodyPr/>
        <a:lstStyle/>
        <a:p>
          <a:r>
            <a:rPr lang="tr-TR" b="0" i="0"/>
            <a:t>Yapılan çalışmada, görüntü işleme teknikleri kullanılarak bulunan nesnelerin sınıflandırma işleminde iki farklı kümeleme yöntemi önerilmektedir</a:t>
          </a:r>
          <a:endParaRPr lang="en-US"/>
        </a:p>
      </dgm:t>
    </dgm:pt>
    <dgm:pt modelId="{2D3B150E-DB71-4A11-AC3E-009246409BFE}" type="parTrans" cxnId="{415D6E1A-49B0-405B-8821-B2CCC4DADE2D}">
      <dgm:prSet/>
      <dgm:spPr/>
      <dgm:t>
        <a:bodyPr/>
        <a:lstStyle/>
        <a:p>
          <a:endParaRPr lang="en-US"/>
        </a:p>
      </dgm:t>
    </dgm:pt>
    <dgm:pt modelId="{EE61E130-8561-4AB8-B118-A0717A496D73}" type="sibTrans" cxnId="{415D6E1A-49B0-405B-8821-B2CCC4DADE2D}">
      <dgm:prSet/>
      <dgm:spPr/>
      <dgm:t>
        <a:bodyPr/>
        <a:lstStyle/>
        <a:p>
          <a:endParaRPr lang="en-US"/>
        </a:p>
      </dgm:t>
    </dgm:pt>
    <dgm:pt modelId="{26F20968-7B4D-400D-B82D-AB3D7CC19090}" type="pres">
      <dgm:prSet presAssocID="{18377E90-DAC2-4EC3-9ED3-A4B6596AA5B1}" presName="root" presStyleCnt="0">
        <dgm:presLayoutVars>
          <dgm:dir/>
          <dgm:resizeHandles val="exact"/>
        </dgm:presLayoutVars>
      </dgm:prSet>
      <dgm:spPr/>
    </dgm:pt>
    <dgm:pt modelId="{5E5C6F50-6AFB-4BA1-82E9-EB92D058E85B}" type="pres">
      <dgm:prSet presAssocID="{FED5FF62-64EF-4BE6-B6FF-033044A8BC82}" presName="compNode" presStyleCnt="0"/>
      <dgm:spPr/>
    </dgm:pt>
    <dgm:pt modelId="{51765458-A460-49A7-A1F0-C519B6A18D78}" type="pres">
      <dgm:prSet presAssocID="{FED5FF62-64EF-4BE6-B6FF-033044A8BC82}" presName="bgRect" presStyleLbl="bgShp" presStyleIdx="0" presStyleCnt="7"/>
      <dgm:spPr/>
    </dgm:pt>
    <dgm:pt modelId="{1AA921D3-9304-4D95-88C7-F0F398DD941E}" type="pres">
      <dgm:prSet presAssocID="{FED5FF62-64EF-4BE6-B6FF-033044A8BC8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yerarşi"/>
        </a:ext>
      </dgm:extLst>
    </dgm:pt>
    <dgm:pt modelId="{FC76A08C-C0FC-481F-999F-DF95B3B490AD}" type="pres">
      <dgm:prSet presAssocID="{FED5FF62-64EF-4BE6-B6FF-033044A8BC82}" presName="spaceRect" presStyleCnt="0"/>
      <dgm:spPr/>
    </dgm:pt>
    <dgm:pt modelId="{E99A2CE7-B219-4A73-8E59-1E9D3CC60EEA}" type="pres">
      <dgm:prSet presAssocID="{FED5FF62-64EF-4BE6-B6FF-033044A8BC82}" presName="parTx" presStyleLbl="revTx" presStyleIdx="0" presStyleCnt="7" custScaleY="142971">
        <dgm:presLayoutVars>
          <dgm:chMax val="0"/>
          <dgm:chPref val="0"/>
        </dgm:presLayoutVars>
      </dgm:prSet>
      <dgm:spPr/>
    </dgm:pt>
    <dgm:pt modelId="{F6D6BD7E-623F-4E5B-8B9C-D430F2BFD690}" type="pres">
      <dgm:prSet presAssocID="{E08DE4AE-58A8-419F-896E-4847F5E5E7F6}" presName="sibTrans" presStyleCnt="0"/>
      <dgm:spPr/>
    </dgm:pt>
    <dgm:pt modelId="{89302202-A51D-4D43-9601-A624CC24D6F7}" type="pres">
      <dgm:prSet presAssocID="{F38D4F6F-8BC1-43CC-A599-F46FE3DDE6B7}" presName="compNode" presStyleCnt="0"/>
      <dgm:spPr/>
    </dgm:pt>
    <dgm:pt modelId="{990D5D3B-C7D4-4841-9C09-DFA4C72A740E}" type="pres">
      <dgm:prSet presAssocID="{F38D4F6F-8BC1-43CC-A599-F46FE3DDE6B7}" presName="bgRect" presStyleLbl="bgShp" presStyleIdx="1" presStyleCnt="7"/>
      <dgm:spPr/>
    </dgm:pt>
    <dgm:pt modelId="{C714735A-13D8-42DD-AD94-11B8FD708A36}" type="pres">
      <dgm:prSet presAssocID="{F38D4F6F-8BC1-43CC-A599-F46FE3DDE6B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i tabanı"/>
        </a:ext>
      </dgm:extLst>
    </dgm:pt>
    <dgm:pt modelId="{2C28576C-A0BD-4F12-B173-729FEA7C95B7}" type="pres">
      <dgm:prSet presAssocID="{F38D4F6F-8BC1-43CC-A599-F46FE3DDE6B7}" presName="spaceRect" presStyleCnt="0"/>
      <dgm:spPr/>
    </dgm:pt>
    <dgm:pt modelId="{14B9A951-9060-4722-853B-E898DCB5BD1C}" type="pres">
      <dgm:prSet presAssocID="{F38D4F6F-8BC1-43CC-A599-F46FE3DDE6B7}" presName="parTx" presStyleLbl="revTx" presStyleIdx="1" presStyleCnt="7">
        <dgm:presLayoutVars>
          <dgm:chMax val="0"/>
          <dgm:chPref val="0"/>
        </dgm:presLayoutVars>
      </dgm:prSet>
      <dgm:spPr/>
    </dgm:pt>
    <dgm:pt modelId="{C90AE3F8-12E8-483B-960F-4529A80C88D8}" type="pres">
      <dgm:prSet presAssocID="{8A23BD48-1602-4695-91A1-E3501D81344F}" presName="sibTrans" presStyleCnt="0"/>
      <dgm:spPr/>
    </dgm:pt>
    <dgm:pt modelId="{14F84CE4-54C6-48BC-BB8B-6FBABB7C092D}" type="pres">
      <dgm:prSet presAssocID="{5EDCA0C3-E5A5-4B42-9F83-94FC81BDE8B3}" presName="compNode" presStyleCnt="0"/>
      <dgm:spPr/>
    </dgm:pt>
    <dgm:pt modelId="{812FE7E1-C65D-4B9C-966A-1951505B9633}" type="pres">
      <dgm:prSet presAssocID="{5EDCA0C3-E5A5-4B42-9F83-94FC81BDE8B3}" presName="bgRect" presStyleLbl="bgShp" presStyleIdx="2" presStyleCnt="7"/>
      <dgm:spPr/>
    </dgm:pt>
    <dgm:pt modelId="{3C940D85-B9A0-42F4-89C4-06FD5358AC76}" type="pres">
      <dgm:prSet presAssocID="{5EDCA0C3-E5A5-4B42-9F83-94FC81BDE8B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77B33F83-35CF-4667-8594-728CF4FB9C57}" type="pres">
      <dgm:prSet presAssocID="{5EDCA0C3-E5A5-4B42-9F83-94FC81BDE8B3}" presName="spaceRect" presStyleCnt="0"/>
      <dgm:spPr/>
    </dgm:pt>
    <dgm:pt modelId="{E2CAD2E0-6B0B-4F61-8A89-F61C23DB8448}" type="pres">
      <dgm:prSet presAssocID="{5EDCA0C3-E5A5-4B42-9F83-94FC81BDE8B3}" presName="parTx" presStyleLbl="revTx" presStyleIdx="2" presStyleCnt="7">
        <dgm:presLayoutVars>
          <dgm:chMax val="0"/>
          <dgm:chPref val="0"/>
        </dgm:presLayoutVars>
      </dgm:prSet>
      <dgm:spPr/>
    </dgm:pt>
    <dgm:pt modelId="{BF0CD66C-5C7F-46FE-8324-A6A474DB91FD}" type="pres">
      <dgm:prSet presAssocID="{E12D9545-0F49-423F-9DA4-9E87C32615F3}" presName="sibTrans" presStyleCnt="0"/>
      <dgm:spPr/>
    </dgm:pt>
    <dgm:pt modelId="{89BCCC4A-91BB-4E27-99B5-27E86AE798AD}" type="pres">
      <dgm:prSet presAssocID="{C834A77B-7BA3-4AB3-A805-9410ECDFD060}" presName="compNode" presStyleCnt="0"/>
      <dgm:spPr/>
    </dgm:pt>
    <dgm:pt modelId="{379C693A-2E67-4C3D-BFB1-9B0E4CF4FC70}" type="pres">
      <dgm:prSet presAssocID="{C834A77B-7BA3-4AB3-A805-9410ECDFD060}" presName="bgRect" presStyleLbl="bgShp" presStyleIdx="3" presStyleCnt="7"/>
      <dgm:spPr/>
    </dgm:pt>
    <dgm:pt modelId="{11BF5E22-E02E-4CBD-8B29-309A616D704F}" type="pres">
      <dgm:prSet presAssocID="{C834A77B-7BA3-4AB3-A805-9410ECDFD06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rele"/>
        </a:ext>
      </dgm:extLst>
    </dgm:pt>
    <dgm:pt modelId="{6EA64347-A687-43D0-BCCB-0F054A21D9B3}" type="pres">
      <dgm:prSet presAssocID="{C834A77B-7BA3-4AB3-A805-9410ECDFD060}" presName="spaceRect" presStyleCnt="0"/>
      <dgm:spPr/>
    </dgm:pt>
    <dgm:pt modelId="{CFAFFF00-EA5B-43D9-814C-17FCF222D0EF}" type="pres">
      <dgm:prSet presAssocID="{C834A77B-7BA3-4AB3-A805-9410ECDFD060}" presName="parTx" presStyleLbl="revTx" presStyleIdx="3" presStyleCnt="7">
        <dgm:presLayoutVars>
          <dgm:chMax val="0"/>
          <dgm:chPref val="0"/>
        </dgm:presLayoutVars>
      </dgm:prSet>
      <dgm:spPr/>
    </dgm:pt>
    <dgm:pt modelId="{F9C958F5-419A-4006-A36E-AF12D3FF8AA7}" type="pres">
      <dgm:prSet presAssocID="{FAF68436-43BB-4409-AC11-67F81F9E704F}" presName="sibTrans" presStyleCnt="0"/>
      <dgm:spPr/>
    </dgm:pt>
    <dgm:pt modelId="{D5BBA2E7-3309-42F4-B307-87D1AA0C71CB}" type="pres">
      <dgm:prSet presAssocID="{5F59DA2F-0FAD-455D-8223-063016DDC71C}" presName="compNode" presStyleCnt="0"/>
      <dgm:spPr/>
    </dgm:pt>
    <dgm:pt modelId="{5B1613DB-9199-4630-97F9-B3BA8342A272}" type="pres">
      <dgm:prSet presAssocID="{5F59DA2F-0FAD-455D-8223-063016DDC71C}" presName="bgRect" presStyleLbl="bgShp" presStyleIdx="4" presStyleCnt="7"/>
      <dgm:spPr/>
    </dgm:pt>
    <dgm:pt modelId="{C54E220A-C769-4FA7-8398-8723C2B54B70}" type="pres">
      <dgm:prSet presAssocID="{5F59DA2F-0FAD-455D-8223-063016DDC71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w blade"/>
        </a:ext>
      </dgm:extLst>
    </dgm:pt>
    <dgm:pt modelId="{993452FD-0E56-4EDC-A837-F82C9CAB45E3}" type="pres">
      <dgm:prSet presAssocID="{5F59DA2F-0FAD-455D-8223-063016DDC71C}" presName="spaceRect" presStyleCnt="0"/>
      <dgm:spPr/>
    </dgm:pt>
    <dgm:pt modelId="{9D095FB5-B743-4B1A-B752-E4634463B8E5}" type="pres">
      <dgm:prSet presAssocID="{5F59DA2F-0FAD-455D-8223-063016DDC71C}" presName="parTx" presStyleLbl="revTx" presStyleIdx="4" presStyleCnt="7">
        <dgm:presLayoutVars>
          <dgm:chMax val="0"/>
          <dgm:chPref val="0"/>
        </dgm:presLayoutVars>
      </dgm:prSet>
      <dgm:spPr/>
    </dgm:pt>
    <dgm:pt modelId="{AEC371FB-2283-460E-A42E-960F29E83AC3}" type="pres">
      <dgm:prSet presAssocID="{F83C90AC-BDE1-41BD-9751-0D1AE585CB12}" presName="sibTrans" presStyleCnt="0"/>
      <dgm:spPr/>
    </dgm:pt>
    <dgm:pt modelId="{D657F79C-EEFC-46EF-B97E-B7089444B34B}" type="pres">
      <dgm:prSet presAssocID="{43E31016-0848-4E40-80C7-D7E586328159}" presName="compNode" presStyleCnt="0"/>
      <dgm:spPr/>
    </dgm:pt>
    <dgm:pt modelId="{49DD256C-120D-43DD-9F55-015CCBF9BF1E}" type="pres">
      <dgm:prSet presAssocID="{43E31016-0848-4E40-80C7-D7E586328159}" presName="bgRect" presStyleLbl="bgShp" presStyleIdx="5" presStyleCnt="7"/>
      <dgm:spPr/>
    </dgm:pt>
    <dgm:pt modelId="{22712D5D-0524-4432-B9D7-BC588238D57D}" type="pres">
      <dgm:prSet presAssocID="{43E31016-0848-4E40-80C7-D7E58632815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ğlar"/>
        </a:ext>
      </dgm:extLst>
    </dgm:pt>
    <dgm:pt modelId="{48CB007F-56E7-4E6A-B89B-05158D7033E0}" type="pres">
      <dgm:prSet presAssocID="{43E31016-0848-4E40-80C7-D7E586328159}" presName="spaceRect" presStyleCnt="0"/>
      <dgm:spPr/>
    </dgm:pt>
    <dgm:pt modelId="{5290A54E-8542-42DC-99FC-F7BC246F75B4}" type="pres">
      <dgm:prSet presAssocID="{43E31016-0848-4E40-80C7-D7E586328159}" presName="parTx" presStyleLbl="revTx" presStyleIdx="5" presStyleCnt="7">
        <dgm:presLayoutVars>
          <dgm:chMax val="0"/>
          <dgm:chPref val="0"/>
        </dgm:presLayoutVars>
      </dgm:prSet>
      <dgm:spPr/>
    </dgm:pt>
    <dgm:pt modelId="{409AE8F2-6A3A-4218-8815-524A80474F6A}" type="pres">
      <dgm:prSet presAssocID="{84AF0370-D694-4046-A700-6657B20A95CC}" presName="sibTrans" presStyleCnt="0"/>
      <dgm:spPr/>
    </dgm:pt>
    <dgm:pt modelId="{B3C08B2E-431E-4D75-85B2-11546FBDC295}" type="pres">
      <dgm:prSet presAssocID="{BE012A6B-90A5-4D06-B57F-59D401BE6F97}" presName="compNode" presStyleCnt="0"/>
      <dgm:spPr/>
    </dgm:pt>
    <dgm:pt modelId="{B6EF6289-1811-4B8F-9D37-593B25BE6C62}" type="pres">
      <dgm:prSet presAssocID="{BE012A6B-90A5-4D06-B57F-59D401BE6F97}" presName="bgRect" presStyleLbl="bgShp" presStyleIdx="6" presStyleCnt="7"/>
      <dgm:spPr/>
    </dgm:pt>
    <dgm:pt modelId="{744BE3A5-2597-4ECD-9392-7DD6FD24722E}" type="pres">
      <dgm:prSet presAssocID="{BE012A6B-90A5-4D06-B57F-59D401BE6F9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işliler"/>
        </a:ext>
      </dgm:extLst>
    </dgm:pt>
    <dgm:pt modelId="{6DF1206C-CF1F-4658-8E7E-3A50ACC43D6D}" type="pres">
      <dgm:prSet presAssocID="{BE012A6B-90A5-4D06-B57F-59D401BE6F97}" presName="spaceRect" presStyleCnt="0"/>
      <dgm:spPr/>
    </dgm:pt>
    <dgm:pt modelId="{63910EA5-02CF-4220-AF9F-4F0A0C831F54}" type="pres">
      <dgm:prSet presAssocID="{BE012A6B-90A5-4D06-B57F-59D401BE6F97}" presName="parTx" presStyleLbl="revTx" presStyleIdx="6" presStyleCnt="7">
        <dgm:presLayoutVars>
          <dgm:chMax val="0"/>
          <dgm:chPref val="0"/>
        </dgm:presLayoutVars>
      </dgm:prSet>
      <dgm:spPr/>
    </dgm:pt>
  </dgm:ptLst>
  <dgm:cxnLst>
    <dgm:cxn modelId="{415D6E1A-49B0-405B-8821-B2CCC4DADE2D}" srcId="{18377E90-DAC2-4EC3-9ED3-A4B6596AA5B1}" destId="{BE012A6B-90A5-4D06-B57F-59D401BE6F97}" srcOrd="6" destOrd="0" parTransId="{2D3B150E-DB71-4A11-AC3E-009246409BFE}" sibTransId="{EE61E130-8561-4AB8-B118-A0717A496D73}"/>
    <dgm:cxn modelId="{1D396226-43C5-4CA7-B607-F2A8CA8F0181}" type="presOf" srcId="{FED5FF62-64EF-4BE6-B6FF-033044A8BC82}" destId="{E99A2CE7-B219-4A73-8E59-1E9D3CC60EEA}" srcOrd="0" destOrd="0" presId="urn:microsoft.com/office/officeart/2018/2/layout/IconVerticalSolidList"/>
    <dgm:cxn modelId="{D0547333-2093-4DFD-BA3E-7B4778C00421}" type="presOf" srcId="{5EDCA0C3-E5A5-4B42-9F83-94FC81BDE8B3}" destId="{E2CAD2E0-6B0B-4F61-8A89-F61C23DB8448}" srcOrd="0" destOrd="0" presId="urn:microsoft.com/office/officeart/2018/2/layout/IconVerticalSolidList"/>
    <dgm:cxn modelId="{054B8C72-4224-451F-8A1B-222255D82C8A}" srcId="{18377E90-DAC2-4EC3-9ED3-A4B6596AA5B1}" destId="{5EDCA0C3-E5A5-4B42-9F83-94FC81BDE8B3}" srcOrd="2" destOrd="0" parTransId="{AB6EFDC2-D837-4AFD-9E11-378D0B929AB1}" sibTransId="{E12D9545-0F49-423F-9DA4-9E87C32615F3}"/>
    <dgm:cxn modelId="{50F63956-C44B-467A-917F-5F34959FE6BA}" type="presOf" srcId="{18377E90-DAC2-4EC3-9ED3-A4B6596AA5B1}" destId="{26F20968-7B4D-400D-B82D-AB3D7CC19090}" srcOrd="0" destOrd="0" presId="urn:microsoft.com/office/officeart/2018/2/layout/IconVerticalSolidList"/>
    <dgm:cxn modelId="{08399D58-5673-4A2A-8B5D-137C16019D44}" type="presOf" srcId="{5F59DA2F-0FAD-455D-8223-063016DDC71C}" destId="{9D095FB5-B743-4B1A-B752-E4634463B8E5}" srcOrd="0" destOrd="0" presId="urn:microsoft.com/office/officeart/2018/2/layout/IconVerticalSolidList"/>
    <dgm:cxn modelId="{2E7A5485-F31B-42C5-AF4A-D0F58587B9D3}" srcId="{18377E90-DAC2-4EC3-9ED3-A4B6596AA5B1}" destId="{5F59DA2F-0FAD-455D-8223-063016DDC71C}" srcOrd="4" destOrd="0" parTransId="{B05CCAE9-1190-4676-A4C6-B65C291B326A}" sibTransId="{F83C90AC-BDE1-41BD-9751-0D1AE585CB12}"/>
    <dgm:cxn modelId="{B4FFEA88-5C80-4CAD-AC82-0A18F4D3FBEB}" srcId="{18377E90-DAC2-4EC3-9ED3-A4B6596AA5B1}" destId="{C834A77B-7BA3-4AB3-A805-9410ECDFD060}" srcOrd="3" destOrd="0" parTransId="{4BCCEFEC-5C97-4970-A549-6B38711FC774}" sibTransId="{FAF68436-43BB-4409-AC11-67F81F9E704F}"/>
    <dgm:cxn modelId="{5A1CEB8A-349A-4C2E-8DA3-232C31929479}" type="presOf" srcId="{BE012A6B-90A5-4D06-B57F-59D401BE6F97}" destId="{63910EA5-02CF-4220-AF9F-4F0A0C831F54}" srcOrd="0" destOrd="0" presId="urn:microsoft.com/office/officeart/2018/2/layout/IconVerticalSolidList"/>
    <dgm:cxn modelId="{ACCE79A0-8999-4EF5-8CEE-17184810F485}" type="presOf" srcId="{C834A77B-7BA3-4AB3-A805-9410ECDFD060}" destId="{CFAFFF00-EA5B-43D9-814C-17FCF222D0EF}" srcOrd="0" destOrd="0" presId="urn:microsoft.com/office/officeart/2018/2/layout/IconVerticalSolidList"/>
    <dgm:cxn modelId="{5BA8E3A3-AD1B-4378-B209-EC0D81A34D84}" type="presOf" srcId="{43E31016-0848-4E40-80C7-D7E586328159}" destId="{5290A54E-8542-42DC-99FC-F7BC246F75B4}" srcOrd="0" destOrd="0" presId="urn:microsoft.com/office/officeart/2018/2/layout/IconVerticalSolidList"/>
    <dgm:cxn modelId="{2FFD94AC-7686-44B2-9E98-A5E3015C8F5E}" srcId="{18377E90-DAC2-4EC3-9ED3-A4B6596AA5B1}" destId="{F38D4F6F-8BC1-43CC-A599-F46FE3DDE6B7}" srcOrd="1" destOrd="0" parTransId="{04E59B15-CFFB-4985-9E90-C1D549BBFFD3}" sibTransId="{8A23BD48-1602-4695-91A1-E3501D81344F}"/>
    <dgm:cxn modelId="{F8E684E0-05B9-41EB-A879-FB6F66083E58}" srcId="{18377E90-DAC2-4EC3-9ED3-A4B6596AA5B1}" destId="{43E31016-0848-4E40-80C7-D7E586328159}" srcOrd="5" destOrd="0" parTransId="{C25B0A45-7739-4F96-9C40-4B42363A12A3}" sibTransId="{84AF0370-D694-4046-A700-6657B20A95CC}"/>
    <dgm:cxn modelId="{3F77C5EC-6F7D-4189-814E-2A5E1EF2AEF9}" type="presOf" srcId="{F38D4F6F-8BC1-43CC-A599-F46FE3DDE6B7}" destId="{14B9A951-9060-4722-853B-E898DCB5BD1C}" srcOrd="0" destOrd="0" presId="urn:microsoft.com/office/officeart/2018/2/layout/IconVerticalSolidList"/>
    <dgm:cxn modelId="{A4826FF3-3B69-4D47-AFA7-08D25DD610FE}" srcId="{18377E90-DAC2-4EC3-9ED3-A4B6596AA5B1}" destId="{FED5FF62-64EF-4BE6-B6FF-033044A8BC82}" srcOrd="0" destOrd="0" parTransId="{24CCDFA5-662D-405D-8A3B-16B1D7A8646B}" sibTransId="{E08DE4AE-58A8-419F-896E-4847F5E5E7F6}"/>
    <dgm:cxn modelId="{1CCD9796-DD9E-44C6-AA86-FAEE8162FFCC}" type="presParOf" srcId="{26F20968-7B4D-400D-B82D-AB3D7CC19090}" destId="{5E5C6F50-6AFB-4BA1-82E9-EB92D058E85B}" srcOrd="0" destOrd="0" presId="urn:microsoft.com/office/officeart/2018/2/layout/IconVerticalSolidList"/>
    <dgm:cxn modelId="{39695740-7B76-40BD-BCC4-B8779760BE05}" type="presParOf" srcId="{5E5C6F50-6AFB-4BA1-82E9-EB92D058E85B}" destId="{51765458-A460-49A7-A1F0-C519B6A18D78}" srcOrd="0" destOrd="0" presId="urn:microsoft.com/office/officeart/2018/2/layout/IconVerticalSolidList"/>
    <dgm:cxn modelId="{3B3F74D2-9B44-4058-9E24-367D07C4106E}" type="presParOf" srcId="{5E5C6F50-6AFB-4BA1-82E9-EB92D058E85B}" destId="{1AA921D3-9304-4D95-88C7-F0F398DD941E}" srcOrd="1" destOrd="0" presId="urn:microsoft.com/office/officeart/2018/2/layout/IconVerticalSolidList"/>
    <dgm:cxn modelId="{4E75CBD7-F772-43CE-BA60-493668005C78}" type="presParOf" srcId="{5E5C6F50-6AFB-4BA1-82E9-EB92D058E85B}" destId="{FC76A08C-C0FC-481F-999F-DF95B3B490AD}" srcOrd="2" destOrd="0" presId="urn:microsoft.com/office/officeart/2018/2/layout/IconVerticalSolidList"/>
    <dgm:cxn modelId="{36A40921-5F03-42D0-A91D-0A5DEDB775A9}" type="presParOf" srcId="{5E5C6F50-6AFB-4BA1-82E9-EB92D058E85B}" destId="{E99A2CE7-B219-4A73-8E59-1E9D3CC60EEA}" srcOrd="3" destOrd="0" presId="urn:microsoft.com/office/officeart/2018/2/layout/IconVerticalSolidList"/>
    <dgm:cxn modelId="{286B8AC9-B303-4534-B3A0-846B4D171BD6}" type="presParOf" srcId="{26F20968-7B4D-400D-B82D-AB3D7CC19090}" destId="{F6D6BD7E-623F-4E5B-8B9C-D430F2BFD690}" srcOrd="1" destOrd="0" presId="urn:microsoft.com/office/officeart/2018/2/layout/IconVerticalSolidList"/>
    <dgm:cxn modelId="{AB631680-C444-4288-8DEF-DDDBA1B81E69}" type="presParOf" srcId="{26F20968-7B4D-400D-B82D-AB3D7CC19090}" destId="{89302202-A51D-4D43-9601-A624CC24D6F7}" srcOrd="2" destOrd="0" presId="urn:microsoft.com/office/officeart/2018/2/layout/IconVerticalSolidList"/>
    <dgm:cxn modelId="{D1BEE625-4AFB-4643-89FF-5347E7C57C14}" type="presParOf" srcId="{89302202-A51D-4D43-9601-A624CC24D6F7}" destId="{990D5D3B-C7D4-4841-9C09-DFA4C72A740E}" srcOrd="0" destOrd="0" presId="urn:microsoft.com/office/officeart/2018/2/layout/IconVerticalSolidList"/>
    <dgm:cxn modelId="{CA262F3B-1033-43A7-8BD4-FD31274CB8D1}" type="presParOf" srcId="{89302202-A51D-4D43-9601-A624CC24D6F7}" destId="{C714735A-13D8-42DD-AD94-11B8FD708A36}" srcOrd="1" destOrd="0" presId="urn:microsoft.com/office/officeart/2018/2/layout/IconVerticalSolidList"/>
    <dgm:cxn modelId="{D5DD5B19-583C-403B-AB15-FEC10BE35F52}" type="presParOf" srcId="{89302202-A51D-4D43-9601-A624CC24D6F7}" destId="{2C28576C-A0BD-4F12-B173-729FEA7C95B7}" srcOrd="2" destOrd="0" presId="urn:microsoft.com/office/officeart/2018/2/layout/IconVerticalSolidList"/>
    <dgm:cxn modelId="{3FB2B394-1584-4607-B690-4A826166412E}" type="presParOf" srcId="{89302202-A51D-4D43-9601-A624CC24D6F7}" destId="{14B9A951-9060-4722-853B-E898DCB5BD1C}" srcOrd="3" destOrd="0" presId="urn:microsoft.com/office/officeart/2018/2/layout/IconVerticalSolidList"/>
    <dgm:cxn modelId="{FBF8AE3E-70FE-4267-9E6D-B0E0AD1EE596}" type="presParOf" srcId="{26F20968-7B4D-400D-B82D-AB3D7CC19090}" destId="{C90AE3F8-12E8-483B-960F-4529A80C88D8}" srcOrd="3" destOrd="0" presId="urn:microsoft.com/office/officeart/2018/2/layout/IconVerticalSolidList"/>
    <dgm:cxn modelId="{2428F473-8285-4050-9BA4-ED70EE66D40B}" type="presParOf" srcId="{26F20968-7B4D-400D-B82D-AB3D7CC19090}" destId="{14F84CE4-54C6-48BC-BB8B-6FBABB7C092D}" srcOrd="4" destOrd="0" presId="urn:microsoft.com/office/officeart/2018/2/layout/IconVerticalSolidList"/>
    <dgm:cxn modelId="{0AC7A1AB-6E58-4A29-871C-0A71553C4131}" type="presParOf" srcId="{14F84CE4-54C6-48BC-BB8B-6FBABB7C092D}" destId="{812FE7E1-C65D-4B9C-966A-1951505B9633}" srcOrd="0" destOrd="0" presId="urn:microsoft.com/office/officeart/2018/2/layout/IconVerticalSolidList"/>
    <dgm:cxn modelId="{5D05A534-B093-4FAE-A45D-A875BBB00982}" type="presParOf" srcId="{14F84CE4-54C6-48BC-BB8B-6FBABB7C092D}" destId="{3C940D85-B9A0-42F4-89C4-06FD5358AC76}" srcOrd="1" destOrd="0" presId="urn:microsoft.com/office/officeart/2018/2/layout/IconVerticalSolidList"/>
    <dgm:cxn modelId="{480F6C14-67E3-42CE-87C7-CA6D109DBB3C}" type="presParOf" srcId="{14F84CE4-54C6-48BC-BB8B-6FBABB7C092D}" destId="{77B33F83-35CF-4667-8594-728CF4FB9C57}" srcOrd="2" destOrd="0" presId="urn:microsoft.com/office/officeart/2018/2/layout/IconVerticalSolidList"/>
    <dgm:cxn modelId="{F2B3B577-1DBC-4184-BA79-A4938A7A652A}" type="presParOf" srcId="{14F84CE4-54C6-48BC-BB8B-6FBABB7C092D}" destId="{E2CAD2E0-6B0B-4F61-8A89-F61C23DB8448}" srcOrd="3" destOrd="0" presId="urn:microsoft.com/office/officeart/2018/2/layout/IconVerticalSolidList"/>
    <dgm:cxn modelId="{D422BA2B-7D09-413D-97C1-C664D1050764}" type="presParOf" srcId="{26F20968-7B4D-400D-B82D-AB3D7CC19090}" destId="{BF0CD66C-5C7F-46FE-8324-A6A474DB91FD}" srcOrd="5" destOrd="0" presId="urn:microsoft.com/office/officeart/2018/2/layout/IconVerticalSolidList"/>
    <dgm:cxn modelId="{51363008-838C-47E2-8D3D-79922857CEF1}" type="presParOf" srcId="{26F20968-7B4D-400D-B82D-AB3D7CC19090}" destId="{89BCCC4A-91BB-4E27-99B5-27E86AE798AD}" srcOrd="6" destOrd="0" presId="urn:microsoft.com/office/officeart/2018/2/layout/IconVerticalSolidList"/>
    <dgm:cxn modelId="{6429E92E-71AA-4F16-98A0-363E3C8037E8}" type="presParOf" srcId="{89BCCC4A-91BB-4E27-99B5-27E86AE798AD}" destId="{379C693A-2E67-4C3D-BFB1-9B0E4CF4FC70}" srcOrd="0" destOrd="0" presId="urn:microsoft.com/office/officeart/2018/2/layout/IconVerticalSolidList"/>
    <dgm:cxn modelId="{6C1860EE-1593-43A5-BECA-06420278C9E7}" type="presParOf" srcId="{89BCCC4A-91BB-4E27-99B5-27E86AE798AD}" destId="{11BF5E22-E02E-4CBD-8B29-309A616D704F}" srcOrd="1" destOrd="0" presId="urn:microsoft.com/office/officeart/2018/2/layout/IconVerticalSolidList"/>
    <dgm:cxn modelId="{779504EB-4266-411E-8319-6999275CF70D}" type="presParOf" srcId="{89BCCC4A-91BB-4E27-99B5-27E86AE798AD}" destId="{6EA64347-A687-43D0-BCCB-0F054A21D9B3}" srcOrd="2" destOrd="0" presId="urn:microsoft.com/office/officeart/2018/2/layout/IconVerticalSolidList"/>
    <dgm:cxn modelId="{9C856196-B9FD-46D0-AB06-C17611D722F1}" type="presParOf" srcId="{89BCCC4A-91BB-4E27-99B5-27E86AE798AD}" destId="{CFAFFF00-EA5B-43D9-814C-17FCF222D0EF}" srcOrd="3" destOrd="0" presId="urn:microsoft.com/office/officeart/2018/2/layout/IconVerticalSolidList"/>
    <dgm:cxn modelId="{C1421A03-8386-4B09-A157-F32CF102C003}" type="presParOf" srcId="{26F20968-7B4D-400D-B82D-AB3D7CC19090}" destId="{F9C958F5-419A-4006-A36E-AF12D3FF8AA7}" srcOrd="7" destOrd="0" presId="urn:microsoft.com/office/officeart/2018/2/layout/IconVerticalSolidList"/>
    <dgm:cxn modelId="{E47E7D8F-3668-4073-9CFA-90C8A46EF280}" type="presParOf" srcId="{26F20968-7B4D-400D-B82D-AB3D7CC19090}" destId="{D5BBA2E7-3309-42F4-B307-87D1AA0C71CB}" srcOrd="8" destOrd="0" presId="urn:microsoft.com/office/officeart/2018/2/layout/IconVerticalSolidList"/>
    <dgm:cxn modelId="{0EAA5C46-9BF0-4343-AB71-80108D3B3524}" type="presParOf" srcId="{D5BBA2E7-3309-42F4-B307-87D1AA0C71CB}" destId="{5B1613DB-9199-4630-97F9-B3BA8342A272}" srcOrd="0" destOrd="0" presId="urn:microsoft.com/office/officeart/2018/2/layout/IconVerticalSolidList"/>
    <dgm:cxn modelId="{941B3D3B-E02B-48B0-9F33-95895AC3BBBD}" type="presParOf" srcId="{D5BBA2E7-3309-42F4-B307-87D1AA0C71CB}" destId="{C54E220A-C769-4FA7-8398-8723C2B54B70}" srcOrd="1" destOrd="0" presId="urn:microsoft.com/office/officeart/2018/2/layout/IconVerticalSolidList"/>
    <dgm:cxn modelId="{D653EC30-849D-433A-B2B8-3DC92F03FA36}" type="presParOf" srcId="{D5BBA2E7-3309-42F4-B307-87D1AA0C71CB}" destId="{993452FD-0E56-4EDC-A837-F82C9CAB45E3}" srcOrd="2" destOrd="0" presId="urn:microsoft.com/office/officeart/2018/2/layout/IconVerticalSolidList"/>
    <dgm:cxn modelId="{C000FCFD-CF84-4315-A6FB-C8B2F4F2F22C}" type="presParOf" srcId="{D5BBA2E7-3309-42F4-B307-87D1AA0C71CB}" destId="{9D095FB5-B743-4B1A-B752-E4634463B8E5}" srcOrd="3" destOrd="0" presId="urn:microsoft.com/office/officeart/2018/2/layout/IconVerticalSolidList"/>
    <dgm:cxn modelId="{92713E3E-D74F-46DB-9922-B1A3A23B427E}" type="presParOf" srcId="{26F20968-7B4D-400D-B82D-AB3D7CC19090}" destId="{AEC371FB-2283-460E-A42E-960F29E83AC3}" srcOrd="9" destOrd="0" presId="urn:microsoft.com/office/officeart/2018/2/layout/IconVerticalSolidList"/>
    <dgm:cxn modelId="{8C4B03BD-3732-4AF7-AEA3-946CD54CCAC6}" type="presParOf" srcId="{26F20968-7B4D-400D-B82D-AB3D7CC19090}" destId="{D657F79C-EEFC-46EF-B97E-B7089444B34B}" srcOrd="10" destOrd="0" presId="urn:microsoft.com/office/officeart/2018/2/layout/IconVerticalSolidList"/>
    <dgm:cxn modelId="{DC1B39C2-C930-4765-8C8B-ED994FF4A0DC}" type="presParOf" srcId="{D657F79C-EEFC-46EF-B97E-B7089444B34B}" destId="{49DD256C-120D-43DD-9F55-015CCBF9BF1E}" srcOrd="0" destOrd="0" presId="urn:microsoft.com/office/officeart/2018/2/layout/IconVerticalSolidList"/>
    <dgm:cxn modelId="{D006DAB0-4EAD-49AC-8D16-B2F23CC3981B}" type="presParOf" srcId="{D657F79C-EEFC-46EF-B97E-B7089444B34B}" destId="{22712D5D-0524-4432-B9D7-BC588238D57D}" srcOrd="1" destOrd="0" presId="urn:microsoft.com/office/officeart/2018/2/layout/IconVerticalSolidList"/>
    <dgm:cxn modelId="{7665D67D-2661-419A-B346-3F7BC6461793}" type="presParOf" srcId="{D657F79C-EEFC-46EF-B97E-B7089444B34B}" destId="{48CB007F-56E7-4E6A-B89B-05158D7033E0}" srcOrd="2" destOrd="0" presId="urn:microsoft.com/office/officeart/2018/2/layout/IconVerticalSolidList"/>
    <dgm:cxn modelId="{43742207-4717-489B-9602-3A3B526D69F9}" type="presParOf" srcId="{D657F79C-EEFC-46EF-B97E-B7089444B34B}" destId="{5290A54E-8542-42DC-99FC-F7BC246F75B4}" srcOrd="3" destOrd="0" presId="urn:microsoft.com/office/officeart/2018/2/layout/IconVerticalSolidList"/>
    <dgm:cxn modelId="{AA371A47-8D5D-49B3-B204-6E35F237E271}" type="presParOf" srcId="{26F20968-7B4D-400D-B82D-AB3D7CC19090}" destId="{409AE8F2-6A3A-4218-8815-524A80474F6A}" srcOrd="11" destOrd="0" presId="urn:microsoft.com/office/officeart/2018/2/layout/IconVerticalSolidList"/>
    <dgm:cxn modelId="{F9282B5B-6EF3-43F9-8507-EF5BC21FFFDF}" type="presParOf" srcId="{26F20968-7B4D-400D-B82D-AB3D7CC19090}" destId="{B3C08B2E-431E-4D75-85B2-11546FBDC295}" srcOrd="12" destOrd="0" presId="urn:microsoft.com/office/officeart/2018/2/layout/IconVerticalSolidList"/>
    <dgm:cxn modelId="{34560410-20B1-4FA3-95B7-D1DDB6426654}" type="presParOf" srcId="{B3C08B2E-431E-4D75-85B2-11546FBDC295}" destId="{B6EF6289-1811-4B8F-9D37-593B25BE6C62}" srcOrd="0" destOrd="0" presId="urn:microsoft.com/office/officeart/2018/2/layout/IconVerticalSolidList"/>
    <dgm:cxn modelId="{65E4EDB3-603D-4846-ADDC-E7E4F5BAB717}" type="presParOf" srcId="{B3C08B2E-431E-4D75-85B2-11546FBDC295}" destId="{744BE3A5-2597-4ECD-9392-7DD6FD24722E}" srcOrd="1" destOrd="0" presId="urn:microsoft.com/office/officeart/2018/2/layout/IconVerticalSolidList"/>
    <dgm:cxn modelId="{7B671350-C1EE-468D-81BF-D976CCAD718B}" type="presParOf" srcId="{B3C08B2E-431E-4D75-85B2-11546FBDC295}" destId="{6DF1206C-CF1F-4658-8E7E-3A50ACC43D6D}" srcOrd="2" destOrd="0" presId="urn:microsoft.com/office/officeart/2018/2/layout/IconVerticalSolidList"/>
    <dgm:cxn modelId="{303F5B5E-0936-4B45-BE7A-9D36C4725825}" type="presParOf" srcId="{B3C08B2E-431E-4D75-85B2-11546FBDC295}" destId="{63910EA5-02CF-4220-AF9F-4F0A0C831F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19E1-198C-4B32-88C4-EC2CEC794F4C}">
      <dsp:nvSpPr>
        <dsp:cNvPr id="0" name=""/>
        <dsp:cNvSpPr/>
      </dsp:nvSpPr>
      <dsp:spPr>
        <a:xfrm>
          <a:off x="740369" y="611919"/>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76AB6D-E93B-4988-A55F-A0EFDAB8C4D1}">
      <dsp:nvSpPr>
        <dsp:cNvPr id="0" name=""/>
        <dsp:cNvSpPr/>
      </dsp:nvSpPr>
      <dsp:spPr>
        <a:xfrm>
          <a:off x="89042" y="2004857"/>
          <a:ext cx="236846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0" i="0" kern="1200"/>
            <a:t>Makalede, çalışma ortamında bulunan nesnelerin tespit edilmesi, özelliklerinin belirlenmesi ve sınıflandırmasına yönelik üç aşamalı bir sistem önerilmektedir. </a:t>
          </a:r>
          <a:endParaRPr lang="en-US" sz="1100" kern="1200"/>
        </a:p>
      </dsp:txBody>
      <dsp:txXfrm>
        <a:off x="89042" y="2004857"/>
        <a:ext cx="2368460" cy="787500"/>
      </dsp:txXfrm>
    </dsp:sp>
    <dsp:sp modelId="{8283EA1A-96B7-4E45-86DC-19F73F1A1565}">
      <dsp:nvSpPr>
        <dsp:cNvPr id="0" name=""/>
        <dsp:cNvSpPr/>
      </dsp:nvSpPr>
      <dsp:spPr>
        <a:xfrm>
          <a:off x="3523310" y="611919"/>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C86C6E-F822-4E3C-9AB2-8F2F65ABAEA4}">
      <dsp:nvSpPr>
        <dsp:cNvPr id="0" name=""/>
        <dsp:cNvSpPr/>
      </dsp:nvSpPr>
      <dsp:spPr>
        <a:xfrm>
          <a:off x="2871984" y="2004857"/>
          <a:ext cx="236846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0" i="0" kern="1200"/>
            <a:t>Önerilen sistemin ilk aşamasında kameradan alınan görüntü üzerinde, görüntü ön işleme adımı uygulanmaktadır. </a:t>
          </a:r>
          <a:endParaRPr lang="en-US" sz="1100" kern="1200"/>
        </a:p>
      </dsp:txBody>
      <dsp:txXfrm>
        <a:off x="2871984" y="2004857"/>
        <a:ext cx="2368460" cy="787500"/>
      </dsp:txXfrm>
    </dsp:sp>
    <dsp:sp modelId="{82F02AB8-B6D1-4C8B-8194-08B83E84D45A}">
      <dsp:nvSpPr>
        <dsp:cNvPr id="0" name=""/>
        <dsp:cNvSpPr/>
      </dsp:nvSpPr>
      <dsp:spPr>
        <a:xfrm>
          <a:off x="6306251" y="611919"/>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EC3935-FE2D-4C23-9144-043AF824A865}">
      <dsp:nvSpPr>
        <dsp:cNvPr id="0" name=""/>
        <dsp:cNvSpPr/>
      </dsp:nvSpPr>
      <dsp:spPr>
        <a:xfrm>
          <a:off x="5654925" y="2004857"/>
          <a:ext cx="236846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0" i="0" kern="1200"/>
            <a:t>İkinci aşamada, ortamda bulunan nesneler tespit edilmekte ve nesnelere ait veriler bilgi veritabanına aktarılmaktadır. </a:t>
          </a:r>
          <a:endParaRPr lang="en-US" sz="1100" kern="1200"/>
        </a:p>
      </dsp:txBody>
      <dsp:txXfrm>
        <a:off x="5654925" y="2004857"/>
        <a:ext cx="2368460" cy="787500"/>
      </dsp:txXfrm>
    </dsp:sp>
    <dsp:sp modelId="{E9E1A56A-3C71-4B43-BCF5-BFFD38630AE9}">
      <dsp:nvSpPr>
        <dsp:cNvPr id="0" name=""/>
        <dsp:cNvSpPr/>
      </dsp:nvSpPr>
      <dsp:spPr>
        <a:xfrm>
          <a:off x="9089193" y="611919"/>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120F00-3F53-4B21-AF18-F9F62329BDB0}">
      <dsp:nvSpPr>
        <dsp:cNvPr id="0" name=""/>
        <dsp:cNvSpPr/>
      </dsp:nvSpPr>
      <dsp:spPr>
        <a:xfrm>
          <a:off x="8437866" y="2004857"/>
          <a:ext cx="236846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0" i="0" kern="1200"/>
            <a:t>Son aşamada ise bilgi veritabanı kullanılarak nesnelerin sınıflandırılması gerçekleştirilmektedir</a:t>
          </a:r>
          <a:endParaRPr lang="en-US" sz="1100" kern="1200"/>
        </a:p>
      </dsp:txBody>
      <dsp:txXfrm>
        <a:off x="8437866" y="2004857"/>
        <a:ext cx="236846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65458-A460-49A7-A1F0-C519B6A18D78}">
      <dsp:nvSpPr>
        <dsp:cNvPr id="0" name=""/>
        <dsp:cNvSpPr/>
      </dsp:nvSpPr>
      <dsp:spPr>
        <a:xfrm>
          <a:off x="0" y="125252"/>
          <a:ext cx="6635750" cy="4197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921D3-9304-4D95-88C7-F0F398DD941E}">
      <dsp:nvSpPr>
        <dsp:cNvPr id="0" name=""/>
        <dsp:cNvSpPr/>
      </dsp:nvSpPr>
      <dsp:spPr>
        <a:xfrm>
          <a:off x="126963" y="219687"/>
          <a:ext cx="231069" cy="2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9A2CE7-B219-4A73-8E59-1E9D3CC60EEA}">
      <dsp:nvSpPr>
        <dsp:cNvPr id="0" name=""/>
        <dsp:cNvSpPr/>
      </dsp:nvSpPr>
      <dsp:spPr>
        <a:xfrm>
          <a:off x="484996" y="4075"/>
          <a:ext cx="6071074" cy="806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dirty="0"/>
            <a:t>Kümeleme, fiziksel veya soyut nesneleri benzer nesne sınıfları içerisinde gruplama sürecidir .</a:t>
          </a:r>
          <a:endParaRPr lang="en-US" sz="1400" kern="1200" dirty="0"/>
        </a:p>
      </dsp:txBody>
      <dsp:txXfrm>
        <a:off x="484996" y="4075"/>
        <a:ext cx="6071074" cy="806345"/>
      </dsp:txXfrm>
    </dsp:sp>
    <dsp:sp modelId="{990D5D3B-C7D4-4841-9C09-DFA4C72A740E}">
      <dsp:nvSpPr>
        <dsp:cNvPr id="0" name=""/>
        <dsp:cNvSpPr/>
      </dsp:nvSpPr>
      <dsp:spPr>
        <a:xfrm>
          <a:off x="0" y="951419"/>
          <a:ext cx="6635750" cy="4197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4735A-13D8-42DD-AD94-11B8FD708A36}">
      <dsp:nvSpPr>
        <dsp:cNvPr id="0" name=""/>
        <dsp:cNvSpPr/>
      </dsp:nvSpPr>
      <dsp:spPr>
        <a:xfrm>
          <a:off x="126963" y="1045855"/>
          <a:ext cx="231069" cy="2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B9A951-9060-4722-853B-E898DCB5BD1C}">
      <dsp:nvSpPr>
        <dsp:cNvPr id="0" name=""/>
        <dsp:cNvSpPr/>
      </dsp:nvSpPr>
      <dsp:spPr>
        <a:xfrm>
          <a:off x="484996" y="951419"/>
          <a:ext cx="6071074" cy="56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a:t>Veri kümeleme, küme analizi olarak da tanımlanmaktadır</a:t>
          </a:r>
          <a:endParaRPr lang="en-US" sz="1400" kern="1200"/>
        </a:p>
      </dsp:txBody>
      <dsp:txXfrm>
        <a:off x="484996" y="951419"/>
        <a:ext cx="6071074" cy="563992"/>
      </dsp:txXfrm>
    </dsp:sp>
    <dsp:sp modelId="{812FE7E1-C65D-4B9C-966A-1951505B9633}">
      <dsp:nvSpPr>
        <dsp:cNvPr id="0" name=""/>
        <dsp:cNvSpPr/>
      </dsp:nvSpPr>
      <dsp:spPr>
        <a:xfrm>
          <a:off x="0" y="1656409"/>
          <a:ext cx="6635750" cy="4197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40D85-B9A0-42F4-89C4-06FD5358AC76}">
      <dsp:nvSpPr>
        <dsp:cNvPr id="0" name=""/>
        <dsp:cNvSpPr/>
      </dsp:nvSpPr>
      <dsp:spPr>
        <a:xfrm>
          <a:off x="126963" y="1750845"/>
          <a:ext cx="231069" cy="2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CAD2E0-6B0B-4F61-8A89-F61C23DB8448}">
      <dsp:nvSpPr>
        <dsp:cNvPr id="0" name=""/>
        <dsp:cNvSpPr/>
      </dsp:nvSpPr>
      <dsp:spPr>
        <a:xfrm>
          <a:off x="484996" y="1656409"/>
          <a:ext cx="6071074" cy="56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a:t>Kümeleme analizinde desen, nokta veya nesnelerin doğal olarak gruplandırılması yapılmaktadır.</a:t>
          </a:r>
          <a:endParaRPr lang="en-US" sz="1400" kern="1200"/>
        </a:p>
      </dsp:txBody>
      <dsp:txXfrm>
        <a:off x="484996" y="1656409"/>
        <a:ext cx="6071074" cy="563992"/>
      </dsp:txXfrm>
    </dsp:sp>
    <dsp:sp modelId="{379C693A-2E67-4C3D-BFB1-9B0E4CF4FC70}">
      <dsp:nvSpPr>
        <dsp:cNvPr id="0" name=""/>
        <dsp:cNvSpPr/>
      </dsp:nvSpPr>
      <dsp:spPr>
        <a:xfrm>
          <a:off x="0" y="2361400"/>
          <a:ext cx="6635750" cy="4197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BF5E22-E02E-4CBD-8B29-309A616D704F}">
      <dsp:nvSpPr>
        <dsp:cNvPr id="0" name=""/>
        <dsp:cNvSpPr/>
      </dsp:nvSpPr>
      <dsp:spPr>
        <a:xfrm>
          <a:off x="126963" y="2455836"/>
          <a:ext cx="231069" cy="230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AFFF00-EA5B-43D9-814C-17FCF222D0EF}">
      <dsp:nvSpPr>
        <dsp:cNvPr id="0" name=""/>
        <dsp:cNvSpPr/>
      </dsp:nvSpPr>
      <dsp:spPr>
        <a:xfrm>
          <a:off x="484996" y="2361400"/>
          <a:ext cx="6071074" cy="56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a:t>Kümeleme analizi ile çok değişkenli özellikler içeren veriler kümelendirilebilmektedir.</a:t>
          </a:r>
          <a:endParaRPr lang="en-US" sz="1400" kern="1200"/>
        </a:p>
      </dsp:txBody>
      <dsp:txXfrm>
        <a:off x="484996" y="2361400"/>
        <a:ext cx="6071074" cy="563992"/>
      </dsp:txXfrm>
    </dsp:sp>
    <dsp:sp modelId="{5B1613DB-9199-4630-97F9-B3BA8342A272}">
      <dsp:nvSpPr>
        <dsp:cNvPr id="0" name=""/>
        <dsp:cNvSpPr/>
      </dsp:nvSpPr>
      <dsp:spPr>
        <a:xfrm>
          <a:off x="0" y="3066390"/>
          <a:ext cx="6635750" cy="4197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4E220A-C769-4FA7-8398-8723C2B54B70}">
      <dsp:nvSpPr>
        <dsp:cNvPr id="0" name=""/>
        <dsp:cNvSpPr/>
      </dsp:nvSpPr>
      <dsp:spPr>
        <a:xfrm>
          <a:off x="126963" y="3160826"/>
          <a:ext cx="231069" cy="2308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095FB5-B743-4B1A-B752-E4634463B8E5}">
      <dsp:nvSpPr>
        <dsp:cNvPr id="0" name=""/>
        <dsp:cNvSpPr/>
      </dsp:nvSpPr>
      <dsp:spPr>
        <a:xfrm>
          <a:off x="484996" y="3066390"/>
          <a:ext cx="6071074" cy="56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a:t>Kümeleme yöntemi örüntü tanıma, veri analizi, görüntü işleme, market araştırmaları, vb. gibi çeşitli alanlarda kullanılmaktadır.</a:t>
          </a:r>
          <a:endParaRPr lang="en-US" sz="1400" kern="1200"/>
        </a:p>
      </dsp:txBody>
      <dsp:txXfrm>
        <a:off x="484996" y="3066390"/>
        <a:ext cx="6071074" cy="563992"/>
      </dsp:txXfrm>
    </dsp:sp>
    <dsp:sp modelId="{49DD256C-120D-43DD-9F55-015CCBF9BF1E}">
      <dsp:nvSpPr>
        <dsp:cNvPr id="0" name=""/>
        <dsp:cNvSpPr/>
      </dsp:nvSpPr>
      <dsp:spPr>
        <a:xfrm>
          <a:off x="0" y="3771381"/>
          <a:ext cx="6635750" cy="4197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12D5D-0524-4432-B9D7-BC588238D57D}">
      <dsp:nvSpPr>
        <dsp:cNvPr id="0" name=""/>
        <dsp:cNvSpPr/>
      </dsp:nvSpPr>
      <dsp:spPr>
        <a:xfrm>
          <a:off x="126963" y="3865817"/>
          <a:ext cx="231069" cy="2308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90A54E-8542-42DC-99FC-F7BC246F75B4}">
      <dsp:nvSpPr>
        <dsp:cNvPr id="0" name=""/>
        <dsp:cNvSpPr/>
      </dsp:nvSpPr>
      <dsp:spPr>
        <a:xfrm>
          <a:off x="484996" y="3771381"/>
          <a:ext cx="6071074" cy="56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a:t>Önerilen çalışmada ortamda bulunan nesneler, alan, çap, yarıçap, genişlik, yükseklik vb. özellikleri kullanılarak sınıflandırılmaktadır.</a:t>
          </a:r>
          <a:endParaRPr lang="en-US" sz="1400" kern="1200"/>
        </a:p>
      </dsp:txBody>
      <dsp:txXfrm>
        <a:off x="484996" y="3771381"/>
        <a:ext cx="6071074" cy="563992"/>
      </dsp:txXfrm>
    </dsp:sp>
    <dsp:sp modelId="{B6EF6289-1811-4B8F-9D37-593B25BE6C62}">
      <dsp:nvSpPr>
        <dsp:cNvPr id="0" name=""/>
        <dsp:cNvSpPr/>
      </dsp:nvSpPr>
      <dsp:spPr>
        <a:xfrm>
          <a:off x="0" y="4476372"/>
          <a:ext cx="6635750" cy="4197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BE3A5-2597-4ECD-9392-7DD6FD24722E}">
      <dsp:nvSpPr>
        <dsp:cNvPr id="0" name=""/>
        <dsp:cNvSpPr/>
      </dsp:nvSpPr>
      <dsp:spPr>
        <a:xfrm>
          <a:off x="126963" y="4570808"/>
          <a:ext cx="231069" cy="23084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910EA5-02CF-4220-AF9F-4F0A0C831F54}">
      <dsp:nvSpPr>
        <dsp:cNvPr id="0" name=""/>
        <dsp:cNvSpPr/>
      </dsp:nvSpPr>
      <dsp:spPr>
        <a:xfrm>
          <a:off x="484996" y="4476372"/>
          <a:ext cx="6071074" cy="56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89" tIns="59689" rIns="59689" bIns="59689" numCol="1" spcCol="1270" anchor="ctr" anchorCtr="0">
          <a:noAutofit/>
        </a:bodyPr>
        <a:lstStyle/>
        <a:p>
          <a:pPr marL="0" lvl="0" indent="0" algn="l" defTabSz="622300">
            <a:lnSpc>
              <a:spcPct val="90000"/>
            </a:lnSpc>
            <a:spcBef>
              <a:spcPct val="0"/>
            </a:spcBef>
            <a:spcAft>
              <a:spcPct val="35000"/>
            </a:spcAft>
            <a:buNone/>
          </a:pPr>
          <a:r>
            <a:rPr lang="tr-TR" sz="1400" b="0" i="0" kern="1200"/>
            <a:t>Yapılan çalışmada, görüntü işleme teknikleri kullanılarak bulunan nesnelerin sınıflandırma işleminde iki farklı kümeleme yöntemi önerilmektedir</a:t>
          </a:r>
          <a:endParaRPr lang="en-US" sz="1400" kern="1200"/>
        </a:p>
      </dsp:txBody>
      <dsp:txXfrm>
        <a:off x="484996" y="4476372"/>
        <a:ext cx="6071074" cy="5639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204492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EEF0218-BCEB-443B-8721-EB78285F04F4}"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44826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365792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52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230600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3294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761423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2470455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352654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29699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0375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EEF0218-BCEB-443B-8721-EB78285F04F4}"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374102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EEF0218-BCEB-443B-8721-EB78285F04F4}"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20332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25117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20957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3EEF0218-BCEB-443B-8721-EB78285F04F4}" type="datetimeFigureOut">
              <a:rPr lang="tr-TR" smtClean="0"/>
              <a:t>15.12.2022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69372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EEF0218-BCEB-443B-8721-EB78285F04F4}"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F8FB0C-DF8D-4AA5-ABF6-E420A1201687}" type="slidenum">
              <a:rPr lang="tr-TR" smtClean="0"/>
              <a:t>‹#›</a:t>
            </a:fld>
            <a:endParaRPr lang="tr-TR"/>
          </a:p>
        </p:txBody>
      </p:sp>
    </p:spTree>
    <p:extLst>
      <p:ext uri="{BB962C8B-B14F-4D97-AF65-F5344CB8AC3E}">
        <p14:creationId xmlns:p14="http://schemas.microsoft.com/office/powerpoint/2010/main" val="171147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EF0218-BCEB-443B-8721-EB78285F04F4}" type="datetimeFigureOut">
              <a:rPr lang="tr-TR" smtClean="0"/>
              <a:t>15.12.2022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F8FB0C-DF8D-4AA5-ABF6-E420A1201687}" type="slidenum">
              <a:rPr lang="tr-TR" smtClean="0"/>
              <a:t>‹#›</a:t>
            </a:fld>
            <a:endParaRPr lang="tr-TR"/>
          </a:p>
        </p:txBody>
      </p:sp>
    </p:spTree>
    <p:extLst>
      <p:ext uri="{BB962C8B-B14F-4D97-AF65-F5344CB8AC3E}">
        <p14:creationId xmlns:p14="http://schemas.microsoft.com/office/powerpoint/2010/main" val="42121998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Alt Başlık 2">
            <a:extLst>
              <a:ext uri="{FF2B5EF4-FFF2-40B4-BE49-F238E27FC236}">
                <a16:creationId xmlns:a16="http://schemas.microsoft.com/office/drawing/2014/main" id="{BFADE379-B59D-320D-ED21-FE2D0A5FA729}"/>
              </a:ext>
            </a:extLst>
          </p:cNvPr>
          <p:cNvSpPr>
            <a:spLocks noGrp="1"/>
          </p:cNvSpPr>
          <p:nvPr>
            <p:ph type="subTitle" idx="1"/>
          </p:nvPr>
        </p:nvSpPr>
        <p:spPr>
          <a:xfrm>
            <a:off x="1154955" y="1266958"/>
            <a:ext cx="2904124" cy="4528457"/>
          </a:xfrm>
        </p:spPr>
        <p:txBody>
          <a:bodyPr anchor="ctr">
            <a:normAutofit/>
          </a:bodyPr>
          <a:lstStyle/>
          <a:p>
            <a:pPr algn="r"/>
            <a:r>
              <a:rPr lang="tr-TR">
                <a:solidFill>
                  <a:schemeClr val="tx2"/>
                </a:solidFill>
              </a:rPr>
              <a:t>Zeynel ABİDDİN aydar</a:t>
            </a:r>
          </a:p>
          <a:p>
            <a:pPr algn="r"/>
            <a:r>
              <a:rPr lang="tr-TR">
                <a:solidFill>
                  <a:schemeClr val="tx2"/>
                </a:solidFill>
              </a:rPr>
              <a:t>02205076039</a:t>
            </a:r>
          </a:p>
        </p:txBody>
      </p:sp>
    </p:spTree>
    <p:extLst>
      <p:ext uri="{BB962C8B-B14F-4D97-AF65-F5344CB8AC3E}">
        <p14:creationId xmlns:p14="http://schemas.microsoft.com/office/powerpoint/2010/main" val="225852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6BB49-56A2-9179-DFF2-AB1F760F9CB7}"/>
              </a:ext>
            </a:extLst>
          </p:cNvPr>
          <p:cNvSpPr>
            <a:spLocks noGrp="1"/>
          </p:cNvSpPr>
          <p:nvPr>
            <p:ph type="title"/>
          </p:nvPr>
        </p:nvSpPr>
        <p:spPr>
          <a:xfrm>
            <a:off x="648929" y="629266"/>
            <a:ext cx="4944152" cy="1622321"/>
          </a:xfrm>
        </p:spPr>
        <p:txBody>
          <a:bodyPr>
            <a:normAutofit/>
          </a:bodyPr>
          <a:lstStyle/>
          <a:p>
            <a:r>
              <a:rPr lang="tr-TR" dirty="0"/>
              <a:t>Bulgular ve Tartışma</a:t>
            </a:r>
          </a:p>
        </p:txBody>
      </p:sp>
      <p:sp>
        <p:nvSpPr>
          <p:cNvPr id="10" name="Rectangle 9">
            <a:extLst>
              <a:ext uri="{FF2B5EF4-FFF2-40B4-BE49-F238E27FC236}">
                <a16:creationId xmlns:a16="http://schemas.microsoft.com/office/drawing/2014/main" id="{A01CF8E8-3809-4B79-ADEA-57B77FFFE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AC78ED9A-A000-47CC-824F-C8C0CC5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373"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EF10D10B-4C47-2BC4-3793-E46D0CFDA70A}"/>
              </a:ext>
            </a:extLst>
          </p:cNvPr>
          <p:cNvPicPr>
            <a:picLocks noChangeAspect="1"/>
          </p:cNvPicPr>
          <p:nvPr/>
        </p:nvPicPr>
        <p:blipFill rotWithShape="1">
          <a:blip r:embed="rId3">
            <a:extLst>
              <a:ext uri="{28A0092B-C50C-407E-A947-70E740481C1C}">
                <a14:useLocalDpi xmlns:a14="http://schemas.microsoft.com/office/drawing/2010/main" val="0"/>
              </a:ext>
            </a:extLst>
          </a:blip>
          <a:srcRect l="4414" r="7222" b="2"/>
          <a:stretch/>
        </p:blipFill>
        <p:spPr>
          <a:xfrm>
            <a:off x="6902956" y="806365"/>
            <a:ext cx="4479038" cy="5095720"/>
          </a:xfrm>
          <a:prstGeom prst="rect">
            <a:avLst/>
          </a:prstGeom>
          <a:effectLst/>
        </p:spPr>
      </p:pic>
      <p:sp>
        <p:nvSpPr>
          <p:cNvPr id="14" name="Rectangle 13">
            <a:extLst>
              <a:ext uri="{FF2B5EF4-FFF2-40B4-BE49-F238E27FC236}">
                <a16:creationId xmlns:a16="http://schemas.microsoft.com/office/drawing/2014/main" id="{315158EE-2B51-42AF-83FF-5560D5B86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CC274BD8-42F8-4D23-A7E6-E46C83CC14EC}"/>
              </a:ext>
            </a:extLst>
          </p:cNvPr>
          <p:cNvSpPr>
            <a:spLocks noGrp="1"/>
          </p:cNvSpPr>
          <p:nvPr>
            <p:ph idx="1"/>
          </p:nvPr>
        </p:nvSpPr>
        <p:spPr>
          <a:xfrm>
            <a:off x="648930" y="2438400"/>
            <a:ext cx="4944151" cy="3785419"/>
          </a:xfrm>
        </p:spPr>
        <p:txBody>
          <a:bodyPr>
            <a:normAutofit/>
          </a:bodyPr>
          <a:lstStyle/>
          <a:p>
            <a:pPr>
              <a:lnSpc>
                <a:spcPct val="90000"/>
              </a:lnSpc>
            </a:pPr>
            <a:r>
              <a:rPr lang="tr-TR" sz="1100"/>
              <a:t>Bölütleme sonuçları </a:t>
            </a:r>
          </a:p>
          <a:p>
            <a:pPr lvl="1">
              <a:lnSpc>
                <a:spcPct val="90000"/>
              </a:lnSpc>
            </a:pPr>
            <a:r>
              <a:rPr lang="tr-TR" sz="1100"/>
              <a:t>Üç farklı eşikleme algoritması iyileştirilmiş </a:t>
            </a:r>
            <a:r>
              <a:rPr lang="tr-TR" sz="1100" err="1"/>
              <a:t>fundus</a:t>
            </a:r>
            <a:r>
              <a:rPr lang="tr-TR" sz="1100"/>
              <a:t> görüntüleri üzerinde uygulanarak damar piksellerinin bölütlenmesi sağlanmıştır. İyileştirilmiş görüntüler eşikleme işlemine tabi tutulduktan sonra çıktı görüntüleri üzerinde performans iyileştirilmesi yapılmıştır. </a:t>
            </a:r>
          </a:p>
          <a:p>
            <a:pPr lvl="1">
              <a:lnSpc>
                <a:spcPct val="90000"/>
              </a:lnSpc>
            </a:pPr>
            <a:r>
              <a:rPr lang="tr-TR" sz="1100"/>
              <a:t>Performans iyileştirme yönteminde damara ait olmayan damar benzeri görüntüler morfolojik işlemler kullanılarak yok edilmiştir. </a:t>
            </a:r>
          </a:p>
          <a:p>
            <a:pPr lvl="1">
              <a:lnSpc>
                <a:spcPct val="90000"/>
              </a:lnSpc>
            </a:pPr>
            <a:r>
              <a:rPr lang="tr-TR" sz="1100"/>
              <a:t>Bu aşama bağlı bileşen analizi kullanılarak önce küçük nesneler silinmiş daha sonrada damardan kopuk küçük boşluklar doldurulmuştur. </a:t>
            </a:r>
          </a:p>
          <a:p>
            <a:pPr lvl="1">
              <a:lnSpc>
                <a:spcPct val="90000"/>
              </a:lnSpc>
            </a:pPr>
            <a:r>
              <a:rPr lang="tr-TR" sz="1100" err="1"/>
              <a:t>Şekide</a:t>
            </a:r>
            <a:r>
              <a:rPr lang="tr-TR" sz="1100"/>
              <a:t> eşikleme algoritmalarının performans iyileştirme sonuçları görsel olarak sunulmuştur. </a:t>
            </a:r>
          </a:p>
          <a:p>
            <a:pPr lvl="1">
              <a:lnSpc>
                <a:spcPct val="90000"/>
              </a:lnSpc>
            </a:pPr>
            <a:r>
              <a:rPr lang="tr-TR" sz="1100"/>
              <a:t>Şekilde ilk sütunda orijinal görüntüler, ikinci sütunda Bulanık Mantık Tabanlı Eşikleme yöntem sonuçları, üçüncü sütunda Maksimum Entropi Tabanlı Eşikleme yöntem sonuçları, son sütunda Çoklu Eşikleme yöntem sonuçları gösterilmiştir.</a:t>
            </a:r>
          </a:p>
        </p:txBody>
      </p:sp>
    </p:spTree>
    <p:extLst>
      <p:ext uri="{BB962C8B-B14F-4D97-AF65-F5344CB8AC3E}">
        <p14:creationId xmlns:p14="http://schemas.microsoft.com/office/powerpoint/2010/main" val="3349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7"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Başlık 1">
            <a:extLst>
              <a:ext uri="{FF2B5EF4-FFF2-40B4-BE49-F238E27FC236}">
                <a16:creationId xmlns:a16="http://schemas.microsoft.com/office/drawing/2014/main" id="{9BA7AB91-3EC2-26E9-E976-A0B7A6150861}"/>
              </a:ext>
            </a:extLst>
          </p:cNvPr>
          <p:cNvSpPr>
            <a:spLocks noGrp="1"/>
          </p:cNvSpPr>
          <p:nvPr>
            <p:ph type="title"/>
          </p:nvPr>
        </p:nvSpPr>
        <p:spPr>
          <a:xfrm>
            <a:off x="1103312" y="452718"/>
            <a:ext cx="8947522" cy="1400530"/>
          </a:xfrm>
        </p:spPr>
        <p:txBody>
          <a:bodyPr anchor="ctr">
            <a:normAutofit/>
          </a:bodyPr>
          <a:lstStyle/>
          <a:p>
            <a:r>
              <a:rPr lang="tr-TR">
                <a:solidFill>
                  <a:srgbClr val="FFFFFF"/>
                </a:solidFill>
              </a:rPr>
              <a:t>Sonuçlar</a:t>
            </a:r>
          </a:p>
        </p:txBody>
      </p:sp>
      <p:sp>
        <p:nvSpPr>
          <p:cNvPr id="3" name="İçerik Yer Tutucusu 2">
            <a:extLst>
              <a:ext uri="{FF2B5EF4-FFF2-40B4-BE49-F238E27FC236}">
                <a16:creationId xmlns:a16="http://schemas.microsoft.com/office/drawing/2014/main" id="{F9A50F8E-C0D4-83A0-E976-2F99959BEEB5}"/>
              </a:ext>
            </a:extLst>
          </p:cNvPr>
          <p:cNvSpPr>
            <a:spLocks noGrp="1"/>
          </p:cNvSpPr>
          <p:nvPr>
            <p:ph idx="1"/>
          </p:nvPr>
        </p:nvSpPr>
        <p:spPr>
          <a:xfrm>
            <a:off x="1103312" y="2763520"/>
            <a:ext cx="8946541" cy="3484879"/>
          </a:xfrm>
        </p:spPr>
        <p:txBody>
          <a:bodyPr>
            <a:normAutofit/>
          </a:bodyPr>
          <a:lstStyle/>
          <a:p>
            <a:pPr>
              <a:lnSpc>
                <a:spcPct val="90000"/>
              </a:lnSpc>
            </a:pPr>
            <a:r>
              <a:rPr lang="tr-TR" sz="1100"/>
              <a:t>Bu makalede, paylaşıma açık olarak sunulan DRIVE veri seti üzerinde morfolojik işlemlere dayalı bir damar iyileştirme yöntemi kullanılmıştır. </a:t>
            </a:r>
          </a:p>
          <a:p>
            <a:pPr>
              <a:lnSpc>
                <a:spcPct val="90000"/>
              </a:lnSpc>
            </a:pPr>
            <a:r>
              <a:rPr lang="tr-TR" sz="1100"/>
              <a:t>Damar iyileştirme aşamasından sonra Çoklu Eşikleme, Bulanık Mantık Tabanlı Eşikleme ve Maksimum Eşikleme yöntemleri kullanılarak damar bölütlemesi yapılmıştır. </a:t>
            </a:r>
          </a:p>
          <a:p>
            <a:pPr>
              <a:lnSpc>
                <a:spcPct val="90000"/>
              </a:lnSpc>
            </a:pPr>
            <a:r>
              <a:rPr lang="tr-TR" sz="1100"/>
              <a:t>Bu yöntem temelde morfolojik işlemlere dayanmış olsa da asıl amaç eşikleme algoritmalarının yöntem üzerindeki performanslarının karşılaştırılmasıdır. </a:t>
            </a:r>
          </a:p>
          <a:p>
            <a:pPr>
              <a:lnSpc>
                <a:spcPct val="90000"/>
              </a:lnSpc>
            </a:pPr>
            <a:r>
              <a:rPr lang="tr-TR" sz="1100"/>
              <a:t>Eşikleme yöntemleri, doğası ne olursa olsun tüm veriler üzerinde kullanılabilir. </a:t>
            </a:r>
          </a:p>
          <a:p>
            <a:pPr>
              <a:lnSpc>
                <a:spcPct val="90000"/>
              </a:lnSpc>
            </a:pPr>
            <a:r>
              <a:rPr lang="tr-TR" sz="1100"/>
              <a:t>Ancak, farklı eşikleme yöntemlerinin aynı iyileştirilmiş görüntü üzerinde farklı sonuçlar verdiği gözlemlenmiştir. </a:t>
            </a:r>
          </a:p>
          <a:p>
            <a:pPr>
              <a:lnSpc>
                <a:spcPct val="90000"/>
              </a:lnSpc>
            </a:pPr>
            <a:r>
              <a:rPr lang="tr-TR" sz="1100"/>
              <a:t>Bu makalede, Bulanık Mantık Tabanlı Eşikleme yönteminin ortalama doğruluk oranı 0.952 olarak hesaplanmış ve diğer iki eşikleme yönteminden daha yüksek bir değere sahip olmuştur. </a:t>
            </a:r>
          </a:p>
          <a:p>
            <a:pPr>
              <a:lnSpc>
                <a:spcPct val="90000"/>
              </a:lnSpc>
            </a:pPr>
            <a:r>
              <a:rPr lang="tr-TR" sz="1100"/>
              <a:t>Bu makalede elde edilen deneysel sonuçlar tatmin edici bir seviyededir. </a:t>
            </a:r>
          </a:p>
          <a:p>
            <a:pPr>
              <a:lnSpc>
                <a:spcPct val="90000"/>
              </a:lnSpc>
            </a:pPr>
            <a:r>
              <a:rPr lang="tr-TR" sz="1100"/>
              <a:t>Önerilen yöntem geliştirilmeye açıktır. Halka açık bir veri seti kullanıldığı için karşılaştırması ve doğruluğu test edilebilir durumdadır. </a:t>
            </a:r>
          </a:p>
          <a:p>
            <a:pPr>
              <a:lnSpc>
                <a:spcPct val="90000"/>
              </a:lnSpc>
            </a:pPr>
            <a:r>
              <a:rPr lang="tr-TR" sz="1100"/>
              <a:t>İleriki çalışmalarımızda, bu makalede elde ettiğimiz eşikleme yöntemleri tecrübelerimizi kullanarak popüler algoritmalar ile görüntü eşikleme üzerinde çalışmayı hedeflemekteyiz.</a:t>
            </a:r>
          </a:p>
        </p:txBody>
      </p:sp>
    </p:spTree>
    <p:extLst>
      <p:ext uri="{BB962C8B-B14F-4D97-AF65-F5344CB8AC3E}">
        <p14:creationId xmlns:p14="http://schemas.microsoft.com/office/powerpoint/2010/main" val="407152587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2785035B-BBA8-3E1B-EDFB-89D00D4BFDEE}"/>
              </a:ext>
            </a:extLst>
          </p:cNvPr>
          <p:cNvPicPr>
            <a:picLocks noChangeAspect="1"/>
          </p:cNvPicPr>
          <p:nvPr/>
        </p:nvPicPr>
        <p:blipFill rotWithShape="1">
          <a:blip r:embed="rId7">
            <a:duotone>
              <a:prstClr val="black"/>
              <a:schemeClr val="accent5">
                <a:tint val="45000"/>
                <a:satMod val="400000"/>
              </a:schemeClr>
            </a:duotone>
            <a:alphaModFix amt="25000"/>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95947D5D-593F-DD42-37DA-CC0B87AE9202}"/>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4500"/>
              <a:t>Görüntü işleme teknikleri ve kümeleme yöntemleri kullanılarak fındık meyvesinin tespit ve sınıflandırılması</a:t>
            </a: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65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DF7C3EAD-74C9-1C2D-0B1B-734CAC71E2B6}"/>
              </a:ext>
            </a:extLst>
          </p:cNvPr>
          <p:cNvSpPr>
            <a:spLocks noGrp="1"/>
          </p:cNvSpPr>
          <p:nvPr>
            <p:ph type="title"/>
          </p:nvPr>
        </p:nvSpPr>
        <p:spPr>
          <a:xfrm>
            <a:off x="648930" y="629267"/>
            <a:ext cx="9252154" cy="1016654"/>
          </a:xfrm>
        </p:spPr>
        <p:txBody>
          <a:bodyPr>
            <a:normAutofit/>
          </a:bodyPr>
          <a:lstStyle/>
          <a:p>
            <a:r>
              <a:rPr lang="tr-TR">
                <a:solidFill>
                  <a:srgbClr val="EBEBEB"/>
                </a:solidFill>
              </a:rPr>
              <a:t>GİRİŞ</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İçerik Yer Tutucusu 2">
            <a:extLst>
              <a:ext uri="{FF2B5EF4-FFF2-40B4-BE49-F238E27FC236}">
                <a16:creationId xmlns:a16="http://schemas.microsoft.com/office/drawing/2014/main" id="{B4CEBA78-8355-B624-5711-514CB1C1356B}"/>
              </a:ext>
            </a:extLst>
          </p:cNvPr>
          <p:cNvGraphicFramePr>
            <a:graphicFrameLocks noGrp="1"/>
          </p:cNvGraphicFramePr>
          <p:nvPr>
            <p:ph idx="1"/>
            <p:extLst>
              <p:ext uri="{D42A27DB-BD31-4B8C-83A1-F6EECF244321}">
                <p14:modId xmlns:p14="http://schemas.microsoft.com/office/powerpoint/2010/main" val="263057504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2754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F6BE36-7010-1361-4D2E-4E28FCBE740A}"/>
              </a:ext>
            </a:extLst>
          </p:cNvPr>
          <p:cNvSpPr>
            <a:spLocks noGrp="1"/>
          </p:cNvSpPr>
          <p:nvPr>
            <p:ph type="title"/>
          </p:nvPr>
        </p:nvSpPr>
        <p:spPr>
          <a:xfrm>
            <a:off x="648929" y="629266"/>
            <a:ext cx="4944152" cy="1622321"/>
          </a:xfrm>
        </p:spPr>
        <p:txBody>
          <a:bodyPr>
            <a:normAutofit/>
          </a:bodyPr>
          <a:lstStyle/>
          <a:p>
            <a:r>
              <a:rPr lang="tr-TR">
                <a:solidFill>
                  <a:srgbClr val="EBEBEB"/>
                </a:solidFill>
              </a:rPr>
              <a:t>ÖNERİLEN YÖNTEM</a:t>
            </a:r>
          </a:p>
        </p:txBody>
      </p:sp>
      <p:sp>
        <p:nvSpPr>
          <p:cNvPr id="14" name="Rectangle 1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19945785-0DD5-66D2-CE64-6B44FD230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772" y="967430"/>
            <a:ext cx="2923824" cy="4773591"/>
          </a:xfrm>
          <a:prstGeom prst="rect">
            <a:avLst/>
          </a:prstGeom>
          <a:effectLst/>
        </p:spPr>
      </p:pic>
      <p:sp>
        <p:nvSpPr>
          <p:cNvPr id="18" name="Rectangle 1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E185C512-4379-DB5F-1A03-3B1CCAD4840D}"/>
              </a:ext>
            </a:extLst>
          </p:cNvPr>
          <p:cNvSpPr>
            <a:spLocks noGrp="1"/>
          </p:cNvSpPr>
          <p:nvPr>
            <p:ph idx="1"/>
          </p:nvPr>
        </p:nvSpPr>
        <p:spPr>
          <a:xfrm>
            <a:off x="648930" y="2438400"/>
            <a:ext cx="4944151" cy="3785419"/>
          </a:xfrm>
        </p:spPr>
        <p:txBody>
          <a:bodyPr>
            <a:normAutofit/>
          </a:bodyPr>
          <a:lstStyle/>
          <a:p>
            <a:pPr>
              <a:lnSpc>
                <a:spcPct val="90000"/>
              </a:lnSpc>
            </a:pPr>
            <a:r>
              <a:rPr lang="tr-TR" sz="1600">
                <a:solidFill>
                  <a:srgbClr val="FFFFFF"/>
                </a:solidFill>
              </a:rPr>
              <a:t>Ortamda bulunan aynı nesnelerin tespit edilerek, sınıflandırılmasına yönelik yapılan çalışmada üç aşamalı bir yöntem önerilmektedir. Önerilen yönteme ait aşamalar Şekilde sunulmaktadır.</a:t>
            </a:r>
          </a:p>
          <a:p>
            <a:pPr>
              <a:lnSpc>
                <a:spcPct val="90000"/>
              </a:lnSpc>
            </a:pPr>
            <a:r>
              <a:rPr lang="tr-TR" sz="1600">
                <a:solidFill>
                  <a:srgbClr val="FFFFFF"/>
                </a:solidFill>
              </a:rPr>
              <a:t>Nesnelerin bulunduğu ortamdan alınan görüntü, aşama 1 adımında yer alan “Görüntü Ön İşleme” işlemine tabi tutulmaktadır. </a:t>
            </a:r>
          </a:p>
          <a:p>
            <a:pPr>
              <a:lnSpc>
                <a:spcPct val="90000"/>
              </a:lnSpc>
            </a:pPr>
            <a:r>
              <a:rPr lang="tr-TR" sz="1600">
                <a:solidFill>
                  <a:srgbClr val="FFFFFF"/>
                </a:solidFill>
              </a:rPr>
              <a:t>Aşama 2’de “Nesne Bulma ve Özellik Çıkarımı İşlemi” ile ortamdaki nesnelerin, boyut ve alan gibi özellikleri çıkartılmaktadır.</a:t>
            </a:r>
          </a:p>
          <a:p>
            <a:pPr>
              <a:lnSpc>
                <a:spcPct val="90000"/>
              </a:lnSpc>
            </a:pPr>
            <a:r>
              <a:rPr lang="tr-TR" sz="1600">
                <a:solidFill>
                  <a:srgbClr val="FFFFFF"/>
                </a:solidFill>
              </a:rPr>
              <a:t>Son aşamada ise, aşama 2’de elde edilen veriler kullanılarak her bir nesnenin sınıflandırılması gerçekleştirilmektedir</a:t>
            </a:r>
          </a:p>
        </p:txBody>
      </p:sp>
    </p:spTree>
    <p:extLst>
      <p:ext uri="{BB962C8B-B14F-4D97-AF65-F5344CB8AC3E}">
        <p14:creationId xmlns:p14="http://schemas.microsoft.com/office/powerpoint/2010/main" val="892419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B9689C-AD68-44A3-BFB4-C27BBA9A6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1CC443F-1B20-C49C-74AA-AD99987B47C1}"/>
              </a:ext>
            </a:extLst>
          </p:cNvPr>
          <p:cNvSpPr>
            <a:spLocks noGrp="1"/>
          </p:cNvSpPr>
          <p:nvPr>
            <p:ph type="title"/>
          </p:nvPr>
        </p:nvSpPr>
        <p:spPr>
          <a:xfrm>
            <a:off x="648929" y="629266"/>
            <a:ext cx="6586491" cy="1622321"/>
          </a:xfrm>
        </p:spPr>
        <p:txBody>
          <a:bodyPr>
            <a:normAutofit/>
          </a:bodyPr>
          <a:lstStyle/>
          <a:p>
            <a:r>
              <a:rPr lang="tr-TR">
                <a:solidFill>
                  <a:srgbClr val="EBEBEB"/>
                </a:solidFill>
              </a:rPr>
              <a:t>Görüntü ön işleme aşaması</a:t>
            </a:r>
          </a:p>
        </p:txBody>
      </p:sp>
      <p:sp>
        <p:nvSpPr>
          <p:cNvPr id="12" name="Rectangle 11">
            <a:extLst>
              <a:ext uri="{FF2B5EF4-FFF2-40B4-BE49-F238E27FC236}">
                <a16:creationId xmlns:a16="http://schemas.microsoft.com/office/drawing/2014/main" id="{6E073616-E93D-4D7C-9EA1-43F1D5DF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0121EE82-A9A4-4B7E-928A-257CF299F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460755"/>
            <a:ext cx="366674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EB408B77-3F24-6D73-E2A9-353575E2A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5675" y="1104491"/>
            <a:ext cx="2697479" cy="4495798"/>
          </a:xfrm>
          <a:prstGeom prst="rect">
            <a:avLst/>
          </a:prstGeom>
          <a:effectLst/>
        </p:spPr>
      </p:pic>
      <p:sp>
        <p:nvSpPr>
          <p:cNvPr id="16" name="Rectangle 15">
            <a:extLst>
              <a:ext uri="{FF2B5EF4-FFF2-40B4-BE49-F238E27FC236}">
                <a16:creationId xmlns:a16="http://schemas.microsoft.com/office/drawing/2014/main" id="{86EEAAB6-E00B-4F7A-AD69-0666D48AE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BB7EFF7F-AC4F-8994-F611-7E9D1B6BF802}"/>
              </a:ext>
            </a:extLst>
          </p:cNvPr>
          <p:cNvSpPr>
            <a:spLocks noGrp="1"/>
          </p:cNvSpPr>
          <p:nvPr>
            <p:ph idx="1"/>
          </p:nvPr>
        </p:nvSpPr>
        <p:spPr>
          <a:xfrm>
            <a:off x="648930" y="2438400"/>
            <a:ext cx="6586489" cy="3785419"/>
          </a:xfrm>
        </p:spPr>
        <p:txBody>
          <a:bodyPr>
            <a:normAutofit/>
          </a:bodyPr>
          <a:lstStyle/>
          <a:p>
            <a:pPr>
              <a:lnSpc>
                <a:spcPct val="90000"/>
              </a:lnSpc>
            </a:pPr>
            <a:r>
              <a:rPr lang="tr-TR" sz="1000">
                <a:solidFill>
                  <a:srgbClr val="FFFFFF"/>
                </a:solidFill>
              </a:rPr>
              <a:t>Görüntü ön işleme aşamasında, kameradan alınan görüntü üzerinde sırasıyla filtreleme, resmin grileştirilmesi ve ikili resme çevrilmesi işlemleri uygulanmaktadır.</a:t>
            </a:r>
          </a:p>
          <a:p>
            <a:pPr>
              <a:lnSpc>
                <a:spcPct val="90000"/>
              </a:lnSpc>
            </a:pPr>
            <a:r>
              <a:rPr lang="tr-TR" sz="1000">
                <a:solidFill>
                  <a:srgbClr val="FFFFFF"/>
                </a:solidFill>
              </a:rPr>
              <a:t>Bu işlemlerin gerçekleştirilmesinden sonra görüntü üzerinde yer alan ve ilgilenilen nesneler daha belirgin ve kolay işlenebilir hale getirilmektedir.</a:t>
            </a:r>
          </a:p>
          <a:p>
            <a:pPr>
              <a:lnSpc>
                <a:spcPct val="90000"/>
              </a:lnSpc>
            </a:pPr>
            <a:r>
              <a:rPr lang="tr-TR" sz="1000">
                <a:solidFill>
                  <a:srgbClr val="FFFFFF"/>
                </a:solidFill>
              </a:rPr>
              <a:t>Şekilde görüntü ön işleme aşamasında uygulanan adımlar sunulmaktadır.</a:t>
            </a:r>
          </a:p>
          <a:p>
            <a:pPr>
              <a:lnSpc>
                <a:spcPct val="90000"/>
              </a:lnSpc>
            </a:pPr>
            <a:r>
              <a:rPr lang="tr-TR" sz="1000">
                <a:solidFill>
                  <a:srgbClr val="FFFFFF"/>
                </a:solidFill>
              </a:rPr>
              <a:t>Filtre uygulama adımında, görüntü üzerinde yer alan tuz biber gürültülerinin giderilmesi ve resimde yer alan gereksiz ayrıntıların azaltılması sağlanmaktadır.</a:t>
            </a:r>
          </a:p>
          <a:p>
            <a:pPr>
              <a:lnSpc>
                <a:spcPct val="90000"/>
              </a:lnSpc>
            </a:pPr>
            <a:r>
              <a:rPr lang="tr-TR" sz="1000">
                <a:solidFill>
                  <a:srgbClr val="FFFFFF"/>
                </a:solidFill>
              </a:rPr>
              <a:t>Kameradan alınan görüntü matrisi üzerinde, 3x3, 5x5 vb küçük bir çekirdek matrisinin gezdirilmesi sonucunda filtreleme işlemi gerçekleşmektedir.</a:t>
            </a:r>
          </a:p>
          <a:p>
            <a:pPr>
              <a:lnSpc>
                <a:spcPct val="90000"/>
              </a:lnSpc>
            </a:pPr>
            <a:r>
              <a:rPr lang="tr-TR" sz="1000">
                <a:solidFill>
                  <a:srgbClr val="FFFFFF"/>
                </a:solidFill>
              </a:rPr>
              <a:t>Çalışmada, 3x3 boyutlarında çekirdek matrisi kullanan, ortalama filtreleme yöntemi kullanılmaktadır.</a:t>
            </a:r>
          </a:p>
          <a:p>
            <a:pPr>
              <a:lnSpc>
                <a:spcPct val="90000"/>
              </a:lnSpc>
            </a:pPr>
            <a:r>
              <a:rPr lang="tr-TR" sz="1000">
                <a:solidFill>
                  <a:srgbClr val="FFFFFF"/>
                </a:solidFill>
              </a:rPr>
              <a:t>Çekirdek matrisin boyutlarının büyük seçilmesi, görüntü üzerindeki gürültüleri azaltırken, bulanıklaştırmada yapmaktadır. Gri olarak elde edilen görüntü üzerinde, eşikleme işlemi uygulanarak sadece ilgili nesnelere ait yer alan bölümler kullanılmaktadır.</a:t>
            </a:r>
          </a:p>
          <a:p>
            <a:pPr>
              <a:lnSpc>
                <a:spcPct val="90000"/>
              </a:lnSpc>
            </a:pPr>
            <a:r>
              <a:rPr lang="tr-TR" sz="1000">
                <a:solidFill>
                  <a:srgbClr val="FFFFFF"/>
                </a:solidFill>
              </a:rPr>
              <a:t>Eşikleme işleminde kullanılan en küçük (min) ve en büyük değerler (max) deneysel çalışmalar sonucunda belirlenmektedir.</a:t>
            </a:r>
          </a:p>
          <a:p>
            <a:pPr>
              <a:lnSpc>
                <a:spcPct val="90000"/>
              </a:lnSpc>
            </a:pPr>
            <a:r>
              <a:rPr lang="tr-TR" sz="1000">
                <a:solidFill>
                  <a:srgbClr val="FFFFFF"/>
                </a:solidFill>
              </a:rPr>
              <a:t>Gri görüntü içerisinde yer alan piksel değerleri min ve max değerleri arasında bulunup bulunmadığı karşılaştırılarak, ikili görüntü için yeni değer ataması gerçekleştirilmektedir.</a:t>
            </a:r>
          </a:p>
        </p:txBody>
      </p:sp>
    </p:spTree>
    <p:extLst>
      <p:ext uri="{BB962C8B-B14F-4D97-AF65-F5344CB8AC3E}">
        <p14:creationId xmlns:p14="http://schemas.microsoft.com/office/powerpoint/2010/main" val="411209105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Resim 4">
            <a:extLst>
              <a:ext uri="{FF2B5EF4-FFF2-40B4-BE49-F238E27FC236}">
                <a16:creationId xmlns:a16="http://schemas.microsoft.com/office/drawing/2014/main" id="{67DA1848-BB2E-1B06-30E0-5613FE4D0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469186"/>
            <a:ext cx="5449889" cy="3919624"/>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1825D8B2-C650-A681-68AD-78A66F3CFCFF}"/>
              </a:ext>
            </a:extLst>
          </p:cNvPr>
          <p:cNvSpPr>
            <a:spLocks noGrp="1"/>
          </p:cNvSpPr>
          <p:nvPr>
            <p:ph idx="1"/>
          </p:nvPr>
        </p:nvSpPr>
        <p:spPr>
          <a:xfrm>
            <a:off x="648931" y="2438400"/>
            <a:ext cx="4166509" cy="3785419"/>
          </a:xfrm>
        </p:spPr>
        <p:txBody>
          <a:bodyPr>
            <a:normAutofit/>
          </a:bodyPr>
          <a:lstStyle/>
          <a:p>
            <a:pPr>
              <a:lnSpc>
                <a:spcPct val="90000"/>
              </a:lnSpc>
            </a:pPr>
            <a:r>
              <a:rPr lang="tr-TR" sz="800">
                <a:solidFill>
                  <a:srgbClr val="EBEBEB"/>
                </a:solidFill>
              </a:rPr>
              <a:t>Eşikleme işleminden sonra siyah ve beyaz renkleri içeren görüntü oluşturulmaktadır.</a:t>
            </a:r>
          </a:p>
          <a:p>
            <a:pPr>
              <a:lnSpc>
                <a:spcPct val="90000"/>
              </a:lnSpc>
            </a:pPr>
            <a:r>
              <a:rPr lang="tr-TR" sz="800">
                <a:solidFill>
                  <a:srgbClr val="EBEBEB"/>
                </a:solidFill>
              </a:rPr>
              <a:t>Görüntü içerisinde, siyah bölgelerde istenmeyen beyaz noktalar, beyaz bölgelerde istenmeyen siyah noktalar bulunmaktadır.</a:t>
            </a:r>
          </a:p>
          <a:p>
            <a:pPr>
              <a:lnSpc>
                <a:spcPct val="90000"/>
              </a:lnSpc>
            </a:pPr>
            <a:r>
              <a:rPr lang="tr-TR" sz="800">
                <a:solidFill>
                  <a:srgbClr val="EBEBEB"/>
                </a:solidFill>
              </a:rPr>
              <a:t>Elde edilen ikili görüntü üzerinde yer alan gürültüleri silmek amacıyla morfolojik işlem uygulanmaktadır.</a:t>
            </a:r>
          </a:p>
          <a:p>
            <a:pPr>
              <a:lnSpc>
                <a:spcPct val="90000"/>
              </a:lnSpc>
            </a:pPr>
            <a:r>
              <a:rPr lang="tr-TR" sz="800">
                <a:solidFill>
                  <a:srgbClr val="EBEBEB"/>
                </a:solidFill>
              </a:rPr>
              <a:t>Morfolojik işlemde, girdi olarak verilmekte olan, ikili görüntü üzerinde yapısal element adı verilen 3x3, 5x5 vb. kare matris gezdirilmektedir.</a:t>
            </a:r>
          </a:p>
          <a:p>
            <a:pPr>
              <a:lnSpc>
                <a:spcPct val="90000"/>
              </a:lnSpc>
            </a:pPr>
            <a:r>
              <a:rPr lang="tr-TR" sz="800">
                <a:solidFill>
                  <a:srgbClr val="EBEBEB"/>
                </a:solidFill>
              </a:rPr>
              <a:t>Morfolojik işlem adımında, yapısal element ve ikili görüntü değerlerindeki komşu piksel değerleri kullanılarak görüntü güncellenmektedir.</a:t>
            </a:r>
          </a:p>
          <a:p>
            <a:pPr>
              <a:lnSpc>
                <a:spcPct val="90000"/>
              </a:lnSpc>
            </a:pPr>
            <a:r>
              <a:rPr lang="tr-TR" sz="800">
                <a:solidFill>
                  <a:srgbClr val="EBEBEB"/>
                </a:solidFill>
              </a:rPr>
              <a:t>Önerilen çalışmada, ikili görüntü üzerinde, aşındırma (erosion) ve genişleme (dilation) morfolojik işlemleri uygulanmaktadır.</a:t>
            </a:r>
          </a:p>
          <a:p>
            <a:pPr>
              <a:lnSpc>
                <a:spcPct val="90000"/>
              </a:lnSpc>
            </a:pPr>
            <a:r>
              <a:rPr lang="tr-TR" sz="800">
                <a:solidFill>
                  <a:srgbClr val="EBEBEB"/>
                </a:solidFill>
              </a:rPr>
              <a:t>Aşındırma işlemi, ikili resim üzerinde yer alan beyaz alanları daraltmak ve siyah bölgelerdeki beyazlıkları temizlemek için kullanılmaktadır.</a:t>
            </a:r>
          </a:p>
          <a:p>
            <a:pPr>
              <a:lnSpc>
                <a:spcPct val="90000"/>
              </a:lnSpc>
            </a:pPr>
            <a:r>
              <a:rPr lang="tr-TR" sz="800">
                <a:solidFill>
                  <a:srgbClr val="EBEBEB"/>
                </a:solidFill>
              </a:rPr>
              <a:t>Genişleme işlemi ise, beyaz alanların sınırlarını genişletirken aynı zamanda beyaz bölgede yer alan siyah noktaları temizlemektedir. </a:t>
            </a:r>
          </a:p>
          <a:p>
            <a:pPr>
              <a:lnSpc>
                <a:spcPct val="90000"/>
              </a:lnSpc>
            </a:pPr>
            <a:r>
              <a:rPr lang="tr-TR" sz="800">
                <a:solidFill>
                  <a:srgbClr val="EBEBEB"/>
                </a:solidFill>
              </a:rPr>
              <a:t>Şekilde kameradan alınan ham görüntü ve filtreleme, grileştirme, eşikleme ve morfolojik işlemlerin kameradan alınan ham görüntüye uygulanması sonucunda oluşan görüntüler sunulmaktadır.</a:t>
            </a:r>
          </a:p>
        </p:txBody>
      </p:sp>
    </p:spTree>
    <p:extLst>
      <p:ext uri="{BB962C8B-B14F-4D97-AF65-F5344CB8AC3E}">
        <p14:creationId xmlns:p14="http://schemas.microsoft.com/office/powerpoint/2010/main" val="21431096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FD860881-3795-06D4-A38A-9879FF769835}"/>
              </a:ext>
            </a:extLst>
          </p:cNvPr>
          <p:cNvSpPr>
            <a:spLocks noGrp="1"/>
          </p:cNvSpPr>
          <p:nvPr>
            <p:ph type="title"/>
          </p:nvPr>
        </p:nvSpPr>
        <p:spPr>
          <a:xfrm>
            <a:off x="653143" y="1645920"/>
            <a:ext cx="3522879" cy="4470821"/>
          </a:xfrm>
        </p:spPr>
        <p:txBody>
          <a:bodyPr>
            <a:normAutofit/>
          </a:bodyPr>
          <a:lstStyle/>
          <a:p>
            <a:pPr algn="r"/>
            <a:r>
              <a:rPr lang="tr-TR">
                <a:solidFill>
                  <a:srgbClr val="FFFFFF"/>
                </a:solidFill>
              </a:rPr>
              <a:t>Nesne bulma ve özellik çıkarımı işlemi aşaması</a:t>
            </a:r>
          </a:p>
        </p:txBody>
      </p:sp>
      <p:sp>
        <p:nvSpPr>
          <p:cNvPr id="3" name="İçerik Yer Tutucusu 2">
            <a:extLst>
              <a:ext uri="{FF2B5EF4-FFF2-40B4-BE49-F238E27FC236}">
                <a16:creationId xmlns:a16="http://schemas.microsoft.com/office/drawing/2014/main" id="{42397FA3-809A-F313-C2BA-EFE724B4A0D1}"/>
              </a:ext>
            </a:extLst>
          </p:cNvPr>
          <p:cNvSpPr>
            <a:spLocks noGrp="1"/>
          </p:cNvSpPr>
          <p:nvPr>
            <p:ph idx="1"/>
          </p:nvPr>
        </p:nvSpPr>
        <p:spPr>
          <a:xfrm>
            <a:off x="5204109" y="1645920"/>
            <a:ext cx="5919503" cy="4470821"/>
          </a:xfrm>
        </p:spPr>
        <p:txBody>
          <a:bodyPr>
            <a:normAutofit/>
          </a:bodyPr>
          <a:lstStyle/>
          <a:p>
            <a:pPr>
              <a:lnSpc>
                <a:spcPct val="90000"/>
              </a:lnSpc>
            </a:pPr>
            <a:r>
              <a:rPr lang="tr-TR" sz="1300"/>
              <a:t>Nesne bulma ve özellik çıkarımı işlemi aşamasında, görüntü ön işleme aşamasından geçirilerek elde edilen ikili görüntü üzerinde nesnelerin bulunması ve her bir nesneye ait özelliklerin çıkarımı işlemleri gerçekleştirilmektedir.</a:t>
            </a:r>
          </a:p>
          <a:p>
            <a:pPr>
              <a:lnSpc>
                <a:spcPct val="90000"/>
              </a:lnSpc>
            </a:pPr>
            <a:r>
              <a:rPr lang="tr-TR" sz="1300"/>
              <a:t>Nesnelerin görüntü düzleminde kaplamış olduğu alan, nesne boyları ve nesne merkezine ait koordinatlar özellik çıkarım vektörlerinde bulunmaktadır.</a:t>
            </a:r>
          </a:p>
          <a:p>
            <a:pPr>
              <a:lnSpc>
                <a:spcPct val="90000"/>
              </a:lnSpc>
            </a:pPr>
            <a:r>
              <a:rPr lang="tr-TR" sz="1300"/>
              <a:t>Görüntü ön işleme sonunda elde edilen ikili resimde her bir nesneye ait dış hatlar, Suzuki ve </a:t>
            </a:r>
            <a:r>
              <a:rPr lang="tr-TR" sz="1300" err="1"/>
              <a:t>Abe</a:t>
            </a:r>
            <a:r>
              <a:rPr lang="tr-TR" sz="1300"/>
              <a:t> tarafından 1985 yılında geliştirilmiş olan algoritma kullanılarak bulunmuştur.</a:t>
            </a:r>
          </a:p>
          <a:p>
            <a:pPr>
              <a:lnSpc>
                <a:spcPct val="90000"/>
              </a:lnSpc>
            </a:pPr>
            <a:r>
              <a:rPr lang="tr-TR" sz="1300"/>
              <a:t>Her bir nesneye ait dış hatlar ve nesne numaraları belirlendikten sonra, nesnenin alanını hesaplamak için moment alma işlemi gerçekleştirilmektedir.</a:t>
            </a:r>
          </a:p>
          <a:p>
            <a:pPr>
              <a:lnSpc>
                <a:spcPct val="90000"/>
              </a:lnSpc>
            </a:pPr>
            <a:r>
              <a:rPr lang="tr-TR" sz="1300"/>
              <a:t>Ortamda yer alan nesnelere ait alan ve boyut bilgilerinin cm veya mm cinsinden hesaplanabilmesi amacıyla, A4 kağıdının köşesine 50mm x 50mm boyutlarında referans bir kare çizilmiştir.</a:t>
            </a:r>
          </a:p>
          <a:p>
            <a:pPr>
              <a:lnSpc>
                <a:spcPct val="90000"/>
              </a:lnSpc>
            </a:pPr>
            <a:r>
              <a:rPr lang="tr-TR" sz="1300"/>
              <a:t>Referans karesinin alanı piksel cinsinden hesaplanarak, gerçek alana oranlanmaktadır.</a:t>
            </a:r>
          </a:p>
          <a:p>
            <a:pPr>
              <a:lnSpc>
                <a:spcPct val="90000"/>
              </a:lnSpc>
            </a:pPr>
            <a:r>
              <a:rPr lang="tr-TR" sz="1300"/>
              <a:t>Bu sayede piksel / mm dönüşüm işlemi program tarafından otomatik olarak gerçekleştirilmektedir.</a:t>
            </a:r>
          </a:p>
        </p:txBody>
      </p:sp>
    </p:spTree>
    <p:extLst>
      <p:ext uri="{BB962C8B-B14F-4D97-AF65-F5344CB8AC3E}">
        <p14:creationId xmlns:p14="http://schemas.microsoft.com/office/powerpoint/2010/main" val="396207509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98DB0C6-4178-19CE-32F9-F0D55B19ED0D}"/>
              </a:ext>
            </a:extLst>
          </p:cNvPr>
          <p:cNvSpPr>
            <a:spLocks noGrp="1"/>
          </p:cNvSpPr>
          <p:nvPr>
            <p:ph type="title"/>
          </p:nvPr>
        </p:nvSpPr>
        <p:spPr>
          <a:xfrm>
            <a:off x="643855" y="1447800"/>
            <a:ext cx="3108626" cy="4572000"/>
          </a:xfrm>
        </p:spPr>
        <p:txBody>
          <a:bodyPr anchor="ctr">
            <a:normAutofit/>
          </a:bodyPr>
          <a:lstStyle/>
          <a:p>
            <a:r>
              <a:rPr lang="tr-TR" sz="3200">
                <a:solidFill>
                  <a:srgbClr val="F2F2F2"/>
                </a:solidFill>
              </a:rPr>
              <a:t>Sınıflandırma işlemi aşamasına ait adımlar</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İçerik Yer Tutucusu 2">
            <a:extLst>
              <a:ext uri="{FF2B5EF4-FFF2-40B4-BE49-F238E27FC236}">
                <a16:creationId xmlns:a16="http://schemas.microsoft.com/office/drawing/2014/main" id="{541D3871-B862-1860-918D-3D0F41C4F598}"/>
              </a:ext>
            </a:extLst>
          </p:cNvPr>
          <p:cNvGraphicFramePr>
            <a:graphicFrameLocks noGrp="1"/>
          </p:cNvGraphicFramePr>
          <p:nvPr>
            <p:ph idx="1"/>
            <p:extLst>
              <p:ext uri="{D42A27DB-BD31-4B8C-83A1-F6EECF244321}">
                <p14:modId xmlns:p14="http://schemas.microsoft.com/office/powerpoint/2010/main" val="4015236066"/>
              </p:ext>
            </p:extLst>
          </p:nvPr>
        </p:nvGraphicFramePr>
        <p:xfrm>
          <a:off x="5048250" y="1447800"/>
          <a:ext cx="6635750" cy="5044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6292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9E4618-0B28-7662-CC4B-05C985FAF0B4}"/>
              </a:ext>
            </a:extLst>
          </p:cNvPr>
          <p:cNvSpPr>
            <a:spLocks noGrp="1"/>
          </p:cNvSpPr>
          <p:nvPr>
            <p:ph type="title"/>
          </p:nvPr>
        </p:nvSpPr>
        <p:spPr>
          <a:xfrm>
            <a:off x="648930" y="629266"/>
            <a:ext cx="9252154" cy="1223983"/>
          </a:xfrm>
        </p:spPr>
        <p:txBody>
          <a:bodyPr>
            <a:normAutofit/>
          </a:bodyPr>
          <a:lstStyle/>
          <a:p>
            <a:r>
              <a:rPr lang="tr-TR"/>
              <a:t>Ortalama tabanlı sınıflandırma</a:t>
            </a:r>
            <a:endParaRPr lang="tr-TR" dirty="0"/>
          </a:p>
        </p:txBody>
      </p:sp>
      <p:sp>
        <p:nvSpPr>
          <p:cNvPr id="3" name="İçerik Yer Tutucusu 2">
            <a:extLst>
              <a:ext uri="{FF2B5EF4-FFF2-40B4-BE49-F238E27FC236}">
                <a16:creationId xmlns:a16="http://schemas.microsoft.com/office/drawing/2014/main" id="{4F044C94-C5E8-096F-FFA8-0C2230A07B7A}"/>
              </a:ext>
            </a:extLst>
          </p:cNvPr>
          <p:cNvSpPr>
            <a:spLocks noGrp="1"/>
          </p:cNvSpPr>
          <p:nvPr>
            <p:ph idx="1"/>
          </p:nvPr>
        </p:nvSpPr>
        <p:spPr>
          <a:xfrm>
            <a:off x="1103311" y="2052214"/>
            <a:ext cx="4338409" cy="4196185"/>
          </a:xfrm>
        </p:spPr>
        <p:txBody>
          <a:bodyPr>
            <a:normAutofit/>
          </a:bodyPr>
          <a:lstStyle/>
          <a:p>
            <a:pPr>
              <a:lnSpc>
                <a:spcPct val="90000"/>
              </a:lnSpc>
            </a:pPr>
            <a:r>
              <a:rPr lang="tr-TR" sz="1300"/>
              <a:t>Önerilen ilk yöntemde ortamda bulunan nesneler kendi aralarında otomatik olarak 3 sınıfa ayrıştırılmaktadır. </a:t>
            </a:r>
          </a:p>
          <a:p>
            <a:pPr>
              <a:lnSpc>
                <a:spcPct val="90000"/>
              </a:lnSpc>
            </a:pPr>
            <a:r>
              <a:rPr lang="tr-TR" sz="1300"/>
              <a:t>Sınıflandırma işleminde oluşturulan ilk küme merkezi hesaplanırken denklem 1’de sunulan formül kullanılmaktadır. Denklemde K2, ortanca (ikinci) küme merkezini, N ortamda bulunan nesne sayısını, </a:t>
            </a:r>
            <a:r>
              <a:rPr lang="tr-TR" sz="1300" err="1"/>
              <a:t>Ax</a:t>
            </a:r>
            <a:r>
              <a:rPr lang="tr-TR" sz="1300"/>
              <a:t> (m00) x </a:t>
            </a:r>
            <a:r>
              <a:rPr lang="tr-TR" sz="1300" err="1"/>
              <a:t>indisli</a:t>
            </a:r>
            <a:r>
              <a:rPr lang="tr-TR" sz="1300"/>
              <a:t> nesnenin alanını ifade etmektedir.</a:t>
            </a:r>
          </a:p>
          <a:p>
            <a:pPr>
              <a:lnSpc>
                <a:spcPct val="90000"/>
              </a:lnSpc>
            </a:pPr>
            <a:r>
              <a:rPr lang="tr-TR" sz="1300"/>
              <a:t>Diğer iki küme merkezi hesaplanırken ilk olarak en büyük (</a:t>
            </a:r>
            <a:r>
              <a:rPr lang="tr-TR" sz="1300" err="1"/>
              <a:t>maksAlan</a:t>
            </a:r>
            <a:r>
              <a:rPr lang="tr-TR" sz="1300"/>
              <a:t>) ve en küçük (</a:t>
            </a:r>
            <a:r>
              <a:rPr lang="tr-TR" sz="1300" err="1"/>
              <a:t>minAlan</a:t>
            </a:r>
            <a:r>
              <a:rPr lang="tr-TR" sz="1300"/>
              <a:t>) alan hesaplanmaktadır. K1 ve K3 küme merkezlerinin hesaplanmasını gösteren ifadeler, denklem 2 ve denklem 3’te sunulmaktadır.</a:t>
            </a:r>
          </a:p>
          <a:p>
            <a:pPr>
              <a:lnSpc>
                <a:spcPct val="90000"/>
              </a:lnSpc>
            </a:pPr>
            <a:r>
              <a:rPr lang="tr-TR" sz="1300"/>
              <a:t>Nesneleri sınıflandırma aşamasında, ilgili nesnenin alanı ile her bir küme merkezi arasındaki mesafe hesaplanmaktadır.</a:t>
            </a:r>
          </a:p>
          <a:p>
            <a:pPr>
              <a:lnSpc>
                <a:spcPct val="90000"/>
              </a:lnSpc>
            </a:pPr>
            <a:r>
              <a:rPr lang="tr-TR" sz="1300"/>
              <a:t>Nesneler kendilerine en yakın noktada bulunan küme merkezlerine yerleştirilerek sınıflandırılmaktadır.</a:t>
            </a:r>
          </a:p>
        </p:txBody>
      </p:sp>
      <p:pic>
        <p:nvPicPr>
          <p:cNvPr id="5" name="Resim 4">
            <a:extLst>
              <a:ext uri="{FF2B5EF4-FFF2-40B4-BE49-F238E27FC236}">
                <a16:creationId xmlns:a16="http://schemas.microsoft.com/office/drawing/2014/main" id="{9F25CDE3-DBD0-BAC7-B35D-E55B55259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768" y="2052213"/>
            <a:ext cx="5449922"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8437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2C13D325-C0ED-0DDD-3016-C9EC4437F17A}"/>
              </a:ext>
            </a:extLst>
          </p:cNvPr>
          <p:cNvPicPr>
            <a:picLocks noChangeAspect="1"/>
          </p:cNvPicPr>
          <p:nvPr/>
        </p:nvPicPr>
        <p:blipFill rotWithShape="1">
          <a:blip r:embed="rId7">
            <a:duotone>
              <a:prstClr val="black"/>
              <a:schemeClr val="accent5">
                <a:tint val="45000"/>
                <a:satMod val="400000"/>
              </a:schemeClr>
            </a:duotone>
            <a:alphaModFix amt="25000"/>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380657F2-D03E-20AE-8888-2153D029DF55}"/>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5600" dirty="0"/>
              <a:t>Retina </a:t>
            </a:r>
            <a:r>
              <a:rPr lang="en-US" sz="5600" dirty="0" err="1"/>
              <a:t>kan</a:t>
            </a:r>
            <a:r>
              <a:rPr lang="en-US" sz="5600" dirty="0"/>
              <a:t> </a:t>
            </a:r>
            <a:r>
              <a:rPr lang="en-US" sz="5600" dirty="0" err="1"/>
              <a:t>damarlarını</a:t>
            </a:r>
            <a:r>
              <a:rPr lang="en-US" sz="5600" dirty="0"/>
              <a:t> </a:t>
            </a:r>
            <a:r>
              <a:rPr lang="en-US" sz="5600" dirty="0" err="1"/>
              <a:t>çıkarmak</a:t>
            </a:r>
            <a:r>
              <a:rPr lang="en-US" sz="5600" dirty="0"/>
              <a:t> </a:t>
            </a:r>
            <a:r>
              <a:rPr lang="en-US" sz="5600" dirty="0" err="1"/>
              <a:t>için</a:t>
            </a:r>
            <a:r>
              <a:rPr lang="en-US" sz="5600" dirty="0"/>
              <a:t> </a:t>
            </a:r>
            <a:r>
              <a:rPr lang="en-US" sz="5600" dirty="0" err="1"/>
              <a:t>eşikleme</a:t>
            </a:r>
            <a:r>
              <a:rPr lang="en-US" sz="5600" dirty="0"/>
              <a:t> </a:t>
            </a:r>
            <a:r>
              <a:rPr lang="en-US" sz="5600" dirty="0" err="1"/>
              <a:t>temelli</a:t>
            </a:r>
            <a:r>
              <a:rPr lang="en-US" sz="5600" dirty="0"/>
              <a:t> </a:t>
            </a:r>
            <a:r>
              <a:rPr lang="en-US" sz="5600" dirty="0" err="1"/>
              <a:t>morfolojik</a:t>
            </a:r>
            <a:r>
              <a:rPr lang="en-US" sz="5600" dirty="0"/>
              <a:t> bir </a:t>
            </a:r>
            <a:r>
              <a:rPr lang="en-US" sz="5600" dirty="0" err="1"/>
              <a:t>yöntem</a:t>
            </a:r>
            <a:endParaRPr lang="en-US" sz="5600" dirty="0"/>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64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036D1F2-17B7-579C-3977-037E06DC5862}"/>
              </a:ext>
            </a:extLst>
          </p:cNvPr>
          <p:cNvSpPr>
            <a:spLocks noGrp="1"/>
          </p:cNvSpPr>
          <p:nvPr>
            <p:ph type="title"/>
          </p:nvPr>
        </p:nvSpPr>
        <p:spPr>
          <a:xfrm>
            <a:off x="648930" y="629266"/>
            <a:ext cx="5616217" cy="1622321"/>
          </a:xfrm>
        </p:spPr>
        <p:txBody>
          <a:bodyPr>
            <a:normAutofit/>
          </a:bodyPr>
          <a:lstStyle/>
          <a:p>
            <a:r>
              <a:rPr lang="tr-TR">
                <a:solidFill>
                  <a:srgbClr val="EBEBEB"/>
                </a:solidFill>
              </a:rPr>
              <a:t>K-means kümeleme yöntemi</a:t>
            </a: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Resim 4">
            <a:extLst>
              <a:ext uri="{FF2B5EF4-FFF2-40B4-BE49-F238E27FC236}">
                <a16:creationId xmlns:a16="http://schemas.microsoft.com/office/drawing/2014/main" id="{32B593B6-6400-1876-449B-5A348D780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686" y="647698"/>
            <a:ext cx="3764250" cy="5562601"/>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7365C423-0D89-F80A-F798-552EE3938DDF}"/>
              </a:ext>
            </a:extLst>
          </p:cNvPr>
          <p:cNvSpPr>
            <a:spLocks noGrp="1"/>
          </p:cNvSpPr>
          <p:nvPr>
            <p:ph idx="1"/>
          </p:nvPr>
        </p:nvSpPr>
        <p:spPr>
          <a:xfrm>
            <a:off x="648931" y="2438400"/>
            <a:ext cx="5616216" cy="3785419"/>
          </a:xfrm>
        </p:spPr>
        <p:txBody>
          <a:bodyPr>
            <a:normAutofit/>
          </a:bodyPr>
          <a:lstStyle/>
          <a:p>
            <a:pPr>
              <a:lnSpc>
                <a:spcPct val="90000"/>
              </a:lnSpc>
            </a:pPr>
            <a:r>
              <a:rPr lang="tr-TR" sz="1000">
                <a:solidFill>
                  <a:srgbClr val="FFFFFF"/>
                </a:solidFill>
              </a:rPr>
              <a:t>K-means algoritması, N adet veri nesnesinin K adet kümeye bölünmesidir. K-means kümeleme, karesel hatayı en aza indirgemek için N tane veriyi K adet kümeye bölümlemeyi amaçlamaktadır. K-means algoritmasının temel amacı bölümleme sonucunda elde edilen küme içindeki verilerin benzerliklerinin maksimum, kümeler arasındaki benzerliklerin ise minimum olmasıdır.</a:t>
            </a:r>
          </a:p>
          <a:p>
            <a:pPr>
              <a:lnSpc>
                <a:spcPct val="90000"/>
              </a:lnSpc>
            </a:pPr>
            <a:r>
              <a:rPr lang="tr-TR" sz="1000">
                <a:solidFill>
                  <a:srgbClr val="FFFFFF"/>
                </a:solidFill>
              </a:rPr>
              <a:t>K-means algoritmasının çalışma sürecini maddeler halinde sunulan 4 aşamada ifade edilmektedir.</a:t>
            </a:r>
          </a:p>
          <a:p>
            <a:pPr lvl="1">
              <a:lnSpc>
                <a:spcPct val="90000"/>
              </a:lnSpc>
            </a:pPr>
            <a:r>
              <a:rPr lang="tr-TR" sz="1000">
                <a:solidFill>
                  <a:srgbClr val="FFFFFF"/>
                </a:solidFill>
              </a:rPr>
              <a:t>1. İlk olarak, K adet küme için rastgele başlangıç küme merkezleri belirlenmektedir,</a:t>
            </a:r>
          </a:p>
          <a:p>
            <a:pPr lvl="1">
              <a:lnSpc>
                <a:spcPct val="90000"/>
              </a:lnSpc>
            </a:pPr>
            <a:r>
              <a:rPr lang="tr-TR" sz="1000">
                <a:solidFill>
                  <a:srgbClr val="FFFFFF"/>
                </a:solidFill>
              </a:rPr>
              <a:t>2. Her nesnenin seçilmiş olan küme merkez noktalarına olan uzaklığı hesaplanmaktadır. Küme merkez noktalarına olan uzaklıklarına göre tüm nesneler k adet kümeden en yakın olan kümeye yerleştirilmektedir, </a:t>
            </a:r>
          </a:p>
          <a:p>
            <a:pPr lvl="1">
              <a:lnSpc>
                <a:spcPct val="90000"/>
              </a:lnSpc>
            </a:pPr>
            <a:r>
              <a:rPr lang="tr-TR" sz="1000">
                <a:solidFill>
                  <a:srgbClr val="FFFFFF"/>
                </a:solidFill>
              </a:rPr>
              <a:t>3. Yeni oluşan kümelerin merkez noktaları, o kümedeki tüm nesnelerin ortalama değerlerinden elde edilmiş veriye göre değiştirilmektedir, </a:t>
            </a:r>
          </a:p>
          <a:p>
            <a:pPr lvl="1">
              <a:lnSpc>
                <a:spcPct val="90000"/>
              </a:lnSpc>
            </a:pPr>
            <a:r>
              <a:rPr lang="tr-TR" sz="1000">
                <a:solidFill>
                  <a:srgbClr val="FFFFFF"/>
                </a:solidFill>
              </a:rPr>
              <a:t>4. Küme merkez noktaları sabit olmadığı sürece 2. ve 3. adımlar tekrarlanmaktadır.</a:t>
            </a:r>
          </a:p>
          <a:p>
            <a:pPr lvl="1">
              <a:lnSpc>
                <a:spcPct val="90000"/>
              </a:lnSpc>
            </a:pPr>
            <a:r>
              <a:rPr lang="tr-TR" sz="1000">
                <a:solidFill>
                  <a:srgbClr val="FFFFFF"/>
                </a:solidFill>
              </a:rPr>
              <a:t>Makalede kullanılmakta olan K-means algoritmasının akış diyagramı Şekil de gösterilmektedir.</a:t>
            </a:r>
          </a:p>
        </p:txBody>
      </p:sp>
    </p:spTree>
    <p:extLst>
      <p:ext uri="{BB962C8B-B14F-4D97-AF65-F5344CB8AC3E}">
        <p14:creationId xmlns:p14="http://schemas.microsoft.com/office/powerpoint/2010/main" val="384876730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080EEDE-8343-BD84-CF11-9D1F454C4EAD}"/>
              </a:ext>
            </a:extLst>
          </p:cNvPr>
          <p:cNvSpPr>
            <a:spLocks noGrp="1"/>
          </p:cNvSpPr>
          <p:nvPr>
            <p:ph type="title"/>
          </p:nvPr>
        </p:nvSpPr>
        <p:spPr>
          <a:xfrm>
            <a:off x="648930" y="629267"/>
            <a:ext cx="9252154" cy="1016654"/>
          </a:xfrm>
        </p:spPr>
        <p:txBody>
          <a:bodyPr>
            <a:normAutofit/>
          </a:bodyPr>
          <a:lstStyle/>
          <a:p>
            <a:r>
              <a:rPr lang="tr-TR">
                <a:solidFill>
                  <a:srgbClr val="EBEBEB"/>
                </a:solidFill>
              </a:rPr>
              <a:t>DENEYSEL ÇALIŞMA</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İçerik Yer Tutucusu 2">
            <a:extLst>
              <a:ext uri="{FF2B5EF4-FFF2-40B4-BE49-F238E27FC236}">
                <a16:creationId xmlns:a16="http://schemas.microsoft.com/office/drawing/2014/main" id="{7BE87E20-8C73-1B3D-4283-24030FAE2FE7}"/>
              </a:ext>
            </a:extLst>
          </p:cNvPr>
          <p:cNvSpPr>
            <a:spLocks noGrp="1"/>
          </p:cNvSpPr>
          <p:nvPr>
            <p:ph idx="1"/>
          </p:nvPr>
        </p:nvSpPr>
        <p:spPr>
          <a:xfrm>
            <a:off x="648931" y="2548281"/>
            <a:ext cx="5122606" cy="3658689"/>
          </a:xfrm>
        </p:spPr>
        <p:txBody>
          <a:bodyPr>
            <a:normAutofit/>
          </a:bodyPr>
          <a:lstStyle/>
          <a:p>
            <a:pPr>
              <a:lnSpc>
                <a:spcPct val="90000"/>
              </a:lnSpc>
            </a:pPr>
            <a:r>
              <a:rPr lang="tr-TR" sz="1100"/>
              <a:t>Önerilen yöntem ile ortamda bulunan fındıkların tespit edilerek kümelenmesine yönelik deneysel çalışma yapılmaktadır.</a:t>
            </a:r>
          </a:p>
          <a:p>
            <a:pPr>
              <a:lnSpc>
                <a:spcPct val="90000"/>
              </a:lnSpc>
            </a:pPr>
            <a:r>
              <a:rPr lang="tr-TR" sz="1100"/>
              <a:t>Çalışmada 1.3 Megapiksel CMOS, 640 x 480 çözünürlükteki Logitech C110 USB kamera kullanılarak görüntüler alınmaktadır.</a:t>
            </a:r>
          </a:p>
          <a:p>
            <a:pPr>
              <a:lnSpc>
                <a:spcPct val="90000"/>
              </a:lnSpc>
            </a:pPr>
            <a:r>
              <a:rPr lang="tr-TR" sz="1100"/>
              <a:t>Alınan görüntüler, Ubuntu 12.04 işletim sistemine sahip bir bilgisayar üzerinde işlenmektedir.</a:t>
            </a:r>
          </a:p>
          <a:p>
            <a:pPr>
              <a:lnSpc>
                <a:spcPct val="90000"/>
              </a:lnSpc>
            </a:pPr>
            <a:r>
              <a:rPr lang="tr-TR" sz="1100"/>
              <a:t>Görüntülerin işlenmesi ve sınıflandırılması aşamalarında OpenCV Kütüphanesi ve Weka yazılımları kullanılmaktadır.</a:t>
            </a:r>
          </a:p>
          <a:p>
            <a:pPr>
              <a:lnSpc>
                <a:spcPct val="90000"/>
              </a:lnSpc>
            </a:pPr>
            <a:r>
              <a:rPr lang="tr-TR" sz="1100"/>
              <a:t>Şekildedeneysel çalışmadan alınan örnek bir görüntü sunulmaktadır.</a:t>
            </a:r>
          </a:p>
          <a:p>
            <a:pPr>
              <a:lnSpc>
                <a:spcPct val="90000"/>
              </a:lnSpc>
            </a:pPr>
            <a:r>
              <a:rPr lang="tr-TR" sz="1100"/>
              <a:t> Şekilde kameradan alınan görüntüye ait ilgilenilen kısım sunulmaktadır.</a:t>
            </a:r>
          </a:p>
          <a:p>
            <a:pPr>
              <a:lnSpc>
                <a:spcPct val="90000"/>
              </a:lnSpc>
            </a:pPr>
            <a:r>
              <a:rPr lang="tr-TR" sz="1100"/>
              <a:t>Kameradan alınan ham görüntüde, çalışma alanı dışında kalan dörtgenin bulunduğu alan kesilmiştir.</a:t>
            </a:r>
          </a:p>
        </p:txBody>
      </p:sp>
      <p:pic>
        <p:nvPicPr>
          <p:cNvPr id="5" name="Resim 4">
            <a:extLst>
              <a:ext uri="{FF2B5EF4-FFF2-40B4-BE49-F238E27FC236}">
                <a16:creationId xmlns:a16="http://schemas.microsoft.com/office/drawing/2014/main" id="{59C45C31-218D-4FF0-92D0-9BCC7971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442" y="2402308"/>
            <a:ext cx="5451627" cy="2616780"/>
          </a:xfrm>
          <a:prstGeom prst="rect">
            <a:avLst/>
          </a:prstGeom>
          <a:effectLst/>
        </p:spPr>
      </p:pic>
    </p:spTree>
    <p:extLst>
      <p:ext uri="{BB962C8B-B14F-4D97-AF65-F5344CB8AC3E}">
        <p14:creationId xmlns:p14="http://schemas.microsoft.com/office/powerpoint/2010/main" val="258922491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67AE6B-6A81-3AC3-55A3-C82134125A52}"/>
              </a:ext>
            </a:extLst>
          </p:cNvPr>
          <p:cNvSpPr>
            <a:spLocks noGrp="1"/>
          </p:cNvSpPr>
          <p:nvPr>
            <p:ph type="title"/>
          </p:nvPr>
        </p:nvSpPr>
        <p:spPr>
          <a:xfrm>
            <a:off x="648930" y="629266"/>
            <a:ext cx="6188190" cy="1622321"/>
          </a:xfrm>
        </p:spPr>
        <p:txBody>
          <a:bodyPr>
            <a:normAutofit/>
          </a:bodyPr>
          <a:lstStyle/>
          <a:p>
            <a:r>
              <a:rPr lang="tr-TR">
                <a:solidFill>
                  <a:srgbClr val="EBEBEB"/>
                </a:solidFill>
              </a:rPr>
              <a:t>SONUÇLAR</a:t>
            </a:r>
          </a:p>
        </p:txBody>
      </p:sp>
      <p:sp>
        <p:nvSpPr>
          <p:cNvPr id="3" name="İçerik Yer Tutucusu 2">
            <a:extLst>
              <a:ext uri="{FF2B5EF4-FFF2-40B4-BE49-F238E27FC236}">
                <a16:creationId xmlns:a16="http://schemas.microsoft.com/office/drawing/2014/main" id="{8EC85962-A58E-E8DF-CE29-C2433869761A}"/>
              </a:ext>
            </a:extLst>
          </p:cNvPr>
          <p:cNvSpPr>
            <a:spLocks noGrp="1"/>
          </p:cNvSpPr>
          <p:nvPr>
            <p:ph idx="1"/>
          </p:nvPr>
        </p:nvSpPr>
        <p:spPr>
          <a:xfrm>
            <a:off x="648930" y="2438400"/>
            <a:ext cx="6188189" cy="3785419"/>
          </a:xfrm>
        </p:spPr>
        <p:txBody>
          <a:bodyPr>
            <a:normAutofit/>
          </a:bodyPr>
          <a:lstStyle/>
          <a:p>
            <a:pPr>
              <a:lnSpc>
                <a:spcPct val="90000"/>
              </a:lnSpc>
            </a:pPr>
            <a:r>
              <a:rPr lang="tr-TR" sz="700">
                <a:solidFill>
                  <a:srgbClr val="FFFFFF"/>
                </a:solidFill>
              </a:rPr>
              <a:t>Makalede, görüntü işleme teknikleri kullanılarak ortamda bulunan nesnelerin tespit ve sınıflandırılmasına yönelik çalışma sunulmaktadır.</a:t>
            </a:r>
          </a:p>
          <a:p>
            <a:pPr>
              <a:lnSpc>
                <a:spcPct val="90000"/>
              </a:lnSpc>
            </a:pPr>
            <a:r>
              <a:rPr lang="tr-TR" sz="700">
                <a:solidFill>
                  <a:srgbClr val="FFFFFF"/>
                </a:solidFill>
              </a:rPr>
              <a:t>Çalışma ortamında bulunan nesnelerin tespit ve sınıflandırılması amacıyla üç aşamalı bir yöntem önerilmektedir.</a:t>
            </a:r>
          </a:p>
          <a:p>
            <a:pPr>
              <a:lnSpc>
                <a:spcPct val="90000"/>
              </a:lnSpc>
            </a:pPr>
            <a:r>
              <a:rPr lang="tr-TR" sz="700">
                <a:solidFill>
                  <a:srgbClr val="FFFFFF"/>
                </a:solidFill>
              </a:rPr>
              <a:t>Önerilen yöntemin ilk aşaması olan görüntü ön işleme bölümünde kameradan alınan görüntü üzerinde filtreleme, grileştirme, ikili resme çevirme ve morfolojik işlemler uygulanmaktadır.</a:t>
            </a:r>
          </a:p>
          <a:p>
            <a:pPr>
              <a:lnSpc>
                <a:spcPct val="90000"/>
              </a:lnSpc>
            </a:pPr>
            <a:r>
              <a:rPr lang="tr-TR" sz="700">
                <a:solidFill>
                  <a:srgbClr val="FFFFFF"/>
                </a:solidFill>
              </a:rPr>
              <a:t>Nesne tespiti ve özellik çıkarımı aşamasında ise, ortamda yer alan nesnelerin bulunması ve alan, boyut ve konum gibi özellik bilgileri elde edilmektedir.</a:t>
            </a:r>
          </a:p>
          <a:p>
            <a:pPr>
              <a:lnSpc>
                <a:spcPct val="90000"/>
              </a:lnSpc>
            </a:pPr>
            <a:r>
              <a:rPr lang="tr-TR" sz="700">
                <a:solidFill>
                  <a:srgbClr val="FFFFFF"/>
                </a:solidFill>
              </a:rPr>
              <a:t>Sınıflandırma aşamasında, bilgi veritabanında bulunan veriler, ortalama tabanlı ve K-means algoritmaları kullanılarak sınıflandırılmaktadır.</a:t>
            </a:r>
          </a:p>
          <a:p>
            <a:pPr>
              <a:lnSpc>
                <a:spcPct val="90000"/>
              </a:lnSpc>
            </a:pPr>
            <a:r>
              <a:rPr lang="tr-TR" sz="700">
                <a:solidFill>
                  <a:srgbClr val="FFFFFF"/>
                </a:solidFill>
              </a:rPr>
              <a:t>Makalenin, deneysel çalışma bölümünde örnekleme işlemi için fındık meyvesi kullanılmaktadır.</a:t>
            </a:r>
          </a:p>
          <a:p>
            <a:pPr>
              <a:lnSpc>
                <a:spcPct val="90000"/>
              </a:lnSpc>
            </a:pPr>
            <a:r>
              <a:rPr lang="tr-TR" sz="700">
                <a:solidFill>
                  <a:srgbClr val="FFFFFF"/>
                </a:solidFill>
              </a:rPr>
              <a:t>Çalışma ortamında bulunan fındık meyveleri gerçek zamanlı olarak %100 başarımla tespit edilmektedir</a:t>
            </a:r>
          </a:p>
          <a:p>
            <a:pPr>
              <a:lnSpc>
                <a:spcPct val="90000"/>
              </a:lnSpc>
            </a:pPr>
            <a:r>
              <a:rPr lang="tr-TR" sz="700">
                <a:solidFill>
                  <a:srgbClr val="FFFFFF"/>
                </a:solidFill>
              </a:rPr>
              <a:t>Ortalama tabanlı ve K-means kümeleme yöntemleri kullanılarak fındık meyvelerinin küçük, orta ve büyük olarak sınıflandırılması gerçekleştirilmektedir.</a:t>
            </a:r>
          </a:p>
          <a:p>
            <a:pPr>
              <a:lnSpc>
                <a:spcPct val="90000"/>
              </a:lnSpc>
            </a:pPr>
            <a:r>
              <a:rPr lang="tr-TR" sz="700">
                <a:solidFill>
                  <a:srgbClr val="FFFFFF"/>
                </a:solidFill>
              </a:rPr>
              <a:t>Yapılan deneysel çalışmalarda, gerçeklenen iki algoritma ile sınıflandırmanın %90 ile %100 oranlarında benzerlik gösterdiği tespit edilmektedir.</a:t>
            </a:r>
          </a:p>
          <a:p>
            <a:pPr>
              <a:lnSpc>
                <a:spcPct val="90000"/>
              </a:lnSpc>
            </a:pPr>
            <a:r>
              <a:rPr lang="tr-TR" sz="700">
                <a:solidFill>
                  <a:srgbClr val="FFFFFF"/>
                </a:solidFill>
              </a:rPr>
              <a:t>Önerilen yöntem, açık kaynak kodlu yazılımlarla gerçekleştirildiğinden lisans maliyeti bulunmamaktadır.</a:t>
            </a:r>
          </a:p>
          <a:p>
            <a:pPr>
              <a:lnSpc>
                <a:spcPct val="90000"/>
              </a:lnSpc>
            </a:pPr>
            <a:r>
              <a:rPr lang="tr-TR" sz="700">
                <a:solidFill>
                  <a:srgbClr val="FFFFFF"/>
                </a:solidFill>
              </a:rPr>
              <a:t>Ayrıca, tek kart bilgisayar sistemleri üzerinde gerçeklenebilir olarak hazırlanmıştır.</a:t>
            </a:r>
          </a:p>
          <a:p>
            <a:pPr>
              <a:lnSpc>
                <a:spcPct val="90000"/>
              </a:lnSpc>
            </a:pPr>
            <a:r>
              <a:rPr lang="tr-TR" sz="700">
                <a:solidFill>
                  <a:srgbClr val="FFFFFF"/>
                </a:solidFill>
              </a:rPr>
              <a:t>Sonuç olarak, gömülü sistem uygulamaları için uygun olup, yüksek performans ve düşük maliyetli olarak gerçekleştirilmiştir. </a:t>
            </a:r>
          </a:p>
          <a:p>
            <a:pPr>
              <a:lnSpc>
                <a:spcPct val="90000"/>
              </a:lnSpc>
            </a:pPr>
            <a:r>
              <a:rPr lang="tr-TR" sz="700">
                <a:solidFill>
                  <a:srgbClr val="FFFFFF"/>
                </a:solidFill>
              </a:rPr>
              <a:t>Önerilen yöntemin deneysel çalışmasında farklı nesneler kullanılarak tespit ve sınıflandırma işlemleri de gerçekleştirilebilmektedir</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Belgedeki grafik ve bir kalem">
            <a:extLst>
              <a:ext uri="{FF2B5EF4-FFF2-40B4-BE49-F238E27FC236}">
                <a16:creationId xmlns:a16="http://schemas.microsoft.com/office/drawing/2014/main" id="{E42D9193-CC07-1583-FB73-0244704EBB4B}"/>
              </a:ext>
            </a:extLst>
          </p:cNvPr>
          <p:cNvPicPr>
            <a:picLocks noChangeAspect="1"/>
          </p:cNvPicPr>
          <p:nvPr/>
        </p:nvPicPr>
        <p:blipFill rotWithShape="1">
          <a:blip r:embed="rId3"/>
          <a:srcRect l="32707" r="1898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68350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uron sistemi sarı ve açık mavi">
            <a:extLst>
              <a:ext uri="{FF2B5EF4-FFF2-40B4-BE49-F238E27FC236}">
                <a16:creationId xmlns:a16="http://schemas.microsoft.com/office/drawing/2014/main" id="{0CEBBEDB-EDD5-7034-E6D8-EE07FE5AAC63}"/>
              </a:ext>
            </a:extLst>
          </p:cNvPr>
          <p:cNvPicPr>
            <a:picLocks noChangeAspect="1"/>
          </p:cNvPicPr>
          <p:nvPr/>
        </p:nvPicPr>
        <p:blipFill rotWithShape="1">
          <a:blip r:embed="rId2">
            <a:alphaModFix amt="35000"/>
          </a:blip>
          <a:srcRect t="8954" b="8629"/>
          <a:stretch/>
        </p:blipFill>
        <p:spPr>
          <a:xfrm>
            <a:off x="20" y="-1"/>
            <a:ext cx="12191980" cy="6858000"/>
          </a:xfrm>
          <a:prstGeom prst="rect">
            <a:avLst/>
          </a:prstGeom>
        </p:spPr>
      </p:pic>
      <p:sp>
        <p:nvSpPr>
          <p:cNvPr id="2" name="Başlık 1">
            <a:extLst>
              <a:ext uri="{FF2B5EF4-FFF2-40B4-BE49-F238E27FC236}">
                <a16:creationId xmlns:a16="http://schemas.microsoft.com/office/drawing/2014/main" id="{FE3E05F7-AF21-70C0-1167-49262F2C3E1A}"/>
              </a:ext>
            </a:extLst>
          </p:cNvPr>
          <p:cNvSpPr>
            <a:spLocks noGrp="1"/>
          </p:cNvSpPr>
          <p:nvPr>
            <p:ph type="title"/>
          </p:nvPr>
        </p:nvSpPr>
        <p:spPr>
          <a:xfrm>
            <a:off x="646111" y="452718"/>
            <a:ext cx="9404723" cy="1400530"/>
          </a:xfrm>
        </p:spPr>
        <p:txBody>
          <a:bodyPr>
            <a:normAutofit/>
          </a:bodyPr>
          <a:lstStyle/>
          <a:p>
            <a:r>
              <a:rPr lang="tr-TR" dirty="0"/>
              <a:t>Özet</a:t>
            </a:r>
          </a:p>
        </p:txBody>
      </p:sp>
      <p:sp>
        <p:nvSpPr>
          <p:cNvPr id="3" name="İçerik Yer Tutucusu 2">
            <a:extLst>
              <a:ext uri="{FF2B5EF4-FFF2-40B4-BE49-F238E27FC236}">
                <a16:creationId xmlns:a16="http://schemas.microsoft.com/office/drawing/2014/main" id="{B0625DE8-DAE7-4B5A-4A4E-5314764B6388}"/>
              </a:ext>
            </a:extLst>
          </p:cNvPr>
          <p:cNvSpPr>
            <a:spLocks noGrp="1"/>
          </p:cNvSpPr>
          <p:nvPr>
            <p:ph idx="1"/>
          </p:nvPr>
        </p:nvSpPr>
        <p:spPr>
          <a:xfrm>
            <a:off x="1103312" y="2052918"/>
            <a:ext cx="8946541" cy="4195481"/>
          </a:xfrm>
        </p:spPr>
        <p:txBody>
          <a:bodyPr>
            <a:normAutofit/>
          </a:bodyPr>
          <a:lstStyle/>
          <a:p>
            <a:pPr>
              <a:lnSpc>
                <a:spcPct val="90000"/>
              </a:lnSpc>
            </a:pPr>
            <a:r>
              <a:rPr lang="tr-TR" sz="1100" dirty="0"/>
              <a:t>Son yıllarda, diyabete bağlı retina hastalığı körlüğün önde gelen nedenlerinden biri haline gelmiştir.</a:t>
            </a:r>
          </a:p>
          <a:p>
            <a:pPr>
              <a:lnSpc>
                <a:spcPct val="90000"/>
              </a:lnSpc>
            </a:pPr>
            <a:r>
              <a:rPr lang="tr-TR" sz="1100" dirty="0"/>
              <a:t>Bu hastalığın önüne geçebilmek için retina ağ yapısının doğru bölütlenmesi gerekir.</a:t>
            </a:r>
          </a:p>
          <a:p>
            <a:pPr>
              <a:lnSpc>
                <a:spcPct val="90000"/>
              </a:lnSpc>
            </a:pPr>
            <a:r>
              <a:rPr lang="tr-TR" sz="1100" dirty="0"/>
              <a:t>Retina ağ yapısının doğru ve hızlı bölütlenmesi için bilgisayar destekli tanı sistemlerine ihtiyaç duyulur.</a:t>
            </a:r>
          </a:p>
          <a:p>
            <a:pPr>
              <a:lnSpc>
                <a:spcPct val="90000"/>
              </a:lnSpc>
            </a:pPr>
            <a:r>
              <a:rPr lang="tr-TR" sz="1100" dirty="0"/>
              <a:t>Bu makalede, renkli retina </a:t>
            </a:r>
            <a:r>
              <a:rPr lang="tr-TR" sz="1100" dirty="0" err="1"/>
              <a:t>fundus</a:t>
            </a:r>
            <a:r>
              <a:rPr lang="tr-TR" sz="1100" dirty="0"/>
              <a:t> görüntüsü üzerinde retina damarlarını otomatik olarak </a:t>
            </a:r>
            <a:r>
              <a:rPr lang="tr-TR" sz="1100" dirty="0" err="1"/>
              <a:t>bölütleyen</a:t>
            </a:r>
            <a:r>
              <a:rPr lang="tr-TR" sz="1100" dirty="0"/>
              <a:t> bir yöntem önerilmiştir.</a:t>
            </a:r>
          </a:p>
          <a:p>
            <a:pPr>
              <a:lnSpc>
                <a:spcPct val="90000"/>
              </a:lnSpc>
            </a:pPr>
            <a:r>
              <a:rPr lang="tr-TR" sz="1100" dirty="0"/>
              <a:t>Retina damar ağ yapısını </a:t>
            </a:r>
            <a:r>
              <a:rPr lang="tr-TR" sz="1100" dirty="0" err="1"/>
              <a:t>bölütlemek</a:t>
            </a:r>
            <a:r>
              <a:rPr lang="tr-TR" sz="1100" dirty="0"/>
              <a:t> için morfolojik işlemlere dayalı bir yöntem retina görüntüleri üzerine uygulanmıştır.</a:t>
            </a:r>
          </a:p>
          <a:p>
            <a:pPr>
              <a:lnSpc>
                <a:spcPct val="90000"/>
              </a:lnSpc>
            </a:pPr>
            <a:r>
              <a:rPr lang="tr-TR" sz="1100" dirty="0"/>
              <a:t>Morfolojik işlemlerin uygulandığı </a:t>
            </a:r>
            <a:r>
              <a:rPr lang="tr-TR" sz="1100" dirty="0" err="1"/>
              <a:t>fundus</a:t>
            </a:r>
            <a:r>
              <a:rPr lang="tr-TR" sz="1100" dirty="0"/>
              <a:t> görüntüsüne üç farklı eşikleme yöntemi uygulanmıştır.</a:t>
            </a:r>
          </a:p>
          <a:p>
            <a:pPr>
              <a:lnSpc>
                <a:spcPct val="90000"/>
              </a:lnSpc>
            </a:pPr>
            <a:r>
              <a:rPr lang="tr-TR" sz="1100" dirty="0"/>
              <a:t>Bu eşikleme yöntemleri; Çoklu Eşikleme, Maksimum Entropi Tabanlı Eşikleme ve Bulanık Kümeleme Tabanlı Eşikleme yöntemleridir.</a:t>
            </a:r>
          </a:p>
          <a:p>
            <a:pPr>
              <a:lnSpc>
                <a:spcPct val="90000"/>
              </a:lnSpc>
            </a:pPr>
            <a:r>
              <a:rPr lang="tr-TR" sz="1100" dirty="0"/>
              <a:t>Eşikleme sonucunda bölütlenmiş damar görüntüleri elde edilmiştir.</a:t>
            </a:r>
          </a:p>
          <a:p>
            <a:pPr>
              <a:lnSpc>
                <a:spcPct val="90000"/>
              </a:lnSpc>
            </a:pPr>
            <a:r>
              <a:rPr lang="tr-TR" sz="1100" dirty="0"/>
              <a:t>Bu makalede amaç farklı eşikleme algoritmalarının aynı görüntüler üzerindeki performans karşılaştırmasını sağlamaktır.</a:t>
            </a:r>
          </a:p>
          <a:p>
            <a:pPr>
              <a:lnSpc>
                <a:spcPct val="90000"/>
              </a:lnSpc>
            </a:pPr>
            <a:r>
              <a:rPr lang="tr-TR" sz="1100" dirty="0"/>
              <a:t>Uygulanan yöntem, herkese açık olarak sunulan retina görüntü veri seti üzerinde doğrulanmıştır.</a:t>
            </a:r>
          </a:p>
          <a:p>
            <a:pPr>
              <a:lnSpc>
                <a:spcPct val="90000"/>
              </a:lnSpc>
            </a:pPr>
            <a:r>
              <a:rPr lang="tr-TR" sz="1100" dirty="0"/>
              <a:t>Deneysel sonuçlar, önerilen yöntemin doğru bir şekilde tespit edebildiğini göstermektedir.</a:t>
            </a:r>
          </a:p>
          <a:p>
            <a:pPr>
              <a:lnSpc>
                <a:spcPct val="90000"/>
              </a:lnSpc>
            </a:pPr>
            <a:r>
              <a:rPr lang="tr-TR" sz="1100" dirty="0"/>
              <a:t>Eşikleme algoritmalarının 40 görüntüden oluşan veri seti üzerindeki doğruluk oranı Bulanık Mantık Tabanlı Eşikleme için 0.952, Maksimum </a:t>
            </a:r>
            <a:r>
              <a:rPr lang="tr-TR" sz="1100" dirty="0" err="1"/>
              <a:t>Entopi</a:t>
            </a:r>
            <a:r>
              <a:rPr lang="tr-TR" sz="1100" dirty="0"/>
              <a:t> Tabanlı Eşikleme için 0.950 ve Çoklu Eşikleme için 0.925 olarak hesaplanmıştır.</a:t>
            </a:r>
          </a:p>
        </p:txBody>
      </p:sp>
    </p:spTree>
    <p:extLst>
      <p:ext uri="{BB962C8B-B14F-4D97-AF65-F5344CB8AC3E}">
        <p14:creationId xmlns:p14="http://schemas.microsoft.com/office/powerpoint/2010/main" val="238356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0DA1AD-94D3-027E-9971-FAC40D35EF34}"/>
              </a:ext>
            </a:extLst>
          </p:cNvPr>
          <p:cNvPicPr>
            <a:picLocks noChangeAspect="1"/>
          </p:cNvPicPr>
          <p:nvPr/>
        </p:nvPicPr>
        <p:blipFill rotWithShape="1">
          <a:blip r:embed="rId2">
            <a:alphaModFix amt="35000"/>
          </a:blip>
          <a:srcRect t="1376" b="14354"/>
          <a:stretch/>
        </p:blipFill>
        <p:spPr>
          <a:xfrm>
            <a:off x="20" y="-1"/>
            <a:ext cx="12191980" cy="6858000"/>
          </a:xfrm>
          <a:prstGeom prst="rect">
            <a:avLst/>
          </a:prstGeom>
        </p:spPr>
      </p:pic>
      <p:sp>
        <p:nvSpPr>
          <p:cNvPr id="2" name="Başlık 1">
            <a:extLst>
              <a:ext uri="{FF2B5EF4-FFF2-40B4-BE49-F238E27FC236}">
                <a16:creationId xmlns:a16="http://schemas.microsoft.com/office/drawing/2014/main" id="{966F99C9-ECC7-6FE0-97D0-2A884331D7E5}"/>
              </a:ext>
            </a:extLst>
          </p:cNvPr>
          <p:cNvSpPr>
            <a:spLocks noGrp="1"/>
          </p:cNvSpPr>
          <p:nvPr>
            <p:ph type="title"/>
          </p:nvPr>
        </p:nvSpPr>
        <p:spPr>
          <a:xfrm>
            <a:off x="646111" y="452718"/>
            <a:ext cx="9404723" cy="1400530"/>
          </a:xfrm>
        </p:spPr>
        <p:txBody>
          <a:bodyPr>
            <a:normAutofit/>
          </a:bodyPr>
          <a:lstStyle/>
          <a:p>
            <a:r>
              <a:rPr lang="tr-TR" dirty="0"/>
              <a:t>Materyal ve Metot </a:t>
            </a:r>
          </a:p>
        </p:txBody>
      </p:sp>
      <p:sp>
        <p:nvSpPr>
          <p:cNvPr id="3" name="İçerik Yer Tutucusu 2">
            <a:extLst>
              <a:ext uri="{FF2B5EF4-FFF2-40B4-BE49-F238E27FC236}">
                <a16:creationId xmlns:a16="http://schemas.microsoft.com/office/drawing/2014/main" id="{96139398-4260-CDD1-E4CD-41992D903EDC}"/>
              </a:ext>
            </a:extLst>
          </p:cNvPr>
          <p:cNvSpPr>
            <a:spLocks noGrp="1"/>
          </p:cNvSpPr>
          <p:nvPr>
            <p:ph idx="1"/>
          </p:nvPr>
        </p:nvSpPr>
        <p:spPr>
          <a:xfrm>
            <a:off x="1103312" y="2052918"/>
            <a:ext cx="8946541" cy="4195481"/>
          </a:xfrm>
        </p:spPr>
        <p:txBody>
          <a:bodyPr>
            <a:normAutofit/>
          </a:bodyPr>
          <a:lstStyle/>
          <a:p>
            <a:r>
              <a:rPr lang="tr-TR" dirty="0"/>
              <a:t>1-) Morfolojik işlemler Morfolojik işlemlerin temel amacı, görüntünün temel özelliklerini korumak ve görüntüyü basitleştirmektir.</a:t>
            </a:r>
          </a:p>
          <a:p>
            <a:r>
              <a:rPr lang="tr-TR" dirty="0"/>
              <a:t>Bu çalışmada, üst-şapka ve alt-şapka dönüşümleri kan damarlarına belirginlik kazandırmak için kullanılır.</a:t>
            </a:r>
          </a:p>
          <a:p>
            <a:r>
              <a:rPr lang="tr-TR" dirty="0" err="1"/>
              <a:t>Üstşapka</a:t>
            </a:r>
            <a:r>
              <a:rPr lang="tr-TR" dirty="0"/>
              <a:t> dönüşümü; bir giriş görüntüsüne morfolojik açma işlemi uygulandıktan sonra uygulama sonucunun orijinal giriş görüntüsünden çıkarılması işlemidir.</a:t>
            </a:r>
          </a:p>
          <a:p>
            <a:r>
              <a:rPr lang="tr-TR" dirty="0"/>
              <a:t>Alt-şapka dönüşümü; bir giriş görüntüsüne morfolojik bir kapama işlemi uygulandıktan sonra uygulama sonucunun orijinal giriş görüntüsünden çıkarılması işlemidir. </a:t>
            </a:r>
          </a:p>
          <a:p>
            <a:endParaRPr lang="tr-TR" dirty="0"/>
          </a:p>
        </p:txBody>
      </p:sp>
    </p:spTree>
    <p:extLst>
      <p:ext uri="{BB962C8B-B14F-4D97-AF65-F5344CB8AC3E}">
        <p14:creationId xmlns:p14="http://schemas.microsoft.com/office/powerpoint/2010/main" val="407293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İçerik Yer Tutucusu 2">
            <a:extLst>
              <a:ext uri="{FF2B5EF4-FFF2-40B4-BE49-F238E27FC236}">
                <a16:creationId xmlns:a16="http://schemas.microsoft.com/office/drawing/2014/main" id="{91788C04-9CE4-D197-FFFA-64E7FD057F60}"/>
              </a:ext>
            </a:extLst>
          </p:cNvPr>
          <p:cNvSpPr>
            <a:spLocks noGrp="1"/>
          </p:cNvSpPr>
          <p:nvPr>
            <p:ph idx="1"/>
          </p:nvPr>
        </p:nvSpPr>
        <p:spPr>
          <a:xfrm>
            <a:off x="643467" y="1447798"/>
            <a:ext cx="6282984" cy="4766735"/>
          </a:xfrm>
        </p:spPr>
        <p:txBody>
          <a:bodyPr anchor="t">
            <a:normAutofit/>
          </a:bodyPr>
          <a:lstStyle/>
          <a:p>
            <a:endParaRPr lang="tr-TR" dirty="0"/>
          </a:p>
          <a:p>
            <a:r>
              <a:rPr lang="tr-TR" dirty="0"/>
              <a:t>2-) Eşikleme yöntemleri </a:t>
            </a:r>
          </a:p>
          <a:p>
            <a:pPr lvl="1"/>
            <a:endParaRPr lang="tr-TR" dirty="0"/>
          </a:p>
          <a:p>
            <a:pPr lvl="1"/>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a:p>
            <a:pPr lvl="2"/>
            <a:r>
              <a:rPr lang="tr-TR" dirty="0"/>
              <a:t>Çok seviyeli eşikleme</a:t>
            </a:r>
          </a:p>
          <a:p>
            <a:pPr lvl="2"/>
            <a:r>
              <a:rPr lang="tr-TR" dirty="0"/>
              <a:t>Maksimum entropi tabanlı eşikleme</a:t>
            </a:r>
          </a:p>
          <a:p>
            <a:pPr lvl="2"/>
            <a:r>
              <a:rPr lang="tr-TR" dirty="0"/>
              <a:t>Bulanık mantık tabanlı eşikleme</a:t>
            </a:r>
          </a:p>
        </p:txBody>
      </p:sp>
    </p:spTree>
    <p:extLst>
      <p:ext uri="{BB962C8B-B14F-4D97-AF65-F5344CB8AC3E}">
        <p14:creationId xmlns:p14="http://schemas.microsoft.com/office/powerpoint/2010/main" val="162394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C5A807-993C-B009-9D1A-C1AE9B94310A}"/>
              </a:ext>
            </a:extLst>
          </p:cNvPr>
          <p:cNvSpPr>
            <a:spLocks noGrp="1"/>
          </p:cNvSpPr>
          <p:nvPr>
            <p:ph type="title"/>
          </p:nvPr>
        </p:nvSpPr>
        <p:spPr>
          <a:xfrm>
            <a:off x="646111" y="452718"/>
            <a:ext cx="9404723" cy="1400530"/>
          </a:xfrm>
        </p:spPr>
        <p:txBody>
          <a:bodyPr>
            <a:normAutofit/>
          </a:bodyPr>
          <a:lstStyle/>
          <a:p>
            <a:r>
              <a:rPr lang="tr-TR" dirty="0"/>
              <a:t>Kullanılan Yöntem</a:t>
            </a:r>
          </a:p>
        </p:txBody>
      </p:sp>
      <p:sp>
        <p:nvSpPr>
          <p:cNvPr id="3" name="İçerik Yer Tutucusu 2">
            <a:extLst>
              <a:ext uri="{FF2B5EF4-FFF2-40B4-BE49-F238E27FC236}">
                <a16:creationId xmlns:a16="http://schemas.microsoft.com/office/drawing/2014/main" id="{7590FBBC-21D2-2755-7FC4-7EB36A59E8BF}"/>
              </a:ext>
            </a:extLst>
          </p:cNvPr>
          <p:cNvSpPr>
            <a:spLocks noGrp="1"/>
          </p:cNvSpPr>
          <p:nvPr>
            <p:ph idx="1"/>
          </p:nvPr>
        </p:nvSpPr>
        <p:spPr>
          <a:xfrm>
            <a:off x="5803931" y="2102796"/>
            <a:ext cx="5343202" cy="4195481"/>
          </a:xfrm>
        </p:spPr>
        <p:txBody>
          <a:bodyPr>
            <a:normAutofit/>
          </a:bodyPr>
          <a:lstStyle/>
          <a:p>
            <a:r>
              <a:rPr lang="tr-TR" dirty="0"/>
              <a:t>Önerilen yöntemde, veri setinde bulunan </a:t>
            </a:r>
            <a:r>
              <a:rPr lang="tr-TR" dirty="0" err="1"/>
              <a:t>fundus</a:t>
            </a:r>
            <a:r>
              <a:rPr lang="tr-TR" dirty="0"/>
              <a:t> görüntülerine ait damarların bölütlenmesi sağlanmıştır.</a:t>
            </a:r>
          </a:p>
          <a:p>
            <a:r>
              <a:rPr lang="tr-TR" dirty="0"/>
              <a:t>Öncelikle, veri setinde bulunan görüntüler RGB renk uzayından gri ölçekli görüntülere dönüştürülür.</a:t>
            </a:r>
          </a:p>
          <a:p>
            <a:r>
              <a:rPr lang="tr-TR" dirty="0"/>
              <a:t>Gri ölçekli görüntülerin tersi üzerinde önerilen sistem uygulanır.</a:t>
            </a:r>
          </a:p>
          <a:p>
            <a:endParaRPr lang="tr-TR" dirty="0"/>
          </a:p>
        </p:txBody>
      </p:sp>
      <p:pic>
        <p:nvPicPr>
          <p:cNvPr id="6" name="Picture 4" descr="kişi, mavi, kapat içeren bir resim&#10;&#10;Açıklama otomatik olarak oluşturuldu">
            <a:extLst>
              <a:ext uri="{FF2B5EF4-FFF2-40B4-BE49-F238E27FC236}">
                <a16:creationId xmlns:a16="http://schemas.microsoft.com/office/drawing/2014/main" id="{00D6A075-0B2C-B65D-3A09-6B617B5FFC94}"/>
              </a:ext>
            </a:extLst>
          </p:cNvPr>
          <p:cNvPicPr>
            <a:picLocks noChangeAspect="1"/>
          </p:cNvPicPr>
          <p:nvPr/>
        </p:nvPicPr>
        <p:blipFill rotWithShape="1">
          <a:blip r:embed="rId3"/>
          <a:srcRect r="-1" b="2634"/>
          <a:stretch/>
        </p:blipFill>
        <p:spPr>
          <a:xfrm>
            <a:off x="364743" y="1622445"/>
            <a:ext cx="3904981" cy="2138661"/>
          </a:xfrm>
          <a:prstGeom prst="rect">
            <a:avLst/>
          </a:prstGeom>
          <a:effectLst>
            <a:outerShdw blurRad="50800" dist="38100" dir="5400000" algn="t" rotWithShape="0">
              <a:prstClr val="black">
                <a:alpha val="43000"/>
              </a:prstClr>
            </a:outerShdw>
          </a:effectLst>
        </p:spPr>
      </p:pic>
      <p:pic>
        <p:nvPicPr>
          <p:cNvPr id="12" name="Resim 11" descr="farklı içeren bir resim&#10;&#10;Açıklama otomatik olarak oluşturuldu">
            <a:extLst>
              <a:ext uri="{FF2B5EF4-FFF2-40B4-BE49-F238E27FC236}">
                <a16:creationId xmlns:a16="http://schemas.microsoft.com/office/drawing/2014/main" id="{EC0B00BC-F7CF-D8C3-CF27-74630019D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00537"/>
            <a:ext cx="4712424" cy="1608432"/>
          </a:xfrm>
          <a:prstGeom prst="rect">
            <a:avLst/>
          </a:prstGeom>
        </p:spPr>
      </p:pic>
    </p:spTree>
    <p:extLst>
      <p:ext uri="{BB962C8B-B14F-4D97-AF65-F5344CB8AC3E}">
        <p14:creationId xmlns:p14="http://schemas.microsoft.com/office/powerpoint/2010/main" val="428504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CCE97FA-6820-8881-205F-403C4C3B690E}"/>
              </a:ext>
            </a:extLst>
          </p:cNvPr>
          <p:cNvSpPr>
            <a:spLocks noGrp="1"/>
          </p:cNvSpPr>
          <p:nvPr>
            <p:ph type="title"/>
          </p:nvPr>
        </p:nvSpPr>
        <p:spPr>
          <a:xfrm>
            <a:off x="648929" y="629266"/>
            <a:ext cx="3505495" cy="1622321"/>
          </a:xfrm>
        </p:spPr>
        <p:txBody>
          <a:bodyPr>
            <a:normAutofit/>
          </a:bodyPr>
          <a:lstStyle/>
          <a:p>
            <a:r>
              <a:rPr lang="tr-TR">
                <a:solidFill>
                  <a:srgbClr val="EBEBEB"/>
                </a:solidFill>
              </a:rPr>
              <a:t>Morfolojik işlemler</a:t>
            </a:r>
          </a:p>
        </p:txBody>
      </p:sp>
      <p:sp>
        <p:nvSpPr>
          <p:cNvPr id="12"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AF9DBC34-4BA8-41C7-6E53-E22C4D90E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19" y="2121446"/>
            <a:ext cx="5614835" cy="2461889"/>
          </a:xfrm>
          <a:prstGeom prst="rect">
            <a:avLst/>
          </a:prstGeom>
          <a:effectLst/>
        </p:spPr>
      </p:pic>
      <p:sp>
        <p:nvSpPr>
          <p:cNvPr id="16"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2C458EC2-43C4-E992-82B4-D333A08487AB}"/>
              </a:ext>
            </a:extLst>
          </p:cNvPr>
          <p:cNvSpPr>
            <a:spLocks noGrp="1"/>
          </p:cNvSpPr>
          <p:nvPr>
            <p:ph idx="1"/>
          </p:nvPr>
        </p:nvSpPr>
        <p:spPr>
          <a:xfrm>
            <a:off x="648931" y="2438400"/>
            <a:ext cx="3505494" cy="3785419"/>
          </a:xfrm>
        </p:spPr>
        <p:txBody>
          <a:bodyPr>
            <a:normAutofit/>
          </a:bodyPr>
          <a:lstStyle/>
          <a:p>
            <a:pPr>
              <a:lnSpc>
                <a:spcPct val="90000"/>
              </a:lnSpc>
            </a:pPr>
            <a:r>
              <a:rPr lang="tr-TR" sz="1100">
                <a:solidFill>
                  <a:srgbClr val="FFFFFF"/>
                </a:solidFill>
              </a:rPr>
              <a:t>Retina kan damarları, retina arka planına göre daha koyu görünürler. Ancak, bazı durumlarda kan damarlarının merkez çizgisi bölgesinde parlaklık görünür. </a:t>
            </a:r>
          </a:p>
          <a:p>
            <a:pPr>
              <a:lnSpc>
                <a:spcPct val="90000"/>
              </a:lnSpc>
            </a:pPr>
            <a:r>
              <a:rPr lang="tr-TR" sz="1100">
                <a:solidFill>
                  <a:srgbClr val="FFFFFF"/>
                </a:solidFill>
              </a:rPr>
              <a:t>Bu görünüm yansımalardan kaynaklanmaktadır. </a:t>
            </a:r>
          </a:p>
          <a:p>
            <a:pPr>
              <a:lnSpc>
                <a:spcPct val="90000"/>
              </a:lnSpc>
            </a:pPr>
            <a:r>
              <a:rPr lang="tr-TR" sz="1100">
                <a:solidFill>
                  <a:srgbClr val="FFFFFF"/>
                </a:solidFill>
              </a:rPr>
              <a:t>Bu durumu ortadan kaldırmak için ilk önce morfolojik açma işlemi uygulanır. </a:t>
            </a:r>
          </a:p>
          <a:p>
            <a:pPr>
              <a:lnSpc>
                <a:spcPct val="90000"/>
              </a:lnSpc>
            </a:pPr>
            <a:r>
              <a:rPr lang="tr-TR" sz="1100">
                <a:solidFill>
                  <a:srgbClr val="FFFFFF"/>
                </a:solidFill>
              </a:rPr>
              <a:t>Morfolojik açma işlemi için yarıçapı 21 olan bir disk oluşturulur. </a:t>
            </a:r>
          </a:p>
          <a:p>
            <a:pPr>
              <a:lnSpc>
                <a:spcPct val="90000"/>
              </a:lnSpc>
            </a:pPr>
            <a:r>
              <a:rPr lang="tr-TR" sz="1100">
                <a:solidFill>
                  <a:srgbClr val="FFFFFF"/>
                </a:solidFill>
              </a:rPr>
              <a:t>Oluşturulan bu disk gri ölçekli görüntünün tersine uygulanarak morfolojik açma işlemi yapılmış olur. </a:t>
            </a:r>
          </a:p>
          <a:p>
            <a:pPr>
              <a:lnSpc>
                <a:spcPct val="90000"/>
              </a:lnSpc>
            </a:pPr>
            <a:r>
              <a:rPr lang="tr-TR" sz="1100">
                <a:solidFill>
                  <a:srgbClr val="FFFFFF"/>
                </a:solidFill>
              </a:rPr>
              <a:t>Daha sonra uzunluğu 21 olan bir çizgisel yapı elemanı oluşturulur. </a:t>
            </a:r>
          </a:p>
          <a:p>
            <a:pPr>
              <a:lnSpc>
                <a:spcPct val="90000"/>
              </a:lnSpc>
            </a:pPr>
            <a:r>
              <a:rPr lang="tr-TR" sz="1100">
                <a:solidFill>
                  <a:srgbClr val="FFFFFF"/>
                </a:solidFill>
              </a:rPr>
              <a:t>Oluşturulan bu çizgisel yapı elemanı gri ölçekli görüntünün tersine uygulanarak üst-şapka ve alt-şapka dönüşümleri tamamlanmış olur.</a:t>
            </a:r>
          </a:p>
        </p:txBody>
      </p:sp>
    </p:spTree>
    <p:extLst>
      <p:ext uri="{BB962C8B-B14F-4D97-AF65-F5344CB8AC3E}">
        <p14:creationId xmlns:p14="http://schemas.microsoft.com/office/powerpoint/2010/main" val="41968078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A383D79A-5193-6D44-F422-D06CD651F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689" y="2424666"/>
            <a:ext cx="4163991" cy="1859118"/>
          </a:xfrm>
          <a:prstGeom prst="rect">
            <a:avLst/>
          </a:prstGeom>
          <a:effectLst/>
        </p:spPr>
      </p:pic>
      <p:sp>
        <p:nvSpPr>
          <p:cNvPr id="18" name="Rectangle 1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B54ECC93-FF23-4786-6A07-CB8B5D2ADD3A}"/>
              </a:ext>
            </a:extLst>
          </p:cNvPr>
          <p:cNvSpPr>
            <a:spLocks noGrp="1"/>
          </p:cNvSpPr>
          <p:nvPr>
            <p:ph idx="1"/>
          </p:nvPr>
        </p:nvSpPr>
        <p:spPr>
          <a:xfrm>
            <a:off x="648930" y="2438400"/>
            <a:ext cx="4944151" cy="3785419"/>
          </a:xfrm>
        </p:spPr>
        <p:txBody>
          <a:bodyPr>
            <a:normAutofit/>
          </a:bodyPr>
          <a:lstStyle/>
          <a:p>
            <a:pPr>
              <a:lnSpc>
                <a:spcPct val="90000"/>
              </a:lnSpc>
            </a:pPr>
            <a:r>
              <a:rPr lang="tr-TR" sz="1100">
                <a:solidFill>
                  <a:srgbClr val="FFFFFF"/>
                </a:solidFill>
              </a:rPr>
              <a:t>Belirli bir açıda yönlendirilmiş çizgisel bir yapılandırma elamanı fundus içerisinde tutulamadığında bir damarı veya damarın bir kısmını yok edebilir. </a:t>
            </a:r>
          </a:p>
          <a:p>
            <a:pPr>
              <a:lnSpc>
                <a:spcPct val="90000"/>
              </a:lnSpc>
            </a:pPr>
            <a:r>
              <a:rPr lang="tr-TR" sz="1100">
                <a:solidFill>
                  <a:srgbClr val="FFFFFF"/>
                </a:solidFill>
              </a:rPr>
              <a:t>Bu problem genelde yapılandırma elemanı dikey yönlere sahip olduğunda ve yapılandırma elemanı damar genişliğinden daha büyük olduğu durumlarda ortaya çıkmıştır.</a:t>
            </a:r>
          </a:p>
          <a:p>
            <a:pPr>
              <a:lnSpc>
                <a:spcPct val="90000"/>
              </a:lnSpc>
            </a:pPr>
            <a:r>
              <a:rPr lang="tr-TR" sz="1100">
                <a:solidFill>
                  <a:srgbClr val="FFFFFF"/>
                </a:solidFill>
              </a:rPr>
              <a:t>Oysa yapılandırma elemanının yönü ile damar paralel olduğunda bir yok olma olayı meydana gelmeyecektir. </a:t>
            </a:r>
          </a:p>
          <a:p>
            <a:pPr>
              <a:lnSpc>
                <a:spcPct val="90000"/>
              </a:lnSpc>
            </a:pPr>
            <a:r>
              <a:rPr lang="tr-TR" sz="1100">
                <a:solidFill>
                  <a:srgbClr val="FFFFFF"/>
                </a:solidFill>
              </a:rPr>
              <a:t>M. Fraz vd. bu probleme çözüm olması için 21 piksel uzunluğunda bir çizgisel yapılandırma elemanı belirlemiştir. </a:t>
            </a:r>
          </a:p>
          <a:p>
            <a:pPr>
              <a:lnSpc>
                <a:spcPct val="90000"/>
              </a:lnSpc>
            </a:pPr>
            <a:r>
              <a:rPr lang="tr-TR" sz="1100">
                <a:solidFill>
                  <a:srgbClr val="FFFFFF"/>
                </a:solidFill>
              </a:rPr>
              <a:t>Bu yapısal elemanı 22.5°’lik açılarla döndermiş ve en büyük çapa sahip damarı çıkarmak için bir toplam üst şapka dönüşümü kullanmıştır. M. Fraz vd.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a:t>
            </a:r>
          </a:p>
        </p:txBody>
      </p:sp>
    </p:spTree>
    <p:extLst>
      <p:ext uri="{BB962C8B-B14F-4D97-AF65-F5344CB8AC3E}">
        <p14:creationId xmlns:p14="http://schemas.microsoft.com/office/powerpoint/2010/main" val="6932664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omurgasız içeren bir resim&#10;&#10;Açıklama otomatik olarak oluşturuldu">
            <a:extLst>
              <a:ext uri="{FF2B5EF4-FFF2-40B4-BE49-F238E27FC236}">
                <a16:creationId xmlns:a16="http://schemas.microsoft.com/office/drawing/2014/main" id="{0A914C0B-B603-C3FB-F1D3-F27DD1411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19" y="1589593"/>
            <a:ext cx="5614835" cy="3525594"/>
          </a:xfrm>
          <a:prstGeom prst="rect">
            <a:avLst/>
          </a:prstGeom>
          <a:effectLst/>
        </p:spPr>
      </p:pic>
      <p:sp>
        <p:nvSpPr>
          <p:cNvPr id="18" name="Rectangle 17">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4D5CB102-3339-928C-252B-A93138E91D93}"/>
              </a:ext>
            </a:extLst>
          </p:cNvPr>
          <p:cNvSpPr>
            <a:spLocks noGrp="1"/>
          </p:cNvSpPr>
          <p:nvPr>
            <p:ph idx="1"/>
          </p:nvPr>
        </p:nvSpPr>
        <p:spPr>
          <a:xfrm>
            <a:off x="648931" y="2438400"/>
            <a:ext cx="3505494" cy="3785419"/>
          </a:xfrm>
        </p:spPr>
        <p:txBody>
          <a:bodyPr>
            <a:normAutofit/>
          </a:bodyPr>
          <a:lstStyle/>
          <a:p>
            <a:pPr>
              <a:lnSpc>
                <a:spcPct val="90000"/>
              </a:lnSpc>
            </a:pPr>
            <a:r>
              <a:rPr lang="tr-TR" sz="1000">
                <a:solidFill>
                  <a:srgbClr val="FFFFFF"/>
                </a:solidFill>
              </a:rPr>
              <a:t>Daha sonra, M. D. Saleh vd. tarafından önerilen matematiksel ifade kullanılmış ve edilen sonuçlar bu matematiksel ifadeye göre nihai sonuca ulaşmıştır. </a:t>
            </a:r>
          </a:p>
          <a:p>
            <a:pPr>
              <a:lnSpc>
                <a:spcPct val="90000"/>
              </a:lnSpc>
            </a:pPr>
            <a:endParaRPr lang="tr-TR" sz="1000">
              <a:solidFill>
                <a:srgbClr val="FFFFFF"/>
              </a:solidFill>
            </a:endParaRPr>
          </a:p>
          <a:p>
            <a:pPr>
              <a:lnSpc>
                <a:spcPct val="90000"/>
              </a:lnSpc>
            </a:pPr>
            <a:r>
              <a:rPr lang="tr-TR" sz="1000">
                <a:solidFill>
                  <a:srgbClr val="FFFFFF"/>
                </a:solidFill>
              </a:rPr>
              <a:t>M. D. Saleh vd morfolojik açma işleminin üzerine üst-şapka sonucu eklenerek elde edilen sonuç alt-şapka sonucundan çıkarılır. </a:t>
            </a:r>
          </a:p>
          <a:p>
            <a:pPr>
              <a:lnSpc>
                <a:spcPct val="90000"/>
              </a:lnSpc>
            </a:pPr>
            <a:endParaRPr lang="tr-TR" sz="1000">
              <a:solidFill>
                <a:srgbClr val="FFFFFF"/>
              </a:solidFill>
            </a:endParaRPr>
          </a:p>
          <a:p>
            <a:pPr>
              <a:lnSpc>
                <a:spcPct val="90000"/>
              </a:lnSpc>
            </a:pPr>
            <a:r>
              <a:rPr lang="tr-TR" sz="1000">
                <a:solidFill>
                  <a:srgbClr val="FFFFFF"/>
                </a:solidFill>
              </a:rPr>
              <a:t>Önerilen yöntemde elde edilen toplam morfolojik açma, toplam üst şapka ve toplam alt şapka sonuçları Denklem’de ifade edildiği gibi işleme alınmıştır.</a:t>
            </a:r>
          </a:p>
          <a:p>
            <a:pPr>
              <a:lnSpc>
                <a:spcPct val="90000"/>
              </a:lnSpc>
            </a:pPr>
            <a:endParaRPr lang="tr-TR" sz="1000">
              <a:solidFill>
                <a:srgbClr val="FFFFFF"/>
              </a:solidFill>
            </a:endParaRPr>
          </a:p>
          <a:p>
            <a:pPr>
              <a:lnSpc>
                <a:spcPct val="90000"/>
              </a:lnSpc>
            </a:pPr>
            <a:r>
              <a:rPr lang="tr-TR" sz="1000">
                <a:solidFill>
                  <a:srgbClr val="FFFFFF"/>
                </a:solidFill>
              </a:rPr>
              <a:t>Uzunluğu 21 piksel olan ve 22.5°’lik açılarla dönerek her açı için oluşturulan toplam morfolojik açma işlemi toplam üst şapka dönüşümüne eklenmiş ve elde edilen sonuç toplam alt şapka dönüşümünden çıkarılmıştır</a:t>
            </a:r>
          </a:p>
        </p:txBody>
      </p:sp>
    </p:spTree>
    <p:extLst>
      <p:ext uri="{BB962C8B-B14F-4D97-AF65-F5344CB8AC3E}">
        <p14:creationId xmlns:p14="http://schemas.microsoft.com/office/powerpoint/2010/main" val="36908095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2327</Words>
  <Application>Microsoft Office PowerPoint</Application>
  <PresentationFormat>Geniş ekran</PresentationFormat>
  <Paragraphs>151</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Century Gothic</vt:lpstr>
      <vt:lpstr>Wingdings 3</vt:lpstr>
      <vt:lpstr>İyon</vt:lpstr>
      <vt:lpstr>PowerPoint Sunusu</vt:lpstr>
      <vt:lpstr>Retina kan damarlarını çıkarmak için eşikleme temelli morfolojik bir yöntem</vt:lpstr>
      <vt:lpstr>Özet</vt:lpstr>
      <vt:lpstr>Materyal ve Metot </vt:lpstr>
      <vt:lpstr>PowerPoint Sunusu</vt:lpstr>
      <vt:lpstr>Kullanılan Yöntem</vt:lpstr>
      <vt:lpstr>Morfolojik işlemler</vt:lpstr>
      <vt:lpstr>PowerPoint Sunusu</vt:lpstr>
      <vt:lpstr>PowerPoint Sunusu</vt:lpstr>
      <vt:lpstr>Bulgular ve Tartışma</vt:lpstr>
      <vt:lpstr>Sonuçlar</vt:lpstr>
      <vt:lpstr>Görüntü işleme teknikleri ve kümeleme yöntemleri kullanılarak fındık meyvesinin tespit ve sınıflandırılması</vt:lpstr>
      <vt:lpstr>GİRİŞ</vt:lpstr>
      <vt:lpstr>ÖNERİLEN YÖNTEM</vt:lpstr>
      <vt:lpstr>Görüntü ön işleme aşaması</vt:lpstr>
      <vt:lpstr>PowerPoint Sunusu</vt:lpstr>
      <vt:lpstr>Nesne bulma ve özellik çıkarımı işlemi aşaması</vt:lpstr>
      <vt:lpstr>Sınıflandırma işlemi aşamasına ait adımlar</vt:lpstr>
      <vt:lpstr>Ortalama tabanlı sınıflandırma</vt:lpstr>
      <vt:lpstr>K-means kümeleme yöntemi</vt:lpstr>
      <vt:lpstr>DENEYSEL ÇALIŞMA</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8230</dc:creator>
  <cp:lastModifiedBy>8230</cp:lastModifiedBy>
  <cp:revision>1</cp:revision>
  <dcterms:created xsi:type="dcterms:W3CDTF">2022-12-15T18:02:23Z</dcterms:created>
  <dcterms:modified xsi:type="dcterms:W3CDTF">2022-12-15T19:00:17Z</dcterms:modified>
</cp:coreProperties>
</file>