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E7E1E3-7383-46CD-B820-DC73E2D8BCF1}" type="datetimeFigureOut">
              <a:rPr lang="tr-TR" smtClean="0"/>
              <a:t>10.11.2022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8F6A97-66C1-4D59-9047-004A9C1C8158}" type="slidenum">
              <a:rPr lang="tr-TR" smtClean="0"/>
              <a:t>‹#›</a:t>
            </a:fld>
            <a:endParaRPr lang="tr-TR"/>
          </a:p>
        </p:txBody>
      </p:sp>
    </p:spTree>
    <p:extLst>
      <p:ext uri="{BB962C8B-B14F-4D97-AF65-F5344CB8AC3E}">
        <p14:creationId xmlns:p14="http://schemas.microsoft.com/office/powerpoint/2010/main" val="2192437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E8F6A97-66C1-4D59-9047-004A9C1C8158}" type="slidenum">
              <a:rPr lang="tr-TR" smtClean="0"/>
              <a:t>1</a:t>
            </a:fld>
            <a:endParaRPr lang="tr-TR"/>
          </a:p>
        </p:txBody>
      </p:sp>
    </p:spTree>
    <p:extLst>
      <p:ext uri="{BB962C8B-B14F-4D97-AF65-F5344CB8AC3E}">
        <p14:creationId xmlns:p14="http://schemas.microsoft.com/office/powerpoint/2010/main" val="2274599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E8F6A97-66C1-4D59-9047-004A9C1C8158}" type="slidenum">
              <a:rPr lang="tr-TR" smtClean="0"/>
              <a:t>5</a:t>
            </a:fld>
            <a:endParaRPr lang="tr-TR"/>
          </a:p>
        </p:txBody>
      </p:sp>
    </p:spTree>
    <p:extLst>
      <p:ext uri="{BB962C8B-B14F-4D97-AF65-F5344CB8AC3E}">
        <p14:creationId xmlns:p14="http://schemas.microsoft.com/office/powerpoint/2010/main" val="3082757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a:t>Asıl başlık stilini düzenlemek için tıklayın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D2A3F182-8E26-42BF-A094-243D328F854C}"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71F095E-965E-4A0C-899F-D268EC7FBFDF}" type="slidenum">
              <a:rPr lang="tr-TR" smtClean="0"/>
              <a:t>‹#›</a:t>
            </a:fld>
            <a:endParaRPr lang="tr-TR"/>
          </a:p>
        </p:txBody>
      </p:sp>
    </p:spTree>
    <p:extLst>
      <p:ext uri="{BB962C8B-B14F-4D97-AF65-F5344CB8AC3E}">
        <p14:creationId xmlns:p14="http://schemas.microsoft.com/office/powerpoint/2010/main" val="4119605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2A3F182-8E26-42BF-A094-243D328F854C}" type="datetimeFigureOut">
              <a:rPr lang="tr-TR" smtClean="0"/>
              <a:t>10.11.2022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71F095E-965E-4A0C-899F-D268EC7FBFDF}" type="slidenum">
              <a:rPr lang="tr-TR" smtClean="0"/>
              <a:t>‹#›</a:t>
            </a:fld>
            <a:endParaRPr lang="tr-TR"/>
          </a:p>
        </p:txBody>
      </p:sp>
    </p:spTree>
    <p:extLst>
      <p:ext uri="{BB962C8B-B14F-4D97-AF65-F5344CB8AC3E}">
        <p14:creationId xmlns:p14="http://schemas.microsoft.com/office/powerpoint/2010/main" val="2993209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2A3F182-8E26-42BF-A094-243D328F854C}"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71F095E-965E-4A0C-899F-D268EC7FBFDF}" type="slidenum">
              <a:rPr lang="tr-TR" smtClean="0"/>
              <a:t>‹#›</a:t>
            </a:fld>
            <a:endParaRPr lang="tr-TR"/>
          </a:p>
        </p:txBody>
      </p:sp>
    </p:spTree>
    <p:extLst>
      <p:ext uri="{BB962C8B-B14F-4D97-AF65-F5344CB8AC3E}">
        <p14:creationId xmlns:p14="http://schemas.microsoft.com/office/powerpoint/2010/main" val="120927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a:t>Asıl başlık stilini düzenlemek için tıklayın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a:t>Asıl metin stillerini düzenlemek için tıklayın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2A3F182-8E26-42BF-A094-243D328F854C}"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71F095E-965E-4A0C-899F-D268EC7FBFDF}" type="slidenum">
              <a:rPr lang="tr-TR" smtClean="0"/>
              <a:t>‹#›</a:t>
            </a:fld>
            <a:endParaRPr lang="tr-T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66427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2A3F182-8E26-42BF-A094-243D328F854C}"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71F095E-965E-4A0C-899F-D268EC7FBFDF}" type="slidenum">
              <a:rPr lang="tr-TR" smtClean="0"/>
              <a:t>‹#›</a:t>
            </a:fld>
            <a:endParaRPr lang="tr-TR"/>
          </a:p>
        </p:txBody>
      </p:sp>
    </p:spTree>
    <p:extLst>
      <p:ext uri="{BB962C8B-B14F-4D97-AF65-F5344CB8AC3E}">
        <p14:creationId xmlns:p14="http://schemas.microsoft.com/office/powerpoint/2010/main" val="1249721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A3F182-8E26-42BF-A094-243D328F854C}" type="datetimeFigureOut">
              <a:rPr lang="tr-TR" smtClean="0"/>
              <a:t>10.11.2022</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71F095E-965E-4A0C-899F-D268EC7FBFDF}" type="slidenum">
              <a:rPr lang="tr-TR" smtClean="0"/>
              <a:t>‹#›</a:t>
            </a:fld>
            <a:endParaRPr lang="tr-TR"/>
          </a:p>
        </p:txBody>
      </p:sp>
    </p:spTree>
    <p:extLst>
      <p:ext uri="{BB962C8B-B14F-4D97-AF65-F5344CB8AC3E}">
        <p14:creationId xmlns:p14="http://schemas.microsoft.com/office/powerpoint/2010/main" val="618986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A3F182-8E26-42BF-A094-243D328F854C}" type="datetimeFigureOut">
              <a:rPr lang="tr-TR" smtClean="0"/>
              <a:t>10.11.2022</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71F095E-965E-4A0C-899F-D268EC7FBFDF}" type="slidenum">
              <a:rPr lang="tr-TR" smtClean="0"/>
              <a:t>‹#›</a:t>
            </a:fld>
            <a:endParaRPr lang="tr-TR"/>
          </a:p>
        </p:txBody>
      </p:sp>
    </p:spTree>
    <p:extLst>
      <p:ext uri="{BB962C8B-B14F-4D97-AF65-F5344CB8AC3E}">
        <p14:creationId xmlns:p14="http://schemas.microsoft.com/office/powerpoint/2010/main" val="23265957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2A3F182-8E26-42BF-A094-243D328F854C}"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71F095E-965E-4A0C-899F-D268EC7FBFDF}" type="slidenum">
              <a:rPr lang="tr-TR" smtClean="0"/>
              <a:t>‹#›</a:t>
            </a:fld>
            <a:endParaRPr lang="tr-TR"/>
          </a:p>
        </p:txBody>
      </p:sp>
    </p:spTree>
    <p:extLst>
      <p:ext uri="{BB962C8B-B14F-4D97-AF65-F5344CB8AC3E}">
        <p14:creationId xmlns:p14="http://schemas.microsoft.com/office/powerpoint/2010/main" val="24643704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2A3F182-8E26-42BF-A094-243D328F854C}"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71F095E-965E-4A0C-899F-D268EC7FBFDF}" type="slidenum">
              <a:rPr lang="tr-TR" smtClean="0"/>
              <a:t>‹#›</a:t>
            </a:fld>
            <a:endParaRPr lang="tr-TR"/>
          </a:p>
        </p:txBody>
      </p:sp>
    </p:spTree>
    <p:extLst>
      <p:ext uri="{BB962C8B-B14F-4D97-AF65-F5344CB8AC3E}">
        <p14:creationId xmlns:p14="http://schemas.microsoft.com/office/powerpoint/2010/main" val="2404702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3"/>
          <p:cNvSpPr>
            <a:spLocks noGrp="1"/>
          </p:cNvSpPr>
          <p:nvPr>
            <p:ph type="dt" sz="half" idx="10"/>
          </p:nvPr>
        </p:nvSpPr>
        <p:spPr/>
        <p:txBody>
          <a:bodyPr/>
          <a:lstStyle/>
          <a:p>
            <a:fld id="{D2A3F182-8E26-42BF-A094-243D328F854C}"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71F095E-965E-4A0C-899F-D268EC7FBFDF}" type="slidenum">
              <a:rPr lang="tr-TR" smtClean="0"/>
              <a:t>‹#›</a:t>
            </a:fld>
            <a:endParaRPr lang="tr-TR"/>
          </a:p>
        </p:txBody>
      </p:sp>
    </p:spTree>
    <p:extLst>
      <p:ext uri="{BB962C8B-B14F-4D97-AF65-F5344CB8AC3E}">
        <p14:creationId xmlns:p14="http://schemas.microsoft.com/office/powerpoint/2010/main" val="1148538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2A3F182-8E26-42BF-A094-243D328F854C}"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71F095E-965E-4A0C-899F-D268EC7FBFDF}" type="slidenum">
              <a:rPr lang="tr-TR" smtClean="0"/>
              <a:t>‹#›</a:t>
            </a:fld>
            <a:endParaRPr lang="tr-TR"/>
          </a:p>
        </p:txBody>
      </p:sp>
    </p:spTree>
    <p:extLst>
      <p:ext uri="{BB962C8B-B14F-4D97-AF65-F5344CB8AC3E}">
        <p14:creationId xmlns:p14="http://schemas.microsoft.com/office/powerpoint/2010/main" val="2289445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D2A3F182-8E26-42BF-A094-243D328F854C}" type="datetimeFigureOut">
              <a:rPr lang="tr-TR" smtClean="0"/>
              <a:t>10.11.2022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71F095E-965E-4A0C-899F-D268EC7FBFDF}" type="slidenum">
              <a:rPr lang="tr-TR" smtClean="0"/>
              <a:t>‹#›</a:t>
            </a:fld>
            <a:endParaRPr lang="tr-TR"/>
          </a:p>
        </p:txBody>
      </p:sp>
    </p:spTree>
    <p:extLst>
      <p:ext uri="{BB962C8B-B14F-4D97-AF65-F5344CB8AC3E}">
        <p14:creationId xmlns:p14="http://schemas.microsoft.com/office/powerpoint/2010/main" val="2471665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D2A3F182-8E26-42BF-A094-243D328F854C}" type="datetimeFigureOut">
              <a:rPr lang="tr-TR" smtClean="0"/>
              <a:t>10.11.2022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71F095E-965E-4A0C-899F-D268EC7FBFDF}" type="slidenum">
              <a:rPr lang="tr-TR" smtClean="0"/>
              <a:t>‹#›</a:t>
            </a:fld>
            <a:endParaRPr lang="tr-TR"/>
          </a:p>
        </p:txBody>
      </p:sp>
    </p:spTree>
    <p:extLst>
      <p:ext uri="{BB962C8B-B14F-4D97-AF65-F5344CB8AC3E}">
        <p14:creationId xmlns:p14="http://schemas.microsoft.com/office/powerpoint/2010/main" val="1806296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7" name="Date Placeholder 2"/>
          <p:cNvSpPr>
            <a:spLocks noGrp="1"/>
          </p:cNvSpPr>
          <p:nvPr>
            <p:ph type="dt" sz="half" idx="10"/>
          </p:nvPr>
        </p:nvSpPr>
        <p:spPr/>
        <p:txBody>
          <a:bodyPr/>
          <a:lstStyle/>
          <a:p>
            <a:fld id="{D2A3F182-8E26-42BF-A094-243D328F854C}" type="datetimeFigureOut">
              <a:rPr lang="tr-TR" smtClean="0"/>
              <a:t>10.11.2022</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171F095E-965E-4A0C-899F-D268EC7FBFDF}" type="slidenum">
              <a:rPr lang="tr-TR" smtClean="0"/>
              <a:t>‹#›</a:t>
            </a:fld>
            <a:endParaRPr lang="tr-TR"/>
          </a:p>
        </p:txBody>
      </p:sp>
    </p:spTree>
    <p:extLst>
      <p:ext uri="{BB962C8B-B14F-4D97-AF65-F5344CB8AC3E}">
        <p14:creationId xmlns:p14="http://schemas.microsoft.com/office/powerpoint/2010/main" val="1357846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2A3F182-8E26-42BF-A094-243D328F854C}" type="datetimeFigureOut">
              <a:rPr lang="tr-TR" smtClean="0"/>
              <a:t>10.11.2022</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171F095E-965E-4A0C-899F-D268EC7FBFDF}" type="slidenum">
              <a:rPr lang="tr-TR" smtClean="0"/>
              <a:t>‹#›</a:t>
            </a:fld>
            <a:endParaRPr lang="tr-TR"/>
          </a:p>
        </p:txBody>
      </p:sp>
    </p:spTree>
    <p:extLst>
      <p:ext uri="{BB962C8B-B14F-4D97-AF65-F5344CB8AC3E}">
        <p14:creationId xmlns:p14="http://schemas.microsoft.com/office/powerpoint/2010/main" val="3786252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7" name="Date Placeholder 4"/>
          <p:cNvSpPr>
            <a:spLocks noGrp="1"/>
          </p:cNvSpPr>
          <p:nvPr>
            <p:ph type="dt" sz="half" idx="10"/>
          </p:nvPr>
        </p:nvSpPr>
        <p:spPr/>
        <p:txBody>
          <a:bodyPr/>
          <a:lstStyle/>
          <a:p>
            <a:fld id="{D2A3F182-8E26-42BF-A094-243D328F854C}" type="datetimeFigureOut">
              <a:rPr lang="tr-TR" smtClean="0"/>
              <a:t>10.11.2022</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171F095E-965E-4A0C-899F-D268EC7FBFDF}" type="slidenum">
              <a:rPr lang="tr-TR" smtClean="0"/>
              <a:t>‹#›</a:t>
            </a:fld>
            <a:endParaRPr lang="tr-TR"/>
          </a:p>
        </p:txBody>
      </p:sp>
    </p:spTree>
    <p:extLst>
      <p:ext uri="{BB962C8B-B14F-4D97-AF65-F5344CB8AC3E}">
        <p14:creationId xmlns:p14="http://schemas.microsoft.com/office/powerpoint/2010/main" val="2932747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2A3F182-8E26-42BF-A094-243D328F854C}" type="datetimeFigureOut">
              <a:rPr lang="tr-TR" smtClean="0"/>
              <a:t>10.11.2022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71F095E-965E-4A0C-899F-D268EC7FBFDF}" type="slidenum">
              <a:rPr lang="tr-TR" smtClean="0"/>
              <a:t>‹#›</a:t>
            </a:fld>
            <a:endParaRPr lang="tr-TR"/>
          </a:p>
        </p:txBody>
      </p:sp>
    </p:spTree>
    <p:extLst>
      <p:ext uri="{BB962C8B-B14F-4D97-AF65-F5344CB8AC3E}">
        <p14:creationId xmlns:p14="http://schemas.microsoft.com/office/powerpoint/2010/main" val="4091673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2A3F182-8E26-42BF-A094-243D328F854C}" type="datetimeFigureOut">
              <a:rPr lang="tr-TR" smtClean="0"/>
              <a:t>10.11.2022</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71F095E-965E-4A0C-899F-D268EC7FBFDF}" type="slidenum">
              <a:rPr lang="tr-TR" smtClean="0"/>
              <a:t>‹#›</a:t>
            </a:fld>
            <a:endParaRPr lang="tr-TR"/>
          </a:p>
        </p:txBody>
      </p:sp>
    </p:spTree>
    <p:extLst>
      <p:ext uri="{BB962C8B-B14F-4D97-AF65-F5344CB8AC3E}">
        <p14:creationId xmlns:p14="http://schemas.microsoft.com/office/powerpoint/2010/main" val="291122533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E30AA6-F117-2BC6-E934-451DA24B8878}"/>
              </a:ext>
            </a:extLst>
          </p:cNvPr>
          <p:cNvSpPr>
            <a:spLocks noGrp="1"/>
          </p:cNvSpPr>
          <p:nvPr>
            <p:ph type="ctrTitle"/>
          </p:nvPr>
        </p:nvSpPr>
        <p:spPr>
          <a:xfrm>
            <a:off x="736666" y="415829"/>
            <a:ext cx="7794492" cy="3329581"/>
          </a:xfrm>
        </p:spPr>
        <p:txBody>
          <a:bodyPr>
            <a:normAutofit/>
          </a:bodyPr>
          <a:lstStyle/>
          <a:p>
            <a:r>
              <a:rPr lang="tr-TR" sz="4400" dirty="0"/>
              <a:t>Görüntü işleme teknikleri kullanılarak ekmek doku analizi ve arayüz programının geliştirilmesi</a:t>
            </a:r>
          </a:p>
        </p:txBody>
      </p:sp>
      <p:sp>
        <p:nvSpPr>
          <p:cNvPr id="3" name="Alt Başlık 2">
            <a:extLst>
              <a:ext uri="{FF2B5EF4-FFF2-40B4-BE49-F238E27FC236}">
                <a16:creationId xmlns:a16="http://schemas.microsoft.com/office/drawing/2014/main" id="{11A55463-805A-7535-B216-B673C6B3DD92}"/>
              </a:ext>
            </a:extLst>
          </p:cNvPr>
          <p:cNvSpPr>
            <a:spLocks noGrp="1"/>
          </p:cNvSpPr>
          <p:nvPr>
            <p:ph type="subTitle" idx="1"/>
          </p:nvPr>
        </p:nvSpPr>
        <p:spPr>
          <a:xfrm>
            <a:off x="736666" y="4660648"/>
            <a:ext cx="6714721" cy="861420"/>
          </a:xfrm>
        </p:spPr>
        <p:txBody>
          <a:bodyPr/>
          <a:lstStyle/>
          <a:p>
            <a:r>
              <a:rPr lang="tr-TR" dirty="0"/>
              <a:t>Zeynel Abiddin aydar</a:t>
            </a:r>
          </a:p>
          <a:p>
            <a:r>
              <a:rPr lang="tr-TR" dirty="0"/>
              <a:t>02205076039</a:t>
            </a:r>
          </a:p>
        </p:txBody>
      </p:sp>
      <p:pic>
        <p:nvPicPr>
          <p:cNvPr id="5" name="Resim 4" descr="yiyecek, ekmek içeren bir resim&#10;&#10;Açıklama otomatik olarak oluşturuldu">
            <a:extLst>
              <a:ext uri="{FF2B5EF4-FFF2-40B4-BE49-F238E27FC236}">
                <a16:creationId xmlns:a16="http://schemas.microsoft.com/office/drawing/2014/main" id="{91CE2D6F-8243-2242-66B3-7D4F93BA15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1158" y="1452258"/>
            <a:ext cx="3138559" cy="4248150"/>
          </a:xfrm>
          <a:prstGeom prst="rect">
            <a:avLst/>
          </a:prstGeom>
        </p:spPr>
      </p:pic>
    </p:spTree>
    <p:extLst>
      <p:ext uri="{BB962C8B-B14F-4D97-AF65-F5344CB8AC3E}">
        <p14:creationId xmlns:p14="http://schemas.microsoft.com/office/powerpoint/2010/main" val="1706460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8DE8DD-B588-1D3D-AC2B-FCAFD2B5A33D}"/>
              </a:ext>
            </a:extLst>
          </p:cNvPr>
          <p:cNvSpPr>
            <a:spLocks noGrp="1"/>
          </p:cNvSpPr>
          <p:nvPr>
            <p:ph type="title"/>
          </p:nvPr>
        </p:nvSpPr>
        <p:spPr/>
        <p:txBody>
          <a:bodyPr/>
          <a:lstStyle/>
          <a:p>
            <a:r>
              <a:rPr lang="tr-TR"/>
              <a:t>ZSI Başarım İndeksinin Belirlenmesi </a:t>
            </a:r>
          </a:p>
        </p:txBody>
      </p:sp>
      <p:sp>
        <p:nvSpPr>
          <p:cNvPr id="3" name="İçerik Yer Tutucusu 2">
            <a:extLst>
              <a:ext uri="{FF2B5EF4-FFF2-40B4-BE49-F238E27FC236}">
                <a16:creationId xmlns:a16="http://schemas.microsoft.com/office/drawing/2014/main" id="{614210C3-CC3C-8DDD-3D9A-28F1D3ECEDE9}"/>
              </a:ext>
            </a:extLst>
          </p:cNvPr>
          <p:cNvSpPr>
            <a:spLocks noGrp="1"/>
          </p:cNvSpPr>
          <p:nvPr>
            <p:ph idx="1"/>
          </p:nvPr>
        </p:nvSpPr>
        <p:spPr>
          <a:xfrm>
            <a:off x="534561" y="2005784"/>
            <a:ext cx="5561439" cy="4195481"/>
          </a:xfrm>
        </p:spPr>
        <p:txBody>
          <a:bodyPr>
            <a:normAutofit fontScale="92500" lnSpcReduction="10000"/>
          </a:bodyPr>
          <a:lstStyle/>
          <a:p>
            <a:r>
              <a:rPr lang="tr-TR" dirty="0"/>
              <a:t>Çalışmada farklı katkı maddeli tüm ekmek görüntüleri kullanılarak otomatik bölütlenen gözeneklerin, ImageJ programında bir uzman gıda mühendisi yardımıyla elle bölütlenmesi de yapılmıştır. Üzerinde çalışılan ekmek görüntülerinden, otomatik bölütleme sonucu elde edilen gözenekler ile elle bölütleme sonucu elde edilen gözenekler üst üste çakıştırılarak ZSI başarım indeksi belirlenmiştir</a:t>
            </a:r>
          </a:p>
          <a:p>
            <a:r>
              <a:rPr lang="tr-TR" dirty="0"/>
              <a:t>Çalışmada elde edilen başarım değerlerinin 0,87 ile 0,93 arasında olması, önerilen yöntemlerle gerçekleştirilen bölütlemenin oldukça başarılı olduğunu ortaya koymaktadır.</a:t>
            </a:r>
          </a:p>
        </p:txBody>
      </p:sp>
      <p:pic>
        <p:nvPicPr>
          <p:cNvPr id="5" name="Resim 4">
            <a:extLst>
              <a:ext uri="{FF2B5EF4-FFF2-40B4-BE49-F238E27FC236}">
                <a16:creationId xmlns:a16="http://schemas.microsoft.com/office/drawing/2014/main" id="{F6BA36F9-0834-F8B1-B449-10464BA81A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9127" y="2005784"/>
            <a:ext cx="5070969" cy="3951956"/>
          </a:xfrm>
          <a:prstGeom prst="rect">
            <a:avLst/>
          </a:prstGeom>
        </p:spPr>
      </p:pic>
    </p:spTree>
    <p:extLst>
      <p:ext uri="{BB962C8B-B14F-4D97-AF65-F5344CB8AC3E}">
        <p14:creationId xmlns:p14="http://schemas.microsoft.com/office/powerpoint/2010/main" val="3911859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2C0434-D385-799A-319A-8C0E69969DD9}"/>
              </a:ext>
            </a:extLst>
          </p:cNvPr>
          <p:cNvSpPr>
            <a:spLocks noGrp="1"/>
          </p:cNvSpPr>
          <p:nvPr>
            <p:ph type="title"/>
          </p:nvPr>
        </p:nvSpPr>
        <p:spPr/>
        <p:txBody>
          <a:bodyPr/>
          <a:lstStyle/>
          <a:p>
            <a:r>
              <a:rPr lang="tr-TR" dirty="0"/>
              <a:t>Geliştirilen Arayüz Programı</a:t>
            </a:r>
          </a:p>
        </p:txBody>
      </p:sp>
      <p:sp>
        <p:nvSpPr>
          <p:cNvPr id="3" name="İçerik Yer Tutucusu 2">
            <a:extLst>
              <a:ext uri="{FF2B5EF4-FFF2-40B4-BE49-F238E27FC236}">
                <a16:creationId xmlns:a16="http://schemas.microsoft.com/office/drawing/2014/main" id="{6FAA2832-CEC3-2690-33B1-D149454560EC}"/>
              </a:ext>
            </a:extLst>
          </p:cNvPr>
          <p:cNvSpPr>
            <a:spLocks noGrp="1"/>
          </p:cNvSpPr>
          <p:nvPr>
            <p:ph idx="1"/>
          </p:nvPr>
        </p:nvSpPr>
        <p:spPr>
          <a:xfrm>
            <a:off x="1103313" y="2052918"/>
            <a:ext cx="4992688" cy="4195481"/>
          </a:xfrm>
        </p:spPr>
        <p:txBody>
          <a:bodyPr>
            <a:normAutofit fontScale="92500" lnSpcReduction="20000"/>
          </a:bodyPr>
          <a:lstStyle/>
          <a:p>
            <a:r>
              <a:rPr lang="tr-TR" dirty="0"/>
              <a:t>Çalışmada ayrıca Matlab GUI arayüz programı kullanılarak, ekmek doku/gözenek bölütleme ve gözeneklere ait sayısal verilerin elde edilmesine yönelik bir ara yüz programı oluşturulmuştur. Programın giriş penceresinde yer alan görüntü yükle ikonundan ham ekmek görüntüleri yüklenmektedir. Daha sonra 4 farklı ekmekten biri seçilerek gri seviye görüntüsüne dönüşümü yapılmaktadır. </a:t>
            </a:r>
          </a:p>
          <a:p>
            <a:r>
              <a:rPr lang="tr-TR" dirty="0"/>
              <a:t>Sırasıyla ön işleme, gözenekleri bölütle ve sayısal verileri çıkar ikonları tıklanarak gözeneklere ait ölçümler ilgili dizine Excel dosyası olarak çıkartılabilmektedir.</a:t>
            </a:r>
          </a:p>
          <a:p>
            <a:endParaRPr lang="tr-TR" dirty="0"/>
          </a:p>
        </p:txBody>
      </p:sp>
      <p:pic>
        <p:nvPicPr>
          <p:cNvPr id="5" name="Resim 4">
            <a:extLst>
              <a:ext uri="{FF2B5EF4-FFF2-40B4-BE49-F238E27FC236}">
                <a16:creationId xmlns:a16="http://schemas.microsoft.com/office/drawing/2014/main" id="{E9D3B503-2F64-51C2-69E7-2E7A42E2CB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6506" y="2023481"/>
            <a:ext cx="2575238" cy="2091065"/>
          </a:xfrm>
          <a:prstGeom prst="rect">
            <a:avLst/>
          </a:prstGeom>
        </p:spPr>
      </p:pic>
      <p:pic>
        <p:nvPicPr>
          <p:cNvPr id="7" name="Resim 6">
            <a:extLst>
              <a:ext uri="{FF2B5EF4-FFF2-40B4-BE49-F238E27FC236}">
                <a16:creationId xmlns:a16="http://schemas.microsoft.com/office/drawing/2014/main" id="{A8D31CD6-A053-B79B-E62E-CA85CA848D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2688" y="4445731"/>
            <a:ext cx="2642874" cy="2091065"/>
          </a:xfrm>
          <a:prstGeom prst="rect">
            <a:avLst/>
          </a:prstGeom>
        </p:spPr>
      </p:pic>
    </p:spTree>
    <p:extLst>
      <p:ext uri="{BB962C8B-B14F-4D97-AF65-F5344CB8AC3E}">
        <p14:creationId xmlns:p14="http://schemas.microsoft.com/office/powerpoint/2010/main" val="3558718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69241B-954F-64C1-0FD7-29EE0804E767}"/>
              </a:ext>
            </a:extLst>
          </p:cNvPr>
          <p:cNvSpPr>
            <a:spLocks noGrp="1"/>
          </p:cNvSpPr>
          <p:nvPr>
            <p:ph type="title"/>
          </p:nvPr>
        </p:nvSpPr>
        <p:spPr/>
        <p:txBody>
          <a:bodyPr/>
          <a:lstStyle/>
          <a:p>
            <a:r>
              <a:rPr lang="tr-TR" dirty="0"/>
              <a:t>SONUÇLAR</a:t>
            </a:r>
          </a:p>
        </p:txBody>
      </p:sp>
      <p:sp>
        <p:nvSpPr>
          <p:cNvPr id="3" name="İçerik Yer Tutucusu 2">
            <a:extLst>
              <a:ext uri="{FF2B5EF4-FFF2-40B4-BE49-F238E27FC236}">
                <a16:creationId xmlns:a16="http://schemas.microsoft.com/office/drawing/2014/main" id="{3452AEBE-EBE3-7F2B-98C5-8AAE913BDE43}"/>
              </a:ext>
            </a:extLst>
          </p:cNvPr>
          <p:cNvSpPr>
            <a:spLocks noGrp="1"/>
          </p:cNvSpPr>
          <p:nvPr>
            <p:ph idx="1"/>
          </p:nvPr>
        </p:nvSpPr>
        <p:spPr>
          <a:xfrm>
            <a:off x="5637230" y="1487310"/>
            <a:ext cx="6438507" cy="4195481"/>
          </a:xfrm>
        </p:spPr>
        <p:txBody>
          <a:bodyPr>
            <a:normAutofit fontScale="70000" lnSpcReduction="20000"/>
          </a:bodyPr>
          <a:lstStyle/>
          <a:p>
            <a:r>
              <a:rPr lang="tr-TR" dirty="0"/>
              <a:t>Yapılan çalışmada görüntü işleme teknikleri kullanılarak ekmek gözenekleri bölütlenmiştir. Bu sayede ekmek doku özellikleri belirlenerek katkı maddesinin cinsine, miktarına bağlı olarak ekmek yapısında meydana gelen değişimler ve gözeneklere ait sayısal veriler elde edilerek belirlenmiştir. </a:t>
            </a:r>
          </a:p>
          <a:p>
            <a:r>
              <a:rPr lang="tr-TR" dirty="0"/>
              <a:t>Tablo 1’den DATEM katkı maddeli ekmeklerin kontrol grubu ekmeklere göre daha fazla gözenek sayısı ve gözenek alanına sahip olduğu görülmektedir. Buradan da DATEM katkı maddesinin ekmek hacmini arttırdığı sonucuna varılmıştır. Bu kapsamda en fazla gözenek sayısı ve en yüksek yoğunluk değerine %0,75’li yoğunlukta ulaşıldığı görülmüştür. Ayrıca %0,50 DATEM konsantrasyonunda boşluk oranının en yüksek olduğu görülmüştür.</a:t>
            </a:r>
          </a:p>
          <a:p>
            <a:r>
              <a:rPr lang="tr-TR" dirty="0"/>
              <a:t>FL katkı maddeli ekmeğin ise, 20’li konsantrasyonunun gözenek sayısı, toplam gözenek alanı ve yoğunluğunun en yüksek değerde olduğu görülmektedir. Ancak DATEM’le kıyaslandığında bu değerlerin daha küçük kaldığı görülmüştür.</a:t>
            </a:r>
          </a:p>
          <a:p>
            <a:r>
              <a:rPr lang="tr-TR" dirty="0"/>
              <a:t>GL enzimli ekmeklerin 60 ve 90’lı konsantrasyonunda gözenek sayısı ve gözenek alanını arttırdığı, 120’li konsantrasyonunda ise gözenek sayısını azalttığı görülmektedir. </a:t>
            </a:r>
          </a:p>
          <a:p>
            <a:r>
              <a:rPr lang="tr-TR" dirty="0"/>
              <a:t>Elde edilen sonuçlar FL ve GL lipaz enzimlerinin DATEM kadar olmasa da ekmek hacmine olumlu etki yaptığını göstermiştir </a:t>
            </a:r>
          </a:p>
        </p:txBody>
      </p:sp>
      <p:pic>
        <p:nvPicPr>
          <p:cNvPr id="5" name="Resim 4" descr="tablo içeren bir resim&#10;&#10;Açıklama otomatik olarak oluşturuldu">
            <a:extLst>
              <a:ext uri="{FF2B5EF4-FFF2-40B4-BE49-F238E27FC236}">
                <a16:creationId xmlns:a16="http://schemas.microsoft.com/office/drawing/2014/main" id="{146808DA-5E9E-4400-EC0E-511649656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322" y="2398708"/>
            <a:ext cx="4810470" cy="2372683"/>
          </a:xfrm>
          <a:prstGeom prst="rect">
            <a:avLst/>
          </a:prstGeom>
        </p:spPr>
      </p:pic>
    </p:spTree>
    <p:extLst>
      <p:ext uri="{BB962C8B-B14F-4D97-AF65-F5344CB8AC3E}">
        <p14:creationId xmlns:p14="http://schemas.microsoft.com/office/powerpoint/2010/main" val="229019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355A69-784D-2111-49A1-4CA986D67B2D}"/>
              </a:ext>
            </a:extLst>
          </p:cNvPr>
          <p:cNvSpPr>
            <a:spLocks noGrp="1"/>
          </p:cNvSpPr>
          <p:nvPr>
            <p:ph type="title"/>
          </p:nvPr>
        </p:nvSpPr>
        <p:spPr/>
        <p:txBody>
          <a:bodyPr/>
          <a:lstStyle/>
          <a:p>
            <a:r>
              <a:rPr lang="tr-TR" sz="1600" dirty="0"/>
              <a:t> Ekmek hamurunun pişirilmesi sırasında sıcaklık etkisiyle hava kabarcıkları genleştikçe, ekmeğin gözenekli bir yapı haline geldiği görülür. Öz miktarı ve kalitesi yetersiz olan unlardan yapılan ekmekler, küçük hacimli, basık ve düzensiz bir gözenek yapısına sahip olmakta, kabuk yapılarında düzensiz çatlak ve yarıklar bulunmakta, ayrıca bu tip ekmekler kısa sürede bayatlamaktadır</a:t>
            </a:r>
          </a:p>
        </p:txBody>
      </p:sp>
      <p:sp>
        <p:nvSpPr>
          <p:cNvPr id="3" name="İçerik Yer Tutucusu 2">
            <a:extLst>
              <a:ext uri="{FF2B5EF4-FFF2-40B4-BE49-F238E27FC236}">
                <a16:creationId xmlns:a16="http://schemas.microsoft.com/office/drawing/2014/main" id="{BEA12312-80CF-5379-2196-4FB2AB0DE07E}"/>
              </a:ext>
            </a:extLst>
          </p:cNvPr>
          <p:cNvSpPr>
            <a:spLocks noGrp="1"/>
          </p:cNvSpPr>
          <p:nvPr>
            <p:ph idx="1"/>
          </p:nvPr>
        </p:nvSpPr>
        <p:spPr>
          <a:xfrm>
            <a:off x="646111" y="1977504"/>
            <a:ext cx="8946541" cy="4195481"/>
          </a:xfrm>
        </p:spPr>
        <p:txBody>
          <a:bodyPr/>
          <a:lstStyle/>
          <a:p>
            <a:r>
              <a:rPr lang="tr-TR" dirty="0"/>
              <a:t>Gelişen görüntü işleme teknikleriyle birlikte ekmek kalite analizlerinin daha ucuz, hızlı ve güvenilir şekilde yapılabilmesi sağlanmaya çalışılmaktadır. Türk Gıda Kodeksinin ürünler tebliğinde de ifade edildiği üzere her gıdada olduğu gibi ekmeğinde kendine has görünümü olması gerekmektedir. Hazırlanmış ekmeklerin istenen boyutlarda dilimlenerek, gelişmiş tarayıcılarla görüntülerin hassas bir şekilde alınıp, bilgisayar ortamında incelenebilecek hale getirilmesi mümkündür. Bu sayede birçok görüntü işleme tekniklerinin kullanılmasına imkân sağlanarak ekmek kalitesine yönelik analiz yapmak daha kolay hale gelmektedir.</a:t>
            </a:r>
          </a:p>
        </p:txBody>
      </p:sp>
    </p:spTree>
    <p:extLst>
      <p:ext uri="{BB962C8B-B14F-4D97-AF65-F5344CB8AC3E}">
        <p14:creationId xmlns:p14="http://schemas.microsoft.com/office/powerpoint/2010/main" val="3652408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660AC1-D6DF-3236-ACEE-320F880B9DE5}"/>
              </a:ext>
            </a:extLst>
          </p:cNvPr>
          <p:cNvSpPr>
            <a:spLocks noGrp="1"/>
          </p:cNvSpPr>
          <p:nvPr>
            <p:ph type="title"/>
          </p:nvPr>
        </p:nvSpPr>
        <p:spPr/>
        <p:txBody>
          <a:bodyPr/>
          <a:lstStyle/>
          <a:p>
            <a:r>
              <a:rPr lang="tr-TR" dirty="0"/>
              <a:t>Deneysel Metot</a:t>
            </a:r>
          </a:p>
        </p:txBody>
      </p:sp>
      <p:sp>
        <p:nvSpPr>
          <p:cNvPr id="3" name="İçerik Yer Tutucusu 2">
            <a:extLst>
              <a:ext uri="{FF2B5EF4-FFF2-40B4-BE49-F238E27FC236}">
                <a16:creationId xmlns:a16="http://schemas.microsoft.com/office/drawing/2014/main" id="{9EAAA1A0-3119-7225-E830-CC98E2D9C0DB}"/>
              </a:ext>
            </a:extLst>
          </p:cNvPr>
          <p:cNvSpPr>
            <a:spLocks noGrp="1"/>
          </p:cNvSpPr>
          <p:nvPr>
            <p:ph idx="1"/>
          </p:nvPr>
        </p:nvSpPr>
        <p:spPr>
          <a:xfrm>
            <a:off x="646111" y="1638138"/>
            <a:ext cx="7314824" cy="4195481"/>
          </a:xfrm>
        </p:spPr>
        <p:txBody>
          <a:bodyPr>
            <a:normAutofit fontScale="92500" lnSpcReduction="20000"/>
          </a:bodyPr>
          <a:lstStyle/>
          <a:p>
            <a:r>
              <a:rPr lang="tr-TR" dirty="0"/>
              <a:t>Analiz edilecek ekmekler önce, dilimleme makinesinde 25 mm kalınlıkta kesilmiş ve her bir ekmeğin ortasındaki/merkezindeki iki dilim analizlerde kullanılmak üzere ayrılmıştır. Görüntü işleme için belirlenen bu iki dilimin bir tarayıcı (CanoScan 4400F, Canon, Japan) aracılığı ile görüntüsü bilgisayara aktarılmıştır. Tarayıcının parlaklık ve kontrast parametreleri, tüm görüntüler için sıfıra ayarlanmıştır. Görüntüler, 300 DPI’da ve RGB renkli olarak BMP formatında 3508*2552 piksel olarak bilgisayara kaydedilmiştir. </a:t>
            </a:r>
          </a:p>
          <a:p>
            <a:r>
              <a:rPr lang="tr-TR" dirty="0"/>
              <a:t>Ham ekmek görüntüleri renkli olup bir resimde 4 farklı ekmek görüntüsü yer almaktadır. Öncelikle her bir ekmek görüntüsü ayrı bir görüntü olacak şekilde 104 farklı renkli ekmek görüntüsü elde edilmiştir. Daha sonra elde edilen renkli 104 adet ekmek görüntüsü gri seviye görüntüsüne dönüştürülmüştür</a:t>
            </a:r>
          </a:p>
        </p:txBody>
      </p:sp>
      <p:pic>
        <p:nvPicPr>
          <p:cNvPr id="5" name="Resim 4" descr="iç mekan, yiyecek, ekmek içeren bir resim">
            <a:extLst>
              <a:ext uri="{FF2B5EF4-FFF2-40B4-BE49-F238E27FC236}">
                <a16:creationId xmlns:a16="http://schemas.microsoft.com/office/drawing/2014/main" id="{C4A4B2B5-A9CF-E900-7AD5-955B96D884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2532" y="1389815"/>
            <a:ext cx="3697289" cy="4078369"/>
          </a:xfrm>
          <a:prstGeom prst="rect">
            <a:avLst/>
          </a:prstGeom>
        </p:spPr>
      </p:pic>
    </p:spTree>
    <p:extLst>
      <p:ext uri="{BB962C8B-B14F-4D97-AF65-F5344CB8AC3E}">
        <p14:creationId xmlns:p14="http://schemas.microsoft.com/office/powerpoint/2010/main" val="2972551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7C6222-7460-D694-66DA-4A26D4543EB8}"/>
              </a:ext>
            </a:extLst>
          </p:cNvPr>
          <p:cNvSpPr>
            <a:spLocks noGrp="1"/>
          </p:cNvSpPr>
          <p:nvPr>
            <p:ph type="title"/>
          </p:nvPr>
        </p:nvSpPr>
        <p:spPr/>
        <p:txBody>
          <a:bodyPr/>
          <a:lstStyle/>
          <a:p>
            <a:r>
              <a:rPr lang="tr-TR" dirty="0"/>
              <a:t>Çalışmnın Akış Diyagramı</a:t>
            </a:r>
          </a:p>
        </p:txBody>
      </p:sp>
      <p:sp>
        <p:nvSpPr>
          <p:cNvPr id="3" name="İçerik Yer Tutucusu 2">
            <a:extLst>
              <a:ext uri="{FF2B5EF4-FFF2-40B4-BE49-F238E27FC236}">
                <a16:creationId xmlns:a16="http://schemas.microsoft.com/office/drawing/2014/main" id="{E0DAB3E9-35CD-80A2-4CCE-BE6CD41C9CAD}"/>
              </a:ext>
            </a:extLst>
          </p:cNvPr>
          <p:cNvSpPr>
            <a:spLocks noGrp="1"/>
          </p:cNvSpPr>
          <p:nvPr>
            <p:ph idx="1"/>
          </p:nvPr>
        </p:nvSpPr>
        <p:spPr>
          <a:xfrm>
            <a:off x="1103312" y="2052918"/>
            <a:ext cx="3742065" cy="4195481"/>
          </a:xfrm>
        </p:spPr>
        <p:txBody>
          <a:bodyPr/>
          <a:lstStyle/>
          <a:p>
            <a:r>
              <a:rPr lang="tr-TR" dirty="0"/>
              <a:t>Diyagram incelendiğinde ekmek gözeneklerinin otomatik bölütlenmesi temelli bir ekmek doku analizi için yapılan işlemler görülmektedir. Gerçekleştirilen bölütlemenin başarımı da elle belirlenen gözenek görüntüleri kullanılarak ZSI başarım belirleme indeksine göre test edilmiştir. </a:t>
            </a:r>
          </a:p>
        </p:txBody>
      </p:sp>
      <p:pic>
        <p:nvPicPr>
          <p:cNvPr id="5" name="Resim 4">
            <a:extLst>
              <a:ext uri="{FF2B5EF4-FFF2-40B4-BE49-F238E27FC236}">
                <a16:creationId xmlns:a16="http://schemas.microsoft.com/office/drawing/2014/main" id="{FC6B2CED-B9AA-6979-F25E-32E514DBAE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5684" y="1522634"/>
            <a:ext cx="3066209" cy="5014353"/>
          </a:xfrm>
          <a:prstGeom prst="rect">
            <a:avLst/>
          </a:prstGeom>
        </p:spPr>
      </p:pic>
    </p:spTree>
    <p:extLst>
      <p:ext uri="{BB962C8B-B14F-4D97-AF65-F5344CB8AC3E}">
        <p14:creationId xmlns:p14="http://schemas.microsoft.com/office/powerpoint/2010/main" val="1847350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2C7F3E-065F-9572-079A-682996C44D03}"/>
              </a:ext>
            </a:extLst>
          </p:cNvPr>
          <p:cNvSpPr>
            <a:spLocks noGrp="1"/>
          </p:cNvSpPr>
          <p:nvPr>
            <p:ph type="title"/>
          </p:nvPr>
        </p:nvSpPr>
        <p:spPr/>
        <p:txBody>
          <a:bodyPr/>
          <a:lstStyle/>
          <a:p>
            <a:r>
              <a:rPr lang="tr-TR" dirty="0"/>
              <a:t>Adaptif histogram eşitleme</a:t>
            </a:r>
          </a:p>
        </p:txBody>
      </p:sp>
      <p:sp>
        <p:nvSpPr>
          <p:cNvPr id="3" name="İçerik Yer Tutucusu 2">
            <a:extLst>
              <a:ext uri="{FF2B5EF4-FFF2-40B4-BE49-F238E27FC236}">
                <a16:creationId xmlns:a16="http://schemas.microsoft.com/office/drawing/2014/main" id="{F348B74F-C612-154D-E96E-2C0D04B19783}"/>
              </a:ext>
            </a:extLst>
          </p:cNvPr>
          <p:cNvSpPr>
            <a:spLocks noGrp="1"/>
          </p:cNvSpPr>
          <p:nvPr>
            <p:ph idx="1"/>
          </p:nvPr>
        </p:nvSpPr>
        <p:spPr>
          <a:xfrm>
            <a:off x="1103313" y="2052918"/>
            <a:ext cx="4873282" cy="4195481"/>
          </a:xfrm>
        </p:spPr>
        <p:txBody>
          <a:bodyPr>
            <a:normAutofit fontScale="92500" lnSpcReduction="20000"/>
          </a:bodyPr>
          <a:lstStyle/>
          <a:p>
            <a:r>
              <a:rPr lang="tr-TR" dirty="0"/>
              <a:t>Adaptif histogram eşitleme olarak da bilinen histogram germe işlemi düşük kontrastlı resimlere uygulanan bir yöntem olup histogramı geniş bir bölgeye yayma mantığına dayanmaktadır .Ön işlemenin ilk basamağını oluşturan bu yöntem sayesinde gri seviye görüntülerinin kontrastı iyileştirilmiştir. </a:t>
            </a:r>
          </a:p>
          <a:p>
            <a:r>
              <a:rPr lang="tr-TR" dirty="0"/>
              <a:t>gri seviye görüntüsünün histogramına bakıldığında grilik değerleri 0,1-0,2 ile 0,8-0,9 aralığında yoğunlaşmıştır. Histogram germe işlemi sonucunda Şekilde görüldüğü üzere karşıtlığı iyileştirilmiş görüntüde gözeneklerin belirginliği Şekil 2’de yer alan gri seviye görüntüsüne göre artmaktadır</a:t>
            </a:r>
          </a:p>
        </p:txBody>
      </p:sp>
      <p:pic>
        <p:nvPicPr>
          <p:cNvPr id="5" name="Resim 4">
            <a:extLst>
              <a:ext uri="{FF2B5EF4-FFF2-40B4-BE49-F238E27FC236}">
                <a16:creationId xmlns:a16="http://schemas.microsoft.com/office/drawing/2014/main" id="{2048FCFC-2978-3AC6-50E8-775857F650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8427" y="1853248"/>
            <a:ext cx="3420123" cy="2191234"/>
          </a:xfrm>
          <a:prstGeom prst="rect">
            <a:avLst/>
          </a:prstGeom>
        </p:spPr>
      </p:pic>
      <p:pic>
        <p:nvPicPr>
          <p:cNvPr id="7" name="Resim 6">
            <a:extLst>
              <a:ext uri="{FF2B5EF4-FFF2-40B4-BE49-F238E27FC236}">
                <a16:creationId xmlns:a16="http://schemas.microsoft.com/office/drawing/2014/main" id="{B77C0D5B-4E2B-E373-9C39-95EC29D08F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1979" y="4239335"/>
            <a:ext cx="3420123" cy="2165947"/>
          </a:xfrm>
          <a:prstGeom prst="rect">
            <a:avLst/>
          </a:prstGeom>
        </p:spPr>
      </p:pic>
    </p:spTree>
    <p:extLst>
      <p:ext uri="{BB962C8B-B14F-4D97-AF65-F5344CB8AC3E}">
        <p14:creationId xmlns:p14="http://schemas.microsoft.com/office/powerpoint/2010/main" val="976776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4D0460-9224-99D5-C6B6-7CE379CFC9E6}"/>
              </a:ext>
            </a:extLst>
          </p:cNvPr>
          <p:cNvSpPr>
            <a:spLocks noGrp="1"/>
          </p:cNvSpPr>
          <p:nvPr>
            <p:ph type="title"/>
          </p:nvPr>
        </p:nvSpPr>
        <p:spPr/>
        <p:txBody>
          <a:bodyPr/>
          <a:lstStyle/>
          <a:p>
            <a:r>
              <a:rPr lang="tr-TR" dirty="0"/>
              <a:t>Histogram Eşitleme</a:t>
            </a:r>
          </a:p>
        </p:txBody>
      </p:sp>
      <p:sp>
        <p:nvSpPr>
          <p:cNvPr id="3" name="İçerik Yer Tutucusu 2">
            <a:extLst>
              <a:ext uri="{FF2B5EF4-FFF2-40B4-BE49-F238E27FC236}">
                <a16:creationId xmlns:a16="http://schemas.microsoft.com/office/drawing/2014/main" id="{AC0F9684-C49D-5367-242F-289EAD3C31B3}"/>
              </a:ext>
            </a:extLst>
          </p:cNvPr>
          <p:cNvSpPr>
            <a:spLocks noGrp="1"/>
          </p:cNvSpPr>
          <p:nvPr>
            <p:ph idx="1"/>
          </p:nvPr>
        </p:nvSpPr>
        <p:spPr>
          <a:xfrm>
            <a:off x="646111" y="1853248"/>
            <a:ext cx="4062577" cy="4195481"/>
          </a:xfrm>
        </p:spPr>
        <p:txBody>
          <a:bodyPr>
            <a:normAutofit fontScale="70000" lnSpcReduction="20000"/>
          </a:bodyPr>
          <a:lstStyle/>
          <a:p>
            <a:r>
              <a:rPr lang="tr-TR" dirty="0"/>
              <a:t>Histogram eşitleme renk değerleri düzgün dağılımlı olmayan görüntüler için uygun bir görüntü iyileştirme metodudur. Şekil 1 deki karşıtlığı iyileştirilmiş görüntü histogramına bakıldığında tepenin olduğu görülmektedir.</a:t>
            </a:r>
          </a:p>
          <a:p>
            <a:endParaRPr lang="tr-TR" dirty="0"/>
          </a:p>
          <a:p>
            <a:r>
              <a:rPr lang="tr-TR" dirty="0"/>
              <a:t>Ancak histogram eşitleme işleminden sonra daha düzgün yayılımlı bir histogram elde edildiği şekil 2 de gösterilmiştir.</a:t>
            </a:r>
          </a:p>
          <a:p>
            <a:endParaRPr lang="tr-TR" dirty="0"/>
          </a:p>
          <a:p>
            <a:r>
              <a:rPr lang="tr-TR" dirty="0"/>
              <a:t>Bu işlemin uygulanması sonucunda elde edilen görüntü Şekil 3’te gösterilmiştir. Ekmek dokularının açık renkte, gözeneklerin ise koyu renkte olduğu görülmektedir. Histogram eşitleme işleminden sonra ön işleme aşaması bitmiş olup, gözeneklerin bölütlenmesiyle görüntü işleme aşamasına geçilecektir</a:t>
            </a:r>
          </a:p>
        </p:txBody>
      </p:sp>
      <p:pic>
        <p:nvPicPr>
          <p:cNvPr id="5" name="Resim 4">
            <a:extLst>
              <a:ext uri="{FF2B5EF4-FFF2-40B4-BE49-F238E27FC236}">
                <a16:creationId xmlns:a16="http://schemas.microsoft.com/office/drawing/2014/main" id="{6D384E50-BE3F-A1BB-DF3D-876797AB52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42" y="623227"/>
            <a:ext cx="4164849" cy="2042554"/>
          </a:xfrm>
          <a:prstGeom prst="rect">
            <a:avLst/>
          </a:prstGeom>
        </p:spPr>
      </p:pic>
      <p:pic>
        <p:nvPicPr>
          <p:cNvPr id="7" name="Resim 6">
            <a:extLst>
              <a:ext uri="{FF2B5EF4-FFF2-40B4-BE49-F238E27FC236}">
                <a16:creationId xmlns:a16="http://schemas.microsoft.com/office/drawing/2014/main" id="{710E6CE7-6CA9-E69D-C5E1-6738C65A2C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42" y="3762452"/>
            <a:ext cx="2886917" cy="2042554"/>
          </a:xfrm>
          <a:prstGeom prst="rect">
            <a:avLst/>
          </a:prstGeom>
        </p:spPr>
      </p:pic>
      <p:sp>
        <p:nvSpPr>
          <p:cNvPr id="8" name="Metin kutusu 7">
            <a:extLst>
              <a:ext uri="{FF2B5EF4-FFF2-40B4-BE49-F238E27FC236}">
                <a16:creationId xmlns:a16="http://schemas.microsoft.com/office/drawing/2014/main" id="{1C3D63AF-0013-B7F6-40CE-513AE1935BB8}"/>
              </a:ext>
            </a:extLst>
          </p:cNvPr>
          <p:cNvSpPr txBox="1"/>
          <p:nvPr/>
        </p:nvSpPr>
        <p:spPr>
          <a:xfrm>
            <a:off x="6172242" y="161562"/>
            <a:ext cx="2071991" cy="461665"/>
          </a:xfrm>
          <a:prstGeom prst="rect">
            <a:avLst/>
          </a:prstGeom>
          <a:noFill/>
        </p:spPr>
        <p:txBody>
          <a:bodyPr wrap="square" rtlCol="0">
            <a:spAutoFit/>
          </a:bodyPr>
          <a:lstStyle/>
          <a:p>
            <a:r>
              <a:rPr lang="tr-TR" sz="2400" dirty="0"/>
              <a:t>Şekil 1</a:t>
            </a:r>
          </a:p>
        </p:txBody>
      </p:sp>
      <p:sp>
        <p:nvSpPr>
          <p:cNvPr id="9" name="Metin kutusu 8">
            <a:extLst>
              <a:ext uri="{FF2B5EF4-FFF2-40B4-BE49-F238E27FC236}">
                <a16:creationId xmlns:a16="http://schemas.microsoft.com/office/drawing/2014/main" id="{9A3A75DA-D11B-7358-779A-C4FF46032C84}"/>
              </a:ext>
            </a:extLst>
          </p:cNvPr>
          <p:cNvSpPr txBox="1"/>
          <p:nvPr/>
        </p:nvSpPr>
        <p:spPr>
          <a:xfrm>
            <a:off x="6149293" y="3300787"/>
            <a:ext cx="1517515" cy="461665"/>
          </a:xfrm>
          <a:prstGeom prst="rect">
            <a:avLst/>
          </a:prstGeom>
          <a:noFill/>
        </p:spPr>
        <p:txBody>
          <a:bodyPr wrap="square" rtlCol="0">
            <a:spAutoFit/>
          </a:bodyPr>
          <a:lstStyle/>
          <a:p>
            <a:r>
              <a:rPr lang="tr-TR" sz="2400" dirty="0"/>
              <a:t>Şekil 2</a:t>
            </a:r>
          </a:p>
        </p:txBody>
      </p:sp>
      <p:pic>
        <p:nvPicPr>
          <p:cNvPr id="11" name="Resim 10" descr="yiyecek, kare, taze içeren bir resim">
            <a:extLst>
              <a:ext uri="{FF2B5EF4-FFF2-40B4-BE49-F238E27FC236}">
                <a16:creationId xmlns:a16="http://schemas.microsoft.com/office/drawing/2014/main" id="{C9A6547E-F126-AC0E-3FED-4314CAA482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6987" y="3762452"/>
            <a:ext cx="2221463" cy="2042554"/>
          </a:xfrm>
          <a:prstGeom prst="rect">
            <a:avLst/>
          </a:prstGeom>
        </p:spPr>
      </p:pic>
      <p:sp>
        <p:nvSpPr>
          <p:cNvPr id="12" name="Metin kutusu 11">
            <a:extLst>
              <a:ext uri="{FF2B5EF4-FFF2-40B4-BE49-F238E27FC236}">
                <a16:creationId xmlns:a16="http://schemas.microsoft.com/office/drawing/2014/main" id="{BA7DB2CD-0BF3-5223-F1D1-6FBD15CA1D62}"/>
              </a:ext>
            </a:extLst>
          </p:cNvPr>
          <p:cNvSpPr txBox="1"/>
          <p:nvPr/>
        </p:nvSpPr>
        <p:spPr>
          <a:xfrm>
            <a:off x="9430762" y="3300787"/>
            <a:ext cx="1240143" cy="461665"/>
          </a:xfrm>
          <a:prstGeom prst="rect">
            <a:avLst/>
          </a:prstGeom>
          <a:noFill/>
        </p:spPr>
        <p:txBody>
          <a:bodyPr wrap="square" rtlCol="0">
            <a:spAutoFit/>
          </a:bodyPr>
          <a:lstStyle/>
          <a:p>
            <a:r>
              <a:rPr lang="tr-TR" sz="2400" dirty="0"/>
              <a:t>Şekil 3</a:t>
            </a:r>
          </a:p>
        </p:txBody>
      </p:sp>
    </p:spTree>
    <p:extLst>
      <p:ext uri="{BB962C8B-B14F-4D97-AF65-F5344CB8AC3E}">
        <p14:creationId xmlns:p14="http://schemas.microsoft.com/office/powerpoint/2010/main" val="2470486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91D147-C55D-CA97-B048-DFF9733E5C4A}"/>
              </a:ext>
            </a:extLst>
          </p:cNvPr>
          <p:cNvSpPr>
            <a:spLocks noGrp="1"/>
          </p:cNvSpPr>
          <p:nvPr>
            <p:ph type="title"/>
          </p:nvPr>
        </p:nvSpPr>
        <p:spPr/>
        <p:txBody>
          <a:bodyPr/>
          <a:lstStyle/>
          <a:p>
            <a:r>
              <a:rPr lang="tr-TR" dirty="0"/>
              <a:t>Gözeneklerin Otomatik Olarak Bölütlenmesi</a:t>
            </a:r>
          </a:p>
        </p:txBody>
      </p:sp>
      <p:sp>
        <p:nvSpPr>
          <p:cNvPr id="3" name="İçerik Yer Tutucusu 2">
            <a:extLst>
              <a:ext uri="{FF2B5EF4-FFF2-40B4-BE49-F238E27FC236}">
                <a16:creationId xmlns:a16="http://schemas.microsoft.com/office/drawing/2014/main" id="{08AA3D1C-DBBB-D00F-7DED-1E8ECE759B9A}"/>
              </a:ext>
            </a:extLst>
          </p:cNvPr>
          <p:cNvSpPr>
            <a:spLocks noGrp="1"/>
          </p:cNvSpPr>
          <p:nvPr>
            <p:ph idx="1"/>
          </p:nvPr>
        </p:nvSpPr>
        <p:spPr>
          <a:xfrm>
            <a:off x="1103313" y="2052918"/>
            <a:ext cx="5288060" cy="4195481"/>
          </a:xfrm>
        </p:spPr>
        <p:txBody>
          <a:bodyPr/>
          <a:lstStyle/>
          <a:p>
            <a:r>
              <a:rPr lang="tr-TR" dirty="0"/>
              <a:t>Gözeneklerin Otomatik Olarak Bölütlenmesi</a:t>
            </a:r>
          </a:p>
          <a:p>
            <a:r>
              <a:rPr lang="tr-TR" dirty="0"/>
              <a:t>Otsu yöntemi, gri seviye görüntüler üzerinde uygulanabilen bir eşik belirleme yöntemidir. Bu yöntem kullanılırken m*n boyutlarında görüntünün arka plan ve ön plan olmak üzere iki sınıftan oluştuğu varsayımı yapılır. </a:t>
            </a:r>
          </a:p>
        </p:txBody>
      </p:sp>
      <p:pic>
        <p:nvPicPr>
          <p:cNvPr id="5" name="Resim 4">
            <a:extLst>
              <a:ext uri="{FF2B5EF4-FFF2-40B4-BE49-F238E27FC236}">
                <a16:creationId xmlns:a16="http://schemas.microsoft.com/office/drawing/2014/main" id="{8F856485-5372-D38C-C1C2-7686551DE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5171" y="1671490"/>
            <a:ext cx="3362325" cy="4457700"/>
          </a:xfrm>
          <a:prstGeom prst="rect">
            <a:avLst/>
          </a:prstGeom>
        </p:spPr>
      </p:pic>
    </p:spTree>
    <p:extLst>
      <p:ext uri="{BB962C8B-B14F-4D97-AF65-F5344CB8AC3E}">
        <p14:creationId xmlns:p14="http://schemas.microsoft.com/office/powerpoint/2010/main" val="3938828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442BFA-8E88-BC3C-B20E-B322441362AB}"/>
              </a:ext>
            </a:extLst>
          </p:cNvPr>
          <p:cNvSpPr>
            <a:spLocks noGrp="1"/>
          </p:cNvSpPr>
          <p:nvPr>
            <p:ph type="title"/>
          </p:nvPr>
        </p:nvSpPr>
        <p:spPr/>
        <p:txBody>
          <a:bodyPr/>
          <a:lstStyle/>
          <a:p>
            <a:r>
              <a:rPr lang="tr-TR"/>
              <a:t>Bağlantılı Bileşen Etiketleme İle Gözenek Etiketleme</a:t>
            </a:r>
          </a:p>
        </p:txBody>
      </p:sp>
      <p:sp>
        <p:nvSpPr>
          <p:cNvPr id="3" name="İçerik Yer Tutucusu 2">
            <a:extLst>
              <a:ext uri="{FF2B5EF4-FFF2-40B4-BE49-F238E27FC236}">
                <a16:creationId xmlns:a16="http://schemas.microsoft.com/office/drawing/2014/main" id="{D8330AF0-19EF-4569-AA99-B51018F75395}"/>
              </a:ext>
            </a:extLst>
          </p:cNvPr>
          <p:cNvSpPr>
            <a:spLocks noGrp="1"/>
          </p:cNvSpPr>
          <p:nvPr>
            <p:ph idx="1"/>
          </p:nvPr>
        </p:nvSpPr>
        <p:spPr>
          <a:xfrm>
            <a:off x="1103312" y="2052918"/>
            <a:ext cx="6702082" cy="4195481"/>
          </a:xfrm>
        </p:spPr>
        <p:txBody>
          <a:bodyPr>
            <a:normAutofit fontScale="62500" lnSpcReduction="20000"/>
          </a:bodyPr>
          <a:lstStyle/>
          <a:p>
            <a:r>
              <a:rPr lang="tr-TR" dirty="0"/>
              <a:t>İkili görüntü haline gelen bölütlenmiş gözenek görüntülerine Bağlantılı Bileşen Etiketleme (BBE) yöntemi uygulanmıştır. BBE siyah-beyaz görüntüler üzerine uygulanmakta olup birbiri ile 4’lü ya da 8’li komşuluğa sahip piksellerin bir grup içerisinde toplanmasını sağlayan bir işlemdir. Bu gruplama sonucunda, resim üzerindeki her bir grup bir nesneyi temsil edecek şekilde numaralandırılmaktadır. Yöntem ile görüntü üzerindeki tüm pikseller taranarak her piksele, aşağıdaki algoritma uygulanmaktadır:</a:t>
            </a:r>
          </a:p>
          <a:p>
            <a:r>
              <a:rPr lang="tr-TR" dirty="0"/>
              <a:t>{ Piksel Siyaha eşit değilse -Pikselin Tüm komşularına bak (8’li komşuluk için) -Tüm komşular siyah veya beyaz ise bu yeni bir pikseldir bu piksele yeni bir değer ata, diğer piksele geç -Komşu piksellerden herhangi biri siyah ya da beyaz piksel ise bir önceki etiket numarasına bu pikseli kaydet } </a:t>
            </a:r>
          </a:p>
          <a:p>
            <a:r>
              <a:rPr lang="tr-TR" dirty="0"/>
              <a:t>BBE sayesinde şekilce, büyüklükçe birbirinden ayrı olan gözeneklerin ortak özelliği olan birbirine bağlı aynı renk piksellerden oluşmasıdır. Böylelikle bağlı olan her bir piksel grubu bir değeri ile etiketlenmiş ve bu grubu oluşturan piksellerin koordinatları kaydedilmiştir. Bu sayede her bir gözenek ayrı bir nesne olarak algılanmakta ve bu gözeneklere ait sayı, alan, yoğunluk yuvarlaklık, şekil faktörü gibi sayısal verilere ulaşmak kolay olmaktadır</a:t>
            </a:r>
          </a:p>
          <a:p>
            <a:r>
              <a:rPr lang="tr-TR" dirty="0"/>
              <a:t>BBE sayesinde şekilce, büyüklükçe birbirinden ayrı olan gözeneklerin ortak özelliği olan birbirine bağlı aynı renk piksellerden oluşmasıdır. Böylelikle bağlı olan her bir piksel grubu bir değeri ile etiketlenmiş ve bu grubu oluşturan piksellerin koordinatları kaydedilmiştir. Bu sayede her bir gözenek ayrı bir nesne olarak algılanmakta ve bu gözeneklere ait sayı, alan, yoğunluk yuvarlaklık, şekil faktörü gibi sayısal verilere ulaşmak kolay olmaktadır.</a:t>
            </a:r>
          </a:p>
        </p:txBody>
      </p:sp>
      <p:pic>
        <p:nvPicPr>
          <p:cNvPr id="5" name="Resim 4">
            <a:extLst>
              <a:ext uri="{FF2B5EF4-FFF2-40B4-BE49-F238E27FC236}">
                <a16:creationId xmlns:a16="http://schemas.microsoft.com/office/drawing/2014/main" id="{6CE909CA-3C69-89F6-028A-7C2B1F7C0A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537" y="2566939"/>
            <a:ext cx="3467100" cy="2647950"/>
          </a:xfrm>
          <a:prstGeom prst="rect">
            <a:avLst/>
          </a:prstGeom>
        </p:spPr>
      </p:pic>
    </p:spTree>
    <p:extLst>
      <p:ext uri="{BB962C8B-B14F-4D97-AF65-F5344CB8AC3E}">
        <p14:creationId xmlns:p14="http://schemas.microsoft.com/office/powerpoint/2010/main" val="2482032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55B3B5-DD6D-5300-849F-EECB38449CB1}"/>
              </a:ext>
            </a:extLst>
          </p:cNvPr>
          <p:cNvSpPr>
            <a:spLocks noGrp="1"/>
          </p:cNvSpPr>
          <p:nvPr>
            <p:ph type="title"/>
          </p:nvPr>
        </p:nvSpPr>
        <p:spPr/>
        <p:txBody>
          <a:bodyPr/>
          <a:lstStyle/>
          <a:p>
            <a:r>
              <a:rPr lang="tr-TR" dirty="0"/>
              <a:t>Gözeneklerin Büyüklüklerine Göre Sınıflandırılması</a:t>
            </a:r>
          </a:p>
        </p:txBody>
      </p:sp>
      <p:sp>
        <p:nvSpPr>
          <p:cNvPr id="3" name="İçerik Yer Tutucusu 2">
            <a:extLst>
              <a:ext uri="{FF2B5EF4-FFF2-40B4-BE49-F238E27FC236}">
                <a16:creationId xmlns:a16="http://schemas.microsoft.com/office/drawing/2014/main" id="{12CD76CA-FEC9-353D-07E0-C6B96B832EF8}"/>
              </a:ext>
            </a:extLst>
          </p:cNvPr>
          <p:cNvSpPr>
            <a:spLocks noGrp="1"/>
          </p:cNvSpPr>
          <p:nvPr>
            <p:ph idx="1"/>
          </p:nvPr>
        </p:nvSpPr>
        <p:spPr>
          <a:xfrm>
            <a:off x="646111" y="2024637"/>
            <a:ext cx="5778255" cy="4195481"/>
          </a:xfrm>
        </p:spPr>
        <p:txBody>
          <a:bodyPr>
            <a:normAutofit fontScale="85000" lnSpcReduction="20000"/>
          </a:bodyPr>
          <a:lstStyle/>
          <a:p>
            <a:r>
              <a:rPr lang="tr-TR" dirty="0"/>
              <a:t>Yapılan çalışmada farklı büyüklükteki gözeneklerin sayılarındaki değişimlerin gözlenmesi amacıyla gözenekler 0,002mm2 -1mm2 , 1mm2 -3mm2 , 3mm2 -5mm2 ve 5mm2 - 7mm2 olmak üzere 4 sınıfa ayrılmıştır.</a:t>
            </a:r>
          </a:p>
          <a:p>
            <a:r>
              <a:rPr lang="tr-TR" dirty="0"/>
              <a:t> Her bir sınıf, bir etiket grubuna dâhil edilmiştir. Böylelikle her bir gruptaki gözeneklerin önce sınırları belirlenmiş sonra da bu sınırlara etiket grubuna göre, Şekilde görüldüğü gibi, bir renk değeri atanarak otomatik olarak renklendirilmesi yapılmıştır. </a:t>
            </a:r>
          </a:p>
          <a:p>
            <a:r>
              <a:rPr lang="tr-TR" dirty="0"/>
              <a:t>Bu hem bize gözeneklerin sınıflandırılması imkânı vermekte hem de görsel analiz imkânı sunmaktadır. </a:t>
            </a:r>
          </a:p>
          <a:p>
            <a:r>
              <a:rPr lang="tr-TR" dirty="0"/>
              <a:t>Ayrıca farklı katkı maddeli ekmeklerde doku karşılaştırması yapmayı da kolay hale getirmektedir. </a:t>
            </a:r>
          </a:p>
        </p:txBody>
      </p:sp>
      <p:pic>
        <p:nvPicPr>
          <p:cNvPr id="5" name="Resim 4">
            <a:extLst>
              <a:ext uri="{FF2B5EF4-FFF2-40B4-BE49-F238E27FC236}">
                <a16:creationId xmlns:a16="http://schemas.microsoft.com/office/drawing/2014/main" id="{C5E71495-6BA0-90DF-DF93-AD7BE01F57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3985" y="1593115"/>
            <a:ext cx="4081904" cy="4627003"/>
          </a:xfrm>
          <a:prstGeom prst="rect">
            <a:avLst/>
          </a:prstGeom>
        </p:spPr>
      </p:pic>
    </p:spTree>
    <p:extLst>
      <p:ext uri="{BB962C8B-B14F-4D97-AF65-F5344CB8AC3E}">
        <p14:creationId xmlns:p14="http://schemas.microsoft.com/office/powerpoint/2010/main" val="2729662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47</TotalTime>
  <Words>1209</Words>
  <Application>Microsoft Office PowerPoint</Application>
  <PresentationFormat>Geniş ekran</PresentationFormat>
  <Paragraphs>49</Paragraphs>
  <Slides>12</Slides>
  <Notes>2</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12</vt:i4>
      </vt:variant>
    </vt:vector>
  </HeadingPairs>
  <TitlesOfParts>
    <vt:vector size="17" baseType="lpstr">
      <vt:lpstr>Arial</vt:lpstr>
      <vt:lpstr>Calibri</vt:lpstr>
      <vt:lpstr>Century Gothic</vt:lpstr>
      <vt:lpstr>Wingdings 3</vt:lpstr>
      <vt:lpstr>İyon</vt:lpstr>
      <vt:lpstr>Görüntü işleme teknikleri kullanılarak ekmek doku analizi ve arayüz programının geliştirilmesi</vt:lpstr>
      <vt:lpstr> Ekmek hamurunun pişirilmesi sırasında sıcaklık etkisiyle hava kabarcıkları genleştikçe, ekmeğin gözenekli bir yapı haline geldiği görülür. Öz miktarı ve kalitesi yetersiz olan unlardan yapılan ekmekler, küçük hacimli, basık ve düzensiz bir gözenek yapısına sahip olmakta, kabuk yapılarında düzensiz çatlak ve yarıklar bulunmakta, ayrıca bu tip ekmekler kısa sürede bayatlamaktadır</vt:lpstr>
      <vt:lpstr>Deneysel Metot</vt:lpstr>
      <vt:lpstr>Çalışmnın Akış Diyagramı</vt:lpstr>
      <vt:lpstr>Adaptif histogram eşitleme</vt:lpstr>
      <vt:lpstr>Histogram Eşitleme</vt:lpstr>
      <vt:lpstr>Gözeneklerin Otomatik Olarak Bölütlenmesi</vt:lpstr>
      <vt:lpstr>Bağlantılı Bileşen Etiketleme İle Gözenek Etiketleme</vt:lpstr>
      <vt:lpstr>Gözeneklerin Büyüklüklerine Göre Sınıflandırılması</vt:lpstr>
      <vt:lpstr>ZSI Başarım İndeksinin Belirlenmesi </vt:lpstr>
      <vt:lpstr>Geliştirilen Arayüz Programı</vt:lpstr>
      <vt:lpstr>SONUÇLAR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 kullanılarak ekmek doku analizi ve arayüz programının geliştirilmesi</dc:title>
  <dc:creator>ZEABAY</dc:creator>
  <cp:lastModifiedBy>8230 8230</cp:lastModifiedBy>
  <cp:revision>5</cp:revision>
  <dcterms:created xsi:type="dcterms:W3CDTF">2022-11-10T20:07:35Z</dcterms:created>
  <dcterms:modified xsi:type="dcterms:W3CDTF">2022-11-10T20:55:19Z</dcterms:modified>
</cp:coreProperties>
</file>