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71" r:id="rId5"/>
    <p:sldId id="272" r:id="rId6"/>
    <p:sldId id="264" r:id="rId7"/>
    <p:sldId id="262" r:id="rId8"/>
    <p:sldId id="257" r:id="rId9"/>
    <p:sldId id="277" r:id="rId10"/>
    <p:sldId id="259" r:id="rId11"/>
    <p:sldId id="260" r:id="rId12"/>
    <p:sldId id="265" r:id="rId13"/>
    <p:sldId id="258" r:id="rId14"/>
    <p:sldId id="282" r:id="rId15"/>
    <p:sldId id="268" r:id="rId16"/>
    <p:sldId id="269" r:id="rId17"/>
    <p:sldId id="278" r:id="rId18"/>
    <p:sldId id="279" r:id="rId19"/>
    <p:sldId id="273" r:id="rId20"/>
    <p:sldId id="275" r:id="rId21"/>
    <p:sldId id="276" r:id="rId22"/>
    <p:sldId id="270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6D299-4FF4-4466-BF68-D7A616E4D766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ago.dachev.com/modules" TargetMode="External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sbeautifi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Snack bot pending</a:t>
            </a:r>
          </a:p>
          <a:p>
            <a:endParaRPr lang="en-US" dirty="0" smtClean="0"/>
          </a:p>
          <a:p>
            <a:r>
              <a:rPr lang="en-US" dirty="0" smtClean="0"/>
              <a:t>Code at:</a:t>
            </a:r>
            <a:endParaRPr lang="en-US" dirty="0"/>
          </a:p>
          <a:p>
            <a:r>
              <a:rPr lang="en-US" dirty="0"/>
              <a:t>https://github.com/ZECTBynmo/SnackBot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Node.js/web basics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Rough equivalent of #include in C++, but returns an object</a:t>
            </a:r>
          </a:p>
          <a:p>
            <a:r>
              <a:rPr lang="en-US" dirty="0" smtClean="0"/>
              <a:t>Some modules written by </a:t>
            </a:r>
            <a:r>
              <a:rPr lang="en-US" dirty="0" err="1" smtClean="0"/>
              <a:t>Joyent</a:t>
            </a:r>
            <a:r>
              <a:rPr lang="en-US" dirty="0" smtClean="0"/>
              <a:t>, some by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ex.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myModule</a:t>
            </a:r>
            <a:r>
              <a:rPr lang="en-US" dirty="0" smtClean="0"/>
              <a:t> = require(‘</a:t>
            </a:r>
            <a:r>
              <a:rPr lang="en-US" dirty="0" err="1" smtClean="0"/>
              <a:t>someModule</a:t>
            </a:r>
            <a:r>
              <a:rPr lang="en-US" dirty="0" smtClean="0"/>
              <a:t>’);”</a:t>
            </a:r>
          </a:p>
          <a:p>
            <a:r>
              <a:rPr lang="en-US" dirty="0" smtClean="0"/>
              <a:t>Solves the problem of having multiple classes in JavaScript (by allowing you to put things in multiple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File System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600200"/>
            <a:ext cx="701040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require('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');			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            	// "include" the file system module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fs.createReadStream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('lines.txt');</a:t>
            </a: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) {		// Declare our function to print out the lines of a file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remaining = '';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('data', function(data) {		// We got some data from the file!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remaining += data;			// Grab the entire file into a single line (note: + is add and concatenate)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index of the first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while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-1) {			// While there's a newline still coming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line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(0,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);		// Grab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until 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the newline and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print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remaining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+ 1);		// Throw out the line we just grabbed, start after the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(line);			// Print the line we grabbed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next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('end', function()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if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remaining.length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0) {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(remaining);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(data)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console.log('Line: ' + data);</a:t>
            </a:r>
          </a:p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}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32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variable named ‘exports’ is passed into scope when the file is loaded for the require() call</a:t>
            </a:r>
          </a:p>
          <a:p>
            <a:r>
              <a:rPr lang="en-US" dirty="0" smtClean="0"/>
              <a:t>exports can be given any substructure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399749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First File (myModuleName.js)</a:t>
            </a:r>
          </a:p>
          <a:p>
            <a:r>
              <a:rPr lang="en-US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exports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function()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console.log(‘Hello’);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510;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406676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Second File (nodeModuleExample.js)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require(./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(); 	// Prints hello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510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); 	// Prints module structure</a:t>
            </a:r>
          </a:p>
          <a:p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12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–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wrapper for </a:t>
            </a:r>
            <a:r>
              <a:rPr lang="en-US" dirty="0" err="1" smtClean="0"/>
              <a:t>git</a:t>
            </a:r>
            <a:r>
              <a:rPr lang="en-US" dirty="0" smtClean="0"/>
              <a:t> with a public registry</a:t>
            </a:r>
          </a:p>
          <a:p>
            <a:r>
              <a:rPr lang="en-US" dirty="0" smtClean="0"/>
              <a:t>Anyone can write modules and add them to the registry</a:t>
            </a:r>
          </a:p>
          <a:p>
            <a:r>
              <a:rPr lang="en-US" dirty="0" smtClean="0"/>
              <a:t>“Installs” packages by cloning the repository into a </a:t>
            </a:r>
            <a:r>
              <a:rPr lang="en-US" dirty="0" err="1" smtClean="0"/>
              <a:t>node_modules</a:t>
            </a:r>
            <a:r>
              <a:rPr lang="en-US" dirty="0" smtClean="0"/>
              <a:t> folder within the project folder</a:t>
            </a:r>
          </a:p>
          <a:p>
            <a:r>
              <a:rPr lang="en-US" dirty="0" smtClean="0"/>
              <a:t>Can also install modules globally, cloning into the central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NPM </a:t>
            </a:r>
            <a:r>
              <a:rPr lang="en-US" dirty="0"/>
              <a:t>Registry - </a:t>
            </a:r>
            <a:r>
              <a:rPr lang="en-US" dirty="0">
                <a:hlinkClick r:id="rId2"/>
              </a:rPr>
              <a:t>http://search.npmjs.org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 Source – so people develop for it </a:t>
            </a:r>
            <a:r>
              <a:rPr lang="en-US" dirty="0" smtClean="0">
                <a:hlinkClick r:id="rId3"/>
              </a:rPr>
              <a:t>http://blago.dachev.com/modules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the OSCAR node module</a:t>
            </a:r>
          </a:p>
          <a:p>
            <a:r>
              <a:rPr lang="en-US" dirty="0" smtClean="0"/>
              <a:t>Create a basic AIM interface</a:t>
            </a:r>
          </a:p>
          <a:p>
            <a:pPr lvl="1"/>
            <a:r>
              <a:rPr lang="en-US" dirty="0" smtClean="0"/>
              <a:t>connect() – setup and connect to AIM</a:t>
            </a:r>
          </a:p>
          <a:p>
            <a:pPr lvl="1"/>
            <a:r>
              <a:rPr lang="en-US" dirty="0" err="1" smtClean="0"/>
              <a:t>sendMessage</a:t>
            </a:r>
            <a:r>
              <a:rPr lang="en-US" dirty="0" smtClean="0"/>
              <a:t>() – send a message to some sender</a:t>
            </a:r>
          </a:p>
          <a:p>
            <a:pPr lvl="1"/>
            <a:r>
              <a:rPr lang="en-US" dirty="0" err="1" smtClean="0"/>
              <a:t>addKeyResponse</a:t>
            </a:r>
            <a:r>
              <a:rPr lang="en-US" dirty="0" smtClean="0"/>
              <a:t>() – respond to a message that contains some key (a command)</a:t>
            </a:r>
          </a:p>
          <a:p>
            <a:r>
              <a:rPr lang="en-US" dirty="0" smtClean="0"/>
              <a:t>Handle incoming messages and respond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(See code AIMTools.js and 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basic AIM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us to connect to AIM, send, receive, and handle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the OSCAR node module</a:t>
            </a:r>
          </a:p>
          <a:p>
            <a:r>
              <a:rPr lang="en-US" dirty="0" smtClean="0"/>
              <a:t>Create a basic AIM interface</a:t>
            </a:r>
          </a:p>
          <a:p>
            <a:pPr lvl="1"/>
            <a:r>
              <a:rPr lang="en-US" dirty="0" smtClean="0"/>
              <a:t>connect() – setup and connect to AIM</a:t>
            </a:r>
          </a:p>
          <a:p>
            <a:pPr lvl="1"/>
            <a:r>
              <a:rPr lang="en-US" dirty="0" err="1" smtClean="0"/>
              <a:t>sendMessage</a:t>
            </a:r>
            <a:r>
              <a:rPr lang="en-US" dirty="0" smtClean="0"/>
              <a:t>() – send a message to some sender</a:t>
            </a:r>
          </a:p>
          <a:p>
            <a:pPr lvl="1"/>
            <a:r>
              <a:rPr lang="en-US" dirty="0" err="1" smtClean="0"/>
              <a:t>addKeyResponse</a:t>
            </a:r>
            <a:r>
              <a:rPr lang="en-US" dirty="0" smtClean="0"/>
              <a:t>() – respond to a message that contains some key (a command)</a:t>
            </a:r>
          </a:p>
          <a:p>
            <a:r>
              <a:rPr lang="en-US" dirty="0" smtClean="0"/>
              <a:t>Handle incoming messages and respond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(See code AIMTools.js and 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basic web server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us to serve web pages to a client, and handle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basic web server interface</a:t>
            </a:r>
          </a:p>
          <a:p>
            <a:pPr lvl="1"/>
            <a:r>
              <a:rPr lang="en-US" dirty="0" smtClean="0"/>
              <a:t>Create a server and declare our handling routine</a:t>
            </a:r>
            <a:endParaRPr lang="en-US" dirty="0" smtClean="0"/>
          </a:p>
          <a:p>
            <a:pPr lvl="1"/>
            <a:r>
              <a:rPr lang="en-US" dirty="0" smtClean="0"/>
              <a:t>listen() </a:t>
            </a:r>
            <a:r>
              <a:rPr lang="en-US" dirty="0" smtClean="0"/>
              <a:t>– </a:t>
            </a:r>
            <a:r>
              <a:rPr lang="en-US" dirty="0" smtClean="0"/>
              <a:t>tell our web server to listen to requests on some port with some host</a:t>
            </a:r>
            <a:endParaRPr lang="en-US" dirty="0" smtClean="0"/>
          </a:p>
          <a:p>
            <a:pPr lvl="1"/>
            <a:r>
              <a:rPr lang="en-US" dirty="0" err="1" smtClean="0"/>
              <a:t>addRequestHandler</a:t>
            </a:r>
            <a:r>
              <a:rPr lang="en-US" dirty="0" smtClean="0"/>
              <a:t>() </a:t>
            </a:r>
            <a:r>
              <a:rPr lang="en-US" dirty="0" smtClean="0"/>
              <a:t>– </a:t>
            </a:r>
            <a:r>
              <a:rPr lang="en-US" dirty="0" smtClean="0"/>
              <a:t>respond to a given HTTP request with some handling function</a:t>
            </a:r>
          </a:p>
          <a:p>
            <a:pPr lvl="1"/>
            <a:r>
              <a:rPr lang="en-US" dirty="0" err="1" smtClean="0"/>
              <a:t>createFileHandler</a:t>
            </a:r>
            <a:r>
              <a:rPr lang="en-US" dirty="0" smtClean="0"/>
              <a:t>() – create a function to create a handler to respond to a request with the contents of a file</a:t>
            </a:r>
            <a:endParaRPr lang="en-US" dirty="0" smtClean="0"/>
          </a:p>
          <a:p>
            <a:r>
              <a:rPr lang="en-US" dirty="0" smtClean="0"/>
              <a:t>Handle incoming </a:t>
            </a:r>
            <a:r>
              <a:rPr lang="en-US" dirty="0" smtClean="0"/>
              <a:t>requests and </a:t>
            </a:r>
            <a:r>
              <a:rPr lang="en-US" dirty="0" smtClean="0"/>
              <a:t>respond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(See code </a:t>
            </a:r>
            <a:r>
              <a:rPr lang="en-US" dirty="0" smtClean="0"/>
              <a:t>ServerTools.js, index.html, and </a:t>
            </a:r>
            <a:r>
              <a:rPr lang="en-US" dirty="0" smtClean="0"/>
              <a:t>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the bot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bot on a </a:t>
            </a:r>
            <a:r>
              <a:rPr lang="en-US" dirty="0" err="1" smtClean="0"/>
              <a:t>Heroku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Node.js basics</a:t>
            </a:r>
          </a:p>
          <a:p>
            <a:pPr lvl="1"/>
            <a:r>
              <a:rPr lang="en-US" dirty="0" smtClean="0"/>
              <a:t>Node require()</a:t>
            </a:r>
          </a:p>
          <a:p>
            <a:r>
              <a:rPr lang="en-US" dirty="0" smtClean="0"/>
              <a:t>NPM and NPM registry</a:t>
            </a:r>
          </a:p>
          <a:p>
            <a:r>
              <a:rPr lang="en-US" dirty="0" smtClean="0"/>
              <a:t>Snack bot in your face – build the bot</a:t>
            </a:r>
          </a:p>
          <a:p>
            <a:pPr lvl="1"/>
            <a:r>
              <a:rPr lang="en-US" dirty="0" smtClean="0"/>
              <a:t>AIM API</a:t>
            </a:r>
            <a:endParaRPr lang="en-US" dirty="0" smtClean="0"/>
          </a:p>
          <a:p>
            <a:pPr lvl="1"/>
            <a:r>
              <a:rPr lang="en-US" dirty="0" smtClean="0"/>
              <a:t>Server/HTTP API</a:t>
            </a:r>
            <a:endParaRPr lang="en-US" dirty="0" smtClean="0"/>
          </a:p>
          <a:p>
            <a:pPr lvl="1"/>
            <a:r>
              <a:rPr lang="en-US" dirty="0" smtClean="0"/>
              <a:t>Setup the bot!</a:t>
            </a:r>
            <a:endParaRPr lang="en-US" dirty="0" smtClean="0"/>
          </a:p>
          <a:p>
            <a:r>
              <a:rPr lang="en-US" dirty="0" smtClean="0"/>
              <a:t>Snack bot in the clouds – host the bot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/>
              <a:t> </a:t>
            </a:r>
            <a:r>
              <a:rPr lang="en-US" dirty="0" smtClean="0"/>
              <a:t>&amp; related considerations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cloud based application </a:t>
            </a:r>
            <a:r>
              <a:rPr lang="en-US" dirty="0" smtClean="0"/>
              <a:t>platform built on Amazon web servers</a:t>
            </a:r>
            <a:endParaRPr lang="en-US" dirty="0" smtClean="0"/>
          </a:p>
          <a:p>
            <a:r>
              <a:rPr lang="en-US" dirty="0" smtClean="0"/>
              <a:t>Code and changes are uploaded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Free hosting for single processes (up to 750 CPU hours/month)</a:t>
            </a:r>
          </a:p>
          <a:p>
            <a:r>
              <a:rPr lang="en-US" dirty="0" smtClean="0"/>
              <a:t>Applications can be scaled up for money</a:t>
            </a:r>
          </a:p>
          <a:p>
            <a:pPr lvl="1"/>
            <a:r>
              <a:rPr lang="en-US" dirty="0" smtClean="0"/>
              <a:t>Web </a:t>
            </a:r>
            <a:r>
              <a:rPr lang="en-US" dirty="0" err="1" smtClean="0"/>
              <a:t>Dynos</a:t>
            </a:r>
            <a:r>
              <a:rPr lang="en-US" dirty="0" smtClean="0"/>
              <a:t> – runs your code – provides concurrency</a:t>
            </a:r>
          </a:p>
          <a:p>
            <a:pPr lvl="1"/>
            <a:r>
              <a:rPr lang="en-US" dirty="0" smtClean="0"/>
              <a:t>Worker </a:t>
            </a:r>
            <a:r>
              <a:rPr lang="en-US" dirty="0" err="1" smtClean="0"/>
              <a:t>Dynos</a:t>
            </a:r>
            <a:r>
              <a:rPr lang="en-US" dirty="0" smtClean="0"/>
              <a:t> – runs background jobs – provides raw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private passwords in open source repositories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Can’t check passwords into repository</a:t>
            </a:r>
          </a:p>
          <a:p>
            <a:pPr lvl="1"/>
            <a:r>
              <a:rPr lang="en-US" dirty="0" smtClean="0"/>
              <a:t>No way to have the passwords read from a file</a:t>
            </a:r>
          </a:p>
          <a:p>
            <a:r>
              <a:rPr lang="en-US" dirty="0" smtClean="0"/>
              <a:t>Several Solutions</a:t>
            </a:r>
          </a:p>
          <a:p>
            <a:pPr lvl="1"/>
            <a:r>
              <a:rPr lang="en-US" dirty="0" smtClean="0"/>
              <a:t>Create a way to set the passwords from an admin page/setup</a:t>
            </a:r>
          </a:p>
          <a:p>
            <a:pPr lvl="1"/>
            <a:r>
              <a:rPr lang="en-US" dirty="0" smtClean="0"/>
              <a:t>Retrieve the passwords from another domain that you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Maintain separate states between the public repo and the </a:t>
            </a:r>
            <a:r>
              <a:rPr lang="en-US" dirty="0" err="1" smtClean="0"/>
              <a:t>Heroku</a:t>
            </a:r>
            <a:r>
              <a:rPr lang="en-US" dirty="0" smtClean="0"/>
              <a:t> server</a:t>
            </a:r>
            <a:endParaRPr lang="en-US" dirty="0" smtClean="0"/>
          </a:p>
          <a:p>
            <a:pPr lvl="1"/>
            <a:r>
              <a:rPr lang="en-US" dirty="0" smtClean="0"/>
              <a:t>Use environment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0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has what they call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1"/>
            <a:r>
              <a:rPr lang="en-US" dirty="0" smtClean="0"/>
              <a:t>Must be setup for each </a:t>
            </a:r>
            <a:r>
              <a:rPr lang="en-US" dirty="0" err="1" smtClean="0"/>
              <a:t>Heroku</a:t>
            </a:r>
            <a:r>
              <a:rPr lang="en-US" dirty="0" smtClean="0"/>
              <a:t> instance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871490"/>
            <a:ext cx="3886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dia New" pitchFamily="34" charset="-34"/>
                <a:cs typeface="Cordia New" pitchFamily="34" charset="-34"/>
              </a:rPr>
              <a:t>Example: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$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cd </a:t>
            </a:r>
            <a:r>
              <a:rPr lang="en-US" dirty="0" err="1">
                <a:latin typeface="Cordia New" pitchFamily="34" charset="-34"/>
                <a:cs typeface="Cordia New" pitchFamily="34" charset="-34"/>
              </a:rPr>
              <a:t>myapp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$ </a:t>
            </a:r>
            <a:r>
              <a:rPr lang="en-US" dirty="0" err="1">
                <a:latin typeface="Cordia New" pitchFamily="34" charset="-34"/>
                <a:cs typeface="Cordia New" pitchFamily="34" charset="-34"/>
              </a:rPr>
              <a:t>heroku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>
                <a:latin typeface="Cordia New" pitchFamily="34" charset="-34"/>
                <a:cs typeface="Cordia New" pitchFamily="34" charset="-34"/>
              </a:rPr>
              <a:t>config:add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S3_KEY=8N029N81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S3_SECRET=9s83109d3+583493190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272341"/>
            <a:ext cx="3886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dia New" pitchFamily="34" charset="-34"/>
                <a:cs typeface="Cordia New" pitchFamily="34" charset="-34"/>
              </a:rPr>
              <a:t>JS Usage: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myEnv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process.env.MY_ENV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42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defensive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careful with passwords/login info</a:t>
            </a:r>
          </a:p>
          <a:p>
            <a:r>
              <a:rPr lang="en-US" dirty="0" smtClean="0"/>
              <a:t>Ignore messages from yourself explicitly</a:t>
            </a:r>
          </a:p>
          <a:p>
            <a:r>
              <a:rPr lang="en-US" dirty="0" smtClean="0"/>
              <a:t>Be on the lookout for others logging in on the same account</a:t>
            </a:r>
          </a:p>
          <a:p>
            <a:pPr lvl="1"/>
            <a:r>
              <a:rPr lang="en-US" dirty="0" smtClean="0"/>
              <a:t>Some API’s/formats will give you notice of it happening, before/instead of kicking you off</a:t>
            </a:r>
          </a:p>
          <a:p>
            <a:pPr lvl="1"/>
            <a:r>
              <a:rPr lang="en-US" dirty="0" smtClean="0"/>
              <a:t>AIM allows you to respond to a system message with “1” to sign another account off</a:t>
            </a:r>
          </a:p>
          <a:p>
            <a:r>
              <a:rPr lang="en-US" dirty="0" smtClean="0"/>
              <a:t>Be wary of infinite loops/crashes due to high activity</a:t>
            </a:r>
          </a:p>
          <a:p>
            <a:r>
              <a:rPr lang="en-US" dirty="0" smtClean="0"/>
              <a:t>Debug locally on a different account from your production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Fully functional OO language </a:t>
            </a:r>
          </a:p>
          <a:p>
            <a:r>
              <a:rPr lang="en-US" dirty="0" smtClean="0"/>
              <a:t>No declared variable types – scary things can happen</a:t>
            </a:r>
          </a:p>
          <a:p>
            <a:r>
              <a:rPr lang="en-US" dirty="0" smtClean="0"/>
              <a:t>Everything is an object in some sense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Primitive types passed by value. Objects passed by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971800"/>
            <a:ext cx="297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myStringLength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“some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text”.length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3886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“test”;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4191000"/>
            <a:ext cx="3912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{ text: “test” };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78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Basics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aside, JavaScript has more in common to functional programming languages like LISP or Scheme</a:t>
            </a:r>
          </a:p>
          <a:p>
            <a:pPr lvl="1"/>
            <a:r>
              <a:rPr lang="en-US" dirty="0" smtClean="0"/>
              <a:t>Functions are first class (they are objects and can be passed as variables)</a:t>
            </a:r>
          </a:p>
          <a:p>
            <a:pPr lvl="1"/>
            <a:r>
              <a:rPr lang="en-US" dirty="0" smtClean="0"/>
              <a:t>It has native use of closures</a:t>
            </a:r>
          </a:p>
        </p:txBody>
      </p:sp>
    </p:spTree>
    <p:extLst>
      <p:ext uri="{BB962C8B-B14F-4D97-AF65-F5344CB8AC3E}">
        <p14:creationId xmlns:p14="http://schemas.microsoft.com/office/powerpoint/2010/main" val="42920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most interesting parts of JavaScript</a:t>
            </a:r>
          </a:p>
          <a:p>
            <a:r>
              <a:rPr lang="en-US" dirty="0" smtClean="0"/>
              <a:t>A data structure that stores a function, and the variables available within the scope in which the closure was created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9524" y="4512171"/>
            <a:ext cx="466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 (closureExample.js)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324" y="2819400"/>
            <a:ext cx="388620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function counter()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 = 0;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function increment( value 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count += value;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console.log( count 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}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return increment;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4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counter1 = counter(),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smtClean="0">
                <a:latin typeface="Cordia New" pitchFamily="34" charset="-34"/>
                <a:cs typeface="Cordia New" pitchFamily="34" charset="-34"/>
              </a:rPr>
              <a:t>  counter2 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= counter();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counter1(7);    // Prints </a:t>
            </a:r>
            <a:r>
              <a:rPr lang="en-US" sz="1400" dirty="0" smtClean="0">
                <a:latin typeface="Cordia New" pitchFamily="34" charset="-34"/>
                <a:cs typeface="Cordia New" pitchFamily="34" charset="-34"/>
              </a:rPr>
              <a:t>‘8'</a:t>
            </a:r>
            <a:endParaRPr lang="en-US" sz="14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counter2(1);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'9'</a:t>
            </a:r>
          </a:p>
        </p:txBody>
      </p:sp>
    </p:spTree>
    <p:extLst>
      <p:ext uri="{BB962C8B-B14F-4D97-AF65-F5344CB8AC3E}">
        <p14:creationId xmlns:p14="http://schemas.microsoft.com/office/powerpoint/2010/main" val="32342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Client </a:t>
            </a:r>
            <a:r>
              <a:rPr lang="en-US" u="sng" dirty="0" smtClean="0"/>
              <a:t>Side - Browser</a:t>
            </a:r>
            <a:endParaRPr lang="en-US" u="sng" dirty="0"/>
          </a:p>
          <a:p>
            <a:pPr lvl="1"/>
            <a:r>
              <a:rPr lang="en-US" dirty="0" smtClean="0"/>
              <a:t>Code is sent from server to client at client’s request (generally)</a:t>
            </a:r>
          </a:p>
          <a:p>
            <a:pPr lvl="1"/>
            <a:r>
              <a:rPr lang="en-US" dirty="0" smtClean="0"/>
              <a:t>Code is sent as simple text</a:t>
            </a:r>
          </a:p>
          <a:p>
            <a:pPr lvl="1"/>
            <a:r>
              <a:rPr lang="en-US" dirty="0" smtClean="0"/>
              <a:t>Browser interprets and executes JavaScript where it encounters it in HTML, or in response to some event (button press, etc…)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Server Side – Node.js</a:t>
            </a:r>
          </a:p>
          <a:p>
            <a:pPr lvl="1"/>
            <a:r>
              <a:rPr lang="en-US" dirty="0" smtClean="0"/>
              <a:t>Node.js is pointed to a JavaScript file from the command line, and then interprets and runs it</a:t>
            </a:r>
            <a:endParaRPr lang="en-US" dirty="0"/>
          </a:p>
          <a:p>
            <a:pPr lvl="1"/>
            <a:r>
              <a:rPr lang="en-US" dirty="0" smtClean="0"/>
              <a:t>Node imports custom or 3</a:t>
            </a:r>
            <a:r>
              <a:rPr lang="en-US" baseline="30000" dirty="0" smtClean="0"/>
              <a:t>rd</a:t>
            </a:r>
            <a:r>
              <a:rPr lang="en-US" dirty="0" smtClean="0"/>
              <a:t> party modules with require()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Clients always get a copy of the client side code to be executed, but it can be as obfuscated as you want</a:t>
            </a:r>
          </a:p>
          <a:p>
            <a:r>
              <a:rPr lang="en-US" dirty="0" smtClean="0"/>
              <a:t>JavaScript’s can be extremely obfuscated.</a:t>
            </a:r>
          </a:p>
          <a:p>
            <a:r>
              <a:rPr lang="en-US" dirty="0" smtClean="0"/>
              <a:t>The only way to protect your client side code is to make it totally illegible</a:t>
            </a:r>
          </a:p>
          <a:p>
            <a:r>
              <a:rPr lang="en-US" dirty="0" smtClean="0"/>
              <a:t>Tools exist </a:t>
            </a:r>
            <a:r>
              <a:rPr lang="en-US" dirty="0"/>
              <a:t>to decode it: </a:t>
            </a:r>
            <a:r>
              <a:rPr lang="en-US" dirty="0">
                <a:hlinkClick r:id="rId2"/>
              </a:rPr>
              <a:t>http://jsbeautifier.org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wrapper around Google’s open source JavaScript engine V8</a:t>
            </a:r>
          </a:p>
          <a:p>
            <a:r>
              <a:rPr lang="en-US" dirty="0" smtClean="0"/>
              <a:t>Event </a:t>
            </a:r>
            <a:r>
              <a:rPr lang="en-US" dirty="0" smtClean="0"/>
              <a:t>loop driven web framework where server-side code is written in JavaScript</a:t>
            </a:r>
          </a:p>
          <a:p>
            <a:r>
              <a:rPr lang="en-US" dirty="0" smtClean="0"/>
              <a:t>Fast – </a:t>
            </a:r>
            <a:r>
              <a:rPr lang="en-US" dirty="0" smtClean="0"/>
              <a:t>No need to load an interpreter on each request lik</a:t>
            </a:r>
            <a:r>
              <a:rPr lang="en-US" dirty="0" smtClean="0"/>
              <a:t>e Apache</a:t>
            </a:r>
            <a:endParaRPr lang="en-US" dirty="0" smtClean="0"/>
          </a:p>
          <a:p>
            <a:r>
              <a:rPr lang="en-US" dirty="0" smtClean="0"/>
              <a:t>Non-blocking – Makes no </a:t>
            </a:r>
            <a:r>
              <a:rPr lang="en-US" dirty="0" smtClean="0"/>
              <a:t>calls </a:t>
            </a:r>
            <a:r>
              <a:rPr lang="en-US" dirty="0" smtClean="0"/>
              <a:t>to I/O inside the event loop</a:t>
            </a:r>
          </a:p>
          <a:p>
            <a:r>
              <a:rPr lang="en-US" dirty="0" smtClean="0"/>
              <a:t>Callback based – Tells the OS that it should be notified when a connection is made, and then goes to </a:t>
            </a:r>
            <a:r>
              <a:rPr lang="en-US" dirty="0" smtClean="0"/>
              <a:t>sleep</a:t>
            </a:r>
          </a:p>
          <a:p>
            <a:r>
              <a:rPr lang="en-US" dirty="0" smtClean="0"/>
              <a:t>Cross platform, works on Mac, Windows, and Linux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 </a:t>
            </a:r>
            <a:r>
              <a:rPr lang="en-US" dirty="0" smtClean="0"/>
              <a:t>Performance </a:t>
            </a:r>
            <a:r>
              <a:rPr lang="en-US" dirty="0" err="1" smtClean="0"/>
              <a:t>vs</a:t>
            </a:r>
            <a:r>
              <a:rPr lang="en-US" dirty="0" smtClean="0"/>
              <a:t> Apache/PHP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>Results from: http</a:t>
            </a:r>
            <a:r>
              <a:rPr lang="en-US" sz="1100" dirty="0"/>
              <a:t>://zgadzaj.com/benchmarking-nodejs-basic-performance-tests-against-apache-php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 is fast! 1Mil requests 20k at a time: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3886200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Cordia New" pitchFamily="34" charset="-34"/>
                <a:cs typeface="Cordia New" pitchFamily="34" charset="-34"/>
              </a:rPr>
              <a:t>Node.js</a:t>
            </a:r>
          </a:p>
          <a:p>
            <a:r>
              <a:rPr lang="en-US" sz="900" dirty="0" smtClean="0"/>
              <a:t>Concurrency </a:t>
            </a:r>
            <a:r>
              <a:rPr lang="en-US" sz="900" dirty="0"/>
              <a:t>Level: 20000</a:t>
            </a:r>
          </a:p>
          <a:p>
            <a:r>
              <a:rPr lang="en-US" sz="900" dirty="0"/>
              <a:t>Time taken for tests: 1043.076 seconds</a:t>
            </a:r>
          </a:p>
          <a:p>
            <a:r>
              <a:rPr lang="en-US" sz="900" dirty="0"/>
              <a:t>Complete requests: 1000000</a:t>
            </a:r>
          </a:p>
          <a:p>
            <a:r>
              <a:rPr lang="en-US" sz="900" dirty="0"/>
              <a:t>Failed requests: 25227</a:t>
            </a:r>
          </a:p>
          <a:p>
            <a:r>
              <a:rPr lang="en-US" sz="900" dirty="0"/>
              <a:t>   (Connect: 0, Receive: 8409, Length: 8409, Exceptions: 8409)</a:t>
            </a:r>
          </a:p>
          <a:p>
            <a:r>
              <a:rPr lang="en-US" sz="900" dirty="0"/>
              <a:t>Write errors: 0</a:t>
            </a:r>
          </a:p>
          <a:p>
            <a:r>
              <a:rPr lang="en-US" sz="900" dirty="0"/>
              <a:t>Total transferred: 81265680 bytes</a:t>
            </a:r>
          </a:p>
          <a:p>
            <a:r>
              <a:rPr lang="en-US" sz="900" dirty="0"/>
              <a:t>HTML transferred: 18059040 bytes</a:t>
            </a:r>
          </a:p>
          <a:p>
            <a:r>
              <a:rPr lang="en-US" sz="900" dirty="0"/>
              <a:t>Requests per second: 958.70 [#/sec] (mean)</a:t>
            </a:r>
          </a:p>
          <a:p>
            <a:r>
              <a:rPr lang="en-US" sz="900" dirty="0"/>
              <a:t>Time per request: 20861.529 [</a:t>
            </a:r>
            <a:r>
              <a:rPr lang="en-US" sz="900" dirty="0" err="1"/>
              <a:t>ms</a:t>
            </a:r>
            <a:r>
              <a:rPr lang="en-US" sz="900" dirty="0"/>
              <a:t>] (mean)</a:t>
            </a:r>
          </a:p>
          <a:p>
            <a:r>
              <a:rPr lang="en-US" sz="900" dirty="0"/>
              <a:t>Time per request: 1.043 [</a:t>
            </a:r>
            <a:r>
              <a:rPr lang="en-US" sz="900" dirty="0" err="1"/>
              <a:t>ms</a:t>
            </a:r>
            <a:r>
              <a:rPr lang="en-US" sz="900" dirty="0"/>
              <a:t>] (mean, across all concurrent requests)</a:t>
            </a:r>
          </a:p>
          <a:p>
            <a:r>
              <a:rPr lang="en-US" sz="900" dirty="0"/>
              <a:t>Transfer rate: 76.08 [Kbytes/sec] received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Connection Times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            min mean[+/-</a:t>
            </a:r>
            <a:r>
              <a:rPr lang="en-US" sz="900" dirty="0" err="1"/>
              <a:t>sd</a:t>
            </a:r>
            <a:r>
              <a:rPr lang="en-US" sz="900" dirty="0"/>
              <a:t>] median max</a:t>
            </a:r>
          </a:p>
          <a:p>
            <a:r>
              <a:rPr lang="en-US" sz="900" dirty="0"/>
              <a:t>Connect: 0 10201 2391.8 10840 20177</a:t>
            </a:r>
          </a:p>
          <a:p>
            <a:r>
              <a:rPr lang="en-US" sz="900" dirty="0"/>
              <a:t>Processing: 595 10455 3239.1 10904 39809</a:t>
            </a:r>
          </a:p>
          <a:p>
            <a:r>
              <a:rPr lang="en-US" sz="900" dirty="0"/>
              <a:t>Waiting: 0 8323 2331.0 8728 38740</a:t>
            </a:r>
          </a:p>
          <a:p>
            <a:r>
              <a:rPr lang="en-US" sz="900" dirty="0"/>
              <a:t>Total: 1181 20656 4758.5 21795 44333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Percentage of the requests served within a certain time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50% 21795</a:t>
            </a:r>
          </a:p>
          <a:p>
            <a:r>
              <a:rPr lang="en-US" sz="900" dirty="0"/>
              <a:t>  66% 21929</a:t>
            </a:r>
          </a:p>
          <a:p>
            <a:r>
              <a:rPr lang="en-US" sz="900" dirty="0"/>
              <a:t>  75% 22047</a:t>
            </a:r>
          </a:p>
          <a:p>
            <a:r>
              <a:rPr lang="en-US" sz="900" dirty="0"/>
              <a:t>  80% 22135</a:t>
            </a:r>
          </a:p>
          <a:p>
            <a:r>
              <a:rPr lang="en-US" sz="900" dirty="0"/>
              <a:t>  90% 22667</a:t>
            </a:r>
          </a:p>
          <a:p>
            <a:r>
              <a:rPr lang="en-US" sz="900" dirty="0"/>
              <a:t>  95% 24252</a:t>
            </a:r>
          </a:p>
          <a:p>
            <a:r>
              <a:rPr lang="en-US" sz="900" dirty="0"/>
              <a:t>  98% 24727</a:t>
            </a:r>
          </a:p>
          <a:p>
            <a:r>
              <a:rPr lang="en-US" sz="900" dirty="0"/>
              <a:t>  99% 25942</a:t>
            </a:r>
          </a:p>
          <a:p>
            <a:r>
              <a:rPr lang="en-US" sz="900" dirty="0"/>
              <a:t> 100% 44333 (longest request)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1905000"/>
            <a:ext cx="3886200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Cordia New" pitchFamily="34" charset="-34"/>
                <a:cs typeface="Cordia New" pitchFamily="34" charset="-34"/>
              </a:rPr>
              <a:t>Apache/PHP</a:t>
            </a:r>
          </a:p>
          <a:p>
            <a:r>
              <a:rPr lang="en-US" sz="900" dirty="0"/>
              <a:t>Concurrency Level: 20000</a:t>
            </a:r>
          </a:p>
          <a:p>
            <a:r>
              <a:rPr lang="en-US" sz="900" dirty="0"/>
              <a:t>Time taken for tests: 3570.753 seconds</a:t>
            </a:r>
          </a:p>
          <a:p>
            <a:r>
              <a:rPr lang="en-US" sz="900" dirty="0"/>
              <a:t>Complete requests: 1000000</a:t>
            </a:r>
          </a:p>
          <a:p>
            <a:r>
              <a:rPr lang="en-US" sz="900" dirty="0"/>
              <a:t>Failed requests: 2617614</a:t>
            </a:r>
          </a:p>
          <a:p>
            <a:r>
              <a:rPr lang="en-US" sz="900" dirty="0"/>
              <a:t>   (Connect: 0, Receive: 848121, Length: 886497, Exceptions: 882996)</a:t>
            </a:r>
          </a:p>
          <a:p>
            <a:r>
              <a:rPr lang="en-US" sz="900" dirty="0"/>
              <a:t>Write errors: 0</a:t>
            </a:r>
          </a:p>
          <a:p>
            <a:r>
              <a:rPr lang="en-US" sz="900" dirty="0"/>
              <a:t>Total transferred: 36832520 bytes</a:t>
            </a:r>
          </a:p>
          <a:p>
            <a:r>
              <a:rPr lang="en-US" sz="900" dirty="0"/>
              <a:t>HTML transferred: 2372264 bytes</a:t>
            </a:r>
          </a:p>
          <a:p>
            <a:r>
              <a:rPr lang="en-US" sz="900" dirty="0"/>
              <a:t>Requests per second: 280.05 [#/sec] (mean)</a:t>
            </a:r>
          </a:p>
          <a:p>
            <a:r>
              <a:rPr lang="en-US" sz="900" dirty="0"/>
              <a:t>Time per request: 71415.058 [</a:t>
            </a:r>
            <a:r>
              <a:rPr lang="en-US" sz="900" dirty="0" err="1"/>
              <a:t>ms</a:t>
            </a:r>
            <a:r>
              <a:rPr lang="en-US" sz="900" dirty="0"/>
              <a:t>] (mean)</a:t>
            </a:r>
          </a:p>
          <a:p>
            <a:r>
              <a:rPr lang="en-US" sz="900" dirty="0"/>
              <a:t>Time per request: 3.571 [</a:t>
            </a:r>
            <a:r>
              <a:rPr lang="en-US" sz="900" dirty="0" err="1"/>
              <a:t>ms</a:t>
            </a:r>
            <a:r>
              <a:rPr lang="en-US" sz="900" dirty="0"/>
              <a:t>] (mean, across all concurrent requests)</a:t>
            </a:r>
          </a:p>
          <a:p>
            <a:r>
              <a:rPr lang="en-US" sz="900" dirty="0"/>
              <a:t>Transfer rate: 10.07 [Kbytes/sec] received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Connection Times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            min mean[+/-</a:t>
            </a:r>
            <a:r>
              <a:rPr lang="en-US" sz="900" dirty="0" err="1"/>
              <a:t>sd</a:t>
            </a:r>
            <a:r>
              <a:rPr lang="en-US" sz="900" dirty="0"/>
              <a:t>] median max</a:t>
            </a:r>
          </a:p>
          <a:p>
            <a:r>
              <a:rPr lang="en-US" sz="900" dirty="0"/>
              <a:t>Connect: 0 4259 14734.0 0 79497</a:t>
            </a:r>
          </a:p>
          <a:p>
            <a:r>
              <a:rPr lang="en-US" sz="900" dirty="0"/>
              <a:t>Processing: 4 64979 51442.2 65543 381910</a:t>
            </a:r>
          </a:p>
          <a:p>
            <a:r>
              <a:rPr lang="en-US" sz="900" dirty="0"/>
              <a:t>Waiting: 0 2725 16784.2 0 249108</a:t>
            </a:r>
          </a:p>
          <a:p>
            <a:r>
              <a:rPr lang="en-US" sz="900" dirty="0"/>
              <a:t>Total: 87 69238 56233.8 68138 426365</a:t>
            </a:r>
          </a:p>
          <a:p>
            <a:endParaRPr lang="en-US" sz="900" dirty="0" smtClean="0"/>
          </a:p>
          <a:p>
            <a:endParaRPr lang="en-US" sz="900" dirty="0"/>
          </a:p>
          <a:p>
            <a:r>
              <a:rPr lang="en-US" sz="900" dirty="0"/>
              <a:t>Percentage of the requests served within a certain time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50% 68138</a:t>
            </a:r>
          </a:p>
          <a:p>
            <a:r>
              <a:rPr lang="en-US" sz="900" dirty="0"/>
              <a:t>  66% 80099</a:t>
            </a:r>
          </a:p>
          <a:p>
            <a:r>
              <a:rPr lang="en-US" sz="900" dirty="0"/>
              <a:t>  75% 84390</a:t>
            </a:r>
          </a:p>
          <a:p>
            <a:r>
              <a:rPr lang="en-US" sz="900" dirty="0"/>
              <a:t>  80% 85475</a:t>
            </a:r>
          </a:p>
          <a:p>
            <a:r>
              <a:rPr lang="en-US" sz="900" dirty="0"/>
              <a:t>  90% 91309</a:t>
            </a:r>
          </a:p>
          <a:p>
            <a:r>
              <a:rPr lang="en-US" sz="900" dirty="0"/>
              <a:t>  95% 134983</a:t>
            </a:r>
          </a:p>
          <a:p>
            <a:r>
              <a:rPr lang="en-US" sz="900" dirty="0"/>
              <a:t>  98% 303390</a:t>
            </a:r>
          </a:p>
          <a:p>
            <a:r>
              <a:rPr lang="en-US" sz="900" dirty="0"/>
              <a:t>  99% 333308</a:t>
            </a:r>
          </a:p>
          <a:p>
            <a:r>
              <a:rPr lang="en-US" sz="900" dirty="0"/>
              <a:t> 100% 426365 (longest request)</a:t>
            </a:r>
          </a:p>
        </p:txBody>
      </p:sp>
    </p:spTree>
    <p:extLst>
      <p:ext uri="{BB962C8B-B14F-4D97-AF65-F5344CB8AC3E}">
        <p14:creationId xmlns:p14="http://schemas.microsoft.com/office/powerpoint/2010/main" val="28143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8154</TotalTime>
  <Words>1163</Words>
  <Application>Microsoft Office PowerPoint</Application>
  <PresentationFormat>On-screen Show (4:3)</PresentationFormat>
  <Paragraphs>265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Node.js/web basics </vt:lpstr>
      <vt:lpstr>Contents</vt:lpstr>
      <vt:lpstr>JavaScript Basics</vt:lpstr>
      <vt:lpstr>JavaScript Basics – continued</vt:lpstr>
      <vt:lpstr>Closures!</vt:lpstr>
      <vt:lpstr>Running JavaScript </vt:lpstr>
      <vt:lpstr>Protecting Client Code</vt:lpstr>
      <vt:lpstr>What is Node.js</vt:lpstr>
      <vt:lpstr>Node.js Performance vs Apache/PHP Results from: http://zgadzaj.com/benchmarking-nodejs-basic-performance-tests-against-apache-php</vt:lpstr>
      <vt:lpstr>Node Require</vt:lpstr>
      <vt:lpstr>Example – File System module</vt:lpstr>
      <vt:lpstr>Making your own module</vt:lpstr>
      <vt:lpstr>NPM – Node package manager</vt:lpstr>
      <vt:lpstr>What are we going to do</vt:lpstr>
      <vt:lpstr>Create a basic AIM API</vt:lpstr>
      <vt:lpstr>What are we going to do</vt:lpstr>
      <vt:lpstr>Create a basic web server API</vt:lpstr>
      <vt:lpstr>What are we going to do</vt:lpstr>
      <vt:lpstr>Hosting the bot</vt:lpstr>
      <vt:lpstr>What is Heroku</vt:lpstr>
      <vt:lpstr>Dealing with private passwords in open source repositories </vt:lpstr>
      <vt:lpstr>Heroku Environment Variables</vt:lpstr>
      <vt:lpstr>Bot defensive measures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Node.js/web basics</dc:title>
  <dc:creator>ZECTBynmo</dc:creator>
  <cp:lastModifiedBy>ZECTBynmo</cp:lastModifiedBy>
  <cp:revision>160</cp:revision>
  <dcterms:created xsi:type="dcterms:W3CDTF">2012-06-15T22:58:14Z</dcterms:created>
  <dcterms:modified xsi:type="dcterms:W3CDTF">2012-06-24T01:06:39Z</dcterms:modified>
</cp:coreProperties>
</file>