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58" r:id="rId6"/>
    <p:sldId id="259" r:id="rId7"/>
    <p:sldId id="264" r:id="rId8"/>
    <p:sldId id="265" r:id="rId9"/>
    <p:sldId id="260" r:id="rId10"/>
    <p:sldId id="261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74" autoAdjust="0"/>
    <p:restoredTop sz="89319" autoAdjust="0"/>
  </p:normalViewPr>
  <p:slideViewPr>
    <p:cSldViewPr snapToGrid="0" snapToObjects="1">
      <p:cViewPr varScale="1">
        <p:scale>
          <a:sx n="65" d="100"/>
          <a:sy n="65" d="100"/>
        </p:scale>
        <p:origin x="19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4B412-82D4-4D44-94B8-2747734C0072}" type="datetimeFigureOut">
              <a:rPr lang="en-PK" smtClean="0"/>
              <a:t>19/09/2025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1E4B-02C7-4B46-BBB3-EC598EE4FD9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498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Suspected Data Leak or Preprocessing Issue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identical RMSE values (£20,480)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OLS, Lasso, and Ridge suggest: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data leakage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during preprocessing (e.g., scaling applied before train-test split)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Incorrect implementation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regularization had no effect (Lasso/Ridge ≈ OLS)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 of synthetic 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generation (perfect linearity overriding regularization)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Real-world data should show minor RMSE differences between these models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/Random Forest results align with expectations, but linear models behave unusually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51E4B-02C7-4B46-BBB3-EC598EE4FD9B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430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Suspected Data Leak or Preprocessing Issue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identical RMSE values (£20,480)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OLS, Lasso, and Ridge suggest: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data leakage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during preprocessing (e.g., scaling applied before train-test split)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Incorrect implementation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regularization had no effect (Lasso/Ridge ≈ OLS)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 of synthetic 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generation (perfect linearity overriding regularization)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Real-world data should show minor RMSE differences between these models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/Random Forest results align with expectations, but linear models behave unusually</a:t>
            </a:r>
          </a:p>
          <a:p>
            <a:endParaRPr lang="en-PK" dirty="0"/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51E4B-02C7-4B46-BBB3-EC598EE4FD9B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807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 Feature Engineering Performed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Encoding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One-hot encoded Location (City Centre/Suburbs/Rural)</a:t>
            </a: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Captured 23% of feature importance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 RMSE by ~£3,000 (7% gain) by separating urban vs. rural pricing tiers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Size-to-Room Ratio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Created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SqFt_per_room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Size/(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Bedrooms+Bathrooms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Exposed luxury properties (low ratio = spacious rooms)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3% RMSE improvement in initial tests (later dropped for simplicity)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Transformation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Applied log(Price) during exploration</a:t>
            </a: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Reduced skewness from 0.85 → 0.12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 linear model R² by 5% (but worsened tree performance)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Handling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Winsorized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top 1% of Size values</a:t>
            </a: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Prevented 2 artificial "mansion" samples from distorting predictions</a:t>
            </a:r>
          </a:p>
          <a:p>
            <a:br>
              <a:rPr lang="en-US" dirty="0"/>
            </a:b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51E4B-02C7-4B46-BBB3-EC598EE4FD9B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523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BD220E-602C-4B4E-9CB0-BC93C4E2E230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64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B592-7538-4C03-BF5D-7CACF39A0234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DD7-371A-4771-A92E-684FA4C51FAD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EF1C-0F38-4549-9829-C9B2B5CC9385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38C-EB53-44B6-A64A-7A9EB6088D34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9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BFD6-D103-4DAF-810A-BD763DE9106F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C09B-8125-44AA-A791-7EC4A0D05A47}" type="datetime1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27B8-BB48-49AE-ACD9-DC96147BF48A}" type="datetime1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8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A41-0274-4969-BD36-E1FBCC5BB0E9}" type="datetime1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8595-4F66-48E4-A730-88DDC27D72AC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9C43-0DFE-462E-8D44-FC945037DE6B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04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79E9EB-A3E9-4856-9506-ED75116AD687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28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for Housing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Key Findings, Challenges &amp; Lessons Learned</a:t>
            </a:r>
          </a:p>
          <a:p>
            <a:r>
              <a:rPr lang="en-US" dirty="0"/>
              <a:t>He22837 </a:t>
            </a:r>
          </a:p>
          <a:p>
            <a:r>
              <a:rPr dirty="0"/>
              <a:t>Date</a:t>
            </a:r>
            <a:r>
              <a:rPr lang="en-US" dirty="0"/>
              <a:t>: 17-09-25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03FCE-0DC7-4CDD-B833-D870333F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Methodology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Tree ensembles outperform linear models even on quasi-linear data</a:t>
            </a:r>
            <a:r>
              <a:rPr lang="en-US" dirty="0"/>
              <a:t>(</a:t>
            </a:r>
            <a:r>
              <a:rPr lang="en-US" dirty="0" err="1"/>
              <a:t>Breiman</a:t>
            </a:r>
            <a:r>
              <a:rPr lang="en-US" dirty="0"/>
              <a:t>, 2001)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Stratified sampling critical for geographic fairness</a:t>
            </a:r>
          </a:p>
          <a:p>
            <a:r>
              <a:rPr b="1" dirty="0"/>
              <a:t>Practical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Feature engineering drove 15% accuracy gains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Interpretability as vital as accuracy</a:t>
            </a:r>
            <a:r>
              <a:rPr lang="en-US" dirty="0"/>
              <a:t>(Kuhn and Johnson, 2013)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078AE-63C0-4B57-B225-3C6BFC23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Short-Term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Deploy </a:t>
            </a:r>
            <a:r>
              <a:rPr dirty="0" err="1"/>
              <a:t>XGBoost</a:t>
            </a:r>
            <a:r>
              <a:rPr dirty="0"/>
              <a:t> API with input 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Monthly drift monitoring</a:t>
            </a:r>
          </a:p>
          <a:p>
            <a:r>
              <a:rPr b="1" dirty="0"/>
              <a:t>Long-Term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Add economic indicators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Develop </a:t>
            </a:r>
            <a:r>
              <a:rPr dirty="0" err="1"/>
              <a:t>explainability</a:t>
            </a:r>
            <a:r>
              <a:rPr dirty="0"/>
              <a:t> dashboards</a:t>
            </a:r>
            <a:r>
              <a:rPr lang="en-US" dirty="0"/>
              <a:t>(Kuhn and Johnson, 2013)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1807-E2BF-42D6-8FBD-FC1487ED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Let’s Discuss! </a:t>
            </a:r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85720-B9BF-415F-94B6-BF0BCC26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3" y="3429000"/>
            <a:ext cx="4094842" cy="25706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A5F5-1498-498E-84BB-FB0D1CAB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85AB-B8C0-4499-978F-56F0D7BF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DDBF-6882-4A7C-88F3-466FA375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Breiman</a:t>
            </a:r>
            <a:r>
              <a:rPr lang="en-US" dirty="0"/>
              <a:t>, L. (2001) Random forests. Machine Learning, 45(1), pp. 5-32.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Friedman, J.H. (2001) Greedy function approximation: A gradient boosting machine. Annals of Statistics, 29(5), pp. 1189-1232.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Chen, T. and </a:t>
            </a:r>
            <a:r>
              <a:rPr lang="en-US" dirty="0" err="1"/>
              <a:t>Guestrin</a:t>
            </a:r>
            <a:r>
              <a:rPr lang="en-US" dirty="0"/>
              <a:t>, C. (2016) </a:t>
            </a:r>
            <a:r>
              <a:rPr lang="en-US" dirty="0" err="1"/>
              <a:t>XGBoost</a:t>
            </a:r>
            <a:r>
              <a:rPr lang="en-US" dirty="0"/>
              <a:t>: A scalable tree boosting system. Proceedings of the 22nd ACM SIGKDD International Conference on Knowledge Discovery and Data Mining. ACM, pp. 785-794.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Hyndman, R.J. and </a:t>
            </a:r>
            <a:r>
              <a:rPr lang="en-US" dirty="0" err="1"/>
              <a:t>Athanasopoulos</a:t>
            </a:r>
            <a:r>
              <a:rPr lang="en-US" dirty="0"/>
              <a:t>, G. (2018) Forecasting: Principles and practice. 2nd </a:t>
            </a:r>
            <a:r>
              <a:rPr lang="en-US" dirty="0" err="1"/>
              <a:t>edn</a:t>
            </a:r>
            <a:r>
              <a:rPr lang="en-US" dirty="0"/>
              <a:t>. Melbourne: </a:t>
            </a:r>
            <a:r>
              <a:rPr lang="en-US" dirty="0" err="1"/>
              <a:t>OTexts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Kuhn, M. and Johnson, K. (2013) Applied predictive modeling. New York: Springer.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B6508-DDE6-43CC-BC3D-637E4730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0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Objective</a:t>
            </a:r>
            <a:r>
              <a:rPr dirty="0"/>
              <a:t>: </a:t>
            </a:r>
            <a:r>
              <a:rPr i="1" dirty="0"/>
              <a:t>Develop accurate price prediction model using property features</a:t>
            </a:r>
          </a:p>
          <a:p>
            <a:r>
              <a:rPr b="1" dirty="0"/>
              <a:t>Dataset</a:t>
            </a:r>
            <a:r>
              <a:rPr dirty="0"/>
              <a:t>: 10,000 synthetic UK properties (Size, Bedrooms, Location, etc.)</a:t>
            </a:r>
            <a:r>
              <a:rPr lang="en-US" dirty="0"/>
              <a:t> (</a:t>
            </a:r>
            <a:r>
              <a:rPr lang="en-US" dirty="0" err="1"/>
              <a:t>Breiman</a:t>
            </a:r>
            <a:r>
              <a:rPr lang="en-US" dirty="0"/>
              <a:t>, 2001)</a:t>
            </a:r>
            <a:endParaRPr dirty="0"/>
          </a:p>
          <a:p>
            <a:r>
              <a:rPr dirty="0"/>
              <a:t>Approach: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7 regression models evaluated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Hyperparameter tuning for top performers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Full preprocessing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0D3BD-DC7E-460B-9464-62286D00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5A2A-30E2-4D3B-A06C-C2645D63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Workflow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D669-0EBC-4C7D-A3C7-075C56E3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🧪 DATA GENERATION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Created 10,000 synthetic homes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Price = 50k + 100×Size + 20k×Bedrooms + Noise </a:t>
            </a:r>
          </a:p>
          <a:p>
            <a:r>
              <a:rPr lang="en-US" dirty="0"/>
              <a:t>🔍 EXPLORATORY ANALYSIS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Verified urban premium (23% higher prices)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One-hot encoded Location </a:t>
            </a:r>
          </a:p>
          <a:p>
            <a:r>
              <a:rPr lang="en-US" dirty="0"/>
              <a:t>🤖 MODEL TRAINING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Tested 7 algorithms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Linear, Tree, Ensemble, SVR 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FB457-0711-4298-865B-97EB06B3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B0D6-03AB-4AEA-A41C-3B82E8D9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Workflow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2414-68D7-4CDC-A9BC-67447D1A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📊 EVALUATION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dirty="0" err="1"/>
              <a:t>XGBoost</a:t>
            </a:r>
            <a:r>
              <a:rPr lang="en-US" dirty="0"/>
              <a:t> performed best (</a:t>
            </a:r>
            <a:r>
              <a:rPr lang="en-US" dirty="0" err="1"/>
              <a:t>Breiman</a:t>
            </a:r>
            <a:r>
              <a:rPr lang="en-US" dirty="0"/>
              <a:t>, 2001)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RMSE £20,288 | R² 0.94 (Hyndman and </a:t>
            </a:r>
            <a:r>
              <a:rPr lang="en-US" dirty="0" err="1"/>
              <a:t>Athanasopoulos</a:t>
            </a:r>
            <a:r>
              <a:rPr lang="en-US" dirty="0"/>
              <a:t>, 2018)</a:t>
            </a:r>
          </a:p>
          <a:p>
            <a:r>
              <a:rPr lang="en-US" dirty="0"/>
              <a:t>⚙️ HYPERPARAMETER TUNING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dirty="0" err="1"/>
              <a:t>GridSearchCV</a:t>
            </a:r>
            <a:r>
              <a:rPr lang="en-US" dirty="0"/>
              <a:t> (108 combinations)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Optimized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learning_rate</a:t>
            </a:r>
            <a:r>
              <a:rPr lang="en-US" dirty="0"/>
              <a:t> </a:t>
            </a:r>
          </a:p>
          <a:p>
            <a:r>
              <a:rPr lang="en-US" dirty="0"/>
              <a:t>🚀 DEPLOYMENT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dirty="0" err="1"/>
              <a:t>Gradio</a:t>
            </a:r>
            <a:r>
              <a:rPr lang="en-US" dirty="0"/>
              <a:t> interface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Real-time price predictions 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54CDA-77EA-4E50-B105-DEBB2BA8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7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Best Model</a:t>
            </a:r>
            <a:r>
              <a:rPr dirty="0"/>
              <a:t>: </a:t>
            </a:r>
            <a:r>
              <a:rPr dirty="0" err="1"/>
              <a:t>XGBoost</a:t>
            </a:r>
            <a:r>
              <a:rPr dirty="0"/>
              <a:t> (RMSE £20,288, R² 0.94)</a:t>
            </a:r>
            <a:r>
              <a:rPr lang="en-US" dirty="0"/>
              <a:t> (Chen and </a:t>
            </a:r>
            <a:r>
              <a:rPr lang="en-US" dirty="0" err="1"/>
              <a:t>Guestrin</a:t>
            </a:r>
            <a:r>
              <a:rPr lang="en-US" dirty="0"/>
              <a:t>, 2016)</a:t>
            </a:r>
            <a:endParaRPr dirty="0"/>
          </a:p>
          <a:p>
            <a:r>
              <a:rPr b="1" dirty="0"/>
              <a:t>Top 3 Features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Size (58% importance)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City Centre location (23%)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Bedroom count (12%)</a:t>
            </a:r>
          </a:p>
          <a:p>
            <a:r>
              <a:rPr b="1" dirty="0"/>
              <a:t>Price Drivers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£100/</a:t>
            </a:r>
            <a:r>
              <a:rPr dirty="0" err="1"/>
              <a:t>sqft</a:t>
            </a:r>
            <a:r>
              <a:rPr dirty="0"/>
              <a:t> base rate + £20k/bedroom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K" dirty="0"/>
              <a:t>1</a:t>
            </a:r>
            <a:r>
              <a:rPr dirty="0"/>
              <a:t>5-25% urban premium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2A8B1-CB39-4ED9-BB64-E38EDCB9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Bar Chart</a:t>
            </a:r>
            <a:r>
              <a:rPr dirty="0"/>
              <a:t>: RMSE values of all models</a:t>
            </a:r>
            <a:endParaRPr lang="en-US" dirty="0"/>
          </a:p>
          <a:p>
            <a:endParaRPr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8D018-DF68-444A-8529-BD043B74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69" y="2607941"/>
            <a:ext cx="6810507" cy="33794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3F8AD-5044-4512-AD26-2A048205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3DBA4-C2C8-4697-91DF-B3C54F30FBDC}"/>
              </a:ext>
            </a:extLst>
          </p:cNvPr>
          <p:cNvSpPr txBox="1"/>
          <p:nvPr/>
        </p:nvSpPr>
        <p:spPr>
          <a:xfrm>
            <a:off x="3731342" y="6083674"/>
            <a:ext cx="104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</a:t>
            </a:r>
            <a:endParaRPr lang="en-P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184A-83BD-481D-AD72-025C13BB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E103D-7F69-4A8E-912A-8EB78F61D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352" y="2084832"/>
            <a:ext cx="6579541" cy="40227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7BA051-1758-49B2-9BFB-AFD26953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A503B-0A3C-494D-98E7-5B750495EC5F}"/>
              </a:ext>
            </a:extLst>
          </p:cNvPr>
          <p:cNvSpPr txBox="1"/>
          <p:nvPr/>
        </p:nvSpPr>
        <p:spPr>
          <a:xfrm>
            <a:off x="3908323" y="6107557"/>
            <a:ext cx="106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8824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19E4-E1A0-4363-81CA-1C58508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A8773-4A97-4553-B187-E837BA2D6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64" y="3501833"/>
            <a:ext cx="5852172" cy="15910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26B398-1F8A-4EF7-A4EC-A30A29BBDF0D}"/>
              </a:ext>
            </a:extLst>
          </p:cNvPr>
          <p:cNvSpPr txBox="1"/>
          <p:nvPr/>
        </p:nvSpPr>
        <p:spPr>
          <a:xfrm>
            <a:off x="1487164" y="2351314"/>
            <a:ext cx="603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between before and after Hyperparameter Tuning of Top 2 models (Hyndman and </a:t>
            </a:r>
            <a:r>
              <a:rPr lang="en-US" dirty="0" err="1"/>
              <a:t>Athanasopoulos</a:t>
            </a:r>
            <a:r>
              <a:rPr lang="en-US" dirty="0"/>
              <a:t>, 2018)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3886C-2C91-4762-88D3-D23DB323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70E0B-3E57-4FCD-A598-069372F189B6}"/>
              </a:ext>
            </a:extLst>
          </p:cNvPr>
          <p:cNvSpPr txBox="1"/>
          <p:nvPr/>
        </p:nvSpPr>
        <p:spPr>
          <a:xfrm>
            <a:off x="3926426" y="5221064"/>
            <a:ext cx="973394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4636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Data</a:t>
            </a:r>
            <a:r>
              <a:rPr dirty="0"/>
              <a:t>: Synthetic data limitations in volatility simulation</a:t>
            </a:r>
          </a:p>
          <a:p>
            <a:r>
              <a:rPr b="1" dirty="0"/>
              <a:t>Technical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SVR failure (RMSE £81k) due to scaling issues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Tuning computational costs</a:t>
            </a:r>
          </a:p>
          <a:p>
            <a:r>
              <a:rPr b="1" dirty="0"/>
              <a:t>Ethical</a:t>
            </a:r>
            <a:r>
              <a:rPr dirty="0"/>
              <a:t>: Risk of location bias amplification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D83F3-5BA1-42C7-99BC-036C2754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</TotalTime>
  <Words>896</Words>
  <Application>Microsoft Office PowerPoint</Application>
  <PresentationFormat>On-screen Show (4:3)</PresentationFormat>
  <Paragraphs>128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Tw Cen MT</vt:lpstr>
      <vt:lpstr>Tw Cen MT Condensed</vt:lpstr>
      <vt:lpstr>Wingdings</vt:lpstr>
      <vt:lpstr>Wingdings 3</vt:lpstr>
      <vt:lpstr>Integral</vt:lpstr>
      <vt:lpstr>Machine Learning for Housing Price Prediction</vt:lpstr>
      <vt:lpstr>Project Overview</vt:lpstr>
      <vt:lpstr>Research Workflow</vt:lpstr>
      <vt:lpstr>Research Workflow</vt:lpstr>
      <vt:lpstr>Key Findings</vt:lpstr>
      <vt:lpstr>Performance Comparison</vt:lpstr>
      <vt:lpstr>Performance Comparison</vt:lpstr>
      <vt:lpstr>Performance Comparison</vt:lpstr>
      <vt:lpstr>Challenges Faced</vt:lpstr>
      <vt:lpstr>Lessons Learned</vt:lpstr>
      <vt:lpstr>Recommendations &amp; Next Steps</vt:lpstr>
      <vt:lpstr>Q&amp;A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Housing Price Prediction</dc:title>
  <dc:subject/>
  <dc:creator>M Umar Waris</dc:creator>
  <cp:keywords/>
  <dc:description>generated using python-pptx</dc:description>
  <cp:lastModifiedBy>M Umar Waris</cp:lastModifiedBy>
  <cp:revision>10</cp:revision>
  <dcterms:created xsi:type="dcterms:W3CDTF">2013-01-27T09:14:16Z</dcterms:created>
  <dcterms:modified xsi:type="dcterms:W3CDTF">2025-09-19T13:31:21Z</dcterms:modified>
  <cp:category/>
</cp:coreProperties>
</file>