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69" r:id="rId4"/>
    <p:sldId id="270" r:id="rId5"/>
    <p:sldId id="271" r:id="rId6"/>
    <p:sldId id="259" r:id="rId7"/>
    <p:sldId id="260" r:id="rId8"/>
    <p:sldId id="261" r:id="rId9"/>
    <p:sldId id="273" r:id="rId10"/>
    <p:sldId id="274" r:id="rId11"/>
    <p:sldId id="262" r:id="rId12"/>
    <p:sldId id="263" r:id="rId13"/>
    <p:sldId id="265" r:id="rId14"/>
    <p:sldId id="266" r:id="rId15"/>
    <p:sldId id="267" r:id="rId16"/>
    <p:sldId id="264" r:id="rId17"/>
    <p:sldId id="258"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36"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0E28FE-3C03-475D-94E9-40667AAC9059}"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3236CE2-0667-4DE3-82F1-37360D57BA85}">
      <dgm:prSet phldrT="[Text]"/>
      <dgm:spPr/>
      <dgm:t>
        <a:bodyPr/>
        <a:lstStyle/>
        <a:p>
          <a:r>
            <a:rPr lang="en-US" dirty="0" smtClean="0"/>
            <a:t>THANK YOU</a:t>
          </a:r>
          <a:endParaRPr lang="en-US" dirty="0"/>
        </a:p>
      </dgm:t>
    </dgm:pt>
    <dgm:pt modelId="{C20D3214-4341-4C7B-8925-D7DE864DF16B}" type="parTrans" cxnId="{90C85262-C1B7-43CD-BF5C-062047207002}">
      <dgm:prSet/>
      <dgm:spPr/>
      <dgm:t>
        <a:bodyPr/>
        <a:lstStyle/>
        <a:p>
          <a:endParaRPr lang="en-US"/>
        </a:p>
      </dgm:t>
    </dgm:pt>
    <dgm:pt modelId="{17717FED-2B51-4DA1-8439-1974EBBCC2FC}" type="sibTrans" cxnId="{90C85262-C1B7-43CD-BF5C-062047207002}">
      <dgm:prSet/>
      <dgm:spPr/>
      <dgm:t>
        <a:bodyPr/>
        <a:lstStyle/>
        <a:p>
          <a:endParaRPr lang="en-US"/>
        </a:p>
      </dgm:t>
    </dgm:pt>
    <dgm:pt modelId="{70A2D6B4-1F9A-40EA-A88B-655A266A5ED3}" type="pres">
      <dgm:prSet presAssocID="{310E28FE-3C03-475D-94E9-40667AAC9059}" presName="cycle" presStyleCnt="0">
        <dgm:presLayoutVars>
          <dgm:dir/>
          <dgm:resizeHandles val="exact"/>
        </dgm:presLayoutVars>
      </dgm:prSet>
      <dgm:spPr/>
    </dgm:pt>
    <dgm:pt modelId="{9F43AA35-0E55-4810-9557-5B191061825F}" type="pres">
      <dgm:prSet presAssocID="{B3236CE2-0667-4DE3-82F1-37360D57BA85}" presName="node" presStyleLbl="node1" presStyleIdx="0" presStyleCnt="1" custScaleY="28006" custRadScaleRad="100068" custRadScaleInc="2264">
        <dgm:presLayoutVars>
          <dgm:bulletEnabled val="1"/>
        </dgm:presLayoutVars>
      </dgm:prSet>
      <dgm:spPr/>
    </dgm:pt>
  </dgm:ptLst>
  <dgm:cxnLst>
    <dgm:cxn modelId="{96D042D0-3B1D-424E-9A71-EF69785B3693}" type="presOf" srcId="{B3236CE2-0667-4DE3-82F1-37360D57BA85}" destId="{9F43AA35-0E55-4810-9557-5B191061825F}" srcOrd="0" destOrd="0" presId="urn:microsoft.com/office/officeart/2005/8/layout/cycle5"/>
    <dgm:cxn modelId="{52A0B5A2-A6FA-45F1-81AE-C0C4B4503745}" type="presOf" srcId="{310E28FE-3C03-475D-94E9-40667AAC9059}" destId="{70A2D6B4-1F9A-40EA-A88B-655A266A5ED3}" srcOrd="0" destOrd="0" presId="urn:microsoft.com/office/officeart/2005/8/layout/cycle5"/>
    <dgm:cxn modelId="{90C85262-C1B7-43CD-BF5C-062047207002}" srcId="{310E28FE-3C03-475D-94E9-40667AAC9059}" destId="{B3236CE2-0667-4DE3-82F1-37360D57BA85}" srcOrd="0" destOrd="0" parTransId="{C20D3214-4341-4C7B-8925-D7DE864DF16B}" sibTransId="{17717FED-2B51-4DA1-8439-1974EBBCC2FC}"/>
    <dgm:cxn modelId="{B5C07508-D0AB-4A33-828A-01790C56A96A}" type="presParOf" srcId="{70A2D6B4-1F9A-40EA-A88B-655A266A5ED3}" destId="{9F43AA35-0E55-4810-9557-5B191061825F}" srcOrd="0"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3AA35-0E55-4810-9557-5B191061825F}">
      <dsp:nvSpPr>
        <dsp:cNvPr id="0" name=""/>
        <dsp:cNvSpPr/>
      </dsp:nvSpPr>
      <dsp:spPr>
        <a:xfrm>
          <a:off x="0" y="37169"/>
          <a:ext cx="6096000" cy="11097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kern="1200" dirty="0" smtClean="0"/>
            <a:t>THANK YOU</a:t>
          </a:r>
          <a:endParaRPr lang="en-US" sz="4800" kern="1200" dirty="0"/>
        </a:p>
      </dsp:txBody>
      <dsp:txXfrm>
        <a:off x="54172" y="91341"/>
        <a:ext cx="5987656" cy="1001365"/>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376BBC-6CBE-4D3F-A8C7-24FBD78E3D56}" type="datetimeFigureOut">
              <a:rPr lang="en-IN" smtClean="0"/>
              <a:t>22-02-2022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E94FE-9B7B-4737-8CC9-D347B35B5E23}" type="slidenum">
              <a:rPr lang="en-IN" smtClean="0"/>
              <a:t>‹#›</a:t>
            </a:fld>
            <a:endParaRPr lang="en-IN"/>
          </a:p>
        </p:txBody>
      </p:sp>
    </p:spTree>
    <p:extLst>
      <p:ext uri="{BB962C8B-B14F-4D97-AF65-F5344CB8AC3E}">
        <p14:creationId xmlns:p14="http://schemas.microsoft.com/office/powerpoint/2010/main" val="135683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pPr algn="l" eaLnBrk="1" latinLnBrk="0" hangingPunct="1"/>
            <a:fld id="{65F3DF17-9FD4-4EC9-9961-D158A683650D}" type="datetime1">
              <a:rPr lang="en-US" smtClean="0"/>
              <a:t>2/22/2022</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dirty="0">
              <a:solidFill>
                <a:schemeClr val="tx2">
                  <a:shade val="90000"/>
                </a:schemeClr>
              </a:solidFill>
            </a:endParaRPr>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5D16F5A-81A3-4393-9671-E3ECF98DB798}" type="datetime1">
              <a:rPr lang="en-US" smtClean="0"/>
              <a:t>2/22/2022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CF6C35E-D784-4AC7-9B87-3CDB4EC41763}" type="datetime1">
              <a:rPr lang="en-US" smtClean="0"/>
              <a:t>2/22/2022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B2B4265-CCCC-4DD3-B73C-1BC25538CEC0}" type="datetime1">
              <a:rPr lang="en-US" smtClean="0"/>
              <a:t>2/22/2022</a:t>
            </a:fld>
            <a:endParaRPr lang="en-US"/>
          </a:p>
        </p:txBody>
      </p:sp>
      <p:sp>
        <p:nvSpPr>
          <p:cNvPr id="5" name="Footer Placeholder 4"/>
          <p:cNvSpPr>
            <a:spLocks noGrp="1"/>
          </p:cNvSpPr>
          <p:nvPr>
            <p:ph type="ftr" sz="quarter" idx="11"/>
          </p:nvPr>
        </p:nvSpPr>
        <p:spPr/>
        <p:txBody>
          <a:bodyPr/>
          <a:lstStyle>
            <a:extLst/>
          </a:lstStyle>
          <a:p>
            <a:endParaRPr kumimoji="0" lang="en-US"/>
          </a:p>
        </p:txBody>
      </p:sp>
      <p:sp>
        <p:nvSpPr>
          <p:cNvPr id="6" name="Slide Number Placeholder 5"/>
          <p:cNvSpPr>
            <a:spLocks noGrp="1"/>
          </p:cNvSpPr>
          <p:nvPr>
            <p:ph type="sldNum" sz="quarter" idx="12"/>
          </p:nvPr>
        </p:nvSpPr>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pPr algn="l" eaLnBrk="1" latinLnBrk="0" hangingPunct="1"/>
            <a:fld id="{EF5A54A6-1BBF-42D9-802F-517EE00B6BAD}" type="datetime1">
              <a:rPr lang="en-US" smtClean="0"/>
              <a:t>2/22/2022</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328DB0-C3AC-4A11-B85D-693FFA9234AD}" type="datetime1">
              <a:rPr lang="en-US" smtClean="0"/>
              <a:t>2/22/2022</a:t>
            </a:fld>
            <a:endParaRPr lang="en-US"/>
          </a:p>
        </p:txBody>
      </p:sp>
      <p:sp>
        <p:nvSpPr>
          <p:cNvPr id="6" name="Footer Placeholder 5"/>
          <p:cNvSpPr>
            <a:spLocks noGrp="1"/>
          </p:cNvSpPr>
          <p:nvPr>
            <p:ph type="ftr" sz="quarter" idx="11"/>
          </p:nvPr>
        </p:nvSpPr>
        <p:spPr/>
        <p:txBody>
          <a:bodyPr/>
          <a:lstStyle>
            <a:extLst/>
          </a:lstStyle>
          <a:p>
            <a:endParaRPr kumimoji="0"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a:t>
            </a:fld>
            <a:endParaRPr kumimoji="0"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24C1C3F-807F-4F55-ACA5-12F0D0E8D312}" type="datetime1">
              <a:rPr lang="en-US" smtClean="0"/>
              <a:t>2/22/2022</a:t>
            </a:fld>
            <a:endParaRPr lang="en-US"/>
          </a:p>
        </p:txBody>
      </p:sp>
      <p:sp>
        <p:nvSpPr>
          <p:cNvPr id="8" name="Footer Placeholder 7"/>
          <p:cNvSpPr>
            <a:spLocks noGrp="1"/>
          </p:cNvSpPr>
          <p:nvPr>
            <p:ph type="ftr" sz="quarter" idx="11"/>
          </p:nvPr>
        </p:nvSpPr>
        <p:spPr/>
        <p:txBody>
          <a:bodyPr/>
          <a:lstStyle>
            <a:extLst/>
          </a:lstStyle>
          <a:p>
            <a:endParaRPr kumimoji="0"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698F498-A0F4-4DA9-B2E7-E20155BE31E5}" type="datetime1">
              <a:rPr lang="en-US" smtClean="0"/>
              <a:t>2/22/2022</a:t>
            </a:fld>
            <a:endParaRPr lang="en-US"/>
          </a:p>
        </p:txBody>
      </p:sp>
      <p:sp>
        <p:nvSpPr>
          <p:cNvPr id="4" name="Footer Placeholder 3"/>
          <p:cNvSpPr>
            <a:spLocks noGrp="1"/>
          </p:cNvSpPr>
          <p:nvPr>
            <p:ph type="ftr" sz="quarter" idx="11"/>
          </p:nvPr>
        </p:nvSpPr>
        <p:spPr/>
        <p:txBody>
          <a:bodyPr/>
          <a:lstStyle>
            <a:extLst/>
          </a:lstStyle>
          <a:p>
            <a:endParaRPr kumimoji="0" lang="en-US"/>
          </a:p>
        </p:txBody>
      </p:sp>
      <p:sp>
        <p:nvSpPr>
          <p:cNvPr id="5" name="Slide Number Placeholder 4"/>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087FC96-209A-406C-813B-F4F1E2BCF66C}" type="datetime1">
              <a:rPr lang="en-US" smtClean="0"/>
              <a:t>2/22/2022</a:t>
            </a:fld>
            <a:endParaRPr lang="en-US"/>
          </a:p>
        </p:txBody>
      </p:sp>
      <p:sp>
        <p:nvSpPr>
          <p:cNvPr id="3" name="Footer Placeholder 2"/>
          <p:cNvSpPr>
            <a:spLocks noGrp="1"/>
          </p:cNvSpPr>
          <p:nvPr>
            <p:ph type="ftr" sz="quarter" idx="11"/>
          </p:nvPr>
        </p:nvSpPr>
        <p:spPr/>
        <p:txBody>
          <a:bodyPr/>
          <a:lstStyle>
            <a:extLst/>
          </a:lstStyle>
          <a:p>
            <a:endParaRPr kumimoji="0" lang="en-US"/>
          </a:p>
        </p:txBody>
      </p:sp>
      <p:sp>
        <p:nvSpPr>
          <p:cNvPr id="4" name="Slide Number Placeholder 3"/>
          <p:cNvSpPr>
            <a:spLocks noGrp="1"/>
          </p:cNvSpPr>
          <p:nvPr>
            <p:ph type="sldNum" sz="quarter" idx="12"/>
          </p:nvPr>
        </p:nvSpPr>
        <p:spPr/>
        <p:txBody>
          <a:bodyPr/>
          <a:lstStyle>
            <a:extLst/>
          </a:lstStyle>
          <a:p>
            <a:fld id="{8C592886-E571-45D5-8B56-343DC94F8FA6}" type="slidenum">
              <a:rPr kumimoji="0" lang="en-US" smtClean="0"/>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pPr algn="l" eaLnBrk="1" latinLnBrk="0" hangingPunct="1"/>
            <a:fld id="{3091A22C-23BF-4959-9241-874AD23E0F16}" type="datetime1">
              <a:rPr lang="en-US" smtClean="0"/>
              <a:t>2/22/2022</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pPr algn="l" eaLnBrk="1" latinLnBrk="0" hangingPunct="1"/>
            <a:fld id="{E23E598A-056B-4AF2-B458-789E553129AD}" type="datetime1">
              <a:rPr lang="en-US" smtClean="0"/>
              <a:t>2/22/2022</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a:t>
            </a:fld>
            <a:endParaRPr kumimoji="0" lang="en-US">
              <a:solidFill>
                <a:schemeClr val="tx2">
                  <a:shade val="90000"/>
                </a:schemeClr>
              </a:solidFill>
            </a:endParaRPr>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355EB07C-504C-4444-9892-EEB621309C95}" type="datetime1">
              <a:rPr lang="en-US" smtClean="0"/>
              <a:t>2/22/2022</a:t>
            </a:fld>
            <a:endParaRPr lang="en-US" sz="1300" dirty="0">
              <a:solidFill>
                <a:schemeClr val="bg2">
                  <a:tint val="60000"/>
                  <a:satMod val="155000"/>
                </a:schemeClr>
              </a:solidFill>
            </a:endParaRPr>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t>‹#›</a:t>
            </a:fld>
            <a:endParaRPr kumimoji="0" lang="en-US" sz="1600" b="1" dirty="0">
              <a:solidFill>
                <a:schemeClr val="tx2">
                  <a:shade val="90000"/>
                </a:schemeClr>
              </a:solidFill>
              <a:effectLst/>
            </a:endParaRPr>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SUMMER INTERNSHIP PRESENTATION</a:t>
            </a:r>
            <a:endParaRPr lang="en-IN" b="1" dirty="0"/>
          </a:p>
        </p:txBody>
      </p:sp>
      <p:sp>
        <p:nvSpPr>
          <p:cNvPr id="3" name="Subtitle 2"/>
          <p:cNvSpPr>
            <a:spLocks noGrp="1"/>
          </p:cNvSpPr>
          <p:nvPr>
            <p:ph type="subTitle" idx="1"/>
          </p:nvPr>
        </p:nvSpPr>
        <p:spPr>
          <a:xfrm>
            <a:off x="179512" y="2780928"/>
            <a:ext cx="7784370" cy="3960440"/>
          </a:xfrm>
        </p:spPr>
        <p:txBody>
          <a:bodyPr>
            <a:normAutofit fontScale="62500" lnSpcReduction="20000"/>
          </a:bodyPr>
          <a:lstStyle/>
          <a:p>
            <a:pPr algn="ctr"/>
            <a:r>
              <a:rPr lang="en-US" i="1" dirty="0" smtClean="0"/>
              <a:t>	by</a:t>
            </a:r>
            <a:endParaRPr lang="en-US" i="1" dirty="0" smtClean="0"/>
          </a:p>
          <a:p>
            <a:pPr algn="ctr"/>
            <a:r>
              <a:rPr lang="en-US" dirty="0" smtClean="0"/>
              <a:t>	</a:t>
            </a:r>
            <a:r>
              <a:rPr lang="en-US" dirty="0" err="1" smtClean="0"/>
              <a:t>Mohd</a:t>
            </a:r>
            <a:r>
              <a:rPr lang="en-US" dirty="0" smtClean="0"/>
              <a:t> </a:t>
            </a:r>
            <a:r>
              <a:rPr lang="en-US" dirty="0" err="1" smtClean="0"/>
              <a:t>Moiz</a:t>
            </a:r>
            <a:r>
              <a:rPr lang="en-US" dirty="0" smtClean="0"/>
              <a:t> Uddin </a:t>
            </a:r>
            <a:r>
              <a:rPr lang="en-US" dirty="0" err="1" smtClean="0"/>
              <a:t>Zesshan</a:t>
            </a:r>
            <a:endParaRPr lang="en-US" dirty="0" smtClean="0"/>
          </a:p>
          <a:p>
            <a:pPr algn="ctr"/>
            <a:r>
              <a:rPr lang="en-US" dirty="0" smtClean="0"/>
              <a:t>	1604 </a:t>
            </a:r>
            <a:r>
              <a:rPr lang="en-US" dirty="0" smtClean="0"/>
              <a:t>18 737 024</a:t>
            </a:r>
          </a:p>
          <a:p>
            <a:pPr algn="ctr"/>
            <a:r>
              <a:rPr lang="en-US" dirty="0" smtClean="0"/>
              <a:t>	IT </a:t>
            </a:r>
            <a:r>
              <a:rPr lang="en-US" dirty="0" smtClean="0"/>
              <a:t>A</a:t>
            </a:r>
          </a:p>
          <a:p>
            <a:pPr algn="ctr"/>
            <a:r>
              <a:rPr lang="en-US" sz="3000" i="1" dirty="0" smtClean="0"/>
              <a:t>	at</a:t>
            </a:r>
            <a:endParaRPr lang="en-US" sz="3000" i="1" dirty="0" smtClean="0"/>
          </a:p>
          <a:p>
            <a:pPr algn="ctr"/>
            <a:r>
              <a:rPr lang="en-US" dirty="0" smtClean="0"/>
              <a:t>	The </a:t>
            </a:r>
            <a:r>
              <a:rPr lang="en-US" dirty="0" smtClean="0"/>
              <a:t>Sparks Foundation</a:t>
            </a:r>
          </a:p>
          <a:p>
            <a:pPr algn="ctr"/>
            <a:r>
              <a:rPr lang="en-US" i="1" dirty="0" smtClean="0"/>
              <a:t>	for </a:t>
            </a:r>
            <a:r>
              <a:rPr lang="en-US" i="1" dirty="0" smtClean="0"/>
              <a:t>the duration of</a:t>
            </a:r>
          </a:p>
          <a:p>
            <a:pPr algn="ctr"/>
            <a:r>
              <a:rPr lang="en-US" dirty="0" smtClean="0"/>
              <a:t>	September </a:t>
            </a:r>
            <a:r>
              <a:rPr lang="en-US" dirty="0" smtClean="0"/>
              <a:t>2021 – October 2021</a:t>
            </a:r>
            <a:r>
              <a:rPr lang="en-US" dirty="0" smtClean="0"/>
              <a:t>.</a:t>
            </a:r>
          </a:p>
          <a:p>
            <a:pPr algn="ctr"/>
            <a:endParaRPr lang="en-US" dirty="0"/>
          </a:p>
          <a:p>
            <a:pPr algn="ctr"/>
            <a:endParaRPr lang="en-US" dirty="0" smtClean="0"/>
          </a:p>
          <a:p>
            <a:pPr algn="ctr"/>
            <a:endParaRPr lang="en-US" dirty="0"/>
          </a:p>
          <a:p>
            <a:pPr algn="ctr"/>
            <a:endParaRPr lang="en-US" dirty="0" smtClean="0"/>
          </a:p>
          <a:p>
            <a:pPr lvl="0" algn="ctr"/>
            <a:r>
              <a:rPr lang="en-US" dirty="0">
                <a:sym typeface="Fira Sans Condensed Light"/>
              </a:rPr>
              <a:t>	</a:t>
            </a:r>
            <a:r>
              <a:rPr lang="en-US" dirty="0" smtClean="0">
                <a:latin typeface="Fira Sans Condensed Light"/>
                <a:ea typeface="Fira Sans Condensed Light"/>
                <a:cs typeface="Fira Sans Condensed Light"/>
                <a:sym typeface="Fira Sans Condensed Light"/>
              </a:rPr>
              <a:t>Department </a:t>
            </a:r>
            <a:r>
              <a:rPr lang="en-US" dirty="0">
                <a:latin typeface="Fira Sans Condensed Light"/>
                <a:ea typeface="Fira Sans Condensed Light"/>
                <a:cs typeface="Fira Sans Condensed Light"/>
                <a:sym typeface="Fira Sans Condensed Light"/>
              </a:rPr>
              <a:t>of Information </a:t>
            </a:r>
            <a:r>
              <a:rPr lang="en-US" dirty="0" smtClean="0">
                <a:latin typeface="Fira Sans Condensed Light"/>
                <a:ea typeface="Fira Sans Condensed Light"/>
                <a:cs typeface="Fira Sans Condensed Light"/>
                <a:sym typeface="Fira Sans Condensed Light"/>
              </a:rPr>
              <a:t>Technology</a:t>
            </a:r>
            <a:endParaRPr lang="en-US" dirty="0">
              <a:latin typeface="Fira Sans Condensed Light"/>
              <a:ea typeface="Fira Sans Condensed Light"/>
              <a:cs typeface="Fira Sans Condensed Light"/>
              <a:sym typeface="Fira Sans Condensed Light"/>
            </a:endParaRPr>
          </a:p>
          <a:p>
            <a:pPr lvl="0" algn="ctr"/>
            <a:r>
              <a:rPr lang="en-US" dirty="0" smtClean="0">
                <a:latin typeface="Fira Sans Condensed Light"/>
                <a:ea typeface="Fira Sans Condensed Light"/>
                <a:cs typeface="Fira Sans Condensed Light"/>
                <a:sym typeface="Fira Sans Condensed Light"/>
              </a:rPr>
              <a:t>	</a:t>
            </a:r>
            <a:r>
              <a:rPr lang="en-US" dirty="0" err="1" smtClean="0">
                <a:latin typeface="Fira Sans Condensed Light"/>
                <a:ea typeface="Fira Sans Condensed Light"/>
                <a:cs typeface="Fira Sans Condensed Light"/>
                <a:sym typeface="Fira Sans Condensed Light"/>
              </a:rPr>
              <a:t>Muffakham</a:t>
            </a:r>
            <a:r>
              <a:rPr lang="en-US" dirty="0" smtClean="0">
                <a:latin typeface="Fira Sans Condensed Light"/>
                <a:ea typeface="Fira Sans Condensed Light"/>
                <a:cs typeface="Fira Sans Condensed Light"/>
                <a:sym typeface="Fira Sans Condensed Light"/>
              </a:rPr>
              <a:t> </a:t>
            </a:r>
            <a:r>
              <a:rPr lang="en-US" dirty="0">
                <a:latin typeface="Fira Sans Condensed Light"/>
                <a:ea typeface="Fira Sans Condensed Light"/>
                <a:cs typeface="Fira Sans Condensed Light"/>
                <a:sym typeface="Fira Sans Condensed Light"/>
              </a:rPr>
              <a:t>Jah College of engineering and technology</a:t>
            </a:r>
          </a:p>
          <a:p>
            <a:pPr lvl="0" algn="ctr"/>
            <a:r>
              <a:rPr lang="en-US" dirty="0" smtClean="0">
                <a:latin typeface="Fira Sans Condensed Light"/>
                <a:ea typeface="Fira Sans Condensed Light"/>
                <a:cs typeface="Fira Sans Condensed Light"/>
                <a:sym typeface="Fira Sans Condensed Light"/>
              </a:rPr>
              <a:t>	(</a:t>
            </a:r>
            <a:r>
              <a:rPr lang="en-US" dirty="0">
                <a:latin typeface="Fira Sans Condensed Light"/>
                <a:ea typeface="Fira Sans Condensed Light"/>
                <a:cs typeface="Fira Sans Condensed Light"/>
                <a:sym typeface="Fira Sans Condensed Light"/>
              </a:rPr>
              <a:t>Affiliated to Osmania University)</a:t>
            </a:r>
          </a:p>
          <a:p>
            <a:pPr algn="ctr"/>
            <a:endParaRPr lang="en-US" dirty="0" smtClean="0"/>
          </a:p>
          <a:p>
            <a:pPr algn="ctr"/>
            <a:endParaRPr lang="en-US" dirty="0"/>
          </a:p>
          <a:p>
            <a:pPr algn="ctr"/>
            <a:endParaRPr lang="en-US" dirty="0" smtClean="0"/>
          </a:p>
          <a:p>
            <a:pPr algn="ctr"/>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04248" y="4106894"/>
            <a:ext cx="1800200" cy="1626362"/>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68" y="3892511"/>
            <a:ext cx="1800200" cy="1840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245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par>
                          <p:cTn id="8" fill="hold">
                            <p:stCondLst>
                              <p:cond delay="20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childTnLst>
                          </p:cTn>
                        </p:par>
                        <p:par>
                          <p:cTn id="16" fill="hold">
                            <p:stCondLst>
                              <p:cond delay="3000"/>
                            </p:stCondLst>
                            <p:childTnLst>
                              <p:par>
                                <p:cTn id="17" presetID="10"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par>
                          <p:cTn id="20" fill="hold">
                            <p:stCondLst>
                              <p:cond delay="3500"/>
                            </p:stCondLst>
                            <p:childTnLst>
                              <p:par>
                                <p:cTn id="21" presetID="10"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par>
                          <p:cTn id="24" fill="hold">
                            <p:stCondLst>
                              <p:cond delay="4000"/>
                            </p:stCondLst>
                            <p:childTnLst>
                              <p:par>
                                <p:cTn id="25" presetID="10" presetClass="entr" presetSubtype="0"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par>
                          <p:cTn id="28" fill="hold">
                            <p:stCondLst>
                              <p:cond delay="4500"/>
                            </p:stCondLst>
                            <p:childTnLst>
                              <p:par>
                                <p:cTn id="29" presetID="10"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par>
                          <p:cTn id="32" fill="hold">
                            <p:stCondLst>
                              <p:cond delay="5000"/>
                            </p:stCondLst>
                            <p:childTnLst>
                              <p:par>
                                <p:cTn id="33" presetID="10" presetClass="entr" presetSubtype="0" fill="hold" grpId="0" nodeType="after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par>
                          <p:cTn id="40" fill="hold">
                            <p:stCondLst>
                              <p:cond delay="6000"/>
                            </p:stCondLst>
                            <p:childTnLst>
                              <p:par>
                                <p:cTn id="41" presetID="10" presetClass="entr" presetSubtype="0" fill="hold" grpId="0"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par>
                          <p:cTn id="44" fill="hold">
                            <p:stCondLst>
                              <p:cond delay="6500"/>
                            </p:stCondLst>
                            <p:childTnLst>
                              <p:par>
                                <p:cTn id="45" presetID="10" presetClass="entr" presetSubtype="0" fill="hold" grpId="0" nodeType="after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par>
                          <p:cTn id="48" fill="hold">
                            <p:stCondLst>
                              <p:cond delay="7000"/>
                            </p:stCondLst>
                            <p:childTnLst>
                              <p:par>
                                <p:cTn id="49" presetID="10" presetClass="entr" presetSubtype="0" fill="hold" grpId="0" nodeType="after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fade">
                                      <p:cBhvr>
                                        <p:cTn id="51" dur="500"/>
                                        <p:tgtEl>
                                          <p:spTgt spid="3">
                                            <p:txEl>
                                              <p:pRg st="13" end="13"/>
                                            </p:txEl>
                                          </p:spTgt>
                                        </p:tgtEl>
                                      </p:cBhvr>
                                    </p:animEffect>
                                  </p:childTnLst>
                                </p:cTn>
                              </p:par>
                            </p:childTnLst>
                          </p:cTn>
                        </p:par>
                        <p:par>
                          <p:cTn id="52" fill="hold">
                            <p:stCondLst>
                              <p:cond delay="7500"/>
                            </p:stCondLst>
                            <p:childTnLst>
                              <p:par>
                                <p:cTn id="53" presetID="10" presetClass="entr" presetSubtype="0" fill="hold" grpId="0" nodeType="after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childTnLst>
                          </p:cTn>
                        </p:par>
                        <p:par>
                          <p:cTn id="56" fill="hold">
                            <p:stCondLst>
                              <p:cond delay="8000"/>
                            </p:stCondLst>
                            <p:childTnLst>
                              <p:par>
                                <p:cTn id="57" presetID="21" presetClass="entr" presetSubtype="1" fill="hold" nodeType="afterEffect">
                                  <p:stCondLst>
                                    <p:cond delay="0"/>
                                  </p:stCondLst>
                                  <p:childTnLst>
                                    <p:set>
                                      <p:cBhvr>
                                        <p:cTn id="58" dur="1" fill="hold">
                                          <p:stCondLst>
                                            <p:cond delay="0"/>
                                          </p:stCondLst>
                                        </p:cTn>
                                        <p:tgtEl>
                                          <p:spTgt spid="1026"/>
                                        </p:tgtEl>
                                        <p:attrNameLst>
                                          <p:attrName>style.visibility</p:attrName>
                                        </p:attrNameLst>
                                      </p:cBhvr>
                                      <p:to>
                                        <p:strVal val="visible"/>
                                      </p:to>
                                    </p:set>
                                    <p:animEffect transition="in" filter="wheel(1)">
                                      <p:cBhvr>
                                        <p:cTn id="59"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592886-E571-45D5-8B56-343DC94F8FA6}" type="slidenum">
              <a:rPr kumimoji="0" lang="en-US" smtClean="0"/>
              <a:t>10</a:t>
            </a:fld>
            <a:endParaRPr kumimoji="0"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163" y="404664"/>
            <a:ext cx="7050087"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403648" y="5805264"/>
            <a:ext cx="6336704" cy="584775"/>
          </a:xfrm>
          <a:prstGeom prst="rect">
            <a:avLst/>
          </a:prstGeom>
          <a:noFill/>
        </p:spPr>
        <p:txBody>
          <a:bodyPr wrap="square" rtlCol="0">
            <a:spAutoFit/>
          </a:bodyPr>
          <a:lstStyle/>
          <a:p>
            <a:r>
              <a:rPr lang="en-US" sz="3200" dirty="0" smtClean="0"/>
              <a:t>Payment Page using various methods</a:t>
            </a:r>
            <a:endParaRPr lang="en-US" sz="3200" dirty="0"/>
          </a:p>
        </p:txBody>
      </p:sp>
    </p:spTree>
    <p:extLst>
      <p:ext uri="{BB962C8B-B14F-4D97-AF65-F5344CB8AC3E}">
        <p14:creationId xmlns:p14="http://schemas.microsoft.com/office/powerpoint/2010/main" val="213580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1000" fill="hold"/>
                                        <p:tgtEl>
                                          <p:spTgt spid="6146"/>
                                        </p:tgtEl>
                                        <p:attrNameLst>
                                          <p:attrName>ppt_x</p:attrName>
                                        </p:attrNameLst>
                                      </p:cBhvr>
                                      <p:tavLst>
                                        <p:tav tm="0">
                                          <p:val>
                                            <p:strVal val="#ppt_x"/>
                                          </p:val>
                                        </p:tav>
                                        <p:tav tm="100000">
                                          <p:val>
                                            <p:strVal val="#ppt_x"/>
                                          </p:val>
                                        </p:tav>
                                      </p:tavLst>
                                    </p:anim>
                                    <p:anim calcmode="lin" valueType="num">
                                      <p:cBhvr additive="base">
                                        <p:cTn id="8" dur="1000" fill="hold"/>
                                        <p:tgtEl>
                                          <p:spTgt spid="6146"/>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6" presetClass="entr" presetSubtype="2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smtClean="0"/>
              <a:t>SPECIFIC DETAILS OF THE WORK CARRIED OUT AT THE COMPANY</a:t>
            </a:r>
            <a:endParaRPr lang="en-IN" sz="3600" b="1" dirty="0"/>
          </a:p>
        </p:txBody>
      </p:sp>
      <p:sp>
        <p:nvSpPr>
          <p:cNvPr id="3" name="Content Placeholder 2"/>
          <p:cNvSpPr>
            <a:spLocks noGrp="1"/>
          </p:cNvSpPr>
          <p:nvPr>
            <p:ph idx="1"/>
          </p:nvPr>
        </p:nvSpPr>
        <p:spPr>
          <a:xfrm>
            <a:off x="467544" y="1556792"/>
            <a:ext cx="8229600" cy="4526280"/>
          </a:xfrm>
        </p:spPr>
        <p:txBody>
          <a:bodyPr>
            <a:normAutofit fontScale="77500" lnSpcReduction="20000"/>
          </a:bodyPr>
          <a:lstStyle/>
          <a:p>
            <a:pPr marL="0" indent="0" algn="ctr">
              <a:buNone/>
            </a:pPr>
            <a:r>
              <a:rPr lang="en-US" dirty="0" smtClean="0"/>
              <a:t>Payment Gateway Integration</a:t>
            </a:r>
          </a:p>
          <a:p>
            <a:pPr marL="0" indent="0" algn="ctr">
              <a:buNone/>
            </a:pPr>
            <a:endParaRPr lang="en-US" dirty="0" smtClean="0"/>
          </a:p>
          <a:p>
            <a:pPr algn="just">
              <a:buFont typeface="Wingdings" panose="05000000000000000000" pitchFamily="2" charset="2"/>
              <a:buChar char="Ø"/>
            </a:pPr>
            <a:r>
              <a:rPr lang="en-US" dirty="0"/>
              <a:t>Create a simple website where payment gateway is integrated. </a:t>
            </a:r>
          </a:p>
          <a:p>
            <a:pPr algn="just">
              <a:buFont typeface="Wingdings" panose="05000000000000000000" pitchFamily="2" charset="2"/>
              <a:buChar char="Ø"/>
            </a:pPr>
            <a:r>
              <a:rPr lang="en-US" dirty="0"/>
              <a:t>Add details along with link to access our </a:t>
            </a:r>
            <a:r>
              <a:rPr lang="en-US" dirty="0" err="1"/>
              <a:t>linkden</a:t>
            </a:r>
            <a:r>
              <a:rPr lang="en-US" dirty="0"/>
              <a:t> </a:t>
            </a:r>
            <a:r>
              <a:rPr lang="en-US" dirty="0" err="1"/>
              <a:t>page,github,etc</a:t>
            </a:r>
            <a:r>
              <a:rPr lang="en-US" dirty="0"/>
              <a:t> and company vision and  mission.</a:t>
            </a:r>
          </a:p>
          <a:p>
            <a:pPr algn="just">
              <a:buFont typeface="Wingdings" panose="05000000000000000000" pitchFamily="2" charset="2"/>
              <a:buChar char="Ø"/>
            </a:pPr>
            <a:r>
              <a:rPr lang="en-US" dirty="0"/>
              <a:t>There will be a simple donate button on homepage. On clicking  the donate button, the user will land on the payment page where  user can select the amount to be paid and the payment type, e.g.  credit card, </a:t>
            </a:r>
            <a:r>
              <a:rPr lang="en-US" dirty="0" err="1"/>
              <a:t>Paypal</a:t>
            </a:r>
            <a:r>
              <a:rPr lang="en-US" dirty="0"/>
              <a:t>, etc. </a:t>
            </a:r>
          </a:p>
          <a:p>
            <a:pPr algn="just">
              <a:buFont typeface="Wingdings" panose="05000000000000000000" pitchFamily="2" charset="2"/>
              <a:buChar char="Ø"/>
            </a:pPr>
            <a:r>
              <a:rPr lang="en-US" dirty="0"/>
              <a:t>Create your own temporary / sandbox / testing accounts with 3</a:t>
            </a:r>
            <a:r>
              <a:rPr lang="en-US" baseline="30000" dirty="0"/>
              <a:t>rd</a:t>
            </a:r>
            <a:r>
              <a:rPr lang="en-US" dirty="0"/>
              <a:t> party for integrations. </a:t>
            </a:r>
          </a:p>
          <a:p>
            <a:pPr algn="just">
              <a:buFont typeface="Wingdings" panose="05000000000000000000" pitchFamily="2" charset="2"/>
              <a:buChar char="Ø"/>
            </a:pPr>
            <a:r>
              <a:rPr lang="en-US" dirty="0"/>
              <a:t>Host the website at github.io, </a:t>
            </a:r>
            <a:r>
              <a:rPr lang="en-US" dirty="0" err="1"/>
              <a:t>heroku</a:t>
            </a:r>
            <a:r>
              <a:rPr lang="en-US" dirty="0"/>
              <a:t> app or any  other free hosting provider. Check in code in </a:t>
            </a:r>
            <a:r>
              <a:rPr lang="en-US" dirty="0" err="1"/>
              <a:t>gitlab</a:t>
            </a:r>
            <a:r>
              <a:rPr lang="en-US" dirty="0"/>
              <a:t>. </a:t>
            </a:r>
          </a:p>
          <a:p>
            <a:pPr marL="0" indent="0">
              <a:buNone/>
            </a:pPr>
            <a:endParaRPr lang="en-US"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t>11</a:t>
            </a:fld>
            <a:endParaRPr kumimoji="0" lang="en-US" dirty="0"/>
          </a:p>
        </p:txBody>
      </p:sp>
    </p:spTree>
    <p:extLst>
      <p:ext uri="{BB962C8B-B14F-4D97-AF65-F5344CB8AC3E}">
        <p14:creationId xmlns:p14="http://schemas.microsoft.com/office/powerpoint/2010/main" val="16229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LESSONS LEARNED</a:t>
            </a:r>
            <a:endParaRPr lang="en-IN" dirty="0"/>
          </a:p>
        </p:txBody>
      </p:sp>
      <p:sp>
        <p:nvSpPr>
          <p:cNvPr id="3" name="Content Placeholder 2"/>
          <p:cNvSpPr>
            <a:spLocks noGrp="1"/>
          </p:cNvSpPr>
          <p:nvPr>
            <p:ph idx="1"/>
          </p:nvPr>
        </p:nvSpPr>
        <p:spPr/>
        <p:txBody>
          <a:bodyPr>
            <a:normAutofit fontScale="92500" lnSpcReduction="10000"/>
          </a:bodyPr>
          <a:lstStyle/>
          <a:p>
            <a:pPr marL="1628140" lvl="8" indent="0">
              <a:buNone/>
            </a:pPr>
            <a:r>
              <a:rPr lang="en-IN" dirty="0"/>
              <a:t>	</a:t>
            </a:r>
            <a:r>
              <a:rPr lang="en-IN" dirty="0" smtClean="0"/>
              <a:t>	</a:t>
            </a:r>
            <a:r>
              <a:rPr lang="en-IN" sz="4800" dirty="0" smtClean="0"/>
              <a:t>HTML</a:t>
            </a:r>
            <a:endParaRPr lang="en-IN" dirty="0" smtClean="0"/>
          </a:p>
          <a:p>
            <a:pPr marL="862330" lvl="1" indent="-514350">
              <a:buAutoNum type="arabicPeriod"/>
            </a:pPr>
            <a:r>
              <a:rPr lang="en-IN" dirty="0" smtClean="0"/>
              <a:t>Basic </a:t>
            </a:r>
            <a:r>
              <a:rPr lang="en-IN" dirty="0"/>
              <a:t>HTML (Tags, Element, Attributes, Paragraphs, Headings, Line </a:t>
            </a:r>
            <a:r>
              <a:rPr lang="en-IN" dirty="0" smtClean="0"/>
              <a:t>Breaks,</a:t>
            </a:r>
          </a:p>
          <a:p>
            <a:pPr marL="862330" lvl="1" indent="-514350">
              <a:buAutoNum type="arabicPeriod"/>
            </a:pPr>
            <a:r>
              <a:rPr lang="en-IN" dirty="0" smtClean="0"/>
              <a:t>Horizontal </a:t>
            </a:r>
            <a:r>
              <a:rPr lang="en-IN" dirty="0"/>
              <a:t>Rule, Lists, Table, </a:t>
            </a:r>
            <a:r>
              <a:rPr lang="en-IN" dirty="0" err="1"/>
              <a:t>Color</a:t>
            </a:r>
            <a:r>
              <a:rPr lang="en-IN" dirty="0"/>
              <a:t> Codes, Font, Text Linking, Email, </a:t>
            </a:r>
            <a:r>
              <a:rPr lang="en-IN" dirty="0" smtClean="0"/>
              <a:t>Images,</a:t>
            </a:r>
          </a:p>
          <a:p>
            <a:pPr marL="862330" lvl="1" indent="-514350">
              <a:buAutoNum type="arabicPeriod"/>
            </a:pPr>
            <a:r>
              <a:rPr lang="en-IN" dirty="0" smtClean="0"/>
              <a:t>Background</a:t>
            </a:r>
            <a:r>
              <a:rPr lang="en-IN" dirty="0"/>
              <a:t>, Comments, Meta, Media, </a:t>
            </a:r>
            <a:r>
              <a:rPr lang="en-IN" dirty="0" smtClean="0"/>
              <a:t>Charset)</a:t>
            </a:r>
          </a:p>
          <a:p>
            <a:pPr marL="862330" lvl="1" indent="-514350">
              <a:buAutoNum type="arabicPeriod"/>
            </a:pPr>
            <a:r>
              <a:rPr lang="en-IN" dirty="0" smtClean="0"/>
              <a:t>Basic </a:t>
            </a:r>
            <a:r>
              <a:rPr lang="en-IN" dirty="0"/>
              <a:t>concept (</a:t>
            </a:r>
            <a:r>
              <a:rPr lang="en-IN" dirty="0" err="1"/>
              <a:t>WWW&amp;amp</a:t>
            </a:r>
            <a:r>
              <a:rPr lang="en-IN" dirty="0"/>
              <a:t>; HTTP, HTTPS, Client Server </a:t>
            </a:r>
            <a:r>
              <a:rPr lang="en-IN" dirty="0" smtClean="0"/>
              <a:t>Communication)</a:t>
            </a:r>
          </a:p>
          <a:p>
            <a:pPr marL="862330" lvl="1" indent="-514350">
              <a:buAutoNum type="arabicPeriod"/>
            </a:pPr>
            <a:r>
              <a:rPr lang="en-IN" dirty="0" smtClean="0"/>
              <a:t>HTML </a:t>
            </a:r>
            <a:r>
              <a:rPr lang="en-IN" dirty="0"/>
              <a:t>Forms (Input, Text Fields, Password, Checkbox, Combo Box, Radio, </a:t>
            </a:r>
            <a:r>
              <a:rPr lang="en-IN" dirty="0" smtClean="0"/>
              <a:t>Text Areas</a:t>
            </a:r>
            <a:r>
              <a:rPr lang="en-IN" dirty="0"/>
              <a:t>, Files, </a:t>
            </a:r>
            <a:r>
              <a:rPr lang="en-IN" dirty="0" smtClean="0"/>
              <a:t>Buttons)</a:t>
            </a:r>
          </a:p>
          <a:p>
            <a:pPr marL="862330" lvl="1" indent="-514350">
              <a:buAutoNum type="arabicPeriod"/>
            </a:pPr>
            <a:r>
              <a:rPr lang="en-IN" dirty="0" smtClean="0"/>
              <a:t>HTML5 </a:t>
            </a:r>
            <a:r>
              <a:rPr lang="en-IN" dirty="0"/>
              <a:t>features</a:t>
            </a:r>
          </a:p>
        </p:txBody>
      </p:sp>
      <p:sp>
        <p:nvSpPr>
          <p:cNvPr id="4" name="Slide Number Placeholder 3"/>
          <p:cNvSpPr>
            <a:spLocks noGrp="1"/>
          </p:cNvSpPr>
          <p:nvPr>
            <p:ph type="sldNum" sz="quarter" idx="12"/>
          </p:nvPr>
        </p:nvSpPr>
        <p:spPr/>
        <p:txBody>
          <a:bodyPr/>
          <a:lstStyle/>
          <a:p>
            <a:fld id="{8C592886-E571-45D5-8B56-343DC94F8FA6}" type="slidenum">
              <a:rPr kumimoji="0" lang="en-US" smtClean="0"/>
              <a:t>12</a:t>
            </a:fld>
            <a:endParaRPr kumimoji="0" lang="en-US" dirty="0"/>
          </a:p>
        </p:txBody>
      </p:sp>
    </p:spTree>
    <p:extLst>
      <p:ext uri="{BB962C8B-B14F-4D97-AF65-F5344CB8AC3E}">
        <p14:creationId xmlns:p14="http://schemas.microsoft.com/office/powerpoint/2010/main" val="38282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44824"/>
            <a:ext cx="8229600" cy="4392488"/>
          </a:xfrm>
        </p:spPr>
        <p:txBody>
          <a:bodyPr>
            <a:normAutofit/>
          </a:bodyPr>
          <a:lstStyle/>
          <a:p>
            <a:pPr marL="805180" lvl="1" indent="-457200"/>
            <a:r>
              <a:rPr lang="en-US" dirty="0" smtClean="0"/>
              <a:t>Basic </a:t>
            </a:r>
            <a:r>
              <a:rPr lang="en-US" dirty="0"/>
              <a:t>CSS (selector, internal, external, Inline, Class, Id, Background, font, Text,</a:t>
            </a:r>
          </a:p>
          <a:p>
            <a:pPr marL="805180" lvl="1" indent="-457200"/>
            <a:r>
              <a:rPr lang="en-US" dirty="0"/>
              <a:t>Padding, Margin, Border, list CSS, hovering and </a:t>
            </a:r>
            <a:r>
              <a:rPr lang="en-US" dirty="0" smtClean="0"/>
              <a:t>elements)</a:t>
            </a:r>
          </a:p>
          <a:p>
            <a:pPr marL="805180" lvl="1" indent="-457200"/>
            <a:r>
              <a:rPr lang="en-US" dirty="0" smtClean="0"/>
              <a:t>Advance </a:t>
            </a:r>
            <a:r>
              <a:rPr lang="en-US" dirty="0"/>
              <a:t>CSS (border-radius, opacity, cursor, layers, position, display, float, gradient,</a:t>
            </a:r>
          </a:p>
          <a:p>
            <a:pPr marL="805180" lvl="1" indent="-457200"/>
            <a:r>
              <a:rPr lang="en-US" dirty="0"/>
              <a:t>and </a:t>
            </a:r>
            <a:r>
              <a:rPr lang="en-US" dirty="0" smtClean="0"/>
              <a:t>multiple-column)</a:t>
            </a:r>
          </a:p>
          <a:p>
            <a:pPr marL="805180" lvl="1" indent="-457200"/>
            <a:r>
              <a:rPr lang="en-US" dirty="0" smtClean="0"/>
              <a:t>Concept </a:t>
            </a:r>
            <a:r>
              <a:rPr lang="en-US" dirty="0"/>
              <a:t>of Menus (single menu, dropdown </a:t>
            </a:r>
            <a:r>
              <a:rPr lang="en-US" dirty="0" smtClean="0"/>
              <a:t>menu)</a:t>
            </a:r>
          </a:p>
          <a:p>
            <a:pPr marL="805180" lvl="1" indent="-457200"/>
            <a:r>
              <a:rPr lang="en-US" dirty="0" smtClean="0"/>
              <a:t>Template</a:t>
            </a:r>
            <a:r>
              <a:rPr lang="en-US" dirty="0"/>
              <a:t>, design using CSS div.</a:t>
            </a:r>
            <a:endParaRPr lang="en-IN"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t>13</a:t>
            </a:fld>
            <a:endParaRPr kumimoji="0" lang="en-US" dirty="0"/>
          </a:p>
        </p:txBody>
      </p:sp>
      <p:sp>
        <p:nvSpPr>
          <p:cNvPr id="2" name="Rectangle 1"/>
          <p:cNvSpPr/>
          <p:nvPr/>
        </p:nvSpPr>
        <p:spPr>
          <a:xfrm>
            <a:off x="2915816" y="163593"/>
            <a:ext cx="2749471" cy="1200329"/>
          </a:xfrm>
          <a:prstGeom prst="rect">
            <a:avLst/>
          </a:prstGeom>
        </p:spPr>
        <p:txBody>
          <a:bodyPr wrap="none">
            <a:spAutoFit/>
          </a:bodyPr>
          <a:lstStyle/>
          <a:p>
            <a:r>
              <a:rPr lang="en-US" sz="7200" dirty="0"/>
              <a:t>2. CSS</a:t>
            </a:r>
          </a:p>
        </p:txBody>
      </p:sp>
    </p:spTree>
    <p:extLst>
      <p:ext uri="{BB962C8B-B14F-4D97-AF65-F5344CB8AC3E}">
        <p14:creationId xmlns:p14="http://schemas.microsoft.com/office/powerpoint/2010/main" val="291959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628800"/>
            <a:ext cx="8229600" cy="4022224"/>
          </a:xfrm>
        </p:spPr>
        <p:txBody>
          <a:bodyPr>
            <a:normAutofit fontScale="92500" lnSpcReduction="20000"/>
          </a:bodyPr>
          <a:lstStyle/>
          <a:p>
            <a:pPr marL="347980" lvl="1" indent="0">
              <a:buNone/>
            </a:pPr>
            <a:endParaRPr lang="en-US" dirty="0" smtClean="0"/>
          </a:p>
          <a:p>
            <a:pPr marL="347980" lvl="1" indent="0">
              <a:buNone/>
            </a:pPr>
            <a:endParaRPr lang="en-US" dirty="0"/>
          </a:p>
          <a:p>
            <a:pPr marL="347980" lvl="1" indent="0">
              <a:buNone/>
            </a:pPr>
            <a:endParaRPr lang="en-US" dirty="0" smtClean="0"/>
          </a:p>
          <a:p>
            <a:pPr marL="347980" lvl="1" indent="0">
              <a:buNone/>
            </a:pPr>
            <a:r>
              <a:rPr lang="en-US" dirty="0" smtClean="0"/>
              <a:t>• </a:t>
            </a:r>
            <a:r>
              <a:rPr lang="en-US" dirty="0"/>
              <a:t>Environment Setup</a:t>
            </a:r>
          </a:p>
          <a:p>
            <a:pPr marL="347980" lvl="1" indent="0">
              <a:buNone/>
            </a:pPr>
            <a:r>
              <a:rPr lang="en-US" dirty="0"/>
              <a:t>• Grid System</a:t>
            </a:r>
          </a:p>
          <a:p>
            <a:pPr marL="347980" lvl="1" indent="0">
              <a:buNone/>
            </a:pPr>
            <a:r>
              <a:rPr lang="en-US" dirty="0"/>
              <a:t>• Typography</a:t>
            </a:r>
          </a:p>
          <a:p>
            <a:pPr marL="347980" lvl="1" indent="0">
              <a:buNone/>
            </a:pPr>
            <a:r>
              <a:rPr lang="en-US" dirty="0"/>
              <a:t>• Tables, Forms, Buttons, Images</a:t>
            </a:r>
          </a:p>
          <a:p>
            <a:pPr marL="347980" lvl="1" indent="0">
              <a:buNone/>
            </a:pPr>
            <a:r>
              <a:rPr lang="en-US" dirty="0"/>
              <a:t>• Drop down, Button group</a:t>
            </a:r>
          </a:p>
          <a:p>
            <a:pPr marL="347980" lvl="1" indent="0">
              <a:buNone/>
            </a:pPr>
            <a:r>
              <a:rPr lang="en-US" dirty="0"/>
              <a:t>• Navigation Element</a:t>
            </a:r>
          </a:p>
          <a:p>
            <a:pPr marL="347980" lvl="1" indent="0">
              <a:buNone/>
            </a:pPr>
            <a:r>
              <a:rPr lang="en-US" dirty="0"/>
              <a:t>• Bootstrap plug-ins (Transition, Modal, Drop down, Tab, Tool tip, Alert, Button)</a:t>
            </a:r>
            <a:endParaRPr lang="en-IN"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t>14</a:t>
            </a:fld>
            <a:endParaRPr kumimoji="0" lang="en-US" dirty="0"/>
          </a:p>
        </p:txBody>
      </p:sp>
      <p:sp>
        <p:nvSpPr>
          <p:cNvPr id="2" name="Rectangle 1"/>
          <p:cNvSpPr/>
          <p:nvPr/>
        </p:nvSpPr>
        <p:spPr>
          <a:xfrm>
            <a:off x="1979712" y="188640"/>
            <a:ext cx="4698722" cy="1200329"/>
          </a:xfrm>
          <a:prstGeom prst="rect">
            <a:avLst/>
          </a:prstGeom>
        </p:spPr>
        <p:txBody>
          <a:bodyPr wrap="none">
            <a:spAutoFit/>
          </a:bodyPr>
          <a:lstStyle/>
          <a:p>
            <a:r>
              <a:rPr lang="en-US" sz="7200" dirty="0"/>
              <a:t>3. Bootstrap</a:t>
            </a:r>
            <a:endParaRPr lang="en-US" sz="7200" dirty="0"/>
          </a:p>
        </p:txBody>
      </p:sp>
    </p:spTree>
    <p:extLst>
      <p:ext uri="{BB962C8B-B14F-4D97-AF65-F5344CB8AC3E}">
        <p14:creationId xmlns:p14="http://schemas.microsoft.com/office/powerpoint/2010/main" val="56856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1052736"/>
            <a:ext cx="8229600" cy="4526280"/>
          </a:xfrm>
        </p:spPr>
        <p:txBody>
          <a:bodyPr>
            <a:normAutofit lnSpcReduction="10000"/>
          </a:bodyPr>
          <a:lstStyle/>
          <a:p>
            <a:pPr marL="347980" lvl="1" indent="0">
              <a:buNone/>
            </a:pPr>
            <a:endParaRPr lang="en-US" dirty="0" smtClean="0"/>
          </a:p>
          <a:p>
            <a:pPr marL="347980" lvl="1" indent="0">
              <a:buNone/>
            </a:pPr>
            <a:endParaRPr lang="en-US" dirty="0"/>
          </a:p>
          <a:p>
            <a:pPr marL="347980" lvl="1" indent="0">
              <a:buNone/>
            </a:pPr>
            <a:endParaRPr lang="en-US" dirty="0" smtClean="0"/>
          </a:p>
          <a:p>
            <a:pPr marL="347980" lvl="1" indent="0">
              <a:buNone/>
            </a:pPr>
            <a:r>
              <a:rPr lang="en-US" dirty="0" smtClean="0"/>
              <a:t>• </a:t>
            </a:r>
            <a:r>
              <a:rPr lang="en-US" dirty="0"/>
              <a:t>Basic JavaScript (Syntax, Enable, Location, </a:t>
            </a:r>
            <a:r>
              <a:rPr lang="en-US" dirty="0" smtClean="0"/>
              <a:t>Operators, Variables</a:t>
            </a:r>
            <a:r>
              <a:rPr lang="en-US" dirty="0"/>
              <a:t>, Events, </a:t>
            </a:r>
            <a:r>
              <a:rPr lang="en-US" dirty="0" smtClean="0"/>
              <a:t>Alert, Confirm</a:t>
            </a:r>
            <a:r>
              <a:rPr lang="en-US" dirty="0"/>
              <a:t>, Prompt, POP up, Date, print)</a:t>
            </a:r>
          </a:p>
          <a:p>
            <a:pPr marL="347980" lvl="1" indent="0">
              <a:buNone/>
            </a:pPr>
            <a:r>
              <a:rPr lang="en-US" dirty="0"/>
              <a:t>• JavaScript String (Strings, Length, Split, </a:t>
            </a:r>
            <a:r>
              <a:rPr lang="en-US" dirty="0" smtClean="0"/>
              <a:t>Search, Replace</a:t>
            </a:r>
            <a:r>
              <a:rPr lang="en-US" dirty="0"/>
              <a:t>)</a:t>
            </a:r>
          </a:p>
          <a:p>
            <a:pPr marL="347980" lvl="1" indent="0">
              <a:buNone/>
            </a:pPr>
            <a:r>
              <a:rPr lang="en-US" dirty="0"/>
              <a:t>• JavaScript advanced (get Element by Id, Inner </a:t>
            </a:r>
            <a:r>
              <a:rPr lang="en-US" dirty="0" smtClean="0"/>
              <a:t>HTML, Get </a:t>
            </a:r>
            <a:r>
              <a:rPr lang="en-US" dirty="0"/>
              <a:t>table, index, </a:t>
            </a:r>
            <a:r>
              <a:rPr lang="en-US" dirty="0" smtClean="0"/>
              <a:t>DOM, manipulation</a:t>
            </a:r>
            <a:r>
              <a:rPr lang="en-US" dirty="0"/>
              <a:t>, Regular Expression)</a:t>
            </a:r>
            <a:endParaRPr lang="en-IN"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t>15</a:t>
            </a:fld>
            <a:endParaRPr kumimoji="0" lang="en-US" dirty="0"/>
          </a:p>
        </p:txBody>
      </p:sp>
      <p:sp>
        <p:nvSpPr>
          <p:cNvPr id="2" name="Rectangle 1"/>
          <p:cNvSpPr/>
          <p:nvPr/>
        </p:nvSpPr>
        <p:spPr>
          <a:xfrm>
            <a:off x="2195736" y="188640"/>
            <a:ext cx="4955203" cy="1200329"/>
          </a:xfrm>
          <a:prstGeom prst="rect">
            <a:avLst/>
          </a:prstGeom>
        </p:spPr>
        <p:txBody>
          <a:bodyPr wrap="none">
            <a:spAutoFit/>
          </a:bodyPr>
          <a:lstStyle/>
          <a:p>
            <a:r>
              <a:rPr lang="en-US" sz="7200" dirty="0"/>
              <a:t>4. JavaScript</a:t>
            </a:r>
            <a:endParaRPr lang="en-US" sz="7200" dirty="0"/>
          </a:p>
        </p:txBody>
      </p:sp>
    </p:spTree>
    <p:extLst>
      <p:ext uri="{BB962C8B-B14F-4D97-AF65-F5344CB8AC3E}">
        <p14:creationId xmlns:p14="http://schemas.microsoft.com/office/powerpoint/2010/main" val="8546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IN" dirty="0"/>
          </a:p>
        </p:txBody>
      </p:sp>
      <p:sp>
        <p:nvSpPr>
          <p:cNvPr id="3" name="Content Placeholder 2"/>
          <p:cNvSpPr>
            <a:spLocks noGrp="1"/>
          </p:cNvSpPr>
          <p:nvPr>
            <p:ph idx="1"/>
          </p:nvPr>
        </p:nvSpPr>
        <p:spPr>
          <a:xfrm>
            <a:off x="457200" y="1628800"/>
            <a:ext cx="8229600" cy="4526280"/>
          </a:xfrm>
        </p:spPr>
        <p:txBody>
          <a:bodyPr>
            <a:noAutofit/>
          </a:bodyPr>
          <a:lstStyle/>
          <a:p>
            <a:pPr marL="0" indent="0">
              <a:buNone/>
            </a:pPr>
            <a:r>
              <a:rPr lang="en-US" sz="1600" dirty="0"/>
              <a:t>As we all know, our country is a developing country and it dreams to be a developed country</a:t>
            </a:r>
          </a:p>
          <a:p>
            <a:pPr marL="0" indent="0">
              <a:buNone/>
            </a:pPr>
            <a:r>
              <a:rPr lang="en-US" sz="1600" dirty="0"/>
              <a:t>soon. Hence the government of </a:t>
            </a:r>
            <a:r>
              <a:rPr lang="en-US" sz="1600" dirty="0" smtClean="0"/>
              <a:t>India </a:t>
            </a:r>
            <a:r>
              <a:rPr lang="en-US" sz="1600" dirty="0"/>
              <a:t>has taken many necessary project to fulfilling the</a:t>
            </a:r>
          </a:p>
          <a:p>
            <a:pPr marL="0" indent="0">
              <a:buNone/>
            </a:pPr>
            <a:r>
              <a:rPr lang="en-US" sz="1600" dirty="0"/>
              <a:t>concept of digital </a:t>
            </a:r>
            <a:r>
              <a:rPr lang="en-US" sz="1600" dirty="0" smtClean="0"/>
              <a:t>India. </a:t>
            </a:r>
            <a:r>
              <a:rPr lang="en-US" sz="1600" dirty="0"/>
              <a:t>Day by day our job sector is getting more and more competitive.</a:t>
            </a:r>
          </a:p>
          <a:p>
            <a:pPr marL="0" indent="0">
              <a:buNone/>
            </a:pPr>
            <a:r>
              <a:rPr lang="en-US" sz="1600" dirty="0"/>
              <a:t>As a result every other company is searching for experienced candidates.</a:t>
            </a:r>
          </a:p>
          <a:p>
            <a:pPr marL="0" indent="0">
              <a:buNone/>
            </a:pPr>
            <a:endParaRPr lang="en-US" sz="1600" dirty="0"/>
          </a:p>
          <a:p>
            <a:pPr marL="0" indent="0">
              <a:buNone/>
            </a:pPr>
            <a:r>
              <a:rPr lang="en-US" sz="1600" dirty="0"/>
              <a:t>Finally, I can claim </a:t>
            </a:r>
            <a:r>
              <a:rPr lang="en-US" sz="1600" dirty="0" smtClean="0"/>
              <a:t>it &amp; </a:t>
            </a:r>
            <a:r>
              <a:rPr lang="en-US" sz="1600" dirty="0"/>
              <a:t>internship that helps me gain experience. Thanks to The Sparks</a:t>
            </a:r>
          </a:p>
          <a:p>
            <a:pPr marL="0" indent="0">
              <a:buNone/>
            </a:pPr>
            <a:r>
              <a:rPr lang="en-US" sz="1600" dirty="0"/>
              <a:t>Foundation, I gained so much more in-depth knowledge of technical skills and personal skills</a:t>
            </a:r>
          </a:p>
          <a:p>
            <a:pPr marL="0" indent="0">
              <a:buNone/>
            </a:pPr>
            <a:r>
              <a:rPr lang="en-US" sz="1600" dirty="0"/>
              <a:t>This project helped me gather theoretical and practical knowledge about HTML4/5, </a:t>
            </a:r>
            <a:r>
              <a:rPr lang="en-US" sz="1600" dirty="0" smtClean="0"/>
              <a:t>CSS,</a:t>
            </a:r>
          </a:p>
          <a:p>
            <a:pPr marL="0" indent="0">
              <a:buNone/>
            </a:pPr>
            <a:r>
              <a:rPr lang="en-US" sz="1600" dirty="0" smtClean="0"/>
              <a:t>MYSQL </a:t>
            </a:r>
            <a:r>
              <a:rPr lang="en-US" sz="1600" dirty="0"/>
              <a:t>and other programming language. Beforehand I was confident about designing</a:t>
            </a:r>
          </a:p>
          <a:p>
            <a:pPr marL="0" indent="0">
              <a:buNone/>
            </a:pPr>
            <a:r>
              <a:rPr lang="en-US" sz="1600" dirty="0"/>
              <a:t>and developing frontend of websites. Now I am also confident and competent in backbends.</a:t>
            </a:r>
          </a:p>
          <a:p>
            <a:pPr marL="0" indent="0">
              <a:buNone/>
            </a:pPr>
            <a:endParaRPr lang="en-US" sz="1600" dirty="0"/>
          </a:p>
          <a:p>
            <a:pPr marL="0" indent="0">
              <a:buNone/>
            </a:pPr>
            <a:r>
              <a:rPr lang="en-US" sz="1600" dirty="0"/>
              <a:t>For those students who are willing to work in web development, there are huge opportunities</a:t>
            </a:r>
          </a:p>
          <a:p>
            <a:pPr marL="0" indent="0">
              <a:buNone/>
            </a:pPr>
            <a:r>
              <a:rPr lang="en-US" sz="1600" dirty="0"/>
              <a:t>available. To give them the scope for online work and development of website, most private</a:t>
            </a:r>
          </a:p>
          <a:p>
            <a:pPr marL="0" indent="0">
              <a:buNone/>
            </a:pPr>
            <a:r>
              <a:rPr lang="en-US" sz="1600" dirty="0"/>
              <a:t>and public organizations employ web designers. With the rapid emergence of the digital</a:t>
            </a:r>
          </a:p>
          <a:p>
            <a:pPr marL="0" indent="0">
              <a:buNone/>
            </a:pPr>
            <a:r>
              <a:rPr lang="en-US" sz="1600" dirty="0"/>
              <a:t>industry, web development professionals </a:t>
            </a:r>
            <a:r>
              <a:rPr lang="en-US" sz="1600" dirty="0" smtClean="0"/>
              <a:t>&amp; </a:t>
            </a:r>
            <a:r>
              <a:rPr lang="en-US" sz="1600" dirty="0"/>
              <a:t>demand is growing, and in the coming days this has</a:t>
            </a:r>
          </a:p>
          <a:p>
            <a:pPr marL="0" indent="0">
              <a:buNone/>
            </a:pPr>
            <a:r>
              <a:rPr lang="en-US" sz="1600" dirty="0"/>
              <a:t>already availed so many job opportunity for newcomers.</a:t>
            </a:r>
          </a:p>
          <a:p>
            <a:pPr marL="0" indent="0">
              <a:buNone/>
            </a:pPr>
            <a:r>
              <a:rPr lang="en-US" sz="1600" dirty="0"/>
              <a:t>My internship company gave me a good scope to learn and discover my potentials. I am very</a:t>
            </a:r>
          </a:p>
          <a:p>
            <a:pPr marL="0" indent="0">
              <a:buNone/>
            </a:pPr>
            <a:r>
              <a:rPr lang="en-US" sz="1600" dirty="0"/>
              <a:t>grateful to them. Now I am able to develop web and mobile applications. I was fortunate for</a:t>
            </a:r>
          </a:p>
          <a:p>
            <a:pPr marL="0" indent="0">
              <a:buNone/>
            </a:pPr>
            <a:r>
              <a:rPr lang="en-US" sz="1600" dirty="0"/>
              <a:t>getting the chance to meet the real life software development environment.</a:t>
            </a:r>
            <a:endParaRPr lang="en-IN" sz="1600"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t>16</a:t>
            </a:fld>
            <a:endParaRPr kumimoji="0" lang="en-US" dirty="0"/>
          </a:p>
        </p:txBody>
      </p:sp>
    </p:spTree>
    <p:extLst>
      <p:ext uri="{BB962C8B-B14F-4D97-AF65-F5344CB8AC3E}">
        <p14:creationId xmlns:p14="http://schemas.microsoft.com/office/powerpoint/2010/main" val="197441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fade">
                                      <p:cBhvr>
                                        <p:cTn id="55" dur="500"/>
                                        <p:tgtEl>
                                          <p:spTgt spid="3">
                                            <p:txEl>
                                              <p:pRg st="13" end="13"/>
                                            </p:txEl>
                                          </p:spTgt>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Effect transition="in" filter="fade">
                                      <p:cBhvr>
                                        <p:cTn id="63" dur="500"/>
                                        <p:tgtEl>
                                          <p:spTgt spid="3">
                                            <p:txEl>
                                              <p:pRg st="15" end="15"/>
                                            </p:txEl>
                                          </p:spTgt>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Effect transition="in" filter="fade">
                                      <p:cBhvr>
                                        <p:cTn id="71" dur="500"/>
                                        <p:tgtEl>
                                          <p:spTgt spid="3">
                                            <p:txEl>
                                              <p:pRg st="17" end="17"/>
                                            </p:txEl>
                                          </p:spTgt>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3">
                                            <p:txEl>
                                              <p:pRg st="18" end="18"/>
                                            </p:txEl>
                                          </p:spTgt>
                                        </p:tgtEl>
                                        <p:attrNameLst>
                                          <p:attrName>style.visibility</p:attrName>
                                        </p:attrNameLst>
                                      </p:cBhvr>
                                      <p:to>
                                        <p:strVal val="visible"/>
                                      </p:to>
                                    </p:set>
                                    <p:animEffect transition="in" filter="fade">
                                      <p:cBhvr>
                                        <p:cTn id="75"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INTERNSHIP CERTIFICATE</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0032" y="3068960"/>
            <a:ext cx="3964432" cy="3510954"/>
          </a:xfrm>
        </p:spPr>
      </p:pic>
      <p:sp>
        <p:nvSpPr>
          <p:cNvPr id="4" name="Slide Number Placeholder 3"/>
          <p:cNvSpPr>
            <a:spLocks noGrp="1"/>
          </p:cNvSpPr>
          <p:nvPr>
            <p:ph type="sldNum" sz="quarter" idx="12"/>
          </p:nvPr>
        </p:nvSpPr>
        <p:spPr/>
        <p:txBody>
          <a:bodyPr/>
          <a:lstStyle/>
          <a:p>
            <a:fld id="{8C592886-E571-45D5-8B56-343DC94F8FA6}" type="slidenum">
              <a:rPr kumimoji="0" lang="en-US" smtClean="0"/>
              <a:t>17</a:t>
            </a:fld>
            <a:endParaRPr kumimoji="0"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642" y="1484784"/>
            <a:ext cx="4210350" cy="3456384"/>
          </a:xfrm>
          <a:prstGeom prst="rect">
            <a:avLst/>
          </a:prstGeom>
        </p:spPr>
      </p:pic>
    </p:spTree>
    <p:extLst>
      <p:ext uri="{BB962C8B-B14F-4D97-AF65-F5344CB8AC3E}">
        <p14:creationId xmlns:p14="http://schemas.microsoft.com/office/powerpoint/2010/main" val="5987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2000"/>
                                        <p:tgtEl>
                                          <p:spTgt spid="6"/>
                                        </p:tgtEl>
                                      </p:cBhvr>
                                    </p:animEffect>
                                  </p:childTnLst>
                                </p:cTn>
                              </p:par>
                            </p:childTnLst>
                          </p:cTn>
                        </p:par>
                        <p:par>
                          <p:cTn id="12" fill="hold">
                            <p:stCondLst>
                              <p:cond delay="2500"/>
                            </p:stCondLst>
                            <p:childTnLst>
                              <p:par>
                                <p:cTn id="13" presetID="21"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592886-E571-45D5-8B56-343DC94F8FA6}" type="slidenum">
              <a:rPr kumimoji="0" lang="en-US" smtClean="0"/>
              <a:t>18</a:t>
            </a:fld>
            <a:endParaRPr kumimoji="0" lang="en-US"/>
          </a:p>
        </p:txBody>
      </p:sp>
      <p:sp>
        <p:nvSpPr>
          <p:cNvPr id="3" name="TextBox 2"/>
          <p:cNvSpPr txBox="1"/>
          <p:nvPr/>
        </p:nvSpPr>
        <p:spPr>
          <a:xfrm>
            <a:off x="1619672" y="3076516"/>
            <a:ext cx="5976664" cy="3170099"/>
          </a:xfrm>
          <a:prstGeom prst="rect">
            <a:avLst/>
          </a:prstGeom>
          <a:noFill/>
        </p:spPr>
        <p:txBody>
          <a:bodyPr wrap="square" rtlCol="0">
            <a:spAutoFit/>
          </a:bodyPr>
          <a:lstStyle/>
          <a:p>
            <a:pPr algn="ctr"/>
            <a:endParaRPr lang="en-US" sz="4000" dirty="0"/>
          </a:p>
          <a:p>
            <a:pPr algn="ctr"/>
            <a:r>
              <a:rPr lang="en-US" sz="4000" dirty="0" smtClean="0"/>
              <a:t>Any Questions?</a:t>
            </a:r>
          </a:p>
          <a:p>
            <a:pPr algn="ctr"/>
            <a:endParaRPr lang="en-US" sz="4000" dirty="0"/>
          </a:p>
          <a:p>
            <a:pPr algn="ctr"/>
            <a:r>
              <a:rPr lang="en-US" sz="4000" dirty="0" err="1" smtClean="0"/>
              <a:t>Mohd</a:t>
            </a:r>
            <a:r>
              <a:rPr lang="en-US" sz="4000" dirty="0" smtClean="0"/>
              <a:t> </a:t>
            </a:r>
            <a:r>
              <a:rPr lang="en-US" sz="4000" dirty="0" err="1" smtClean="0"/>
              <a:t>Moiz</a:t>
            </a:r>
            <a:r>
              <a:rPr lang="en-US" sz="4000" dirty="0" smtClean="0"/>
              <a:t> Uddin Zeeshan</a:t>
            </a:r>
          </a:p>
          <a:p>
            <a:pPr algn="ctr"/>
            <a:r>
              <a:rPr lang="en-US" sz="4000" dirty="0" smtClean="0"/>
              <a:t>1604-18-737-024</a:t>
            </a:r>
          </a:p>
        </p:txBody>
      </p:sp>
      <p:graphicFrame>
        <p:nvGraphicFramePr>
          <p:cNvPr id="4" name="Diagram 3"/>
          <p:cNvGraphicFramePr/>
          <p:nvPr>
            <p:extLst>
              <p:ext uri="{D42A27DB-BD31-4B8C-83A1-F6EECF244321}">
                <p14:modId xmlns:p14="http://schemas.microsoft.com/office/powerpoint/2010/main" val="2340782937"/>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193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500"/>
                                        <p:tgtEl>
                                          <p:spTgt spid="4"/>
                                        </p:tgtEl>
                                      </p:cBhvr>
                                    </p:animEffect>
                                  </p:childTnLst>
                                </p:cTn>
                              </p:par>
                            </p:childTnLst>
                          </p:cTn>
                        </p:par>
                        <p:par>
                          <p:cTn id="8" fill="hold">
                            <p:stCondLst>
                              <p:cond delay="2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96676156"/>
              </p:ext>
            </p:extLst>
          </p:nvPr>
        </p:nvGraphicFramePr>
        <p:xfrm>
          <a:off x="457200" y="1646238"/>
          <a:ext cx="8229600" cy="4617720"/>
        </p:xfrm>
        <a:graphic>
          <a:graphicData uri="http://schemas.openxmlformats.org/drawingml/2006/table">
            <a:tbl>
              <a:tblPr firstRow="1" bandRow="1">
                <a:tableStyleId>{BC89EF96-8CEA-46FF-86C4-4CE0E7609802}</a:tableStyleId>
              </a:tblPr>
              <a:tblGrid>
                <a:gridCol w="4114800"/>
                <a:gridCol w="4114800"/>
              </a:tblGrid>
              <a:tr h="370840">
                <a:tc>
                  <a:txBody>
                    <a:bodyPr/>
                    <a:lstStyle/>
                    <a:p>
                      <a:pPr algn="ctr"/>
                      <a:r>
                        <a:rPr lang="en-US" b="0" dirty="0" smtClean="0"/>
                        <a:t>TOPIC</a:t>
                      </a:r>
                      <a:endParaRPr lang="en-IN" b="0" dirty="0"/>
                    </a:p>
                  </a:txBody>
                  <a:tcPr/>
                </a:tc>
                <a:tc>
                  <a:txBody>
                    <a:bodyPr/>
                    <a:lstStyle/>
                    <a:p>
                      <a:pPr algn="ctr"/>
                      <a:r>
                        <a:rPr lang="en-US" b="0" dirty="0" smtClean="0"/>
                        <a:t>SLIDE NUMBER</a:t>
                      </a:r>
                      <a:endParaRPr lang="en-IN" b="0" dirty="0"/>
                    </a:p>
                  </a:txBody>
                  <a:tcPr/>
                </a:tc>
              </a:tr>
              <a:tr h="370840">
                <a:tc>
                  <a:txBody>
                    <a:bodyPr/>
                    <a:lstStyle/>
                    <a:p>
                      <a:r>
                        <a:rPr lang="en-US" dirty="0" smtClean="0"/>
                        <a:t>Introduction</a:t>
                      </a:r>
                    </a:p>
                  </a:txBody>
                  <a:tcPr/>
                </a:tc>
                <a:tc>
                  <a:txBody>
                    <a:bodyPr/>
                    <a:lstStyle/>
                    <a:p>
                      <a:pPr algn="ctr"/>
                      <a:r>
                        <a:rPr lang="en-IN" dirty="0" smtClean="0"/>
                        <a:t>3</a:t>
                      </a:r>
                      <a:endParaRPr lang="en-IN" dirty="0"/>
                    </a:p>
                  </a:txBody>
                  <a:tcPr/>
                </a:tc>
              </a:tr>
              <a:tr h="370840">
                <a:tc>
                  <a:txBody>
                    <a:bodyPr/>
                    <a:lstStyle/>
                    <a:p>
                      <a:r>
                        <a:rPr lang="en-US" dirty="0" smtClean="0"/>
                        <a:t>Problem Statement</a:t>
                      </a:r>
                      <a:endParaRPr lang="en-IN" dirty="0"/>
                    </a:p>
                  </a:txBody>
                  <a:tcPr/>
                </a:tc>
                <a:tc>
                  <a:txBody>
                    <a:bodyPr/>
                    <a:lstStyle/>
                    <a:p>
                      <a:pPr algn="ctr"/>
                      <a:r>
                        <a:rPr lang="en-IN" dirty="0" smtClean="0"/>
                        <a:t>4</a:t>
                      </a:r>
                      <a:endParaRPr lang="en-IN" dirty="0"/>
                    </a:p>
                  </a:txBody>
                  <a:tcPr/>
                </a:tc>
              </a:tr>
              <a:tr h="370840">
                <a:tc>
                  <a:txBody>
                    <a:bodyPr/>
                    <a:lstStyle/>
                    <a:p>
                      <a:r>
                        <a:rPr lang="en-IN" dirty="0" smtClean="0"/>
                        <a:t>Tools</a:t>
                      </a:r>
                      <a:endParaRPr lang="en-IN" dirty="0"/>
                    </a:p>
                  </a:txBody>
                  <a:tcPr/>
                </a:tc>
                <a:tc>
                  <a:txBody>
                    <a:bodyPr/>
                    <a:lstStyle/>
                    <a:p>
                      <a:pPr algn="ctr"/>
                      <a:r>
                        <a:rPr lang="en-IN" dirty="0" smtClean="0"/>
                        <a:t>5</a:t>
                      </a:r>
                      <a:endParaRPr lang="en-IN" dirty="0"/>
                    </a:p>
                  </a:txBody>
                  <a:tcPr/>
                </a:tc>
              </a:tr>
              <a:tr h="370840">
                <a:tc>
                  <a:txBody>
                    <a:bodyPr/>
                    <a:lstStyle/>
                    <a:p>
                      <a:r>
                        <a:rPr lang="en-US" dirty="0" smtClean="0"/>
                        <a:t>Overview of the company</a:t>
                      </a:r>
                      <a:endParaRPr lang="en-IN" dirty="0"/>
                    </a:p>
                  </a:txBody>
                  <a:tcPr/>
                </a:tc>
                <a:tc>
                  <a:txBody>
                    <a:bodyPr/>
                    <a:lstStyle/>
                    <a:p>
                      <a:pPr algn="ctr"/>
                      <a:r>
                        <a:rPr lang="en-IN" dirty="0" smtClean="0"/>
                        <a:t>6</a:t>
                      </a:r>
                      <a:endParaRPr lang="en-IN" dirty="0"/>
                    </a:p>
                  </a:txBody>
                  <a:tcPr/>
                </a:tc>
              </a:tr>
              <a:tr h="370840">
                <a:tc>
                  <a:txBody>
                    <a:bodyPr/>
                    <a:lstStyle/>
                    <a:p>
                      <a:r>
                        <a:rPr lang="en-US" dirty="0" smtClean="0"/>
                        <a:t>Specialization of the company</a:t>
                      </a:r>
                      <a:endParaRPr lang="en-IN" dirty="0"/>
                    </a:p>
                  </a:txBody>
                  <a:tcPr/>
                </a:tc>
                <a:tc>
                  <a:txBody>
                    <a:bodyPr/>
                    <a:lstStyle/>
                    <a:p>
                      <a:pPr algn="ctr"/>
                      <a:r>
                        <a:rPr lang="en-IN" dirty="0" smtClean="0"/>
                        <a:t>7</a:t>
                      </a:r>
                      <a:endParaRPr lang="en-IN" dirty="0"/>
                    </a:p>
                  </a:txBody>
                  <a:tcPr/>
                </a:tc>
              </a:tr>
              <a:tr h="370840">
                <a:tc>
                  <a:txBody>
                    <a:bodyPr/>
                    <a:lstStyle/>
                    <a:p>
                      <a:r>
                        <a:rPr lang="en-US" dirty="0" smtClean="0"/>
                        <a:t>Overview of activities carried out during internship</a:t>
                      </a:r>
                      <a:endParaRPr lang="en-IN" dirty="0"/>
                    </a:p>
                  </a:txBody>
                  <a:tcPr/>
                </a:tc>
                <a:tc>
                  <a:txBody>
                    <a:bodyPr/>
                    <a:lstStyle/>
                    <a:p>
                      <a:pPr algn="ctr"/>
                      <a:r>
                        <a:rPr lang="en-IN" dirty="0" smtClean="0"/>
                        <a:t>8-10</a:t>
                      </a:r>
                      <a:endParaRPr lang="en-IN" dirty="0"/>
                    </a:p>
                  </a:txBody>
                  <a:tcPr/>
                </a:tc>
              </a:tr>
              <a:tr h="370840">
                <a:tc>
                  <a:txBody>
                    <a:bodyPr/>
                    <a:lstStyle/>
                    <a:p>
                      <a:r>
                        <a:rPr lang="en-US" dirty="0" smtClean="0"/>
                        <a:t>Specific details of the work/task carried out</a:t>
                      </a:r>
                      <a:r>
                        <a:rPr lang="en-US" baseline="0" dirty="0" smtClean="0"/>
                        <a:t> at the company</a:t>
                      </a:r>
                      <a:endParaRPr lang="en-IN" dirty="0"/>
                    </a:p>
                  </a:txBody>
                  <a:tcPr/>
                </a:tc>
                <a:tc>
                  <a:txBody>
                    <a:bodyPr/>
                    <a:lstStyle/>
                    <a:p>
                      <a:pPr algn="ctr"/>
                      <a:r>
                        <a:rPr lang="en-IN" dirty="0" smtClean="0"/>
                        <a:t>11</a:t>
                      </a:r>
                      <a:endParaRPr lang="en-IN" dirty="0"/>
                    </a:p>
                  </a:txBody>
                  <a:tcPr/>
                </a:tc>
              </a:tr>
              <a:tr h="370840">
                <a:tc>
                  <a:txBody>
                    <a:bodyPr/>
                    <a:lstStyle/>
                    <a:p>
                      <a:r>
                        <a:rPr lang="en-US" dirty="0" smtClean="0"/>
                        <a:t>Lessons learned</a:t>
                      </a:r>
                      <a:endParaRPr lang="en-IN" dirty="0"/>
                    </a:p>
                  </a:txBody>
                  <a:tcPr/>
                </a:tc>
                <a:tc>
                  <a:txBody>
                    <a:bodyPr/>
                    <a:lstStyle/>
                    <a:p>
                      <a:pPr algn="ctr"/>
                      <a:r>
                        <a:rPr lang="en-IN" dirty="0" smtClean="0"/>
                        <a:t>12-15</a:t>
                      </a:r>
                      <a:endParaRPr lang="en-IN" dirty="0"/>
                    </a:p>
                  </a:txBody>
                  <a:tcPr/>
                </a:tc>
              </a:tr>
              <a:tr h="370840">
                <a:tc>
                  <a:txBody>
                    <a:bodyPr/>
                    <a:lstStyle/>
                    <a:p>
                      <a:r>
                        <a:rPr lang="en-US" dirty="0" smtClean="0"/>
                        <a:t>Conclusion</a:t>
                      </a:r>
                      <a:endParaRPr lang="en-IN" dirty="0"/>
                    </a:p>
                  </a:txBody>
                  <a:tcPr/>
                </a:tc>
                <a:tc>
                  <a:txBody>
                    <a:bodyPr/>
                    <a:lstStyle/>
                    <a:p>
                      <a:pPr algn="ctr"/>
                      <a:r>
                        <a:rPr lang="en-IN" dirty="0" smtClean="0"/>
                        <a:t>16</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Copy of the Internship Certificate</a:t>
                      </a:r>
                      <a:endParaRPr lang="en-IN" dirty="0" smtClean="0"/>
                    </a:p>
                  </a:txBody>
                  <a:tcPr/>
                </a:tc>
                <a:tc>
                  <a:txBody>
                    <a:bodyPr/>
                    <a:lstStyle/>
                    <a:p>
                      <a:pPr algn="ctr"/>
                      <a:r>
                        <a:rPr lang="en-IN" dirty="0" smtClean="0"/>
                        <a:t>17</a:t>
                      </a:r>
                      <a:endParaRPr lang="en-IN" dirty="0"/>
                    </a:p>
                  </a:txBody>
                  <a:tcPr/>
                </a:tc>
              </a:tr>
            </a:tbl>
          </a:graphicData>
        </a:graphic>
      </p:graphicFrame>
      <p:sp>
        <p:nvSpPr>
          <p:cNvPr id="4" name="Slide Number Placeholder 3"/>
          <p:cNvSpPr>
            <a:spLocks noGrp="1"/>
          </p:cNvSpPr>
          <p:nvPr>
            <p:ph type="sldNum" sz="quarter" idx="12"/>
          </p:nvPr>
        </p:nvSpPr>
        <p:spPr/>
        <p:txBody>
          <a:bodyPr/>
          <a:lstStyle/>
          <a:p>
            <a:fld id="{8C592886-E571-45D5-8B56-343DC94F8FA6}" type="slidenum">
              <a:rPr kumimoji="0" lang="en-US" smtClean="0"/>
              <a:t>2</a:t>
            </a:fld>
            <a:endParaRPr kumimoji="0" lang="en-US" dirty="0"/>
          </a:p>
        </p:txBody>
      </p:sp>
    </p:spTree>
    <p:extLst>
      <p:ext uri="{BB962C8B-B14F-4D97-AF65-F5344CB8AC3E}">
        <p14:creationId xmlns:p14="http://schemas.microsoft.com/office/powerpoint/2010/main" val="313495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The name of the project is the design and implementation of the Payment Gateway Integration </a:t>
            </a:r>
            <a:r>
              <a:rPr lang="en-US" dirty="0" err="1"/>
              <a:t>Website.An</a:t>
            </a:r>
            <a:r>
              <a:rPr lang="en-US" dirty="0"/>
              <a:t> online payment is a web-based virtual payment method where customers can make the payment and select various methods to pay. The selected method will be </a:t>
            </a:r>
            <a:r>
              <a:rPr lang="en-US" dirty="0" err="1"/>
              <a:t>genarate</a:t>
            </a:r>
            <a:r>
              <a:rPr lang="en-US" dirty="0"/>
              <a:t> to new payment page. This time the website will ask for more information for the transaction. The customer will fill a billing from containing billing details, sender address and his or her payment information like credit card number. The customer will receive an e-mail notification when the payment is successful</a:t>
            </a:r>
            <a:endParaRPr lang="en-US"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t>3</a:t>
            </a:fld>
            <a:endParaRPr kumimoji="0" lang="en-US" dirty="0"/>
          </a:p>
        </p:txBody>
      </p:sp>
    </p:spTree>
    <p:extLst>
      <p:ext uri="{BB962C8B-B14F-4D97-AF65-F5344CB8AC3E}">
        <p14:creationId xmlns:p14="http://schemas.microsoft.com/office/powerpoint/2010/main" val="354340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bg2">
                    <a:lumMod val="60000"/>
                    <a:lumOff val="40000"/>
                  </a:schemeClr>
                </a:solidFill>
              </a:rPr>
              <a:t>PROBLEM STATEMENT </a:t>
            </a:r>
            <a:endParaRPr lang="en-US" dirty="0"/>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r>
              <a:rPr lang="en-US" dirty="0" smtClean="0"/>
              <a:t>Prepare </a:t>
            </a:r>
            <a:r>
              <a:rPr lang="en-US" dirty="0"/>
              <a:t>the </a:t>
            </a:r>
            <a:r>
              <a:rPr lang="en-US" dirty="0" smtClean="0"/>
              <a:t>Web Page for Online Payment using </a:t>
            </a:r>
            <a:r>
              <a:rPr lang="en-US" dirty="0"/>
              <a:t>several </a:t>
            </a:r>
            <a:r>
              <a:rPr lang="en-US" dirty="0" smtClean="0"/>
              <a:t>designing tools.</a:t>
            </a:r>
            <a:endParaRPr lang="en-US" dirty="0"/>
          </a:p>
          <a:p>
            <a:pPr algn="ctr"/>
            <a:r>
              <a:rPr lang="en-US" dirty="0"/>
              <a:t>An online payment is a web-based virtual payment method where customers can make the payment and select various methods to pay.</a:t>
            </a:r>
          </a:p>
        </p:txBody>
      </p:sp>
      <p:sp>
        <p:nvSpPr>
          <p:cNvPr id="4" name="Slide Number Placeholder 3"/>
          <p:cNvSpPr>
            <a:spLocks noGrp="1"/>
          </p:cNvSpPr>
          <p:nvPr>
            <p:ph type="sldNum" sz="quarter" idx="12"/>
          </p:nvPr>
        </p:nvSpPr>
        <p:spPr/>
        <p:txBody>
          <a:bodyPr/>
          <a:lstStyle/>
          <a:p>
            <a:fld id="{8C592886-E571-45D5-8B56-343DC94F8FA6}" type="slidenum">
              <a:rPr kumimoji="0" lang="en-US" smtClean="0"/>
              <a:t>4</a:t>
            </a:fld>
            <a:endParaRPr kumimoji="0" lang="en-US" dirty="0"/>
          </a:p>
        </p:txBody>
      </p:sp>
    </p:spTree>
    <p:extLst>
      <p:ext uri="{BB962C8B-B14F-4D97-AF65-F5344CB8AC3E}">
        <p14:creationId xmlns:p14="http://schemas.microsoft.com/office/powerpoint/2010/main" val="307873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500"/>
                                        <p:tgtEl>
                                          <p:spTgt spid="3">
                                            <p:txEl>
                                              <p:pRg st="2" end="2"/>
                                            </p:txEl>
                                          </p:spTgt>
                                        </p:tgtEl>
                                      </p:cBhvr>
                                    </p:animEffect>
                                  </p:childTnLst>
                                </p:cTn>
                              </p:par>
                            </p:childTnLst>
                          </p:cTn>
                        </p:par>
                        <p:par>
                          <p:cTn id="12" fill="hold">
                            <p:stCondLst>
                              <p:cond delay="2000"/>
                            </p:stCondLst>
                            <p:childTnLst>
                              <p:par>
                                <p:cTn id="13" presetID="10" presetClass="entr" presetSubtype="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TOOLS</a:t>
            </a:r>
            <a:endParaRPr lang="en-US" dirty="0"/>
          </a:p>
        </p:txBody>
      </p:sp>
      <p:sp>
        <p:nvSpPr>
          <p:cNvPr id="3" name="Content Placeholder 2"/>
          <p:cNvSpPr>
            <a:spLocks noGrp="1"/>
          </p:cNvSpPr>
          <p:nvPr>
            <p:ph idx="1"/>
          </p:nvPr>
        </p:nvSpPr>
        <p:spPr/>
        <p:txBody>
          <a:bodyPr/>
          <a:lstStyle/>
          <a:p>
            <a:pPr marL="0" indent="0" algn="just">
              <a:buNone/>
            </a:pPr>
            <a:r>
              <a:rPr lang="en-US" dirty="0" smtClean="0"/>
              <a:t>HTML</a:t>
            </a:r>
          </a:p>
          <a:p>
            <a:pPr marL="0" indent="0" algn="ctr">
              <a:buNone/>
            </a:pPr>
            <a:endParaRPr lang="en-US" dirty="0" smtClean="0"/>
          </a:p>
          <a:p>
            <a:pPr marL="0" indent="0" algn="ctr">
              <a:buNone/>
            </a:pPr>
            <a:r>
              <a:rPr lang="en-US" dirty="0" smtClean="0"/>
              <a:t>		CSS</a:t>
            </a:r>
          </a:p>
          <a:p>
            <a:pPr marL="0" indent="0" algn="just">
              <a:buNone/>
            </a:pPr>
            <a:endParaRPr lang="en-US" dirty="0" smtClean="0"/>
          </a:p>
          <a:p>
            <a:pPr marL="0" indent="0" algn="just">
              <a:buNone/>
            </a:pPr>
            <a:r>
              <a:rPr lang="en-US" dirty="0" smtClean="0"/>
              <a:t>JavaScript</a:t>
            </a:r>
          </a:p>
          <a:p>
            <a:pPr marL="0" indent="0" algn="ctr">
              <a:buNone/>
            </a:pPr>
            <a:endParaRPr lang="en-US" dirty="0" smtClean="0"/>
          </a:p>
          <a:p>
            <a:pPr marL="0" indent="0" algn="ctr">
              <a:buNone/>
            </a:pPr>
            <a:r>
              <a:rPr lang="en-US" dirty="0" smtClean="0"/>
              <a:t>			PayPal </a:t>
            </a:r>
            <a:r>
              <a:rPr lang="en-US" dirty="0"/>
              <a:t>API</a:t>
            </a:r>
          </a:p>
        </p:txBody>
      </p:sp>
      <p:sp>
        <p:nvSpPr>
          <p:cNvPr id="4" name="Slide Number Placeholder 3"/>
          <p:cNvSpPr>
            <a:spLocks noGrp="1"/>
          </p:cNvSpPr>
          <p:nvPr>
            <p:ph type="sldNum" sz="quarter" idx="12"/>
          </p:nvPr>
        </p:nvSpPr>
        <p:spPr/>
        <p:txBody>
          <a:bodyPr/>
          <a:lstStyle/>
          <a:p>
            <a:fld id="{8C592886-E571-45D5-8B56-343DC94F8FA6}" type="slidenum">
              <a:rPr kumimoji="0" lang="en-US" smtClean="0"/>
              <a:t>5</a:t>
            </a:fld>
            <a:endParaRPr kumimoji="0"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537878"/>
            <a:ext cx="1575619" cy="1575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r="50000"/>
          <a:stretch/>
        </p:blipFill>
        <p:spPr bwMode="auto">
          <a:xfrm>
            <a:off x="6098382" y="2722415"/>
            <a:ext cx="1490662"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933056"/>
            <a:ext cx="1949931"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3713" y="5229200"/>
            <a:ext cx="1872208"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4634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2050"/>
                                        </p:tgtEl>
                                        <p:attrNameLst>
                                          <p:attrName>style.visibility</p:attrName>
                                        </p:attrNameLst>
                                      </p:cBhvr>
                                      <p:to>
                                        <p:strVal val="visible"/>
                                      </p:to>
                                    </p:set>
                                    <p:anim calcmode="lin" valueType="num">
                                      <p:cBhvr additive="base">
                                        <p:cTn id="27" dur="1000" fill="hold"/>
                                        <p:tgtEl>
                                          <p:spTgt spid="2050"/>
                                        </p:tgtEl>
                                        <p:attrNameLst>
                                          <p:attrName>ppt_x</p:attrName>
                                        </p:attrNameLst>
                                      </p:cBhvr>
                                      <p:tavLst>
                                        <p:tav tm="0">
                                          <p:val>
                                            <p:strVal val="#ppt_x"/>
                                          </p:val>
                                        </p:tav>
                                        <p:tav tm="100000">
                                          <p:val>
                                            <p:strVal val="#ppt_x"/>
                                          </p:val>
                                        </p:tav>
                                      </p:tavLst>
                                    </p:anim>
                                    <p:anim calcmode="lin" valueType="num">
                                      <p:cBhvr additive="base">
                                        <p:cTn id="28" dur="1000" fill="hold"/>
                                        <p:tgtEl>
                                          <p:spTgt spid="2050"/>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nodeType="afterEffect">
                                  <p:stCondLst>
                                    <p:cond delay="0"/>
                                  </p:stCondLst>
                                  <p:childTnLst>
                                    <p:set>
                                      <p:cBhvr>
                                        <p:cTn id="31" dur="1" fill="hold">
                                          <p:stCondLst>
                                            <p:cond delay="0"/>
                                          </p:stCondLst>
                                        </p:cTn>
                                        <p:tgtEl>
                                          <p:spTgt spid="2052"/>
                                        </p:tgtEl>
                                        <p:attrNameLst>
                                          <p:attrName>style.visibility</p:attrName>
                                        </p:attrNameLst>
                                      </p:cBhvr>
                                      <p:to>
                                        <p:strVal val="visible"/>
                                      </p:to>
                                    </p:set>
                                    <p:anim calcmode="lin" valueType="num">
                                      <p:cBhvr additive="base">
                                        <p:cTn id="32" dur="1000" fill="hold"/>
                                        <p:tgtEl>
                                          <p:spTgt spid="2052"/>
                                        </p:tgtEl>
                                        <p:attrNameLst>
                                          <p:attrName>ppt_x</p:attrName>
                                        </p:attrNameLst>
                                      </p:cBhvr>
                                      <p:tavLst>
                                        <p:tav tm="0">
                                          <p:val>
                                            <p:strVal val="#ppt_x"/>
                                          </p:val>
                                        </p:tav>
                                        <p:tav tm="100000">
                                          <p:val>
                                            <p:strVal val="#ppt_x"/>
                                          </p:val>
                                        </p:tav>
                                      </p:tavLst>
                                    </p:anim>
                                    <p:anim calcmode="lin" valueType="num">
                                      <p:cBhvr additive="base">
                                        <p:cTn id="33" dur="1000" fill="hold"/>
                                        <p:tgtEl>
                                          <p:spTgt spid="2052"/>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nodeType="afterEffect">
                                  <p:stCondLst>
                                    <p:cond delay="0"/>
                                  </p:stCondLst>
                                  <p:childTnLst>
                                    <p:set>
                                      <p:cBhvr>
                                        <p:cTn id="36" dur="1" fill="hold">
                                          <p:stCondLst>
                                            <p:cond delay="0"/>
                                          </p:stCondLst>
                                        </p:cTn>
                                        <p:tgtEl>
                                          <p:spTgt spid="2053"/>
                                        </p:tgtEl>
                                        <p:attrNameLst>
                                          <p:attrName>style.visibility</p:attrName>
                                        </p:attrNameLst>
                                      </p:cBhvr>
                                      <p:to>
                                        <p:strVal val="visible"/>
                                      </p:to>
                                    </p:set>
                                    <p:anim calcmode="lin" valueType="num">
                                      <p:cBhvr additive="base">
                                        <p:cTn id="37" dur="1000" fill="hold"/>
                                        <p:tgtEl>
                                          <p:spTgt spid="2053"/>
                                        </p:tgtEl>
                                        <p:attrNameLst>
                                          <p:attrName>ppt_x</p:attrName>
                                        </p:attrNameLst>
                                      </p:cBhvr>
                                      <p:tavLst>
                                        <p:tav tm="0">
                                          <p:val>
                                            <p:strVal val="#ppt_x"/>
                                          </p:val>
                                        </p:tav>
                                        <p:tav tm="100000">
                                          <p:val>
                                            <p:strVal val="#ppt_x"/>
                                          </p:val>
                                        </p:tav>
                                      </p:tavLst>
                                    </p:anim>
                                    <p:anim calcmode="lin" valueType="num">
                                      <p:cBhvr additive="base">
                                        <p:cTn id="38" dur="1000" fill="hold"/>
                                        <p:tgtEl>
                                          <p:spTgt spid="2053"/>
                                        </p:tgtEl>
                                        <p:attrNameLst>
                                          <p:attrName>ppt_y</p:attrName>
                                        </p:attrNameLst>
                                      </p:cBhvr>
                                      <p:tavLst>
                                        <p:tav tm="0">
                                          <p:val>
                                            <p:strVal val="1+#ppt_h/2"/>
                                          </p:val>
                                        </p:tav>
                                        <p:tav tm="100000">
                                          <p:val>
                                            <p:strVal val="#ppt_y"/>
                                          </p:val>
                                        </p:tav>
                                      </p:tavLst>
                                    </p:anim>
                                  </p:childTnLst>
                                </p:cTn>
                              </p:par>
                            </p:childTnLst>
                          </p:cTn>
                        </p:par>
                        <p:par>
                          <p:cTn id="39" fill="hold">
                            <p:stCondLst>
                              <p:cond delay="5500"/>
                            </p:stCondLst>
                            <p:childTnLst>
                              <p:par>
                                <p:cTn id="40" presetID="2" presetClass="entr" presetSubtype="4" fill="hold" nodeType="afterEffect">
                                  <p:stCondLst>
                                    <p:cond delay="0"/>
                                  </p:stCondLst>
                                  <p:childTnLst>
                                    <p:set>
                                      <p:cBhvr>
                                        <p:cTn id="41" dur="1" fill="hold">
                                          <p:stCondLst>
                                            <p:cond delay="0"/>
                                          </p:stCondLst>
                                        </p:cTn>
                                        <p:tgtEl>
                                          <p:spTgt spid="2054"/>
                                        </p:tgtEl>
                                        <p:attrNameLst>
                                          <p:attrName>style.visibility</p:attrName>
                                        </p:attrNameLst>
                                      </p:cBhvr>
                                      <p:to>
                                        <p:strVal val="visible"/>
                                      </p:to>
                                    </p:set>
                                    <p:anim calcmode="lin" valueType="num">
                                      <p:cBhvr additive="base">
                                        <p:cTn id="42" dur="1000" fill="hold"/>
                                        <p:tgtEl>
                                          <p:spTgt spid="2054"/>
                                        </p:tgtEl>
                                        <p:attrNameLst>
                                          <p:attrName>ppt_x</p:attrName>
                                        </p:attrNameLst>
                                      </p:cBhvr>
                                      <p:tavLst>
                                        <p:tav tm="0">
                                          <p:val>
                                            <p:strVal val="#ppt_x"/>
                                          </p:val>
                                        </p:tav>
                                        <p:tav tm="100000">
                                          <p:val>
                                            <p:strVal val="#ppt_x"/>
                                          </p:val>
                                        </p:tav>
                                      </p:tavLst>
                                    </p:anim>
                                    <p:anim calcmode="lin" valueType="num">
                                      <p:cBhvr additive="base">
                                        <p:cTn id="43" dur="1000" fill="hold"/>
                                        <p:tgtEl>
                                          <p:spTgt spid="20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OVERVIEW OF THE COMPANY</a:t>
            </a:r>
            <a:endParaRPr lang="en-IN" dirty="0"/>
          </a:p>
        </p:txBody>
      </p:sp>
      <p:sp>
        <p:nvSpPr>
          <p:cNvPr id="3" name="Content Placeholder 2"/>
          <p:cNvSpPr>
            <a:spLocks noGrp="1"/>
          </p:cNvSpPr>
          <p:nvPr>
            <p:ph idx="1"/>
          </p:nvPr>
        </p:nvSpPr>
        <p:spPr/>
        <p:txBody>
          <a:bodyPr>
            <a:normAutofit fontScale="70000" lnSpcReduction="20000"/>
          </a:bodyPr>
          <a:lstStyle/>
          <a:p>
            <a:r>
              <a:rPr lang="en-US" dirty="0"/>
              <a:t>The sparks foundation is working to bring parity in education, making sure children </a:t>
            </a:r>
            <a:r>
              <a:rPr lang="en-US" dirty="0" smtClean="0"/>
              <a:t>have equal </a:t>
            </a:r>
            <a:r>
              <a:rPr lang="en-US" dirty="0"/>
              <a:t>opportunity at success, irrespective of the financial background.</a:t>
            </a:r>
          </a:p>
          <a:p>
            <a:endParaRPr lang="en-US" dirty="0"/>
          </a:p>
          <a:p>
            <a:r>
              <a:rPr lang="en-US" dirty="0"/>
              <a:t>Our Vision Statement</a:t>
            </a:r>
          </a:p>
          <a:p>
            <a:pPr marL="0" indent="0" algn="ctr">
              <a:buNone/>
            </a:pPr>
            <a:r>
              <a:rPr lang="en-US" i="1" dirty="0"/>
              <a:t>A world of enabled and connected little minds, building future.</a:t>
            </a:r>
          </a:p>
          <a:p>
            <a:endParaRPr lang="en-US" dirty="0"/>
          </a:p>
          <a:p>
            <a:r>
              <a:rPr lang="en-US" dirty="0"/>
              <a:t>Our Mission </a:t>
            </a:r>
            <a:r>
              <a:rPr lang="en-US" dirty="0" smtClean="0"/>
              <a:t>Statement</a:t>
            </a:r>
            <a:endParaRPr lang="en-US" dirty="0"/>
          </a:p>
          <a:p>
            <a:pPr lvl="1"/>
            <a:r>
              <a:rPr lang="en-US" i="1" dirty="0" smtClean="0"/>
              <a:t>Statement: To </a:t>
            </a:r>
            <a:r>
              <a:rPr lang="en-US" i="1" dirty="0"/>
              <a:t>inspire students, help them innovate and let them integrate to build the next generation</a:t>
            </a:r>
          </a:p>
          <a:p>
            <a:pPr lvl="1"/>
            <a:r>
              <a:rPr lang="en-US" i="1" dirty="0"/>
              <a:t>humankind.</a:t>
            </a:r>
          </a:p>
          <a:p>
            <a:pPr lvl="1"/>
            <a:r>
              <a:rPr lang="en-US" i="1" dirty="0" smtClean="0"/>
              <a:t>Inspire: To </a:t>
            </a:r>
            <a:r>
              <a:rPr lang="en-US" i="1" dirty="0"/>
              <a:t>inspire, motivate and encourage students to learn, create and help build a better society.</a:t>
            </a:r>
          </a:p>
          <a:p>
            <a:pPr lvl="1"/>
            <a:r>
              <a:rPr lang="en-US" i="1" dirty="0" smtClean="0"/>
              <a:t>Innovate: To </a:t>
            </a:r>
            <a:r>
              <a:rPr lang="en-US" i="1" dirty="0"/>
              <a:t>teach new ways of thinking, to innovate and solve the problems on their own.</a:t>
            </a:r>
          </a:p>
          <a:p>
            <a:pPr lvl="1"/>
            <a:r>
              <a:rPr lang="en-US" i="1" dirty="0" smtClean="0"/>
              <a:t>Integrate: To </a:t>
            </a:r>
            <a:r>
              <a:rPr lang="en-US" i="1" dirty="0"/>
              <a:t>let the students integrate, and help each other, learn from each other and do well together</a:t>
            </a:r>
            <a:r>
              <a:rPr lang="en-US" i="1" dirty="0" smtClean="0"/>
              <a:t>.</a:t>
            </a:r>
            <a:endParaRPr lang="en-US" i="1"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t>6</a:t>
            </a:fld>
            <a:endParaRPr kumimoji="0" lang="en-US" dirty="0"/>
          </a:p>
        </p:txBody>
      </p:sp>
    </p:spTree>
    <p:extLst>
      <p:ext uri="{BB962C8B-B14F-4D97-AF65-F5344CB8AC3E}">
        <p14:creationId xmlns:p14="http://schemas.microsoft.com/office/powerpoint/2010/main" val="10581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SPECIALIZATION OF THE COMPANY</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Sparks Foundation also give many services </a:t>
            </a:r>
            <a:r>
              <a:rPr lang="en-US" dirty="0" smtClean="0"/>
              <a:t>like</a:t>
            </a:r>
            <a:endParaRPr lang="en-US" dirty="0"/>
          </a:p>
          <a:p>
            <a:pPr lvl="1"/>
            <a:r>
              <a:rPr lang="en-US" dirty="0" smtClean="0"/>
              <a:t>Software </a:t>
            </a:r>
            <a:r>
              <a:rPr lang="en-US" dirty="0"/>
              <a:t>development.</a:t>
            </a:r>
          </a:p>
          <a:p>
            <a:pPr lvl="1"/>
            <a:r>
              <a:rPr lang="en-US" dirty="0" smtClean="0"/>
              <a:t>Software </a:t>
            </a:r>
            <a:r>
              <a:rPr lang="en-US" dirty="0"/>
              <a:t>Development Kit</a:t>
            </a:r>
          </a:p>
          <a:p>
            <a:pPr lvl="1"/>
            <a:r>
              <a:rPr lang="en-US" dirty="0" smtClean="0"/>
              <a:t>Website </a:t>
            </a:r>
            <a:r>
              <a:rPr lang="en-US" dirty="0"/>
              <a:t>development.</a:t>
            </a:r>
          </a:p>
          <a:p>
            <a:pPr lvl="1"/>
            <a:r>
              <a:rPr lang="en-US" dirty="0" smtClean="0"/>
              <a:t>Mobile </a:t>
            </a:r>
            <a:r>
              <a:rPr lang="en-US" dirty="0"/>
              <a:t>app development.</a:t>
            </a:r>
          </a:p>
          <a:p>
            <a:pPr lvl="1"/>
            <a:r>
              <a:rPr lang="en-US" dirty="0" smtClean="0"/>
              <a:t>CRM</a:t>
            </a:r>
            <a:endParaRPr lang="en-US" dirty="0"/>
          </a:p>
          <a:p>
            <a:pPr lvl="1"/>
            <a:r>
              <a:rPr lang="en-US" dirty="0" smtClean="0"/>
              <a:t>Inventory </a:t>
            </a:r>
            <a:r>
              <a:rPr lang="en-US" dirty="0"/>
              <a:t>management</a:t>
            </a:r>
          </a:p>
          <a:p>
            <a:pPr lvl="1"/>
            <a:r>
              <a:rPr lang="en-US" dirty="0" smtClean="0"/>
              <a:t>Analytic</a:t>
            </a:r>
            <a:r>
              <a:rPr lang="en-US" dirty="0"/>
              <a:t>, Reporting and Big Data solutions</a:t>
            </a:r>
          </a:p>
          <a:p>
            <a:pPr lvl="1"/>
            <a:r>
              <a:rPr lang="en-US" dirty="0" smtClean="0"/>
              <a:t>Dedicated </a:t>
            </a:r>
            <a:r>
              <a:rPr lang="en-US" dirty="0"/>
              <a:t>Support Team</a:t>
            </a:r>
          </a:p>
          <a:p>
            <a:pPr lvl="1"/>
            <a:r>
              <a:rPr lang="en-US" dirty="0" smtClean="0"/>
              <a:t>Value </a:t>
            </a:r>
            <a:r>
              <a:rPr lang="en-US" dirty="0"/>
              <a:t>Added Service Design </a:t>
            </a:r>
            <a:r>
              <a:rPr lang="en-US" dirty="0" smtClean="0"/>
              <a:t>&amp;</a:t>
            </a:r>
            <a:r>
              <a:rPr lang="en-US" dirty="0"/>
              <a:t> </a:t>
            </a:r>
            <a:r>
              <a:rPr lang="en-US" dirty="0" smtClean="0"/>
              <a:t>Implementation</a:t>
            </a:r>
            <a:endParaRPr lang="en-IN" dirty="0"/>
          </a:p>
          <a:p>
            <a:endParaRPr lang="en-IN"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t>7</a:t>
            </a:fld>
            <a:endParaRPr kumimoji="0" lang="en-US" dirty="0"/>
          </a:p>
        </p:txBody>
      </p:sp>
    </p:spTree>
    <p:extLst>
      <p:ext uri="{BB962C8B-B14F-4D97-AF65-F5344CB8AC3E}">
        <p14:creationId xmlns:p14="http://schemas.microsoft.com/office/powerpoint/2010/main" val="302783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t>OVERVIEW OF THE ACTIVITIES CARRIED OUT DURING THE INTERNSHIP</a:t>
            </a:r>
            <a:endParaRPr lang="en-IN" sz="2800" b="1" dirty="0"/>
          </a:p>
        </p:txBody>
      </p:sp>
      <p:sp>
        <p:nvSpPr>
          <p:cNvPr id="3" name="Content Placeholder 2"/>
          <p:cNvSpPr>
            <a:spLocks noGrp="1"/>
          </p:cNvSpPr>
          <p:nvPr>
            <p:ph idx="1"/>
          </p:nvPr>
        </p:nvSpPr>
        <p:spPr/>
        <p:txBody>
          <a:bodyPr>
            <a:normAutofit/>
          </a:bodyPr>
          <a:lstStyle/>
          <a:p>
            <a:pPr algn="just"/>
            <a:r>
              <a:rPr lang="en-US" dirty="0" smtClean="0"/>
              <a:t>.</a:t>
            </a:r>
            <a:endParaRPr lang="en-IN" dirty="0"/>
          </a:p>
        </p:txBody>
      </p:sp>
      <p:sp>
        <p:nvSpPr>
          <p:cNvPr id="4" name="Slide Number Placeholder 3"/>
          <p:cNvSpPr>
            <a:spLocks noGrp="1"/>
          </p:cNvSpPr>
          <p:nvPr>
            <p:ph type="sldNum" sz="quarter" idx="12"/>
          </p:nvPr>
        </p:nvSpPr>
        <p:spPr/>
        <p:txBody>
          <a:bodyPr/>
          <a:lstStyle/>
          <a:p>
            <a:fld id="{8C592886-E571-45D5-8B56-343DC94F8FA6}" type="slidenum">
              <a:rPr kumimoji="0" lang="en-US" smtClean="0"/>
              <a:t>8</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478155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284936" y="2996952"/>
            <a:ext cx="3528392" cy="2308324"/>
          </a:xfrm>
          <a:prstGeom prst="rect">
            <a:avLst/>
          </a:prstGeom>
          <a:noFill/>
        </p:spPr>
        <p:txBody>
          <a:bodyPr wrap="square" rtlCol="0">
            <a:spAutoFit/>
          </a:bodyPr>
          <a:lstStyle/>
          <a:p>
            <a:r>
              <a:rPr lang="en-US" sz="3600" dirty="0" smtClean="0"/>
              <a:t>Front page of the website design using HTML,CSS.</a:t>
            </a:r>
            <a:endParaRPr lang="en-US" sz="3600" dirty="0"/>
          </a:p>
        </p:txBody>
      </p:sp>
    </p:spTree>
    <p:extLst>
      <p:ext uri="{BB962C8B-B14F-4D97-AF65-F5344CB8AC3E}">
        <p14:creationId xmlns:p14="http://schemas.microsoft.com/office/powerpoint/2010/main" val="46024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 calcmode="lin" valueType="num">
                                      <p:cBhvr additive="base">
                                        <p:cTn id="11" dur="1000" fill="hold"/>
                                        <p:tgtEl>
                                          <p:spTgt spid="3074"/>
                                        </p:tgtEl>
                                        <p:attrNameLst>
                                          <p:attrName>ppt_x</p:attrName>
                                        </p:attrNameLst>
                                      </p:cBhvr>
                                      <p:tavLst>
                                        <p:tav tm="0">
                                          <p:val>
                                            <p:strVal val="#ppt_x"/>
                                          </p:val>
                                        </p:tav>
                                        <p:tav tm="100000">
                                          <p:val>
                                            <p:strVal val="#ppt_x"/>
                                          </p:val>
                                        </p:tav>
                                      </p:tavLst>
                                    </p:anim>
                                    <p:anim calcmode="lin" valueType="num">
                                      <p:cBhvr additive="base">
                                        <p:cTn id="12" dur="1000" fill="hold"/>
                                        <p:tgtEl>
                                          <p:spTgt spid="3074"/>
                                        </p:tgtEl>
                                        <p:attrNameLst>
                                          <p:attrName>ppt_y</p:attrName>
                                        </p:attrNameLst>
                                      </p:cBhvr>
                                      <p:tavLst>
                                        <p:tav tm="0">
                                          <p:val>
                                            <p:strVal val="1+#ppt_h/2"/>
                                          </p:val>
                                        </p:tav>
                                        <p:tav tm="100000">
                                          <p:val>
                                            <p:strVal val="#ppt_y"/>
                                          </p:val>
                                        </p:tav>
                                      </p:tavLst>
                                    </p:anim>
                                  </p:childTnLst>
                                </p:cTn>
                              </p:par>
                            </p:childTnLst>
                          </p:cTn>
                        </p:par>
                        <p:par>
                          <p:cTn id="13" fill="hold">
                            <p:stCondLst>
                              <p:cond delay="1500"/>
                            </p:stCondLst>
                            <p:childTnLst>
                              <p:par>
                                <p:cTn id="14" presetID="42"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C592886-E571-45D5-8B56-343DC94F8FA6}" type="slidenum">
              <a:rPr kumimoji="0" lang="en-US" smtClean="0"/>
              <a:t>9</a:t>
            </a:fld>
            <a:endParaRPr kumimoji="0"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7841" y="620688"/>
            <a:ext cx="6049963"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1623341" y="5264100"/>
            <a:ext cx="6312947" cy="707886"/>
          </a:xfrm>
          <a:prstGeom prst="rect">
            <a:avLst/>
          </a:prstGeom>
        </p:spPr>
        <p:txBody>
          <a:bodyPr wrap="none">
            <a:spAutoFit/>
          </a:bodyPr>
          <a:lstStyle/>
          <a:p>
            <a:pPr algn="ctr"/>
            <a:r>
              <a:rPr lang="en-US" sz="4000" dirty="0"/>
              <a:t>Sign-up page for the donation</a:t>
            </a:r>
            <a:endParaRPr lang="en-US" sz="4000" dirty="0"/>
          </a:p>
        </p:txBody>
      </p:sp>
    </p:spTree>
    <p:extLst>
      <p:ext uri="{BB962C8B-B14F-4D97-AF65-F5344CB8AC3E}">
        <p14:creationId xmlns:p14="http://schemas.microsoft.com/office/powerpoint/2010/main" val="139732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1000" fill="hold"/>
                                        <p:tgtEl>
                                          <p:spTgt spid="5122"/>
                                        </p:tgtEl>
                                        <p:attrNameLst>
                                          <p:attrName>ppt_x</p:attrName>
                                        </p:attrNameLst>
                                      </p:cBhvr>
                                      <p:tavLst>
                                        <p:tav tm="0">
                                          <p:val>
                                            <p:strVal val="#ppt_x"/>
                                          </p:val>
                                        </p:tav>
                                        <p:tav tm="100000">
                                          <p:val>
                                            <p:strVal val="#ppt_x"/>
                                          </p:val>
                                        </p:tav>
                                      </p:tavLst>
                                    </p:anim>
                                    <p:anim calcmode="lin" valueType="num">
                                      <p:cBhvr additive="base">
                                        <p:cTn id="8" dur="1000" fill="hold"/>
                                        <p:tgtEl>
                                          <p:spTgt spid="512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6" presetClass="entr" presetSubtype="2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Custom 1">
      <a:majorFont>
        <a:latin typeface="Times New Roman"/>
        <a:ea typeface=""/>
        <a:cs typeface=""/>
      </a:majorFont>
      <a:minorFont>
        <a:latin typeface="Times New Roman"/>
        <a:ea typeface=""/>
        <a:cs typeface=""/>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671</TotalTime>
  <Words>902</Words>
  <Application>Microsoft Office PowerPoint</Application>
  <PresentationFormat>On-screen Show (4:3)</PresentationFormat>
  <Paragraphs>169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Foundry</vt:lpstr>
      <vt:lpstr>SUMMER INTERNSHIP PRESENTATION</vt:lpstr>
      <vt:lpstr>CONTENTS</vt:lpstr>
      <vt:lpstr>INTRODUCTION</vt:lpstr>
      <vt:lpstr>PROBLEM STATEMENT </vt:lpstr>
      <vt:lpstr>TOOLS</vt:lpstr>
      <vt:lpstr>OVERVIEW OF THE COMPANY</vt:lpstr>
      <vt:lpstr>SPECIALIZATION OF THE COMPANY</vt:lpstr>
      <vt:lpstr>OVERVIEW OF THE ACTIVITIES CARRIED OUT DURING THE INTERNSHIP</vt:lpstr>
      <vt:lpstr>PowerPoint Presentation</vt:lpstr>
      <vt:lpstr>PowerPoint Presentation</vt:lpstr>
      <vt:lpstr>SPECIFIC DETAILS OF THE WORK CARRIED OUT AT THE COMPANY</vt:lpstr>
      <vt:lpstr>LESSONS LEARNED</vt:lpstr>
      <vt:lpstr>PowerPoint Presentation</vt:lpstr>
      <vt:lpstr>PowerPoint Presentation</vt:lpstr>
      <vt:lpstr>PowerPoint Presentation</vt:lpstr>
      <vt:lpstr>CONCLUSION</vt:lpstr>
      <vt:lpstr>INTERNSHIP CERTIFICATE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SUMMER INTERNSHIP PRESENTATION</dc:title>
  <dc:creator>Admin</dc:creator>
  <cp:lastModifiedBy>Zeeshan</cp:lastModifiedBy>
  <cp:revision>22</cp:revision>
  <dcterms:created xsi:type="dcterms:W3CDTF">2022-02-21T22:32:51Z</dcterms:created>
  <dcterms:modified xsi:type="dcterms:W3CDTF">2022-02-22T19:45:19Z</dcterms:modified>
</cp:coreProperties>
</file>