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  <p:sldId id="277" r:id="rId20"/>
    <p:sldId id="272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4"/>
    <a:srgbClr val="E6F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28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rgbClr val="E6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3762647-56B2-4567-B89C-4A8262A17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39692"/>
          </a:xfrm>
          <a:prstGeom prst="rect">
            <a:avLst/>
          </a:prstGeom>
        </p:spPr>
      </p:pic>
      <p:pic>
        <p:nvPicPr>
          <p:cNvPr id="1028" name="Picture 4" descr="Résultat de recherche d'images pour &quot;angular ts&quot;">
            <a:extLst>
              <a:ext uri="{FF2B5EF4-FFF2-40B4-BE49-F238E27FC236}">
                <a16:creationId xmlns:a16="http://schemas.microsoft.com/office/drawing/2014/main" id="{7236AC76-FCCF-4D62-9BE0-2962C968BC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946" y="4015191"/>
            <a:ext cx="1722931" cy="90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html css js&quot;">
            <a:extLst>
              <a:ext uri="{FF2B5EF4-FFF2-40B4-BE49-F238E27FC236}">
                <a16:creationId xmlns:a16="http://schemas.microsoft.com/office/drawing/2014/main" id="{5E16947B-37E3-455A-88F0-8DD474B985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946" y="2450231"/>
            <a:ext cx="689020" cy="55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76C1491-6A09-4E87-99A4-65D931CB14B8}"/>
              </a:ext>
            </a:extLst>
          </p:cNvPr>
          <p:cNvSpPr txBox="1"/>
          <p:nvPr userDrawn="1"/>
        </p:nvSpPr>
        <p:spPr>
          <a:xfrm>
            <a:off x="0" y="589256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rPr>
              <a:t>DOCUKOTA POC PROJECT 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rPr>
              <a:t>:  </a:t>
            </a:r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rPr>
              <a:t>PROJET DE RECOMMANDATION DES DOCUMENTATIONS &amp; TECHNOLOGIES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773CD8C-63D4-4251-BFA9-EDD707EB2CF0}"/>
              </a:ext>
            </a:extLst>
          </p:cNvPr>
          <p:cNvSpPr txBox="1"/>
          <p:nvPr userDrawn="1"/>
        </p:nvSpPr>
        <p:spPr>
          <a:xfrm>
            <a:off x="309093" y="176982"/>
            <a:ext cx="29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ZOMORODA-CHALLENGE # 1</a:t>
            </a:r>
          </a:p>
        </p:txBody>
      </p:sp>
    </p:spTree>
    <p:extLst>
      <p:ext uri="{BB962C8B-B14F-4D97-AF65-F5344CB8AC3E}">
        <p14:creationId xmlns:p14="http://schemas.microsoft.com/office/powerpoint/2010/main" val="374714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E4B285-CCFA-44E8-B48D-EEDEEBA300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6145-07B4-4617-84F3-196883DF9A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73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ésultat de recherche d'images pour &quot;cercle&quot;">
            <a:extLst>
              <a:ext uri="{FF2B5EF4-FFF2-40B4-BE49-F238E27FC236}">
                <a16:creationId xmlns:a16="http://schemas.microsoft.com/office/drawing/2014/main" id="{464584C8-B45A-411E-9B91-8AA06A9BAF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1" y="38637"/>
            <a:ext cx="893633" cy="87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ésultat de recherche d'images pour &quot;document&quot;">
            <a:extLst>
              <a:ext uri="{FF2B5EF4-FFF2-40B4-BE49-F238E27FC236}">
                <a16:creationId xmlns:a16="http://schemas.microsoft.com/office/drawing/2014/main" id="{D21F14C4-CE72-4CC8-A7D6-3B13B44718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22" y="219678"/>
            <a:ext cx="571408" cy="51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89EFAC1-C0B4-4E4A-A7FB-DEBD36A5F48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39341" y="168632"/>
            <a:ext cx="10938010" cy="67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fr-F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  <a:cs typeface="+mj-cs"/>
              </a:defRPr>
            </a:lvl1pPr>
          </a:lstStyle>
          <a:p>
            <a:pPr marL="342900" lvl="0" indent="-571500">
              <a:spcBef>
                <a:spcPct val="0"/>
              </a:spcBef>
            </a:pPr>
            <a:r>
              <a:rPr lang="fr-FR" dirty="0"/>
              <a:t>Modifiez le titre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A1A05300-3135-40DC-8E5A-5AC2C1DA18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1531" y="1054458"/>
            <a:ext cx="10805820" cy="448345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5F0919ED-2EDA-4318-AC6C-40DBC11CFC1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DB6145-07B4-4617-84F3-196883DF9A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26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ésultat de recherche d'images pour &quot;cercle&quot;">
            <a:extLst>
              <a:ext uri="{FF2B5EF4-FFF2-40B4-BE49-F238E27FC236}">
                <a16:creationId xmlns:a16="http://schemas.microsoft.com/office/drawing/2014/main" id="{464584C8-B45A-411E-9B91-8AA06A9BAF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1" y="38637"/>
            <a:ext cx="893633" cy="87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ésultat de recherche d'images pour &quot;document&quot;">
            <a:extLst>
              <a:ext uri="{FF2B5EF4-FFF2-40B4-BE49-F238E27FC236}">
                <a16:creationId xmlns:a16="http://schemas.microsoft.com/office/drawing/2014/main" id="{D21F14C4-CE72-4CC8-A7D6-3B13B44718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22" y="219678"/>
            <a:ext cx="571408" cy="51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89EFAC1-C0B4-4E4A-A7FB-DEBD36A5F48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39341" y="168632"/>
            <a:ext cx="10938010" cy="67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fr-F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  <a:cs typeface="+mj-cs"/>
              </a:defRPr>
            </a:lvl1pPr>
          </a:lstStyle>
          <a:p>
            <a:pPr marL="342900" lvl="0" indent="-571500">
              <a:spcBef>
                <a:spcPct val="0"/>
              </a:spcBef>
            </a:pPr>
            <a:r>
              <a:rPr lang="fr-FR" dirty="0"/>
              <a:t>Modifiez le titre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5F0919ED-2EDA-4318-AC6C-40DBC11CFC1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DB6145-07B4-4617-84F3-196883DF9A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48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50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associée">
            <a:extLst>
              <a:ext uri="{FF2B5EF4-FFF2-40B4-BE49-F238E27FC236}">
                <a16:creationId xmlns:a16="http://schemas.microsoft.com/office/drawing/2014/main" id="{B1B9D5D9-7CF1-430A-B7C9-16B98593E4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72100"/>
            <a:ext cx="95250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F2048C0-93DC-47D6-A912-18D7A020D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3103" y="6394986"/>
            <a:ext cx="8832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B6145-07B4-4617-84F3-196883DF9AB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titre 8">
            <a:extLst>
              <a:ext uri="{FF2B5EF4-FFF2-40B4-BE49-F238E27FC236}">
                <a16:creationId xmlns:a16="http://schemas.microsoft.com/office/drawing/2014/main" id="{FCCE56E1-A33A-4A91-9D70-12774206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AF3193E-D9A6-4569-A32C-DA62BEF16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2584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4" r:id="rId2"/>
    <p:sldLayoutId id="214748367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kota-poc.firebaseio.com/articles/bd21a3c0-b60b-4784-a026-8678f0d5ef12.json" TargetMode="External"/><Relationship Id="rId2" Type="http://schemas.openxmlformats.org/officeDocument/2006/relationships/hyperlink" Target="https://docukota-poc.firebaseio.com/criteria.json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hyperlink" Target="https://docukota-poc.firebaseio.com/articles/bd21a3c0-b60b-4784-a026-8678f0d5ef12/-LxrSc9oxG-hbb7DLXWm.json" TargetMode="Externa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hyperlink" Target="https://docukota-poc.firebaseio.com/articles/bd21a3c0-b60b-4784-a026-8678f0d5ef12/identifiant.json" TargetMode="External"/><Relationship Id="rId5" Type="http://schemas.openxmlformats.org/officeDocument/2006/relationships/hyperlink" Target="https://docukota-poc.firebaseio.com/articles/bd21a3c0-b60b-4784-a026-8678f0d5ef12.json" TargetMode="External"/><Relationship Id="rId4" Type="http://schemas.openxmlformats.org/officeDocument/2006/relationships/image" Target="../media/image2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384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7EF1BBA-0DD4-491A-BB69-5B0A286B54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PAGE DE SELECTION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7BDBAB8-D32E-44E4-B1B4-500D0AEBB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332" y="839137"/>
            <a:ext cx="6758457" cy="461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7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7EF1BBA-0DD4-491A-BB69-5B0A286B54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SELECTION DES ARTICLES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414637A-62AB-4735-BDC5-25E40A57C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89" y="1190129"/>
            <a:ext cx="3867690" cy="4220164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70077AB-FA0B-4038-83F2-EF6CCBE4ED74}"/>
              </a:ext>
            </a:extLst>
          </p:cNvPr>
          <p:cNvCxnSpPr>
            <a:stCxn id="4" idx="3"/>
          </p:cNvCxnSpPr>
          <p:nvPr/>
        </p:nvCxnSpPr>
        <p:spPr>
          <a:xfrm>
            <a:off x="4816879" y="3300211"/>
            <a:ext cx="2917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D2F9352D-58D4-4A68-80EE-EB12BE462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248" y="1100508"/>
            <a:ext cx="3943900" cy="4258269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E1462F6-E10E-4A36-AFD3-AEF7D34AD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277" y="5427268"/>
            <a:ext cx="565597" cy="56559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3563685-4239-4A3E-A4FE-82D6BD6E3607}"/>
              </a:ext>
            </a:extLst>
          </p:cNvPr>
          <p:cNvSpPr txBox="1"/>
          <p:nvPr/>
        </p:nvSpPr>
        <p:spPr>
          <a:xfrm>
            <a:off x="8016874" y="5362966"/>
            <a:ext cx="385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La classe CSS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 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selected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» </a:t>
            </a:r>
            <a:r>
              <a:rPr lang="fr-FR" dirty="0">
                <a:solidFill>
                  <a:srgbClr val="FF0000"/>
                </a:solidFill>
              </a:rPr>
              <a:t>existe déjà dans le </a:t>
            </a:r>
            <a:r>
              <a:rPr lang="fr-FR" dirty="0" err="1">
                <a:solidFill>
                  <a:srgbClr val="FF0000"/>
                </a:solidFill>
              </a:rPr>
              <a:t>template</a:t>
            </a:r>
            <a:r>
              <a:rPr lang="fr-F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6572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D645AD5-E32A-4C17-BDFD-6F9920D52D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PAGE D’ATTRIBUTION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65EBE98-9BFC-4AFE-A7C1-37939EAC3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990" y="1001332"/>
            <a:ext cx="7292020" cy="437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45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B07BD48-D736-4417-8288-307A3ECA64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VIGNETTE ATTRIBUTION ARTICLE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01F8E4E-53BE-4F7E-8196-153752C96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202" y="929290"/>
            <a:ext cx="3234308" cy="431241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25AE536-17E6-4A0B-BE9C-21C9ADB2C674}"/>
              </a:ext>
            </a:extLst>
          </p:cNvPr>
          <p:cNvSpPr txBox="1"/>
          <p:nvPr/>
        </p:nvSpPr>
        <p:spPr>
          <a:xfrm>
            <a:off x="6987492" y="1578668"/>
            <a:ext cx="3696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 clic, apparaît un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tooltip</a:t>
            </a:r>
            <a:r>
              <a:rPr lang="fr-FR" dirty="0"/>
              <a:t> ou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pop-up</a:t>
            </a:r>
            <a:r>
              <a:rPr lang="fr-FR" dirty="0"/>
              <a:t> de la description !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BA84ABA-B5F7-482C-9552-387232E6E8F1}"/>
              </a:ext>
            </a:extLst>
          </p:cNvPr>
          <p:cNvCxnSpPr>
            <a:stCxn id="4" idx="1"/>
          </p:cNvCxnSpPr>
          <p:nvPr/>
        </p:nvCxnSpPr>
        <p:spPr>
          <a:xfrm flipH="1">
            <a:off x="5035639" y="1901834"/>
            <a:ext cx="1951853" cy="212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71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B07BD48-D736-4417-8288-307A3ECA64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VIGNETTE ATTRIBUTION ARTICLE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01F8E4E-53BE-4F7E-8196-153752C96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202" y="929290"/>
            <a:ext cx="3234308" cy="431241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25AE536-17E6-4A0B-BE9C-21C9ADB2C674}"/>
              </a:ext>
            </a:extLst>
          </p:cNvPr>
          <p:cNvSpPr txBox="1"/>
          <p:nvPr/>
        </p:nvSpPr>
        <p:spPr>
          <a:xfrm>
            <a:off x="6987492" y="1578668"/>
            <a:ext cx="3696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 clic, apparaît avec une bordure en </a:t>
            </a:r>
            <a:r>
              <a:rPr lang="fr-F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</a:t>
            </a:r>
            <a:r>
              <a:rPr lang="fr-FR" dirty="0"/>
              <a:t> pour insigne qu’il est attribué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BA84ABA-B5F7-482C-9552-387232E6E8F1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4430332" y="1901834"/>
            <a:ext cx="2557160" cy="299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76D3A44-56D2-4B44-B3EC-BB023C4703ED}"/>
              </a:ext>
            </a:extLst>
          </p:cNvPr>
          <p:cNvSpPr/>
          <p:nvPr/>
        </p:nvSpPr>
        <p:spPr>
          <a:xfrm>
            <a:off x="3928056" y="4700789"/>
            <a:ext cx="502276" cy="3992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AC11FFC-CB3D-4571-B31C-74756B71D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606" y="2998128"/>
            <a:ext cx="1401450" cy="140145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8915CC5-2C11-4798-9EF6-50B867A6D72F}"/>
              </a:ext>
            </a:extLst>
          </p:cNvPr>
          <p:cNvSpPr txBox="1"/>
          <p:nvPr/>
        </p:nvSpPr>
        <p:spPr>
          <a:xfrm>
            <a:off x="7340056" y="3085496"/>
            <a:ext cx="4785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Si le critère est déjà attribué dans le socle de données, alors, il doit apparaître avec une bordure en vert, l’image et le texte grisé, et non cliquable !</a:t>
            </a:r>
          </a:p>
        </p:txBody>
      </p:sp>
    </p:spTree>
    <p:extLst>
      <p:ext uri="{BB962C8B-B14F-4D97-AF65-F5344CB8AC3E}">
        <p14:creationId xmlns:p14="http://schemas.microsoft.com/office/powerpoint/2010/main" val="3151026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B07BD48-D736-4417-8288-307A3ECA64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VIGNETTE ATTRIBUTION ARTICLE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01F8E4E-53BE-4F7E-8196-153752C96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202" y="929290"/>
            <a:ext cx="3234308" cy="431241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25AE536-17E6-4A0B-BE9C-21C9ADB2C674}"/>
              </a:ext>
            </a:extLst>
          </p:cNvPr>
          <p:cNvSpPr txBox="1"/>
          <p:nvPr/>
        </p:nvSpPr>
        <p:spPr>
          <a:xfrm>
            <a:off x="6987492" y="1578668"/>
            <a:ext cx="3696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Si un lien est vide ou </a:t>
            </a:r>
            <a:r>
              <a:rPr lang="fr-FR" dirty="0" err="1">
                <a:solidFill>
                  <a:srgbClr val="FF0000"/>
                </a:solidFill>
              </a:rPr>
              <a:t>null</a:t>
            </a:r>
            <a:r>
              <a:rPr lang="fr-FR" dirty="0">
                <a:solidFill>
                  <a:srgbClr val="FF0000"/>
                </a:solidFill>
              </a:rPr>
              <a:t>, ne pas montrer ce lien.</a:t>
            </a:r>
          </a:p>
          <a:p>
            <a:r>
              <a:rPr lang="fr-FR" dirty="0"/>
              <a:t>Au clic, afficher un pop-up avec un </a:t>
            </a:r>
            <a:r>
              <a:rPr lang="fr-FR" dirty="0" err="1"/>
              <a:t>iframe</a:t>
            </a:r>
            <a:r>
              <a:rPr lang="fr-FR" dirty="0"/>
              <a:t> avec le contenu du lien.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BA84ABA-B5F7-482C-9552-387232E6E8F1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>
            <a:off x="4275786" y="2178833"/>
            <a:ext cx="2711706" cy="226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AA0C018-0398-47B8-BA5D-3FE05EA03F8B}"/>
              </a:ext>
            </a:extLst>
          </p:cNvPr>
          <p:cNvSpPr/>
          <p:nvPr/>
        </p:nvSpPr>
        <p:spPr>
          <a:xfrm>
            <a:off x="2846231" y="4340180"/>
            <a:ext cx="1429555" cy="20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147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B07BD48-D736-4417-8288-307A3ECA64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VIGNETTE ATTRIBUTION ARTICLE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01F8E4E-53BE-4F7E-8196-153752C96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202" y="929290"/>
            <a:ext cx="3234308" cy="431241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25AE536-17E6-4A0B-BE9C-21C9ADB2C674}"/>
              </a:ext>
            </a:extLst>
          </p:cNvPr>
          <p:cNvSpPr txBox="1"/>
          <p:nvPr/>
        </p:nvSpPr>
        <p:spPr>
          <a:xfrm>
            <a:off x="6987492" y="1578668"/>
            <a:ext cx="3696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Penser à proposer un bouton pour télécharger l’article depuis le pop-up.</a:t>
            </a:r>
          </a:p>
          <a:p>
            <a:r>
              <a:rPr lang="fr-FR" dirty="0">
                <a:solidFill>
                  <a:srgbClr val="FF0000"/>
                </a:solidFill>
              </a:rPr>
              <a:t>Et de l’afficher en même temps.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BA84ABA-B5F7-482C-9552-387232E6E8F1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>
            <a:off x="3348508" y="2040333"/>
            <a:ext cx="3638984" cy="239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AA0C018-0398-47B8-BA5D-3FE05EA03F8B}"/>
              </a:ext>
            </a:extLst>
          </p:cNvPr>
          <p:cNvSpPr/>
          <p:nvPr/>
        </p:nvSpPr>
        <p:spPr>
          <a:xfrm>
            <a:off x="2846232" y="4340180"/>
            <a:ext cx="502276" cy="180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42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F334E9-DE71-451E-8E29-3CA8078413C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DECONNECTION :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74553D-2291-4BAD-84C6-B6AD50AF91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910625"/>
            <a:ext cx="12192000" cy="670505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 clic, doit afficher d’abord un pop-up de confirmation de la désinscription !</a:t>
            </a:r>
          </a:p>
        </p:txBody>
      </p:sp>
      <p:pic>
        <p:nvPicPr>
          <p:cNvPr id="2052" name="Picture 4" descr="http://localhost:4200/assets/images/logout.png">
            <a:extLst>
              <a:ext uri="{FF2B5EF4-FFF2-40B4-BE49-F238E27FC236}">
                <a16:creationId xmlns:a16="http://schemas.microsoft.com/office/drawing/2014/main" id="{3B9B98E8-F388-4553-98EE-D18C0D72F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653" y="1229932"/>
            <a:ext cx="1680693" cy="168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937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08559CE-6A11-4450-83AA-2193D931AA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REMARQUE :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4CAE2D-FDA2-45F9-AC9B-6B46BF7F64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39341" y="1608250"/>
            <a:ext cx="10805820" cy="2706173"/>
          </a:xfrm>
        </p:spPr>
        <p:txBody>
          <a:bodyPr>
            <a:norm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PUISQUE LES COMPORTEMENT JAVASCRIPT VONT ÊTRE IMPLEMENTER EN ANGULAR … NOUS AVONS INTERDIT À L’EQUIPE DE RÉALISATION DES MAQUETTES FRONT-END DE METTRE DES COMPORTEMENT JS !</a:t>
            </a:r>
          </a:p>
        </p:txBody>
      </p:sp>
    </p:spTree>
    <p:extLst>
      <p:ext uri="{BB962C8B-B14F-4D97-AF65-F5344CB8AC3E}">
        <p14:creationId xmlns:p14="http://schemas.microsoft.com/office/powerpoint/2010/main" val="2953843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12F29A4-B934-46CF-A010-57BD7D8E23D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OBJECTIFS TECHNIQUE :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FABF38-8FD5-4B88-8896-EF9715CA62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Dynamiser le Front-End ;</a:t>
            </a:r>
          </a:p>
          <a:p>
            <a:pPr marL="285750" indent="-285750">
              <a:buFontTx/>
              <a:buChar char="-"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Être responsable sur TOUS LES COMPORTEMENT JAVASCRIPT ;</a:t>
            </a:r>
          </a:p>
          <a:p>
            <a:pPr marL="285750" indent="-285750">
              <a:buFontTx/>
              <a:buChar char="-"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Utiliser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7.2.4 ;</a:t>
            </a:r>
          </a:p>
          <a:p>
            <a:pPr marL="285750" indent="-285750">
              <a:buFontTx/>
              <a:buChar char="-"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Utiliser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Typescript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 ;</a:t>
            </a:r>
          </a:p>
          <a:p>
            <a:pPr marL="285750" indent="-285750">
              <a:buFontTx/>
              <a:buChar char="-"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Utiliser Bootstrap 4 ;</a:t>
            </a:r>
          </a:p>
          <a:p>
            <a:pPr marL="285750" indent="-285750">
              <a:buFontTx/>
              <a:buChar char="-"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Penser à utiliser les bibliothèque JS d’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pour Bootstrap et autre ;</a:t>
            </a:r>
          </a:p>
          <a:p>
            <a:pPr marL="285750" indent="-285750">
              <a:buFontTx/>
              <a:buChar char="-"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Centraliser les noms de page/navigation dans 1 et 1 seul endroit ;</a:t>
            </a:r>
          </a:p>
          <a:p>
            <a:pPr marL="285750" indent="-285750">
              <a:buFontTx/>
              <a:buChar char="-"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Être créative ;</a:t>
            </a:r>
          </a:p>
          <a:p>
            <a:pPr marL="285750" indent="-285750">
              <a:buFontTx/>
              <a:buChar char="-"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 pas hésiter à proposer des fonctionnalités UI/UX qui pourront plaire au département Marketing ;</a:t>
            </a:r>
          </a:p>
          <a:p>
            <a:pPr marL="285750" indent="-285750">
              <a:buFontTx/>
              <a:buChar char="-"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Créer une application Front-End fermée au modification ouvrable aux nouvelles fonctionnalités, et possible de corriger ;</a:t>
            </a:r>
          </a:p>
          <a:p>
            <a:pPr marL="285750" indent="-285750">
              <a:buFontTx/>
              <a:buChar char="-"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Avoir un CODE CLEAN ;</a:t>
            </a:r>
          </a:p>
          <a:p>
            <a:pPr marL="285750" indent="-285750">
              <a:buFontTx/>
              <a:buChar char="-"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412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D0EC4F-7601-4380-9D51-FD311AD7289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PLAN :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282A3F8-E937-4D0F-A8A6-30C80D5776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758495"/>
            <a:ext cx="12192000" cy="670505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À découvrir au fur-et-à-mesure !</a:t>
            </a:r>
          </a:p>
        </p:txBody>
      </p:sp>
    </p:spTree>
    <p:extLst>
      <p:ext uri="{BB962C8B-B14F-4D97-AF65-F5344CB8AC3E}">
        <p14:creationId xmlns:p14="http://schemas.microsoft.com/office/powerpoint/2010/main" val="2853243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4D5BC0B-5ADE-46CE-8725-74B1D178AE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HELPING YOU :</a:t>
            </a:r>
          </a:p>
        </p:txBody>
      </p:sp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320941E9-7F11-49FE-87E8-6257EC303C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822886"/>
              </p:ext>
            </p:extLst>
          </p:nvPr>
        </p:nvGraphicFramePr>
        <p:xfrm>
          <a:off x="7271834" y="1856855"/>
          <a:ext cx="3844853" cy="923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Objet d’environnement du Gestionnaire de liaisons" showAsIcon="1" r:id="rId3" imgW="2039760" imgH="488520" progId="Package">
                  <p:embed/>
                </p:oleObj>
              </mc:Choice>
              <mc:Fallback>
                <p:oleObj name="Objet d’environnement du Gestionnaire de liaisons" showAsIcon="1" r:id="rId3" imgW="203976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71834" y="1856855"/>
                        <a:ext cx="3844853" cy="923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D260B60C-16ED-4125-A011-78B4181D4C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46940"/>
              </p:ext>
            </p:extLst>
          </p:nvPr>
        </p:nvGraphicFramePr>
        <p:xfrm>
          <a:off x="8789321" y="3607398"/>
          <a:ext cx="3156788" cy="66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Objet d’environnement du Gestionnaire de liaisons" showAsIcon="1" r:id="rId5" imgW="2338920" imgH="488520" progId="Package">
                  <p:embed/>
                </p:oleObj>
              </mc:Choice>
              <mc:Fallback>
                <p:oleObj name="Objet d’environnement du Gestionnaire de liaisons" showAsIcon="1" r:id="rId5" imgW="233892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89321" y="3607398"/>
                        <a:ext cx="3156788" cy="66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1EE705BB-3BC7-445D-A4F1-791CC481719F}"/>
              </a:ext>
            </a:extLst>
          </p:cNvPr>
          <p:cNvSpPr txBox="1"/>
          <p:nvPr/>
        </p:nvSpPr>
        <p:spPr>
          <a:xfrm>
            <a:off x="850406" y="1828277"/>
            <a:ext cx="5582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ENDPOINTS CHEZ FIREBASE REALTIME-DATABASE SE TERMINENT PAR « .JSON », ET DONC CE SERVICE NOUS AIDE À LE LIEN FINAL, EN INCLUANT TOUTE LES ACTIONS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EFBBA2F-318F-4F5B-8E56-C59887E8C817}"/>
              </a:ext>
            </a:extLst>
          </p:cNvPr>
          <p:cNvSpPr txBox="1"/>
          <p:nvPr/>
        </p:nvSpPr>
        <p:spPr>
          <a:xfrm>
            <a:off x="7894748" y="3864918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 TU :</a:t>
            </a:r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534BBE06-056F-41FE-90CB-1C875E7D3F06}"/>
              </a:ext>
            </a:extLst>
          </p:cNvPr>
          <p:cNvCxnSpPr>
            <a:cxnSpLocks/>
            <a:stCxn id="3" idx="2"/>
            <a:endCxn id="6" idx="1"/>
          </p:cNvCxnSpPr>
          <p:nvPr/>
        </p:nvCxnSpPr>
        <p:spPr>
          <a:xfrm rot="5400000">
            <a:off x="7909805" y="2765128"/>
            <a:ext cx="1269399" cy="1299512"/>
          </a:xfrm>
          <a:prstGeom prst="bentConnector4">
            <a:avLst>
              <a:gd name="adj1" fmla="val 42726"/>
              <a:gd name="adj2" fmla="val 117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2819D959-5B72-4CC9-B0D1-9C7015E174BB}"/>
              </a:ext>
            </a:extLst>
          </p:cNvPr>
          <p:cNvSpPr txBox="1"/>
          <p:nvPr/>
        </p:nvSpPr>
        <p:spPr>
          <a:xfrm>
            <a:off x="931971" y="3094799"/>
            <a:ext cx="189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 information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1F34D4-7F5D-4577-B614-1C5EA0B800C1}"/>
              </a:ext>
            </a:extLst>
          </p:cNvPr>
          <p:cNvSpPr/>
          <p:nvPr/>
        </p:nvSpPr>
        <p:spPr>
          <a:xfrm>
            <a:off x="1099395" y="3529466"/>
            <a:ext cx="46059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environment.docukotaWebServiceUrl</a:t>
            </a:r>
            <a:r>
              <a:rPr lang="fr-M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/>
              <a:t>est la variable qui contient le base-url des </a:t>
            </a:r>
            <a:r>
              <a:rPr lang="fr-FR" sz="1400" dirty="0" err="1"/>
              <a:t>endpoints</a:t>
            </a:r>
            <a:r>
              <a:rPr lang="fr-FR" sz="1400" dirty="0"/>
              <a:t> </a:t>
            </a:r>
            <a:r>
              <a:rPr lang="fr-FR" sz="1400" dirty="0" err="1"/>
              <a:t>Firebase</a:t>
            </a:r>
            <a:r>
              <a:rPr lang="fr-FR" sz="1400" dirty="0"/>
              <a:t> :</a:t>
            </a:r>
          </a:p>
          <a:p>
            <a:endParaRPr lang="fr-M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C06A20-8CE9-480D-AFFA-33B72B33873F}"/>
              </a:ext>
            </a:extLst>
          </p:cNvPr>
          <p:cNvSpPr/>
          <p:nvPr/>
        </p:nvSpPr>
        <p:spPr>
          <a:xfrm>
            <a:off x="931970" y="2996284"/>
            <a:ext cx="5932469" cy="2116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FDAC3470-4038-40C2-AEDB-F63D8A39D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37" y="4842800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DEE86-9AEB-4354-A4F8-FD9A3AC91158}"/>
              </a:ext>
            </a:extLst>
          </p:cNvPr>
          <p:cNvSpPr/>
          <p:nvPr/>
        </p:nvSpPr>
        <p:spPr>
          <a:xfrm>
            <a:off x="1099396" y="4227184"/>
            <a:ext cx="57650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const </a:t>
            </a:r>
            <a:r>
              <a:rPr lang="fr-FR" altLang="fr-FR" sz="1100" dirty="0" err="1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lang="fr-FR" altLang="fr-FR" sz="11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lang="fr-FR" altLang="fr-FR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production</a:t>
            </a:r>
            <a:r>
              <a:rPr lang="fr-FR" altLang="fr-FR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altLang="fr-FR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fr-FR" altLang="fr-FR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fr-FR" altLang="fr-FR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docukotaWebServiceUrl</a:t>
            </a:r>
            <a:r>
              <a:rPr lang="fr-FR" altLang="fr-FR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altLang="fr-FR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'https://docukota-poc.firebaseio.com'</a:t>
            </a:r>
            <a:br>
              <a:rPr lang="fr-FR" altLang="fr-FR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fr-FR" altLang="fr-FR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787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4D5BC0B-5ADE-46CE-8725-74B1D178AE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END-POINTS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CA6F6E4-3C05-44EE-9A5F-1979C03B7D71}"/>
              </a:ext>
            </a:extLst>
          </p:cNvPr>
          <p:cNvSpPr txBox="1"/>
          <p:nvPr/>
        </p:nvSpPr>
        <p:spPr>
          <a:xfrm>
            <a:off x="502276" y="1390919"/>
            <a:ext cx="296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REFERENTIELS DES CRITERES 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443D74-DD21-4DDD-9E3A-1098BF1B22A6}"/>
              </a:ext>
            </a:extLst>
          </p:cNvPr>
          <p:cNvSpPr/>
          <p:nvPr/>
        </p:nvSpPr>
        <p:spPr>
          <a:xfrm>
            <a:off x="4097045" y="1390919"/>
            <a:ext cx="4822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MA" dirty="0">
                <a:hlinkClick r:id="rId2"/>
              </a:rPr>
              <a:t>https://docukota-poc.firebaseio.com/criteria.json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DE83D0A-45D9-4EF0-9E69-A43BA8B4339B}"/>
              </a:ext>
            </a:extLst>
          </p:cNvPr>
          <p:cNvSpPr txBox="1"/>
          <p:nvPr/>
        </p:nvSpPr>
        <p:spPr>
          <a:xfrm>
            <a:off x="502276" y="2910625"/>
            <a:ext cx="248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ARTICLES FROM TOKEN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063177-975F-4D8A-BDA6-8C7C3223AED8}"/>
              </a:ext>
            </a:extLst>
          </p:cNvPr>
          <p:cNvSpPr/>
          <p:nvPr/>
        </p:nvSpPr>
        <p:spPr>
          <a:xfrm>
            <a:off x="2988406" y="2910625"/>
            <a:ext cx="8761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dirty="0">
                <a:solidFill>
                  <a:srgbClr val="505050"/>
                </a:solidFill>
                <a:latin typeface="OpenSans"/>
                <a:hlinkClick r:id="rId3"/>
              </a:rPr>
              <a:t>https://docukota-poc.firebaseio.com/articles/bd21a3c0-b60b-4784-a026-8678f0d5ef12.json</a:t>
            </a:r>
            <a:r>
              <a:rPr lang="fr-MA" dirty="0">
                <a:solidFill>
                  <a:srgbClr val="505050"/>
                </a:solidFill>
                <a:latin typeface="OpenSans"/>
              </a:rPr>
              <a:t> </a:t>
            </a:r>
            <a:endParaRPr lang="fr-FR" dirty="0"/>
          </a:p>
        </p:txBody>
      </p: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16EEE972-6C1B-4FBF-A1D1-6C6328343748}"/>
              </a:ext>
            </a:extLst>
          </p:cNvPr>
          <p:cNvCxnSpPr>
            <a:cxnSpLocks/>
            <a:stCxn id="12" idx="2"/>
            <a:endCxn id="19" idx="1"/>
          </p:cNvCxnSpPr>
          <p:nvPr/>
        </p:nvCxnSpPr>
        <p:spPr>
          <a:xfrm rot="16200000" flipH="1">
            <a:off x="2127184" y="2898113"/>
            <a:ext cx="736448" cy="1500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F1F64786-D21C-4809-988E-0DDEFD6B901B}"/>
              </a:ext>
            </a:extLst>
          </p:cNvPr>
          <p:cNvSpPr txBox="1"/>
          <p:nvPr/>
        </p:nvSpPr>
        <p:spPr>
          <a:xfrm>
            <a:off x="3245476" y="3831739"/>
            <a:ext cx="534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TokenValue</a:t>
            </a:r>
            <a:r>
              <a:rPr lang="fr-FR" dirty="0"/>
              <a:t> : </a:t>
            </a:r>
            <a:r>
              <a:rPr lang="fr-MA" dirty="0"/>
              <a:t>bd21a3c0-b60b-4784-a026-8678f0d5ef12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1BA23D-9081-4761-BC8C-43713EFD61AE}"/>
              </a:ext>
            </a:extLst>
          </p:cNvPr>
          <p:cNvSpPr/>
          <p:nvPr/>
        </p:nvSpPr>
        <p:spPr>
          <a:xfrm>
            <a:off x="212501" y="1139506"/>
            <a:ext cx="579549" cy="2514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B1142C-4292-4AFA-9791-15287B19AC3D}"/>
              </a:ext>
            </a:extLst>
          </p:cNvPr>
          <p:cNvSpPr/>
          <p:nvPr/>
        </p:nvSpPr>
        <p:spPr>
          <a:xfrm>
            <a:off x="212500" y="2702211"/>
            <a:ext cx="579549" cy="2514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1879246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4D5BC0B-5ADE-46CE-8725-74B1D178AE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RETURN END-POINT ARTICLE WITH TOKEN :</a:t>
            </a:r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9EE3D5D4-E9B2-4160-8C1B-F4C59F7999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046295"/>
              </p:ext>
            </p:extLst>
          </p:nvPr>
        </p:nvGraphicFramePr>
        <p:xfrm>
          <a:off x="3065175" y="2451551"/>
          <a:ext cx="3151187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Objet d’environnement du Gestionnaire de liaisons" showAsIcon="1" r:id="rId3" imgW="1423440" imgH="488520" progId="Package">
                  <p:embed/>
                </p:oleObj>
              </mc:Choice>
              <mc:Fallback>
                <p:oleObj name="Objet d’environnement du Gestionnaire de liaisons" showAsIcon="1" r:id="rId3" imgW="142344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5175" y="2451551"/>
                        <a:ext cx="3151187" cy="108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631BEED-6C43-4156-BEDB-0D10DEB048A8}"/>
              </a:ext>
            </a:extLst>
          </p:cNvPr>
          <p:cNvSpPr txBox="1"/>
          <p:nvPr/>
        </p:nvSpPr>
        <p:spPr>
          <a:xfrm>
            <a:off x="373487" y="1712889"/>
            <a:ext cx="248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ARTICLES FROM TOKEN 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2BC37A-A3BA-4A40-A307-179EA7DD1060}"/>
              </a:ext>
            </a:extLst>
          </p:cNvPr>
          <p:cNvSpPr/>
          <p:nvPr/>
        </p:nvSpPr>
        <p:spPr>
          <a:xfrm>
            <a:off x="2859617" y="1712889"/>
            <a:ext cx="8761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dirty="0">
                <a:solidFill>
                  <a:srgbClr val="505050"/>
                </a:solidFill>
                <a:latin typeface="OpenSans"/>
                <a:hlinkClick r:id="rId5"/>
              </a:rPr>
              <a:t>https://docukota-poc.firebaseio.com/articles/bd21a3c0-b60b-4784-a026-8678f0d5ef12.json</a:t>
            </a:r>
            <a:r>
              <a:rPr lang="fr-MA" dirty="0">
                <a:solidFill>
                  <a:srgbClr val="505050"/>
                </a:solidFill>
                <a:latin typeface="OpenSans"/>
              </a:rPr>
              <a:t> </a:t>
            </a:r>
            <a:endParaRPr lang="fr-FR" dirty="0"/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A659039F-2EB8-4534-A74F-D47663548837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1885530" y="1813242"/>
            <a:ext cx="910667" cy="14486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40FA88F-3047-4DE1-9780-43E044F21931}"/>
              </a:ext>
            </a:extLst>
          </p:cNvPr>
          <p:cNvSpPr/>
          <p:nvPr/>
        </p:nvSpPr>
        <p:spPr>
          <a:xfrm>
            <a:off x="167929" y="1505101"/>
            <a:ext cx="579549" cy="2514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53E4F5-CE75-4086-85EB-C07637C8677C}"/>
              </a:ext>
            </a:extLst>
          </p:cNvPr>
          <p:cNvSpPr txBox="1"/>
          <p:nvPr/>
        </p:nvSpPr>
        <p:spPr>
          <a:xfrm>
            <a:off x="6338688" y="2494308"/>
            <a:ext cx="5073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Il y a pour l’instant 2 objet :</a:t>
            </a:r>
          </a:p>
          <a:p>
            <a:r>
              <a:rPr lang="fr-FR" dirty="0"/>
              <a:t>- Le 1</a:t>
            </a:r>
            <a:r>
              <a:rPr lang="fr-FR" baseline="30000" dirty="0"/>
              <a:t>er</a:t>
            </a:r>
            <a:r>
              <a:rPr lang="fr-FR" dirty="0"/>
              <a:t> est identifié par « </a:t>
            </a:r>
            <a:r>
              <a:rPr lang="fr-MA" dirty="0"/>
              <a:t>-LxrSc9oxG-hbb7DLXWm »</a:t>
            </a:r>
          </a:p>
          <a:p>
            <a:r>
              <a:rPr lang="fr-FR" dirty="0"/>
              <a:t>- Le 2</a:t>
            </a:r>
            <a:r>
              <a:rPr lang="fr-FR" baseline="30000" dirty="0"/>
              <a:t>ème</a:t>
            </a:r>
            <a:r>
              <a:rPr lang="fr-FR" dirty="0"/>
              <a:t> est identifié par « </a:t>
            </a:r>
            <a:r>
              <a:rPr lang="fr-MA" dirty="0"/>
              <a:t>-LxrT-1sletT07mEi4RX »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7F56-6382-4A0B-8482-2BFD4F185612}"/>
              </a:ext>
            </a:extLst>
          </p:cNvPr>
          <p:cNvSpPr/>
          <p:nvPr/>
        </p:nvSpPr>
        <p:spPr>
          <a:xfrm>
            <a:off x="1162977" y="4358981"/>
            <a:ext cx="579549" cy="2514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D52D1F7-3CBB-4A33-ADD3-D5B80A645F7D}"/>
              </a:ext>
            </a:extLst>
          </p:cNvPr>
          <p:cNvSpPr txBox="1"/>
          <p:nvPr/>
        </p:nvSpPr>
        <p:spPr>
          <a:xfrm>
            <a:off x="167929" y="3818352"/>
            <a:ext cx="314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 modifier un objet Article 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FE79D8-92DD-47E4-8B2D-20C376DEBCDA}"/>
              </a:ext>
            </a:extLst>
          </p:cNvPr>
          <p:cNvSpPr/>
          <p:nvPr/>
        </p:nvSpPr>
        <p:spPr>
          <a:xfrm>
            <a:off x="1742526" y="4287143"/>
            <a:ext cx="10234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dirty="0">
                <a:solidFill>
                  <a:srgbClr val="505050"/>
                </a:solidFill>
                <a:latin typeface="OpenSans"/>
                <a:hlinkClick r:id="rId6"/>
              </a:rPr>
              <a:t>https://docukota-poc.firebaseio.com/articles/bd21a3c0-b60b-4784-a026-8678f0d5ef12/identifiant.json</a:t>
            </a:r>
            <a:r>
              <a:rPr lang="fr-MA" dirty="0">
                <a:solidFill>
                  <a:srgbClr val="505050"/>
                </a:solidFill>
                <a:latin typeface="OpenSans"/>
              </a:rPr>
              <a:t> </a:t>
            </a:r>
            <a:endParaRPr lang="fr-FR" dirty="0"/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B6C5AF53-E655-4DAF-8D72-2712F29DF3A9}"/>
              </a:ext>
            </a:extLst>
          </p:cNvPr>
          <p:cNvCxnSpPr>
            <a:cxnSpLocks/>
            <a:stCxn id="12" idx="2"/>
            <a:endCxn id="17" idx="1"/>
          </p:cNvCxnSpPr>
          <p:nvPr/>
        </p:nvCxnSpPr>
        <p:spPr>
          <a:xfrm rot="16200000" flipH="1">
            <a:off x="1443859" y="4619287"/>
            <a:ext cx="534717" cy="516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886CED1-0AE5-4A16-8DD9-96873BD9017A}"/>
              </a:ext>
            </a:extLst>
          </p:cNvPr>
          <p:cNvSpPr/>
          <p:nvPr/>
        </p:nvSpPr>
        <p:spPr>
          <a:xfrm>
            <a:off x="1969682" y="4960445"/>
            <a:ext cx="1095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Exemple 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1339A9-8427-429C-92C9-6BC1264EC74B}"/>
              </a:ext>
            </a:extLst>
          </p:cNvPr>
          <p:cNvSpPr/>
          <p:nvPr/>
        </p:nvSpPr>
        <p:spPr>
          <a:xfrm>
            <a:off x="2954827" y="5029918"/>
            <a:ext cx="7810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sz="1200" dirty="0">
                <a:solidFill>
                  <a:srgbClr val="505050"/>
                </a:solidFill>
                <a:latin typeface="OpenSans"/>
                <a:hlinkClick r:id="rId7"/>
              </a:rPr>
              <a:t>https://docukota-poc.firebaseio.com/articles/bd21a3c0-b60b-4784-a026-8678f0d5ef12/</a:t>
            </a:r>
            <a:r>
              <a:rPr lang="fr-MA" sz="1200" dirty="0">
                <a:hlinkClick r:id="rId7"/>
              </a:rPr>
              <a:t>-LxrSc9oxG-hbb7DLXWm</a:t>
            </a:r>
            <a:r>
              <a:rPr lang="fr-MA" sz="1200" dirty="0">
                <a:solidFill>
                  <a:srgbClr val="505050"/>
                </a:solidFill>
                <a:latin typeface="OpenSans"/>
                <a:hlinkClick r:id="rId7"/>
              </a:rPr>
              <a:t>.json</a:t>
            </a:r>
            <a:r>
              <a:rPr lang="fr-MA" sz="1200" dirty="0">
                <a:solidFill>
                  <a:srgbClr val="505050"/>
                </a:solidFill>
                <a:latin typeface="OpenSans"/>
              </a:rPr>
              <a:t> 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16233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79DE68C-7733-49A6-947F-ED1183A42B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CONTEXT :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A7DAE7-B470-45C1-91A3-A89A020A93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39341" y="1054458"/>
            <a:ext cx="10805820" cy="4483457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sz="2800" dirty="0">
                <a:solidFill>
                  <a:srgbClr val="212529"/>
                </a:solidFill>
                <a:latin typeface="-apple-system"/>
              </a:rPr>
              <a:t>Pour les ressources opérant dans l'équipe du projet, </a:t>
            </a:r>
            <a:r>
              <a:rPr lang="fr-FR" sz="2800" b="1" dirty="0">
                <a:solidFill>
                  <a:srgbClr val="212529"/>
                </a:solidFill>
                <a:latin typeface="-apple-system"/>
              </a:rPr>
              <a:t>identifier et reconnaître les technologies et outils intéressants</a:t>
            </a:r>
            <a:r>
              <a:rPr lang="fr-FR" sz="2800" dirty="0">
                <a:solidFill>
                  <a:srgbClr val="212529"/>
                </a:solidFill>
                <a:latin typeface="-apple-system"/>
              </a:rPr>
              <a:t> est un levier essentiel pour travailler de manière plus efficace et productive.</a:t>
            </a:r>
          </a:p>
          <a:p>
            <a:pPr algn="just"/>
            <a:r>
              <a:rPr lang="fr-FR" sz="2800" dirty="0">
                <a:solidFill>
                  <a:srgbClr val="212529"/>
                </a:solidFill>
                <a:latin typeface="-apple-system"/>
              </a:rPr>
              <a:t>Conçu pour évaluer les qualités des articles proposés par les ressources pour les ressources. Ces articles proposent des technologies, documentations, outils, ressources techniques ou fonctionnelles.</a:t>
            </a:r>
          </a:p>
          <a:p>
            <a:pPr algn="just"/>
            <a:r>
              <a:rPr lang="fr-FR" sz="2800" dirty="0">
                <a:solidFill>
                  <a:srgbClr val="212529"/>
                </a:solidFill>
                <a:latin typeface="-apple-system"/>
              </a:rPr>
              <a:t>Cette démarche s’inscrit dans une stratégie de la réalisation d'un programme de capitalisation du projet, et de la consolidation des connaissance technique et fonctionnel relative au projet.</a:t>
            </a:r>
          </a:p>
          <a:p>
            <a:r>
              <a:rPr lang="fr-FR" sz="2800" dirty="0">
                <a:solidFill>
                  <a:srgbClr val="212529"/>
                </a:solidFill>
                <a:latin typeface="-apple-system"/>
              </a:rPr>
              <a:t>Pour ce faire, </a:t>
            </a:r>
            <a:r>
              <a:rPr lang="fr-FR" sz="2800" b="1" dirty="0">
                <a:solidFill>
                  <a:srgbClr val="C51942"/>
                </a:solidFill>
                <a:latin typeface="-apple-system"/>
              </a:rPr>
              <a:t>DOCUKOTA Recommandations</a:t>
            </a:r>
            <a:r>
              <a:rPr lang="fr-FR" sz="2800" dirty="0">
                <a:solidFill>
                  <a:srgbClr val="212529"/>
                </a:solidFill>
                <a:latin typeface="-apple-system"/>
              </a:rPr>
              <a:t> propose d’</a:t>
            </a:r>
            <a:r>
              <a:rPr lang="fr-FR" sz="2800" b="1" dirty="0">
                <a:solidFill>
                  <a:srgbClr val="212529"/>
                </a:solidFill>
                <a:latin typeface="-apple-system"/>
              </a:rPr>
              <a:t>évaluer les articles par les critères définies dans le référentiel établi par l'équipe</a:t>
            </a:r>
            <a:r>
              <a:rPr lang="fr-FR" sz="2800" dirty="0">
                <a:solidFill>
                  <a:srgbClr val="212529"/>
                </a:solidFill>
                <a:latin typeface="-apple-system"/>
              </a:rPr>
              <a:t>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36146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79DE68C-7733-49A6-947F-ED1183A42B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MA" cap="all" dirty="0">
                <a:effectLst/>
              </a:rPr>
              <a:t>REFERENTIEL DES CRITERES</a:t>
            </a:r>
            <a:r>
              <a:rPr lang="fr-FR" dirty="0"/>
              <a:t> :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A7DAE7-B470-45C1-91A3-A89A020A93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3086" y="2653901"/>
            <a:ext cx="5056659" cy="1550197"/>
          </a:xfrm>
        </p:spPr>
        <p:txBody>
          <a:bodyPr>
            <a:normAutofit/>
          </a:bodyPr>
          <a:lstStyle/>
          <a:p>
            <a:pPr algn="just"/>
            <a:r>
              <a:rPr lang="fr-FR" sz="2800" dirty="0">
                <a:solidFill>
                  <a:srgbClr val="212529"/>
                </a:solidFill>
                <a:latin typeface="-apple-system"/>
              </a:rPr>
              <a:t>A cette instant les référentiels sont définis par les 3 trois possibilité suivantes :</a:t>
            </a:r>
            <a:endParaRPr lang="fr-FR" sz="2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76E6080-9177-49D5-A96C-79738F3F6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692" y="1051886"/>
            <a:ext cx="5056659" cy="475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8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F6ACCF7-C5A1-4286-B297-672CD96F1D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OBJECTIFS FONCTIONNELS :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4BFE1B-D686-4C8F-B4B4-9DC0E13632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1531" y="951426"/>
            <a:ext cx="10805820" cy="4483457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Créer un ECOSYSTEME </a:t>
            </a:r>
            <a:r>
              <a:rPr lang="fr-FR" b="1" dirty="0">
                <a:solidFill>
                  <a:srgbClr val="C51942"/>
                </a:solidFill>
                <a:latin typeface="-apple-system"/>
              </a:rPr>
              <a:t>DOCUKOTA Recommandations </a:t>
            </a:r>
            <a:r>
              <a:rPr lang="fr-FR" dirty="0"/>
              <a:t>composé de plusieurs microservices technico-fonctionnels permettant de réunir suffisamment de DATA (données de connaissance) afin d’avoir de métrique sur les articles, documentations, tutoriels, …  !</a:t>
            </a:r>
          </a:p>
          <a:p>
            <a:endParaRPr lang="fr-FR" dirty="0"/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le département marketing interne, avoir un UI/UX adéquat est la 1</a:t>
            </a:r>
            <a:r>
              <a:rPr lang="fr-FR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ère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clé de succès du projet.</a:t>
            </a:r>
          </a:p>
          <a:p>
            <a:r>
              <a:rPr lang="fr-FR" dirty="0"/>
              <a:t>► De ce fait, il faut livrer dans un 1er lot le microservice UI (Front-End) qui permet aux ressources du projet de suivre une compagne de </a:t>
            </a:r>
            <a:r>
              <a:rPr lang="fr-FR" b="1" dirty="0">
                <a:solidFill>
                  <a:srgbClr val="C51942"/>
                </a:solidFill>
                <a:latin typeface="-apple-system"/>
              </a:rPr>
              <a:t>recommandation DOCUKOTA</a:t>
            </a:r>
            <a:r>
              <a:rPr lang="fr-FR" dirty="0"/>
              <a:t>.</a:t>
            </a:r>
          </a:p>
          <a:p>
            <a:r>
              <a:rPr lang="fr-FR" dirty="0"/>
              <a:t>► Dans un 1</a:t>
            </a:r>
            <a:r>
              <a:rPr lang="fr-FR" baseline="30000" dirty="0"/>
              <a:t>er</a:t>
            </a:r>
            <a:r>
              <a:rPr lang="fr-FR" dirty="0"/>
              <a:t> lieu, l’écosystème se basera sur le socle de données (webservice CRUD)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Firebase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realtime-database</a:t>
            </a:r>
            <a:r>
              <a:rPr lang="fr-FR" dirty="0"/>
              <a:t>.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► </a:t>
            </a:r>
            <a:r>
              <a:rPr lang="fr-FR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L’OBJECTIF EST DE CRÉER UN POC QUI POUR PLAIRE À NOTRE DÉPARTEMENT DE MARKÉTING INTERNE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fr-FR" dirty="0"/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UI-DOCUKOTA-RECO </a:t>
            </a:r>
            <a:r>
              <a:rPr lang="fr-FR" dirty="0"/>
              <a:t>est une application Front-End (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</a:t>
            </a:r>
            <a:r>
              <a:rPr lang="fr-FR" dirty="0"/>
              <a:t> &amp;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Typescript</a:t>
            </a:r>
            <a:r>
              <a:rPr lang="fr-FR" dirty="0"/>
              <a:t>), qui incorpore les fonctionnalité selon les pages :</a:t>
            </a:r>
          </a:p>
          <a:p>
            <a:pPr marL="285750" indent="-285750">
              <a:buFontTx/>
              <a:buChar char="-"/>
            </a:pPr>
            <a:r>
              <a:rPr lang="fr-FR" dirty="0"/>
              <a:t>Page d’accueil : permet de données connaissances que nous sommes dans le programme </a:t>
            </a:r>
          </a:p>
          <a:p>
            <a:pPr marL="285750" indent="-285750">
              <a:buFontTx/>
              <a:buChar char="-"/>
            </a:pPr>
            <a:r>
              <a:rPr lang="fr-FR" dirty="0"/>
              <a:t>Page « A PROPOS » : permet de rappelé la finalité du programme et de définir les critères.</a:t>
            </a:r>
          </a:p>
          <a:p>
            <a:pPr marL="285750" indent="-285750">
              <a:buFontTx/>
              <a:buChar char="-"/>
            </a:pPr>
            <a:r>
              <a:rPr lang="fr-FR" dirty="0"/>
              <a:t>Page SELECTION : permet un 1</a:t>
            </a:r>
            <a:r>
              <a:rPr lang="fr-FR" baseline="30000" dirty="0"/>
              <a:t>er</a:t>
            </a:r>
            <a:r>
              <a:rPr lang="fr-FR" dirty="0"/>
              <a:t> filtrage des articles selon les informations primaires (titre, image, mot-clé et description).</a:t>
            </a:r>
          </a:p>
          <a:p>
            <a:pPr marL="285750" indent="-285750">
              <a:buFontTx/>
              <a:buChar char="-"/>
            </a:pPr>
            <a:r>
              <a:rPr lang="fr-FR" dirty="0"/>
              <a:t>Page ATTRIBUTION : permet d’attribuer les recommandations selon les critères et d’enregistrer dans le socle de données.</a:t>
            </a:r>
          </a:p>
          <a:p>
            <a:pPr marL="285750" indent="-285750">
              <a:buFontTx/>
              <a:buChar char="-"/>
            </a:pPr>
            <a:r>
              <a:rPr lang="fr-FR" dirty="0"/>
              <a:t>Page des ERREURS.</a:t>
            </a:r>
          </a:p>
          <a:p>
            <a:pPr marL="285750" indent="-285750">
              <a:buFontTx/>
              <a:buChar char="-"/>
            </a:pPr>
            <a:r>
              <a:rPr lang="fr-FR" dirty="0"/>
              <a:t>Page de remerciement (cette page propose en plus, soit la déconnection soit la page d’accueil)</a:t>
            </a:r>
          </a:p>
          <a:p>
            <a:r>
              <a:rPr lang="fr-FR" dirty="0"/>
              <a:t>Et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UI-DOCUKOTA-RECO </a:t>
            </a:r>
            <a:r>
              <a:rPr lang="fr-FR" dirty="0"/>
              <a:t>doit aussi permettre la déconnexion à tous moment.</a:t>
            </a:r>
          </a:p>
        </p:txBody>
      </p:sp>
    </p:spTree>
    <p:extLst>
      <p:ext uri="{BB962C8B-B14F-4D97-AF65-F5344CB8AC3E}">
        <p14:creationId xmlns:p14="http://schemas.microsoft.com/office/powerpoint/2010/main" val="290049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D9C4F02-CFF7-48F0-995E-BEAE0A0119A1}"/>
              </a:ext>
            </a:extLst>
          </p:cNvPr>
          <p:cNvSpPr/>
          <p:nvPr/>
        </p:nvSpPr>
        <p:spPr>
          <a:xfrm>
            <a:off x="1158785" y="1985113"/>
            <a:ext cx="3520486" cy="51515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46CB5AA-6923-4D1C-9B52-158713A991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CINEMATIQUE :</a:t>
            </a:r>
          </a:p>
        </p:txBody>
      </p:sp>
      <p:pic>
        <p:nvPicPr>
          <p:cNvPr id="1028" name="Picture 4" descr="Image associée">
            <a:extLst>
              <a:ext uri="{FF2B5EF4-FFF2-40B4-BE49-F238E27FC236}">
                <a16:creationId xmlns:a16="http://schemas.microsoft.com/office/drawing/2014/main" id="{90A9E736-CEDF-4D7A-B0A6-84B7D5779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572" y="1465174"/>
            <a:ext cx="3110600" cy="163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476858E-93A1-454B-A983-108F996601B0}"/>
              </a:ext>
            </a:extLst>
          </p:cNvPr>
          <p:cNvSpPr/>
          <p:nvPr/>
        </p:nvSpPr>
        <p:spPr>
          <a:xfrm>
            <a:off x="2515935" y="2141428"/>
            <a:ext cx="1959826" cy="20252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Front-End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10C6658-9511-44EE-9D75-82848AC69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127" y="1728548"/>
            <a:ext cx="1031823" cy="1031823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A0B79F7-F546-4C90-B3BB-3C5A3FE7EEF2}"/>
              </a:ext>
            </a:extLst>
          </p:cNvPr>
          <p:cNvCxnSpPr>
            <a:stCxn id="10" idx="1"/>
            <a:endCxn id="6" idx="3"/>
          </p:cNvCxnSpPr>
          <p:nvPr/>
        </p:nvCxnSpPr>
        <p:spPr>
          <a:xfrm flipH="1" flipV="1">
            <a:off x="4679271" y="2242691"/>
            <a:ext cx="5202856" cy="1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0C1A7CD2-E295-43F7-BFCB-4C9DDEA48A9A}"/>
              </a:ext>
            </a:extLst>
          </p:cNvPr>
          <p:cNvSpPr txBox="1"/>
          <p:nvPr/>
        </p:nvSpPr>
        <p:spPr>
          <a:xfrm>
            <a:off x="5689828" y="1873358"/>
            <a:ext cx="364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Lien avec un </a:t>
            </a:r>
            <a:r>
              <a:rPr lang="fr-FR" dirty="0" err="1"/>
              <a:t>token</a:t>
            </a:r>
            <a:r>
              <a:rPr lang="fr-FR" dirty="0"/>
              <a:t> (UUID pour socle)</a:t>
            </a:r>
          </a:p>
        </p:txBody>
      </p:sp>
      <p:pic>
        <p:nvPicPr>
          <p:cNvPr id="1030" name="Picture 6" descr="Résultat de recherche d'images pour &quot;firebase realtime database&quot;">
            <a:extLst>
              <a:ext uri="{FF2B5EF4-FFF2-40B4-BE49-F238E27FC236}">
                <a16:creationId xmlns:a16="http://schemas.microsoft.com/office/drawing/2014/main" id="{3768D49B-3E9D-416A-81FE-C62D70452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26" y="3593860"/>
            <a:ext cx="2200521" cy="220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ECB9332-4498-4776-84AC-9FCA8DBEAA1B}"/>
              </a:ext>
            </a:extLst>
          </p:cNvPr>
          <p:cNvCxnSpPr/>
          <p:nvPr/>
        </p:nvCxnSpPr>
        <p:spPr>
          <a:xfrm>
            <a:off x="1815921" y="2850524"/>
            <a:ext cx="0" cy="11161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D45C20A1-CC99-4F33-9679-2F3EF7BF0FCA}"/>
              </a:ext>
            </a:extLst>
          </p:cNvPr>
          <p:cNvSpPr txBox="1"/>
          <p:nvPr/>
        </p:nvSpPr>
        <p:spPr>
          <a:xfrm>
            <a:off x="1815921" y="3223943"/>
            <a:ext cx="387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Reçoit les articles groupé par ce </a:t>
            </a:r>
            <a:r>
              <a:rPr lang="fr-FR" dirty="0" err="1"/>
              <a:t>token</a:t>
            </a:r>
            <a:r>
              <a:rPr lang="fr-FR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40415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7EF1BBA-0DD4-491A-BB69-5B0A286B54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PAGE D’ACCUEIL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04E90F2-3899-400D-A005-923D91E20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217" y="1266153"/>
            <a:ext cx="7419566" cy="432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9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7EF1BBA-0DD4-491A-BB69-5B0A286B54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PAGE A PROPOS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D0F493-024C-41B9-90F6-F48A45F3E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060" y="1201931"/>
            <a:ext cx="7639879" cy="445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7EF1BBA-0DD4-491A-BB69-5B0A286B54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DEFINITION DES CRITERES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18EBC5-DEA9-4C96-BB0D-1BE3485E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540" y="839137"/>
            <a:ext cx="5056659" cy="4754226"/>
          </a:xfrm>
          <a:prstGeom prst="rect">
            <a:avLst/>
          </a:prstGeom>
        </p:spPr>
      </p:pic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51000B9A-6DF1-4C26-A891-E80ADBF0B79C}"/>
              </a:ext>
            </a:extLst>
          </p:cNvPr>
          <p:cNvSpPr txBox="1">
            <a:spLocks/>
          </p:cNvSpPr>
          <p:nvPr/>
        </p:nvSpPr>
        <p:spPr>
          <a:xfrm>
            <a:off x="873086" y="2653901"/>
            <a:ext cx="5056659" cy="15501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>
                <a:solidFill>
                  <a:srgbClr val="212529"/>
                </a:solidFill>
                <a:latin typeface="-apple-system"/>
              </a:rPr>
              <a:t>LES REFERENTIELS DES CRITERES SONT OBTENUS DEPUIS LE SOCLE DE DONNEES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7995355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674</Words>
  <Application>Microsoft Office PowerPoint</Application>
  <PresentationFormat>Grand écran</PresentationFormat>
  <Paragraphs>91</Paragraphs>
  <Slides>22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2" baseType="lpstr">
      <vt:lpstr>-apple-system</vt:lpstr>
      <vt:lpstr>OpenSans</vt:lpstr>
      <vt:lpstr>Arial</vt:lpstr>
      <vt:lpstr>Calibri</vt:lpstr>
      <vt:lpstr>Consolas</vt:lpstr>
      <vt:lpstr>Courier New</vt:lpstr>
      <vt:lpstr>Source Sans Pro</vt:lpstr>
      <vt:lpstr>Conception personnalisée</vt:lpstr>
      <vt:lpstr>Thème Office</vt:lpstr>
      <vt:lpstr>Objet d’environnement du Gestionnaire de liaisons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Mahtat, Youssef - EXT</dc:creator>
  <cp:lastModifiedBy>Mahtat, Youssef - EXT</cp:lastModifiedBy>
  <cp:revision>28</cp:revision>
  <dcterms:created xsi:type="dcterms:W3CDTF">2019-12-15T17:29:23Z</dcterms:created>
  <dcterms:modified xsi:type="dcterms:W3CDTF">2020-01-05T21:44:46Z</dcterms:modified>
</cp:coreProperties>
</file>