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6B35"/>
            </a:gs>
            <a:gs pos="100000">
              <a:srgbClr val="004E89"/>
            </a:gs>
          </a:gsLst>
          <a:lin scaled="0" ang="135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sz="6000" b="1">
                <a:latin typeface="Arial"/>
              </a:rPr>
              <a:t>云南过桥米线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sz="6000" b="1">
                <a:latin typeface="Arial"/>
              </a:rPr>
              <a:t>品牌营销策划方案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92608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840"/>
              </a:spcAft>
            </a:pPr>
            <a:r>
              <a:rPr sz="2800" b="0">
                <a:latin typeface="Arial"/>
              </a:rPr>
              <a:t>"一碗过桥,三餐云南" | 2025年10月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gradFill rotWithShape="1">
            <a:gsLst>
              <a:gs pos="0">
                <a:srgbClr val="FF6B35"/>
              </a:gs>
              <a:gs pos="100000">
                <a:srgbClr val="004E89"/>
              </a:gs>
            </a:gsLst>
            <a:lin scaled="0" ang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/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1080"/>
              </a:spcAft>
            </a:pPr>
            <a:r>
              <a:rPr sz="3600" b="1">
                <a:latin typeface="Arial"/>
              </a:rPr>
              <a:t>核心创意1: "过桥三部曲" 场景营销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3566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365760" rIns="365760" tIns="274320" wrap="square"/>
          <a:lstStyle/>
          <a:p>
            <a:pPr algn="ctr"/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☀️ 早餐场景 - '元气过桥,开启云南早晨'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   定位: 轻食早餐,营养健康 | 客单价: 20-25元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/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🍱 午餐场景 - '正宗过桥,云南味道正当时'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   定位: 商务简餐,高效美味 | 客单价: 30-40元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/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🌙 宵夜场景 - '深夜过桥,温暖不打烊'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   定位: 夜宵治愈,社交聚会 | 客单价: 35-50元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gradFill rotWithShape="1">
            <a:gsLst>
              <a:gs pos="0">
                <a:srgbClr val="FF6B35"/>
              </a:gs>
              <a:gs pos="100000">
                <a:srgbClr val="004E89"/>
              </a:gs>
            </a:gsLst>
            <a:lin scaled="0" ang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/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1080"/>
              </a:spcAft>
            </a:pPr>
            <a:r>
              <a:rPr sz="3600" b="1">
                <a:latin typeface="Arial"/>
              </a:rPr>
              <a:t>核心创意2: "云南寻味地图" 文化IP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3566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365760" rIns="365760" tIns="274320" wrap="square"/>
          <a:lstStyle/>
          <a:p>
            <a:pPr algn="ctr"/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🗺️ IP概念: 打造云南26个民族风味寻味地图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📖 故事线: 每月主推一个民族特色米线 (彝族/傣族/白族...)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🎁 会员权益: 集齐12个民族印章,兑换'云南寻味大使'称号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🎬 内容营销: 拍摄非遗传承人纪录片,KOL探店寻味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🏆 UGC激励: 用户分享'我的云南记忆'故事,月度评选奖励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gradFill rotWithShape="1">
            <a:gsLst>
              <a:gs pos="0">
                <a:srgbClr val="FF6B35"/>
              </a:gs>
              <a:gs pos="100000">
                <a:srgbClr val="004E89"/>
              </a:gs>
            </a:gsLst>
            <a:lin scaled="0" ang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/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1080"/>
              </a:spcAft>
            </a:pPr>
            <a:r>
              <a:rPr sz="3600" b="1">
                <a:latin typeface="Arial"/>
              </a:rPr>
              <a:t>核心创意3: "隐藏吃法解锁" 用户共创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3566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365760" rIns="365760" tIns="274320" wrap="square"/>
          <a:lstStyle/>
          <a:p>
            <a:pPr algn="ctr"/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🎮 游戏化: 仿照游戏'隐藏菜单'概念,设计12种隐藏吃法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📱 小程序: 开发'米线炼金术'小程序,用户自由搭配配料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🏅 激励机制: 首个发现隐藏吃法用户,获得终身8折卡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📹 UGC产出: 用户分享创意吃法短视频,官方账号转发推荐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💡 案例参考: 喜茶'多肉葡萄'用户自创,官方采纳爆款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4008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/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960"/>
              </a:spcAft>
            </a:pPr>
            <a:r>
              <a:rPr sz="3200" b="1">
                <a:latin typeface="Arial"/>
              </a:rPr>
              <a:t>主视觉设计 - 活动海报</a:t>
            </a:r>
          </a:p>
        </p:txBody>
      </p:sp>
      <p:pic>
        <p:nvPicPr>
          <p:cNvPr id="3" name="Picture 2" descr="1-poster_20251021_040057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97280"/>
            <a:ext cx="6400800" cy="6400800"/>
          </a:xfrm>
          <a:prstGeom prst="rect">
            <a:avLst/>
          </a:prstGeom>
          <a:effectLst/>
        </p:spPr>
      </p:pic>
      <p:sp>
        <p:nvSpPr>
          <p:cNvPr id="4" name="TextBox 3"/>
          <p:cNvSpPr txBox="1"/>
          <p:nvPr/>
        </p:nvSpPr>
        <p:spPr>
          <a:xfrm>
            <a:off x="1371600" y="4389120"/>
            <a:ext cx="6400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420"/>
              </a:spcAft>
            </a:pPr>
            <a:r>
              <a:rPr sz="1400" b="0">
                <a:latin typeface="Arial"/>
              </a:rPr>
              <a:t>AIGC生成: 彝族火焰红主色调,展现仪式感和文化传承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4008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/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960"/>
              </a:spcAft>
            </a:pPr>
            <a:r>
              <a:rPr sz="3200" b="1">
                <a:latin typeface="Arial"/>
              </a:rPr>
              <a:t>产品摄影 - 美食主图</a:t>
            </a:r>
          </a:p>
        </p:txBody>
      </p:sp>
      <p:pic>
        <p:nvPicPr>
          <p:cNvPr id="3" name="Picture 2" descr="8-main-image_20251021_040135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97280"/>
            <a:ext cx="6400800" cy="6400800"/>
          </a:xfrm>
          <a:prstGeom prst="rect">
            <a:avLst/>
          </a:prstGeom>
          <a:effectLst/>
        </p:spPr>
      </p:pic>
      <p:sp>
        <p:nvSpPr>
          <p:cNvPr id="4" name="TextBox 3"/>
          <p:cNvSpPr txBox="1"/>
          <p:nvPr/>
        </p:nvSpPr>
        <p:spPr>
          <a:xfrm>
            <a:off x="1371600" y="4389120"/>
            <a:ext cx="6400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420"/>
              </a:spcAft>
            </a:pPr>
            <a:r>
              <a:rPr sz="1400" b="0">
                <a:latin typeface="Arial"/>
              </a:rPr>
              <a:t>AIGC生成: 100度鲜汤热气腾腾,专业美食杂志质感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gradFill rotWithShape="1">
            <a:gsLst>
              <a:gs pos="0">
                <a:srgbClr val="FF6B35"/>
              </a:gs>
              <a:gs pos="100000">
                <a:srgbClr val="004E89"/>
              </a:gs>
            </a:gsLst>
            <a:lin scaled="0" ang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/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1080"/>
              </a:spcAft>
            </a:pPr>
            <a:r>
              <a:rPr sz="3600" b="1">
                <a:latin typeface="Arial"/>
              </a:rPr>
              <a:t>成功案例参考 - 行业标杆学习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3566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365760" rIns="365760" tIns="274320" wrap="square"/>
          <a:lstStyle/>
          <a:p>
            <a:pPr algn="ctr"/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🧋 喜茶: '多肉葡萄'用户共创,单品年销500万杯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   借鉴点: UGC内容激励机制,用户自创配方官方采纳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/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🍲 海底捞: '抖音隐藏吃法'传播,带动客流增长35%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   借鉴点: 游戏化隐藏菜单,社交媒体病毒式传播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/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☕ 瑞幸: '酱香拿铁'文化联名,单日销售542万杯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   借鉴点: 地域文化IP打造,跨界联名制造话题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gradFill rotWithShape="1">
            <a:gsLst>
              <a:gs pos="0">
                <a:srgbClr val="FF6B35"/>
              </a:gs>
              <a:gs pos="100000">
                <a:srgbClr val="004E89"/>
              </a:gs>
            </a:gsLst>
            <a:lin scaled="0" ang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/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1080"/>
              </a:spcAft>
            </a:pPr>
            <a:r>
              <a:rPr sz="3600" b="1">
                <a:latin typeface="Arial"/>
              </a:rPr>
              <a:t>线上推广矩阵 - 三大核心渠道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3566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365760" rIns="365760" tIns="274320" wrap="square"/>
          <a:lstStyle/>
          <a:p>
            <a:pPr algn="ctr"/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📱 小红书 (种草阵地): 美食探店+文化体验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   KOL合作: 头部3位+腰部10位+素人100位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/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🎬 抖音 (流量引擎): 短视频+直播双驱动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   话题运营: #一碗过桥三餐云南 挑战赛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/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💬 微信生态 (私域运营): 小程序+公众号+社群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   会员体系: 云南寻味地图集章计划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gradFill rotWithShape="1">
            <a:gsLst>
              <a:gs pos="0">
                <a:srgbClr val="004E89"/>
              </a:gs>
              <a:gs pos="100000">
                <a:srgbClr val="FF6B35"/>
              </a:gs>
            </a:gsLst>
            <a:lin scaled="0" ang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/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1080"/>
              </a:spcAft>
            </a:pPr>
            <a:r>
              <a:rPr sz="3600" b="1">
                <a:latin typeface="Arial"/>
              </a:rPr>
              <a:t>小红书推广策略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3931920" cy="3566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 tIns="182880" wrap="square"/>
          <a:lstStyle/>
          <a:p>
            <a:pPr algn="ctr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👥 KOL层级配置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• 头部KOL (3位): 50万+粉丝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• 腰部KOL (10位): 10-50万粉丝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• 素人KOC (100位): 1-10万粉丝</a:t>
            </a:r>
          </a:p>
        </p:txBody>
      </p:sp>
      <p:sp>
        <p:nvSpPr>
          <p:cNvPr id="4" name="Rectangle 3"/>
          <p:cNvSpPr/>
          <p:nvPr/>
        </p:nvSpPr>
        <p:spPr>
          <a:xfrm>
            <a:off x="4754880" y="1097280"/>
            <a:ext cx="3931920" cy="3566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 tIns="182880" wrap="square"/>
          <a:lstStyle/>
          <a:p>
            <a:pPr algn="ctr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📝 内容方向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• 探店打卡: 过桥仪式感全记录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• 文化故事: 云南非遗美食科普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• 隐藏吃法: 创意搭配教程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gradFill rotWithShape="1">
            <a:gsLst>
              <a:gs pos="0">
                <a:srgbClr val="004E89"/>
              </a:gs>
              <a:gs pos="100000">
                <a:srgbClr val="FF6B35"/>
              </a:gs>
            </a:gsLst>
            <a:lin scaled="0" ang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/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1080"/>
              </a:spcAft>
            </a:pPr>
            <a:r>
              <a:rPr sz="3600" b="1">
                <a:latin typeface="Arial"/>
              </a:rPr>
              <a:t>抖音推广策略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3931920" cy="3566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 tIns="182880" wrap="square"/>
          <a:lstStyle/>
          <a:p>
            <a:pPr algn="ctr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🎯 话题运营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• #一碗过桥三餐云南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• #隐藏吃法解锁挑战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• #云南寻味记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• 目标: 1000万曝光</a:t>
            </a:r>
          </a:p>
        </p:txBody>
      </p:sp>
      <p:sp>
        <p:nvSpPr>
          <p:cNvPr id="4" name="Rectangle 3"/>
          <p:cNvSpPr/>
          <p:nvPr/>
        </p:nvSpPr>
        <p:spPr>
          <a:xfrm>
            <a:off x="4754880" y="1097280"/>
            <a:ext cx="3931920" cy="3566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 tIns="182880" wrap="square"/>
          <a:lstStyle/>
          <a:p>
            <a:pPr algn="ctr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💰 投放策略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• DOU+推广: 精准定向投放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• 达人合作: 美食垂类KOL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• 挑战赛: UGC内容激励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• 直播带货: 限时秒杀活动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gradFill rotWithShape="1">
            <a:gsLst>
              <a:gs pos="0">
                <a:srgbClr val="FF6B35"/>
              </a:gs>
              <a:gs pos="100000">
                <a:srgbClr val="004E89"/>
              </a:gs>
            </a:gsLst>
            <a:lin scaled="0" ang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/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1080"/>
              </a:spcAft>
            </a:pPr>
            <a:r>
              <a:rPr sz="3600" b="1">
                <a:latin typeface="Arial"/>
              </a:rPr>
              <a:t>微信生态运营 - 私域流量池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3566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365760" rIns="365760" tIns="274320" wrap="square"/>
          <a:lstStyle/>
          <a:p>
            <a:pPr algn="ctr"/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📱 小程序: '云南过桥米线' 点单+会员系统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   功能: 在线点单/会员积分/隐藏吃法解锁/寻味地图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/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📰 公众号: 品牌故事+营销活动推送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   内容: 每周云南美食文化专栏 (周三发布)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/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💬 社群运营: 米线粉丝俱乐部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   福利: 新品试吃/专属折扣/线下活动优先报名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gradFill rotWithShape="1">
            <a:gsLst>
              <a:gs pos="0">
                <a:srgbClr val="FF6B35"/>
              </a:gs>
              <a:gs pos="100000">
                <a:srgbClr val="004E89"/>
              </a:gs>
            </a:gsLst>
            <a:lin scaled="0" ang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/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1080"/>
              </a:spcAft>
            </a:pPr>
            <a:r>
              <a:rPr sz="3600" b="1">
                <a:latin typeface="Arial"/>
              </a:rPr>
              <a:t>目 录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3566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365760" rIns="365760" tIns="274320" wrap="square"/>
          <a:lstStyle/>
          <a:p>
            <a:pPr algn="ctr"/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01. 项目概览 - 营销主题与核心理念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02. 品牌分析 - 目标客群与市场洞察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03. 创意策略 - 三大核心营销创意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04. 执行方案 - 线上线下整合传播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05. 预算与ROI - 投入产出分析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gradFill rotWithShape="1">
            <a:gsLst>
              <a:gs pos="0">
                <a:srgbClr val="FF6B35"/>
              </a:gs>
              <a:gs pos="100000">
                <a:srgbClr val="004E89"/>
              </a:gs>
            </a:gsLst>
            <a:lin scaled="0" ang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/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1080"/>
              </a:spcAft>
            </a:pPr>
            <a:r>
              <a:rPr sz="3600" b="1">
                <a:latin typeface="Arial"/>
              </a:rPr>
              <a:t>线下活动1: "过桥时光馆" 快闪店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3566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365760" rIns="365760" tIns="274320" wrap="square"/>
          <a:lstStyle/>
          <a:p>
            <a:pPr algn="ctr"/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📍 选址: 三里屯/静安寺等核心商圈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⏰ 时间: 5-6月,每场7天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🎨 设计: 云南少数民族风情沉浸式体验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🎁 活动: 免费试吃/拍照打卡/非遗手作体验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📊 目标: 单场吸引5000+人次,获得1000+UGC内容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gradFill rotWithShape="1">
            <a:gsLst>
              <a:gs pos="0">
                <a:srgbClr val="FF6B35"/>
              </a:gs>
              <a:gs pos="100000">
                <a:srgbClr val="004E89"/>
              </a:gs>
            </a:gsLst>
            <a:lin scaled="0" ang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/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1080"/>
              </a:spcAft>
            </a:pPr>
            <a:r>
              <a:rPr sz="3600" b="1">
                <a:latin typeface="Arial"/>
              </a:rPr>
              <a:t>线下活动2: "米线音乐节" 跨界合作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3566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365760" rIns="365760" tIns="274320" wrap="square"/>
          <a:lstStyle/>
          <a:p>
            <a:pPr algn="ctr"/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🎵 合作对象: 本地独立音乐厂牌/LiveHouse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🎤 活动形式: 音乐演出+美食集市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🍜 特色: '边吃边听'沉浸式体验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🎫 门票: 99元 (含米线套餐+音乐会)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📈 预期: 单场300人,传播触达10万+年轻客群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gradFill rotWithShape="1">
            <a:gsLst>
              <a:gs pos="0">
                <a:srgbClr val="FF6B35"/>
              </a:gs>
              <a:gs pos="100000">
                <a:srgbClr val="004E89"/>
              </a:gs>
            </a:gsLst>
            <a:lin scaled="0" ang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/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1080"/>
              </a:spcAft>
            </a:pPr>
            <a:r>
              <a:rPr sz="3600" b="1">
                <a:latin typeface="Arial"/>
              </a:rPr>
              <a:t>线下活动3: "云南寻味之旅" 会员专享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3566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365760" rIns="365760" tIns="274320" wrap="square"/>
          <a:lstStyle/>
          <a:p>
            <a:pPr algn="ctr"/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✈️ 活动形式: 组织会员前往云南实地探访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🗺️ 行程亮点: 蒙自过桥米线发源地+非遗传承人访谈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👥 参与对象: 集齐12个民族印章的'寻味大使'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💰 补贴政策: 品牌补贴50%旅费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📹 内容产出: 纪录片素材+用户Vlog,二次传播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gradFill rotWithShape="1">
            <a:gsLst>
              <a:gs pos="0">
                <a:srgbClr val="FF6B35"/>
              </a:gs>
              <a:gs pos="100000">
                <a:srgbClr val="004E89"/>
              </a:gs>
            </a:gsLst>
            <a:lin scaled="0" ang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/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1080"/>
              </a:spcAft>
            </a:pPr>
            <a:r>
              <a:rPr sz="3600" b="1">
                <a:latin typeface="Arial"/>
              </a:rPr>
              <a:t>整合传播时间轴 (5-9月)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3566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365760" rIns="365760" tIns="274320" wrap="square"/>
          <a:lstStyle/>
          <a:p>
            <a:pPr algn="ctr"/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📅 5月 造势期: 快闪店启动 + KOL种草 + 话题预热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📅 6月 爆发期: 抖音挑战赛 + 米线音乐节 + DOU+投放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📅 7月 深化期: 云南寻味地图上线 + 会员体系启动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📅 8月 持续期: UGC内容沉淀 + 隐藏吃法推广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📅 9月 收官期: 数据复盘 + ROI评估 + 优化迭代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gradFill rotWithShape="1">
            <a:gsLst>
              <a:gs pos="0">
                <a:srgbClr val="FF6B35"/>
              </a:gs>
              <a:gs pos="100000">
                <a:srgbClr val="F7B32B"/>
              </a:gs>
            </a:gsLst>
            <a:lin scaled="0" ang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/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1080"/>
              </a:spcAft>
            </a:pPr>
            <a:r>
              <a:rPr sz="3600" b="1">
                <a:latin typeface="Arial"/>
              </a:rPr>
              <a:t>KOL合作矩阵与预算分配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31520" y="1188720"/>
          <a:ext cx="768096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0160"/>
                <a:gridCol w="1280160"/>
                <a:gridCol w="1280160"/>
                <a:gridCol w="1280160"/>
                <a:gridCol w="1280160"/>
                <a:gridCol w="1280160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sz="1600" b="1">
                          <a:latin typeface="Arial"/>
                        </a:rPr>
                        <a:t>层级</a:t>
                      </a:r>
                    </a:p>
                  </a:txBody>
                  <a:tcPr>
                    <a:solidFill>
                      <a:srgbClr val="004E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>
                          <a:latin typeface="Arial"/>
                        </a:rPr>
                        <a:t>数量</a:t>
                      </a:r>
                    </a:p>
                  </a:txBody>
                  <a:tcPr>
                    <a:solidFill>
                      <a:srgbClr val="004E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>
                          <a:latin typeface="Arial"/>
                        </a:rPr>
                        <a:t>粉丝量</a:t>
                      </a:r>
                    </a:p>
                  </a:txBody>
                  <a:tcPr>
                    <a:solidFill>
                      <a:srgbClr val="004E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>
                          <a:latin typeface="Arial"/>
                        </a:rPr>
                        <a:t>单价</a:t>
                      </a:r>
                    </a:p>
                  </a:txBody>
                  <a:tcPr>
                    <a:solidFill>
                      <a:srgbClr val="004E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>
                          <a:latin typeface="Arial"/>
                        </a:rPr>
                        <a:t>预算</a:t>
                      </a:r>
                    </a:p>
                  </a:txBody>
                  <a:tcPr>
                    <a:solidFill>
                      <a:srgbClr val="004E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>
                          <a:latin typeface="Arial"/>
                        </a:rPr>
                        <a:t>产出</a:t>
                      </a:r>
                    </a:p>
                  </a:txBody>
                  <a:tcPr>
                    <a:solidFill>
                      <a:srgbClr val="004E89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头部KOL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3位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50万+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3万/篇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9万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深度探店长图文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腰部KOL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10位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10-50万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8000/篇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8万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美食测评视频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素人KOC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100位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1-10万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500/篇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5万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打卡分享笔记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抖音达人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5位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100万+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2万/条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10万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创意短视频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gradFill rotWithShape="1">
            <a:gsLst>
              <a:gs pos="0">
                <a:srgbClr val="FF6B35"/>
              </a:gs>
              <a:gs pos="100000">
                <a:srgbClr val="F7B32B"/>
              </a:gs>
            </a:gsLst>
            <a:lin scaled="0" ang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/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1080"/>
              </a:spcAft>
            </a:pPr>
            <a:r>
              <a:rPr sz="3600" b="1">
                <a:latin typeface="Arial"/>
              </a:rPr>
              <a:t>线下活动执行排期表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31520" y="1188720"/>
          <a:ext cx="768096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192"/>
                <a:gridCol w="1536192"/>
                <a:gridCol w="1536192"/>
                <a:gridCol w="1536192"/>
                <a:gridCol w="1536192"/>
              </a:tblGrid>
              <a:tr h="533400">
                <a:tc>
                  <a:txBody>
                    <a:bodyPr/>
                    <a:lstStyle/>
                    <a:p>
                      <a:pPr algn="ctr"/>
                      <a:r>
                        <a:rPr sz="1600" b="1">
                          <a:latin typeface="Arial"/>
                        </a:rPr>
                        <a:t>时间</a:t>
                      </a:r>
                    </a:p>
                  </a:txBody>
                  <a:tcPr>
                    <a:solidFill>
                      <a:srgbClr val="004E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>
                          <a:latin typeface="Arial"/>
                        </a:rPr>
                        <a:t>活动名称</a:t>
                      </a:r>
                    </a:p>
                  </a:txBody>
                  <a:tcPr>
                    <a:solidFill>
                      <a:srgbClr val="004E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>
                          <a:latin typeface="Arial"/>
                        </a:rPr>
                        <a:t>地点</a:t>
                      </a:r>
                    </a:p>
                  </a:txBody>
                  <a:tcPr>
                    <a:solidFill>
                      <a:srgbClr val="004E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>
                          <a:latin typeface="Arial"/>
                        </a:rPr>
                        <a:t>预算</a:t>
                      </a:r>
                    </a:p>
                  </a:txBody>
                  <a:tcPr>
                    <a:solidFill>
                      <a:srgbClr val="004E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>
                          <a:latin typeface="Arial"/>
                        </a:rPr>
                        <a:t>目标人次</a:t>
                      </a:r>
                    </a:p>
                  </a:txBody>
                  <a:tcPr>
                    <a:solidFill>
                      <a:srgbClr val="004E89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5月中旬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过桥时光馆 - 北京站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三里屯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8万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5000人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5月下旬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过桥时光馆 - 上海站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静安寺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8万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5000人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6月上旬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米线音乐节 Vol.1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北京LiveHouse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5万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300人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6月下旬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米线音乐节 Vol.2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上海LiveHouse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5万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300人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7-9月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云南寻味之旅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云南蒙自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10万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50人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gradFill rotWithShape="1">
            <a:gsLst>
              <a:gs pos="0">
                <a:srgbClr val="FF6B35"/>
              </a:gs>
              <a:gs pos="100000">
                <a:srgbClr val="004E89"/>
              </a:gs>
            </a:gsLst>
            <a:lin scaled="0" ang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/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1080"/>
              </a:spcAft>
            </a:pPr>
            <a:r>
              <a:rPr sz="3600" b="1">
                <a:latin typeface="Arial"/>
              </a:rPr>
              <a:t>80万预算分配方案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3566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365760" rIns="365760" tIns="274320" wrap="square"/>
          <a:lstStyle/>
          <a:p>
            <a:pPr algn="ctr"/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📱 线上推广 (40万, 50%): KOL合作 + DOU+投放 + 信息流广告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🎪 线下活动 (26万, 32.5%): 快闪店 + 音乐节 + 云南之旅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🎨 内容制作 (10万, 12.5%): 短视频/海报/H5/纪录片制作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💻 技术开发 (4万, 5%): 小程序开发 + 会员系统搭建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gradFill rotWithShape="1">
            <a:gsLst>
              <a:gs pos="0">
                <a:srgbClr val="FF6B35"/>
              </a:gs>
              <a:gs pos="100000">
                <a:srgbClr val="F7B32B"/>
              </a:gs>
            </a:gsLst>
            <a:lin scaled="0" ang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/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1080"/>
              </a:spcAft>
            </a:pPr>
            <a:r>
              <a:rPr sz="3600" b="1">
                <a:latin typeface="Arial"/>
              </a:rPr>
              <a:t>预算明细分项表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31520" y="1188720"/>
          <a:ext cx="768096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0240"/>
                <a:gridCol w="1920240"/>
                <a:gridCol w="1920240"/>
                <a:gridCol w="1920240"/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sz="1600" b="1">
                          <a:latin typeface="Arial"/>
                        </a:rPr>
                        <a:t>类目</a:t>
                      </a:r>
                    </a:p>
                  </a:txBody>
                  <a:tcPr>
                    <a:solidFill>
                      <a:srgbClr val="004E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>
                          <a:latin typeface="Arial"/>
                        </a:rPr>
                        <a:t>项目</a:t>
                      </a:r>
                    </a:p>
                  </a:txBody>
                  <a:tcPr>
                    <a:solidFill>
                      <a:srgbClr val="004E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>
                          <a:latin typeface="Arial"/>
                        </a:rPr>
                        <a:t>预算</a:t>
                      </a:r>
                    </a:p>
                  </a:txBody>
                  <a:tcPr>
                    <a:solidFill>
                      <a:srgbClr val="004E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>
                          <a:latin typeface="Arial"/>
                        </a:rPr>
                        <a:t>占比</a:t>
                      </a:r>
                    </a:p>
                  </a:txBody>
                  <a:tcPr>
                    <a:solidFill>
                      <a:srgbClr val="004E89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线上推广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小红书KOL合作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22万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27.5%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线上推广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抖音投放+达人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18万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22.5%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线下活动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快闪店(2场)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16万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20%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线下活动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音乐节(2场)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10万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12.5%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内容制作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视频/设计制作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10万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12.5%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技术开发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小程序+会员系统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4万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5%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gradFill rotWithShape="1">
            <a:gsLst>
              <a:gs pos="0">
                <a:srgbClr val="004E89"/>
              </a:gs>
              <a:gs pos="100000">
                <a:srgbClr val="FF6B35"/>
              </a:gs>
            </a:gsLst>
            <a:lin scaled="0" ang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/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1080"/>
              </a:spcAft>
            </a:pPr>
            <a:r>
              <a:rPr sz="3600" b="1">
                <a:latin typeface="Arial"/>
              </a:rPr>
              <a:t>ROI预期与长期价值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3931920" cy="3566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 tIns="182880" wrap="square"/>
          <a:lstStyle/>
          <a:p>
            <a:pPr algn="ctr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📊 短期目标 (3个月)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• 新增会员: 8000人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• 客单价提升: 10%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• 营收增长: 280万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• 投入产出比: 1:3.5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• 社交媒体曝光: 5000万+</a:t>
            </a:r>
          </a:p>
        </p:txBody>
      </p:sp>
      <p:sp>
        <p:nvSpPr>
          <p:cNvPr id="4" name="Rectangle 3"/>
          <p:cNvSpPr/>
          <p:nvPr/>
        </p:nvSpPr>
        <p:spPr>
          <a:xfrm>
            <a:off x="4754880" y="1097280"/>
            <a:ext cx="3931920" cy="3566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 tIns="182880" wrap="square"/>
          <a:lstStyle/>
          <a:p>
            <a:pPr algn="ctr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🌟 长期价值 (6-12个月)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• 品牌知名度提升40%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• 私域流量池: 2万+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• 复购率提升至45%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• UGC内容资产沉淀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• 加盟咨询量增长3倍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gradFill rotWithShape="1">
            <a:gsLst>
              <a:gs pos="0">
                <a:srgbClr val="004E89"/>
              </a:gs>
              <a:gs pos="100000">
                <a:srgbClr val="FF6B35"/>
              </a:gs>
            </a:gsLst>
            <a:lin scaled="0" ang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/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1080"/>
              </a:spcAft>
            </a:pPr>
            <a:r>
              <a:rPr sz="3600" b="1">
                <a:latin typeface="Arial"/>
              </a:rPr>
              <a:t>风险控制与质量保障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3931920" cy="3566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 tIns="182880" wrap="square"/>
          <a:lstStyle/>
          <a:p>
            <a:pPr algn="ctr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⚠️ 潜在风险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• KOL数据造假风险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• UGC内容质量参差不齐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• 快闪店客流不及预期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• 竞品跟进模仿</a:t>
            </a:r>
          </a:p>
        </p:txBody>
      </p:sp>
      <p:sp>
        <p:nvSpPr>
          <p:cNvPr id="4" name="Rectangle 3"/>
          <p:cNvSpPr/>
          <p:nvPr/>
        </p:nvSpPr>
        <p:spPr>
          <a:xfrm>
            <a:off x="4754880" y="1097280"/>
            <a:ext cx="3931920" cy="3566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 tIns="182880" wrap="square"/>
          <a:lstStyle/>
          <a:p>
            <a:pPr algn="ctr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✅ 应对措施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• 严格筛选KOL,验证真实数据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• 设计UGC模板,提供拍摄指导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• 选址前期调研,备选方案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• 建立专利壁垒,IP法律保护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gradFill rotWithShape="1">
            <a:gsLst>
              <a:gs pos="0">
                <a:srgbClr val="FF6B35"/>
              </a:gs>
              <a:gs pos="100000">
                <a:srgbClr val="004E89"/>
              </a:gs>
            </a:gsLst>
            <a:lin scaled="0" ang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/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1080"/>
              </a:spcAft>
            </a:pPr>
            <a:r>
              <a:rPr sz="3600" b="1">
                <a:latin typeface="Arial"/>
              </a:rPr>
              <a:t>项目概览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3566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365760" rIns="365760" tIns="274320" wrap="square"/>
          <a:lstStyle/>
          <a:p>
            <a:pPr algn="ctr"/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🎯 营销主题: 一碗过桥,三餐云南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💡 核心理念: 场景创新 × 文化体验 × 社交传播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📅 执行周期: 2025年5-9月 (5个月)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💰 预算规模: 80万元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📈 预期ROI: 投入产出比1:3.5,预计新增280万营收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F6B35"/>
            </a:gs>
            <a:gs pos="100000">
              <a:srgbClr val="004E89"/>
            </a:gs>
          </a:gsLst>
          <a:lin scaled="0" ang="1350000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1800"/>
              </a:spcAft>
            </a:pPr>
            <a:r>
              <a:rPr sz="6000" b="1">
                <a:latin typeface="Arial"/>
              </a:rPr>
              <a:t>谢谢观看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92608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840"/>
              </a:spcAft>
            </a:pPr>
            <a:r>
              <a:rPr sz="2800" b="0">
                <a:latin typeface="Arial"/>
              </a:rPr>
              <a:t>"一碗过桥,三餐云南"</a:t>
            </a:r>
          </a:p>
          <a:p>
            <a:pPr algn="ctr">
              <a:lnSpc>
                <a:spcPct val="120000"/>
              </a:lnSpc>
              <a:spcBef>
                <a:spcPts val="0"/>
              </a:spcBef>
              <a:spcAft>
                <a:spcPts val="840"/>
              </a:spcAft>
            </a:pPr>
            <a:r>
              <a:rPr sz="2800" b="0">
                <a:latin typeface="Arial"/>
              </a:rPr>
              <a:t>让云南非遗美食走进千家万户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gradFill rotWithShape="1">
            <a:gsLst>
              <a:gs pos="0">
                <a:srgbClr val="004E89"/>
              </a:gs>
              <a:gs pos="100000">
                <a:srgbClr val="FF6B35"/>
              </a:gs>
            </a:gsLst>
            <a:lin scaled="0" ang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/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1080"/>
              </a:spcAft>
            </a:pPr>
            <a:r>
              <a:rPr sz="3600" b="1">
                <a:latin typeface="Arial"/>
              </a:rPr>
              <a:t>目标客群画像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3931920" cy="3566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 tIns="182880" wrap="square"/>
          <a:lstStyle/>
          <a:p>
            <a:pPr algn="ctr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🎯 核心人群 (60%)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• 年龄: 25-40岁都市白领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• 特征: 追求品质生活,注重健康养生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• 行为: 社交媒体活跃,愿意为体验买单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• 痛点: 午餐选择单一,缺乏仪式感</a:t>
            </a:r>
          </a:p>
        </p:txBody>
      </p:sp>
      <p:sp>
        <p:nvSpPr>
          <p:cNvPr id="4" name="Rectangle 3"/>
          <p:cNvSpPr/>
          <p:nvPr/>
        </p:nvSpPr>
        <p:spPr>
          <a:xfrm>
            <a:off x="4754880" y="1097280"/>
            <a:ext cx="3931920" cy="3566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 tIns="182880" wrap="square"/>
          <a:lstStyle/>
          <a:p>
            <a:pPr algn="ctr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🎯 次级人群 (40%)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• 年龄: 18-25岁Z世代学生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• 特征: 喜欢新鲜体验,追求性价比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• 行为: 拍照分享达人,KOL影响力强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• 痛点: 想要尝鲜但担心踩雷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gradFill rotWithShape="1">
            <a:gsLst>
              <a:gs pos="0">
                <a:srgbClr val="004E89"/>
              </a:gs>
              <a:gs pos="100000">
                <a:srgbClr val="FF6B35"/>
              </a:gs>
            </a:gsLst>
            <a:lin scaled="0" ang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/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1080"/>
              </a:spcAft>
            </a:pPr>
            <a:r>
              <a:rPr sz="3600" b="1">
                <a:latin typeface="Arial"/>
              </a:rPr>
              <a:t>核心卖点提炼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3931920" cy="3566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 tIns="182880" wrap="square"/>
          <a:lstStyle/>
          <a:p>
            <a:pPr algn="ctr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📦 产品层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• 正宗云南味道 - 非遗传承工艺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• 过桥仪式感 - 100度鲜汤现烫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• 食材新鲜度 - 每日现切现配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• 营养健康 - 低脂高蛋白组合</a:t>
            </a:r>
          </a:p>
        </p:txBody>
      </p:sp>
      <p:sp>
        <p:nvSpPr>
          <p:cNvPr id="4" name="Rectangle 3"/>
          <p:cNvSpPr/>
          <p:nvPr/>
        </p:nvSpPr>
        <p:spPr>
          <a:xfrm>
            <a:off x="4754880" y="1097280"/>
            <a:ext cx="3931920" cy="3566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 tIns="182880" wrap="square"/>
          <a:lstStyle/>
          <a:p>
            <a:pPr algn="ctr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❤️ 情感层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• 文化体验 - 云南少数民族风情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• 社交货币 - 拍照打卡必选地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• 场景适配 - 早中晚三餐皆宜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• 记忆触发 - 唤起云南旅行回忆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gradFill rotWithShape="1">
            <a:gsLst>
              <a:gs pos="0">
                <a:srgbClr val="FF6B35"/>
              </a:gs>
              <a:gs pos="100000">
                <a:srgbClr val="004E89"/>
              </a:gs>
            </a:gsLst>
            <a:lin scaled="0" ang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/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1080"/>
              </a:spcAft>
            </a:pPr>
            <a:r>
              <a:rPr sz="3600" b="1">
                <a:latin typeface="Arial"/>
              </a:rPr>
              <a:t>市场机会洞察 - 2025年餐饮营销5大趋势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3566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365760" rIns="365760" tIns="274320" wrap="square"/>
          <a:lstStyle/>
          <a:p>
            <a:pPr algn="ctr"/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🔥 场景革命: 突破单一用餐场景,抢占早餐/宵夜新赛道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🎭 文化IP: 地域特色+非遗故事=高溢价空间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📱 社交传播: UGC内容成本仅为传统广告的1/5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🎯 精准触达: 小红书+抖音双平台覆盖年轻客群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💡 体验经济: 仪式感&gt;产品本身,愿为体验多付30%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gradFill rotWithShape="1">
            <a:gsLst>
              <a:gs pos="0">
                <a:srgbClr val="FF6B35"/>
              </a:gs>
              <a:gs pos="100000">
                <a:srgbClr val="F7B32B"/>
              </a:gs>
            </a:gsLst>
            <a:lin scaled="0" ang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/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1080"/>
              </a:spcAft>
            </a:pPr>
            <a:r>
              <a:rPr sz="3600" b="1">
                <a:latin typeface="Arial"/>
              </a:rPr>
              <a:t>竞品定位对比分析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731520" y="1188720"/>
          <a:ext cx="768096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6192"/>
                <a:gridCol w="1536192"/>
                <a:gridCol w="1536192"/>
                <a:gridCol w="1536192"/>
                <a:gridCol w="1536192"/>
              </a:tblGrid>
              <a:tr h="640080">
                <a:tc>
                  <a:txBody>
                    <a:bodyPr/>
                    <a:lstStyle/>
                    <a:p>
                      <a:pPr algn="ctr"/>
                      <a:r>
                        <a:rPr sz="1600" b="1">
                          <a:latin typeface="Arial"/>
                        </a:rPr>
                        <a:t>品牌</a:t>
                      </a:r>
                    </a:p>
                  </a:txBody>
                  <a:tcPr>
                    <a:solidFill>
                      <a:srgbClr val="004E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>
                          <a:latin typeface="Arial"/>
                        </a:rPr>
                        <a:t>定位</a:t>
                      </a:r>
                    </a:p>
                  </a:txBody>
                  <a:tcPr>
                    <a:solidFill>
                      <a:srgbClr val="004E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>
                          <a:latin typeface="Arial"/>
                        </a:rPr>
                        <a:t>价格带</a:t>
                      </a:r>
                    </a:p>
                  </a:txBody>
                  <a:tcPr>
                    <a:solidFill>
                      <a:srgbClr val="004E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>
                          <a:latin typeface="Arial"/>
                        </a:rPr>
                        <a:t>优势</a:t>
                      </a:r>
                    </a:p>
                  </a:txBody>
                  <a:tcPr>
                    <a:solidFill>
                      <a:srgbClr val="004E8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 b="1">
                          <a:latin typeface="Arial"/>
                        </a:rPr>
                        <a:t>劣势</a:t>
                      </a:r>
                    </a:p>
                  </a:txBody>
                  <a:tcPr>
                    <a:solidFill>
                      <a:srgbClr val="004E89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蒙自源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正宗派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25-35元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品牌认知度高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创新不足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云海肴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体验派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40-60元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环境好服务佳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价格偏高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阿香米线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快餐派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15-25元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性价比高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缺乏特色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某品牌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文化派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30-45元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仪式感+社交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400">
                          <a:latin typeface="Arial"/>
                        </a:rPr>
                        <a:t>待建立认知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gradFill rotWithShape="1">
            <a:gsLst>
              <a:gs pos="0">
                <a:srgbClr val="004E89"/>
              </a:gs>
              <a:gs pos="100000">
                <a:srgbClr val="FF6B35"/>
              </a:gs>
            </a:gsLst>
            <a:lin scaled="0" ang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/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1080"/>
              </a:spcAft>
            </a:pPr>
            <a:r>
              <a:rPr sz="3600" b="1">
                <a:latin typeface="Arial"/>
              </a:rPr>
              <a:t>SWOT战略分析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3931920" cy="3566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 tIns="182880" wrap="square"/>
          <a:lstStyle/>
          <a:p>
            <a:pPr algn="ctr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💪 Strengths 优势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• 正宗云南非遗传承工艺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• 过桥仪式感独特体验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/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⚠️ Weaknesses 劣势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• 品牌知名度有待提升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• 消费场景认知局限</a:t>
            </a:r>
          </a:p>
        </p:txBody>
      </p:sp>
      <p:sp>
        <p:nvSpPr>
          <p:cNvPr id="4" name="Rectangle 3"/>
          <p:cNvSpPr/>
          <p:nvPr/>
        </p:nvSpPr>
        <p:spPr>
          <a:xfrm>
            <a:off x="4754880" y="1097280"/>
            <a:ext cx="3931920" cy="3566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 tIns="182880" wrap="square"/>
          <a:lstStyle/>
          <a:p>
            <a:pPr algn="ctr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🌟 Opportunities 机会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• 三餐场景营销蓝海市场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• 文化IP打造溢价空间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/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⚡ Threats 威胁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• 快餐品牌价格竞争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>
                <a:latin typeface="Arial"/>
              </a:rPr>
              <a:t>• 同质化产品涌现风险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731520"/>
          </a:xfrm>
          <a:prstGeom prst="rect">
            <a:avLst/>
          </a:prstGeom>
          <a:gradFill rotWithShape="1">
            <a:gsLst>
              <a:gs pos="0">
                <a:srgbClr val="FF6B35"/>
              </a:gs>
              <a:gs pos="100000">
                <a:srgbClr val="004E89"/>
              </a:gs>
            </a:gsLst>
            <a:lin scaled="0" ang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/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1080"/>
              </a:spcAft>
            </a:pPr>
            <a:r>
              <a:rPr sz="3600" b="1">
                <a:latin typeface="Arial"/>
              </a:rPr>
              <a:t>营销主题解读: "一碗过桥,三餐云南"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097280"/>
            <a:ext cx="8229600" cy="35661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365760" rIns="365760" tIns="274320" wrap="square"/>
          <a:lstStyle/>
          <a:p>
            <a:pPr algn="ctr"/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🌅 一碗 = 产品聚焦: 用一碗米线讲好云南故事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🌉 过桥 = 仪式感: 100度鲜汤过桥,唤醒感官记忆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🍜 三餐 = 场景革命: 早中晚全场景,突破午餐单一认知</a:t>
            </a:r>
          </a:p>
          <a:p>
            <a:pPr>
              <a:lnSpc>
                <a:spcPct val="130000"/>
              </a:lnSpc>
              <a:spcBef>
                <a:spcPts val="800"/>
              </a:spcBef>
              <a:spcAft>
                <a:spcPts val="800"/>
              </a:spcAft>
            </a:pPr>
            <a:r>
              <a:rPr sz="2000">
                <a:latin typeface="Arial"/>
              </a:rPr>
              <a:t>🏔️ 云南 = 文化IP: 云南非遗+少数民族风情=高溢价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