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07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21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2C599A-C0D7-457C-8A80-4DA63D6DA908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4F2ED90-08FB-4F4B-9D6B-124453109210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370A8E-544F-4A59-BE62-505A09ADA5EA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011F6BD-26FB-4986-8937-2EFDECAA43D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0C130CE-8D42-4197-AAB2-57CA9541E7E4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7F95F6-360D-4A16-BD24-2D4B05500E3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E0676E-4C6A-4EDA-88BE-BE6BA1B9FD12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C43BEE-6DD8-481B-A0AC-6BA354F5E266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8F7475-050E-409F-83CF-2652A76DADCB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24FA293-7631-4B61-B9DA-380889B1A0EE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6D6C295-810C-49DF-BB08-C6245896D47C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A7F9072-C723-4103-965C-4D5FE3441989}" type="datetime1">
              <a:rPr lang="ko-KR" altLang="en-US"/>
              <a:pPr>
                <a:defRPr lang="ko-KR" altLang="en-US"/>
              </a:pPr>
              <a:t>2015-08-11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빛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981E004C-CC7E-458F-BAF1-89519480D4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096794" y="1958975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ko-KR" altLang="en-US" sz="9000" b="1"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12700" stA="26000" endPos="28000" dist="38100" dir="5400000" sy="-100000" rotWithShape="0"/>
                </a:effectLst>
              </a:rPr>
              <a:t>양자 컴퓨터</a:t>
            </a:r>
            <a:endParaRPr lang="ko-KR" altLang="en-US" sz="9000" b="1">
              <a:ln w="254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gradFill flip="xy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reflection blurRad="12700" stA="26000" endPos="28000" dist="38100" dir="5400000" sy="-100000" rotWithShape="0"/>
              </a:effectLst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4615370" y="5808074"/>
            <a:ext cx="8534399" cy="903514"/>
          </a:xfrm>
        </p:spPr>
        <p:txBody>
          <a:bodyPr/>
          <a:lstStyle/>
          <a:p>
            <a:pPr>
              <a:defRPr/>
            </a:pPr>
            <a:r>
              <a:rPr lang="en-US" altLang="ko-KR" sz="2000" b="1"/>
              <a:t>20726</a:t>
            </a:r>
            <a:r>
              <a:rPr lang="ko-KR" altLang="en-US" sz="2000" b="1"/>
              <a:t> 홍지훈</a:t>
            </a:r>
            <a:endParaRPr lang="ko-KR" altLang="en-US" sz="2000" b="1"/>
          </a:p>
        </p:txBody>
      </p:sp>
      <p:sp>
        <p:nvSpPr>
          <p:cNvPr id="6" name=""/>
          <p:cNvSpPr txBox="1"/>
          <p:nvPr/>
        </p:nvSpPr>
        <p:spPr>
          <a:xfrm>
            <a:off x="3792505" y="4040934"/>
            <a:ext cx="4606990" cy="3958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  <a:reflection blurRad="6350" stA="50000" endA="300" endPos="75000" dir="5400000" sy="-100000" algn="bl" rotWithShape="0"/>
                </a:effectLst>
              </a:rPr>
              <a:t>세계를 바꿀 혁명</a:t>
            </a:r>
            <a:endParaRPr lang="ko-KR" altLang="en-US" sz="2000" b="1">
              <a:effectLst>
                <a:glow rad="63500">
                  <a:schemeClr val="accent1">
                    <a:satMod val="175000"/>
                    <a:alpha val="50000"/>
                  </a:schemeClr>
                </a:glow>
                <a:reflection blurRad="6350" stA="50000" endA="300" endPos="750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2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역학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en-US" altLang="ko-KR" b="1">
                <a:solidFill>
                  <a:srgbClr val="ff0000"/>
                </a:solidFill>
              </a:rPr>
              <a:t>[</a:t>
            </a:r>
            <a:r>
              <a:rPr lang="ko-KR" altLang="en-US" b="1">
                <a:solidFill>
                  <a:srgbClr val="ff0000"/>
                </a:solidFill>
              </a:rPr>
              <a:t>중첩</a:t>
            </a:r>
            <a:r>
              <a:rPr lang="en-US" altLang="ko-KR" b="1">
                <a:solidFill>
                  <a:srgbClr val="ff0000"/>
                </a:solidFill>
              </a:rPr>
              <a:t>]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673092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양자 상태를 측정하기 전까지 여러 상태가 </a:t>
            </a:r>
            <a:r>
              <a:rPr lang="ko-KR" altLang="en-US" sz="3000" b="1">
                <a:solidFill>
                  <a:srgbClr val="ff0000"/>
                </a:solidFill>
              </a:rPr>
              <a:t>확률적으로 공존</a:t>
            </a:r>
            <a:r>
              <a:rPr lang="ko-KR" altLang="en-US" sz="3000" b="1"/>
              <a:t>하는 상태</a:t>
            </a:r>
            <a:endParaRPr lang="ko-KR" altLang="en-US" sz="3000" b="1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3464" y="2000250"/>
            <a:ext cx="4272643" cy="427264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2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역학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en-US" altLang="ko-KR" b="1">
                <a:solidFill>
                  <a:srgbClr val="ff0000"/>
                </a:solidFill>
              </a:rPr>
              <a:t>[</a:t>
            </a:r>
            <a:r>
              <a:rPr lang="ko-KR" altLang="en-US" b="1">
                <a:solidFill>
                  <a:srgbClr val="ff0000"/>
                </a:solidFill>
              </a:rPr>
              <a:t>얽힘</a:t>
            </a:r>
            <a:r>
              <a:rPr lang="en-US" altLang="ko-KR" b="1">
                <a:solidFill>
                  <a:srgbClr val="ff0000"/>
                </a:solidFill>
              </a:rPr>
              <a:t>]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673092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두 양자가 </a:t>
            </a:r>
            <a:r>
              <a:rPr lang="ko-KR" altLang="en-US" sz="3000" b="1">
                <a:solidFill>
                  <a:schemeClr val="lt1"/>
                </a:solidFill>
              </a:rPr>
              <a:t>서로</a:t>
            </a:r>
            <a:r>
              <a:rPr lang="ko-KR" altLang="en-US" sz="3000" b="1">
                <a:solidFill>
                  <a:srgbClr val="ff0000"/>
                </a:solidFill>
              </a:rPr>
              <a:t> 얽힘 상태</a:t>
            </a:r>
            <a:r>
              <a:rPr lang="ko-KR" altLang="en-US" sz="3000" b="1">
                <a:solidFill>
                  <a:schemeClr val="lt1"/>
                </a:solidFill>
              </a:rPr>
              <a:t>에 있을 때</a:t>
            </a:r>
            <a:r>
              <a:rPr lang="en-US" altLang="ko-KR" sz="3000" b="1">
                <a:solidFill>
                  <a:schemeClr val="lt1"/>
                </a:solidFill>
              </a:rPr>
              <a:t>,</a:t>
            </a:r>
            <a:r>
              <a:rPr lang="ko-KR" altLang="en-US" sz="3000" b="1">
                <a:solidFill>
                  <a:schemeClr val="lt1"/>
                </a:solidFill>
              </a:rPr>
              <a:t> 한 입자를 관측하면 다른 입자에 </a:t>
            </a:r>
            <a:r>
              <a:rPr lang="ko-KR" altLang="en-US" sz="3000" b="1">
                <a:solidFill>
                  <a:srgbClr val="ff0000"/>
                </a:solidFill>
              </a:rPr>
              <a:t>즉시</a:t>
            </a:r>
            <a:r>
              <a:rPr lang="en-US" altLang="ko-KR" sz="3000" b="1">
                <a:solidFill>
                  <a:srgbClr val="ff0000"/>
                </a:solidFill>
              </a:rPr>
              <a:t> </a:t>
            </a:r>
            <a:r>
              <a:rPr lang="ko-KR" altLang="en-US" sz="3000" b="1">
                <a:solidFill>
                  <a:srgbClr val="ff0000"/>
                </a:solidFill>
              </a:rPr>
              <a:t>영향</a:t>
            </a:r>
            <a:r>
              <a:rPr lang="ko-KR" altLang="en-US" sz="3000" b="1">
                <a:solidFill>
                  <a:schemeClr val="lt1"/>
                </a:solidFill>
              </a:rPr>
              <a:t>을 미침</a:t>
            </a:r>
            <a:r>
              <a:rPr lang="en-US" altLang="ko-KR" sz="3000" b="1">
                <a:solidFill>
                  <a:schemeClr val="lt1"/>
                </a:solidFill>
              </a:rPr>
              <a:t>.</a:t>
            </a:r>
            <a:endParaRPr lang="en-US" altLang="ko-KR" sz="3000" b="1">
              <a:solidFill>
                <a:schemeClr val="lt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7962" y="3128962"/>
            <a:ext cx="7416075" cy="330301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5934" y="2448886"/>
            <a:ext cx="11440132" cy="11496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0" b="1"/>
              <a:t>양자 컴퓨터의 구조 및 원리</a:t>
            </a:r>
            <a:endParaRPr lang="ko-KR" altLang="en-US" sz="7000" b="1"/>
          </a:p>
        </p:txBody>
      </p:sp>
      <p:sp>
        <p:nvSpPr>
          <p:cNvPr id="5" name=""/>
          <p:cNvSpPr txBox="1"/>
          <p:nvPr/>
        </p:nvSpPr>
        <p:spPr>
          <a:xfrm>
            <a:off x="639389" y="584420"/>
            <a:ext cx="4164655" cy="1156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/>
              <a:t>3</a:t>
            </a:r>
            <a:r>
              <a:rPr lang="ko-KR" altLang="en-US" sz="7000" b="1"/>
              <a:t> 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3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ko-KR" altLang="en-US" b="1">
                <a:solidFill>
                  <a:schemeClr val="lt1"/>
                </a:solidFill>
              </a:rPr>
              <a:t>양자 컴퓨터의 구조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큐비트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1071546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양자 컴퓨터 계산의 </a:t>
            </a:r>
            <a:endParaRPr lang="ko-KR" altLang="en-US" sz="3000" b="1"/>
          </a:p>
          <a:p>
            <a:pPr marL="0" indent="0">
              <a:buNone/>
              <a:defRPr/>
            </a:pPr>
            <a:r>
              <a:rPr lang="ko-KR" altLang="en-US" sz="3000" b="1"/>
              <a:t>   </a:t>
            </a:r>
            <a:r>
              <a:rPr lang="ko-KR" altLang="en-US" sz="3000" b="1">
                <a:solidFill>
                  <a:srgbClr val="ff0000"/>
                </a:solidFill>
              </a:rPr>
              <a:t>기본 단위</a:t>
            </a:r>
            <a:r>
              <a:rPr lang="en-US" altLang="ko-KR" sz="3000" b="1"/>
              <a:t>.</a:t>
            </a:r>
            <a:endParaRPr lang="en-US" altLang="ko-KR" sz="3000" b="1"/>
          </a:p>
          <a:p>
            <a:pPr marL="0" indent="0">
              <a:buNone/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얽힘</a:t>
            </a:r>
            <a:r>
              <a:rPr lang="ko-KR" altLang="en-US" sz="3000" b="1">
                <a:solidFill>
                  <a:schemeClr val="lt1"/>
                </a:solidFill>
              </a:rPr>
              <a:t>과 </a:t>
            </a:r>
            <a:r>
              <a:rPr lang="ko-KR" altLang="en-US" sz="3000" b="1">
                <a:solidFill>
                  <a:srgbClr val="ff0000"/>
                </a:solidFill>
              </a:rPr>
              <a:t>중첩</a:t>
            </a:r>
            <a:r>
              <a:rPr lang="ko-KR" altLang="en-US" sz="3000" b="1">
                <a:solidFill>
                  <a:schemeClr val="lt1"/>
                </a:solidFill>
              </a:rPr>
              <a:t>을 통해</a:t>
            </a:r>
            <a:endParaRPr lang="ko-KR" altLang="en-US" sz="3000" b="1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3000" b="1">
                <a:solidFill>
                  <a:schemeClr val="lt1"/>
                </a:solidFill>
              </a:rPr>
              <a:t>   </a:t>
            </a:r>
            <a:r>
              <a:rPr lang="en-US" altLang="ko-KR" sz="3000" b="1">
                <a:solidFill>
                  <a:schemeClr val="lt1"/>
                </a:solidFill>
              </a:rPr>
              <a:t>0,</a:t>
            </a:r>
            <a:r>
              <a:rPr lang="ko-KR" altLang="en-US" sz="3000" b="1">
                <a:solidFill>
                  <a:schemeClr val="lt1"/>
                </a:solidFill>
              </a:rPr>
              <a:t> </a:t>
            </a:r>
            <a:r>
              <a:rPr lang="en-US" altLang="ko-KR" sz="3000" b="1">
                <a:solidFill>
                  <a:schemeClr val="lt1"/>
                </a:solidFill>
              </a:rPr>
              <a:t>1</a:t>
            </a:r>
            <a:r>
              <a:rPr lang="ko-KR" altLang="en-US" sz="3000" b="1">
                <a:solidFill>
                  <a:schemeClr val="lt1"/>
                </a:solidFill>
              </a:rPr>
              <a:t>이 </a:t>
            </a:r>
            <a:r>
              <a:rPr lang="ko-KR" altLang="en-US" sz="3000" b="1">
                <a:solidFill>
                  <a:srgbClr val="ff0000"/>
                </a:solidFill>
              </a:rPr>
              <a:t>중첩된 상태</a:t>
            </a:r>
            <a:r>
              <a:rPr lang="en-US" altLang="ko-KR" sz="3000" b="1">
                <a:solidFill>
                  <a:schemeClr val="lt1"/>
                </a:solidFill>
              </a:rPr>
              <a:t>.</a:t>
            </a:r>
            <a:endParaRPr lang="en-US" altLang="ko-KR" sz="3000" b="1">
              <a:solidFill>
                <a:schemeClr val="lt1"/>
              </a:solidFill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75088"/>
            <a:ext cx="4950906" cy="4950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3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ko-KR" altLang="en-US" b="1">
                <a:solidFill>
                  <a:schemeClr val="lt1"/>
                </a:solidFill>
              </a:rPr>
              <a:t>양자 컴퓨터의 구조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브라</a:t>
            </a:r>
            <a:r>
              <a:rPr lang="en-US" altLang="ko-KR" b="1">
                <a:solidFill>
                  <a:srgbClr val="ff0000"/>
                </a:solidFill>
              </a:rPr>
              <a:t>-</a:t>
            </a:r>
            <a:r>
              <a:rPr lang="ko-KR" altLang="en-US" b="1">
                <a:solidFill>
                  <a:srgbClr val="ff0000"/>
                </a:solidFill>
              </a:rPr>
              <a:t>켓 표기법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1071546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양자 상태</a:t>
            </a:r>
            <a:r>
              <a:rPr lang="ko-KR" altLang="en-US" sz="3000" b="1"/>
              <a:t>를 수식으로 나타낸 표기법</a:t>
            </a:r>
            <a:endParaRPr lang="ko-KR" altLang="en-US" sz="3000" b="1"/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|</a:t>
            </a:r>
            <a:r>
              <a:rPr lang="en-US" altLang="ko-KR" sz="3000" b="1"/>
              <a:t>1</a:t>
            </a:r>
            <a:r>
              <a:rPr lang="ko-KR" altLang="en-US" sz="3000" b="1"/>
              <a:t>⟩ </a:t>
            </a:r>
            <a:r>
              <a:rPr lang="en-US" altLang="ko-KR" sz="3000" b="1"/>
              <a:t>:</a:t>
            </a:r>
            <a:r>
              <a:rPr lang="ko-KR" altLang="en-US" sz="3000" b="1"/>
              <a:t> 관측 결과가 </a:t>
            </a:r>
            <a:r>
              <a:rPr lang="en-US" altLang="ko-KR" sz="3000" b="1"/>
              <a:t>100%</a:t>
            </a:r>
            <a:r>
              <a:rPr lang="ko-KR" altLang="en-US" sz="3000" b="1"/>
              <a:t> 확률로 </a:t>
            </a:r>
            <a:r>
              <a:rPr lang="en-US" altLang="ko-KR" sz="3000" b="1"/>
              <a:t>‘1’</a:t>
            </a:r>
            <a:r>
              <a:rPr lang="ko-KR" altLang="en-US" sz="3000" b="1"/>
              <a:t>   </a:t>
            </a:r>
            <a:r>
              <a:rPr lang="en-US" altLang="ko-KR" sz="3000" b="1"/>
              <a:t>(</a:t>
            </a:r>
            <a:r>
              <a:rPr lang="ko-KR" altLang="en-US" sz="3000" b="1"/>
              <a:t>발음</a:t>
            </a:r>
            <a:r>
              <a:rPr lang="en-US" altLang="ko-KR" sz="3000" b="1"/>
              <a:t>:</a:t>
            </a:r>
            <a:r>
              <a:rPr lang="ko-KR" altLang="en-US" sz="3000" b="1"/>
              <a:t> 켓</a:t>
            </a:r>
            <a:r>
              <a:rPr lang="en-US" altLang="ko-KR" sz="3000" b="1"/>
              <a:t>-1)</a:t>
            </a:r>
            <a:endParaRPr lang="en-US" altLang="ko-KR" sz="3000" b="1"/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|</a:t>
            </a:r>
            <a:r>
              <a:rPr lang="en-US" altLang="ko-KR" sz="3000" b="1"/>
              <a:t>0</a:t>
            </a:r>
            <a:r>
              <a:rPr lang="ko-KR" altLang="en-US" sz="3000" b="1"/>
              <a:t>⟩ </a:t>
            </a:r>
            <a:r>
              <a:rPr lang="en-US" altLang="ko-KR" sz="3000" b="1"/>
              <a:t>:</a:t>
            </a:r>
            <a:r>
              <a:rPr lang="ko-KR" altLang="en-US" sz="3000" b="1"/>
              <a:t> 관측 결과가 </a:t>
            </a:r>
            <a:r>
              <a:rPr lang="en-US" altLang="ko-KR" sz="3000" b="1"/>
              <a:t>100%</a:t>
            </a:r>
            <a:r>
              <a:rPr lang="ko-KR" altLang="en-US" sz="3000" b="1"/>
              <a:t> 확률로 </a:t>
            </a:r>
            <a:r>
              <a:rPr lang="en-US" altLang="ko-KR" sz="3000" b="1"/>
              <a:t>‘0’</a:t>
            </a:r>
            <a:r>
              <a:rPr lang="ko-KR" altLang="en-US" sz="3000" b="1"/>
              <a:t>   </a:t>
            </a:r>
            <a:r>
              <a:rPr lang="en-US" altLang="ko-KR" sz="3000" b="1"/>
              <a:t>(</a:t>
            </a:r>
            <a:r>
              <a:rPr lang="ko-KR" altLang="en-US" sz="3000" b="1"/>
              <a:t>발음</a:t>
            </a:r>
            <a:r>
              <a:rPr lang="en-US" altLang="ko-KR" sz="3000" b="1"/>
              <a:t>:</a:t>
            </a:r>
            <a:r>
              <a:rPr lang="ko-KR" altLang="en-US" sz="3000" b="1"/>
              <a:t> 켓</a:t>
            </a:r>
            <a:r>
              <a:rPr lang="en-US" altLang="ko-KR" sz="3000" b="1"/>
              <a:t>-0)</a:t>
            </a:r>
            <a:endParaRPr lang="en-US" altLang="ko-KR" sz="3000" b="1"/>
          </a:p>
          <a:p>
            <a:pPr>
              <a:defRPr/>
            </a:pP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3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ko-KR" altLang="en-US" b="1">
                <a:solidFill>
                  <a:schemeClr val="lt1"/>
                </a:solidFill>
              </a:rPr>
              <a:t>양자 컴퓨터의 구조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블로흐 구면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2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890217" y="1061755"/>
            <a:ext cx="4824859" cy="5132444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24" name=""/>
          <p:cNvSpPr>
            <a:spLocks noGrp="1"/>
          </p:cNvSpPr>
          <p:nvPr/>
        </p:nvSpPr>
        <p:spPr>
          <a:xfrm>
            <a:off x="609600" y="1282457"/>
            <a:ext cx="10972799" cy="4911741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 xmlns:mc="http://schemas.openxmlformats.org/markup-compatibility/2006" xmlns:hp="http://schemas.haansoft.com/office/presentation/8.0" kumimoji="0" sz="2800" b="0" i="0" u="none" strike="noStrike" kern="1200" cap="none" spc="0" normalizeH="0" baseline="0" mc:Ignorable="hp" hp:hslEmbossed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큐비트를 </a:t>
            </a:r>
            <a:r>
              <a:rPr lang="ko-KR" altLang="en-US" sz="3000" b="1">
                <a:solidFill>
                  <a:srgbClr val="ff0000"/>
                </a:solidFill>
              </a:rPr>
              <a:t>기하학적</a:t>
            </a:r>
            <a:r>
              <a:rPr lang="ko-KR" altLang="en-US" sz="3000" b="1"/>
              <a:t>으로 </a:t>
            </a:r>
            <a:endParaRPr lang="ko-KR" altLang="en-US" sz="3000" b="1"/>
          </a:p>
          <a:p>
            <a:pPr marL="0" indent="0">
              <a:buNone/>
              <a:defRPr/>
            </a:pPr>
            <a:r>
              <a:rPr lang="ko-KR" altLang="en-US" sz="3000" b="1"/>
              <a:t>   표현한 것</a:t>
            </a:r>
            <a:r>
              <a:rPr lang="en-US" altLang="ko-KR" sz="3000" b="1"/>
              <a:t>.</a:t>
            </a:r>
            <a:endParaRPr lang="en-US" altLang="ko-KR" sz="3000" b="1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1211004"/>
            <a:ext cx="5162583" cy="5162583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72182" y="1282457"/>
            <a:ext cx="4991100" cy="49911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5864" y="232682"/>
            <a:ext cx="6392636" cy="6392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3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</a:t>
            </a:r>
            <a:r>
              <a:rPr lang="ko-KR" altLang="en-US" b="1">
                <a:solidFill>
                  <a:schemeClr val="lt1"/>
                </a:solidFill>
              </a:rPr>
              <a:t>양자 컴퓨터의 구조 </a:t>
            </a:r>
            <a:r>
              <a:rPr lang="en-US" altLang="ko-KR" b="1">
                <a:solidFill>
                  <a:schemeClr val="lt1"/>
                </a:solidFill>
              </a:rPr>
              <a:t>: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양자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게이트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1071546"/>
            <a:ext cx="10972799" cy="4911741"/>
          </a:xfrm>
        </p:spPr>
        <p:txBody>
          <a:bodyPr/>
          <a:lstStyle/>
          <a:p>
            <a:pPr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상태 벡터를 변환</a:t>
            </a:r>
            <a:r>
              <a:rPr lang="en-US" altLang="ko-KR" sz="3000" b="1"/>
              <a:t>(</a:t>
            </a:r>
            <a:r>
              <a:rPr lang="ko-KR" altLang="en-US" sz="3000" b="1"/>
              <a:t>유니터리 변환</a:t>
            </a:r>
            <a:r>
              <a:rPr lang="en-US" altLang="ko-KR" sz="3000" b="1"/>
              <a:t>)</a:t>
            </a:r>
            <a:endParaRPr lang="en-US" altLang="ko-KR" sz="3000" b="1"/>
          </a:p>
          <a:p>
            <a:pPr marL="0" indent="0">
              <a:buNone/>
              <a:defRPr/>
            </a:pPr>
            <a:endParaRPr lang="en-US" altLang="ko-KR" sz="3000" b="1"/>
          </a:p>
          <a:p>
            <a:pPr marL="0" indent="0">
              <a:buNone/>
              <a:defRPr/>
            </a:pPr>
            <a:r>
              <a:rPr lang="en-US" altLang="ko-KR" sz="3000" b="1"/>
              <a:t>           </a:t>
            </a:r>
            <a:r>
              <a:rPr lang="ko-KR" altLang="en-US" sz="3000" b="1"/>
              <a:t> 아다마르 게이트</a:t>
            </a:r>
            <a:r>
              <a:rPr lang="en-US" altLang="ko-KR" sz="3000" b="1"/>
              <a:t>(Hadamard</a:t>
            </a:r>
            <a:r>
              <a:rPr lang="ko-KR" altLang="en-US" sz="3000" b="1"/>
              <a:t> </a:t>
            </a:r>
            <a:r>
              <a:rPr lang="en-US" altLang="ko-KR" sz="3000" b="1"/>
              <a:t>Gate) : </a:t>
            </a:r>
            <a:r>
              <a:rPr lang="ko-KR" altLang="en-US" sz="3000" b="1">
                <a:solidFill>
                  <a:srgbClr val="ff0000"/>
                </a:solidFill>
              </a:rPr>
              <a:t>중첩 상태</a:t>
            </a:r>
            <a:r>
              <a:rPr lang="ko-KR" altLang="en-US" sz="3000" b="1"/>
              <a:t>로 변환</a:t>
            </a:r>
            <a:endParaRPr lang="ko-KR" altLang="en-US" sz="3000" b="1"/>
          </a:p>
          <a:p>
            <a:pPr marL="0" indent="0">
              <a:buNone/>
              <a:defRPr/>
            </a:pPr>
            <a:endParaRPr lang="en-US" altLang="ko-KR" sz="3000" b="1"/>
          </a:p>
          <a:p>
            <a:pPr marL="0" indent="0">
              <a:buNone/>
              <a:defRPr/>
            </a:pPr>
            <a:endParaRPr lang="en-US" altLang="ko-KR" sz="3000" b="1"/>
          </a:p>
          <a:p>
            <a:pPr marL="0" indent="0">
              <a:buNone/>
              <a:defRPr/>
            </a:pPr>
            <a:r>
              <a:rPr lang="ko-KR" altLang="en-US" sz="3000" b="1"/>
              <a:t>            </a:t>
            </a:r>
            <a:r>
              <a:rPr lang="en-US" altLang="ko-KR" sz="3000" b="1"/>
              <a:t>CNOT Gate</a:t>
            </a:r>
            <a:r>
              <a:rPr lang="ko-KR" altLang="en-US" sz="3000" b="1"/>
              <a:t> </a:t>
            </a:r>
            <a:r>
              <a:rPr lang="en-US" altLang="ko-KR" sz="3000" b="1"/>
              <a:t>: </a:t>
            </a:r>
            <a:r>
              <a:rPr lang="ko-KR" altLang="en-US" sz="3000" b="1"/>
              <a:t>한쪽 상태가 </a:t>
            </a:r>
            <a:r>
              <a:rPr lang="en-US" altLang="ko-KR" sz="3000" b="1"/>
              <a:t>1</a:t>
            </a:r>
            <a:r>
              <a:rPr lang="ko-KR" altLang="en-US" sz="3000" b="1"/>
              <a:t>이면 </a:t>
            </a:r>
            <a:r>
              <a:rPr lang="ko-KR" altLang="en-US" sz="3000" b="1">
                <a:solidFill>
                  <a:srgbClr val="ff0000"/>
                </a:solidFill>
              </a:rPr>
              <a:t>다른 쪽 상태를 반전</a:t>
            </a:r>
            <a:r>
              <a:rPr lang="ko-KR" altLang="en-US" sz="3000" b="1"/>
              <a:t>시킴</a:t>
            </a:r>
            <a:endParaRPr lang="ko-KR" altLang="en-US" sz="3000" b="1"/>
          </a:p>
          <a:p>
            <a:pPr marL="0" indent="0">
              <a:buNone/>
              <a:defRPr/>
            </a:pPr>
            <a:r>
              <a:rPr lang="en-US" altLang="ko-KR" sz="3000" b="1"/>
              <a:t>          </a:t>
            </a:r>
            <a:endParaRPr lang="en-US" altLang="ko-KR" sz="30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446" y="2621088"/>
            <a:ext cx="1045762" cy="906327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446" y="4086853"/>
            <a:ext cx="1132070" cy="1167447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22877" y="407409"/>
            <a:ext cx="6043180" cy="604318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0093" y="1195387"/>
            <a:ext cx="10848975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*</a:t>
            </a:r>
            <a:r>
              <a:rPr lang="ko-KR" altLang="en-US" b="1"/>
              <a:t> 양자 게이트를 통한 </a:t>
            </a:r>
            <a:r>
              <a:rPr lang="ko-KR" altLang="en-US" b="1">
                <a:solidFill>
                  <a:srgbClr val="ff0000"/>
                </a:solidFill>
              </a:rPr>
              <a:t>양자 얽힘 구현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"/>
          <p:cNvSpPr>
            <a:spLocks noGrp="1"/>
          </p:cNvSpPr>
          <p:nvPr>
            <p:ph idx="1"/>
          </p:nvPr>
        </p:nvSpPr>
        <p:spPr>
          <a:xfrm>
            <a:off x="609600" y="1071546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endParaRPr lang="en-US" altLang="ko-KR" sz="3000" b="1"/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endParaRPr lang="en-US" altLang="ko-KR" sz="3000" b="1"/>
          </a:p>
          <a:p>
            <a:pPr>
              <a:defRPr/>
            </a:pPr>
            <a:endParaRPr lang="en-US" altLang="ko-KR" sz="3000" b="1">
              <a:solidFill>
                <a:schemeClr val="lt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168" y="1193290"/>
            <a:ext cx="7977418" cy="447141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9040" y="1193290"/>
            <a:ext cx="3396014" cy="4471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3352800" y="2198112"/>
            <a:ext cx="5486399" cy="796908"/>
          </a:xfrm>
        </p:spPr>
        <p:txBody>
          <a:bodyPr/>
          <a:lstStyle/>
          <a:p>
            <a:pPr algn="ctr">
              <a:defRPr/>
            </a:pPr>
            <a:r>
              <a:rPr lang="ko-KR" altLang="en-US" b="1"/>
              <a:t>감사합니다</a:t>
            </a:r>
            <a:r>
              <a:rPr lang="en-US" altLang="ko-KR" b="1"/>
              <a:t>!!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600" y="507346"/>
            <a:ext cx="10972799" cy="5843307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양자 컴퓨터란</a:t>
            </a:r>
            <a:r>
              <a:rPr lang="en-US" altLang="ko-KR" sz="3000" b="1"/>
              <a:t>?</a:t>
            </a:r>
            <a:endParaRPr lang="en-US" altLang="ko-KR" sz="3000" b="1"/>
          </a:p>
          <a:p>
            <a:pPr>
              <a:defRPr/>
            </a:pPr>
            <a:endParaRPr lang="en-US" altLang="ko-KR" sz="3000" b="1"/>
          </a:p>
          <a:p>
            <a:pPr>
              <a:defRPr/>
            </a:pPr>
            <a:r>
              <a:rPr lang="ko-KR" altLang="en-US" sz="3000" b="1"/>
              <a:t>양자 역학이란</a:t>
            </a:r>
            <a:r>
              <a:rPr lang="en-US" altLang="ko-KR" sz="3000" b="1"/>
              <a:t>?</a:t>
            </a:r>
            <a:endParaRPr lang="en-US" altLang="ko-KR" sz="3000" b="1"/>
          </a:p>
          <a:p>
            <a:pPr marL="0" indent="0">
              <a:buNone/>
              <a:defRPr/>
            </a:pPr>
            <a:r>
              <a:rPr lang="ko-KR" altLang="en-US" sz="3000" b="1"/>
              <a:t>             ㄴ</a:t>
            </a:r>
            <a:r>
              <a:rPr lang="ko-KR" altLang="en-US" sz="3000" b="1">
                <a:solidFill>
                  <a:srgbClr val="ff0000"/>
                </a:solidFill>
              </a:rPr>
              <a:t>중첩</a:t>
            </a:r>
            <a:endParaRPr lang="ko-KR" altLang="en-US" sz="3000" b="1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3000" b="1"/>
              <a:t>             ㄴ</a:t>
            </a:r>
            <a:r>
              <a:rPr lang="ko-KR" altLang="en-US" sz="3000" b="1">
                <a:solidFill>
                  <a:srgbClr val="ff0000"/>
                </a:solidFill>
              </a:rPr>
              <a:t>얽힘</a:t>
            </a:r>
            <a:endParaRPr lang="ko-KR" altLang="en-US" sz="3000" b="1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양자 컴퓨터의 구조 및 원리 </a:t>
            </a:r>
            <a:endParaRPr lang="ko-KR" altLang="en-US" sz="3000" b="1"/>
          </a:p>
          <a:p>
            <a:pPr marL="0" indent="0">
              <a:buNone/>
              <a:defRPr/>
            </a:pPr>
            <a:r>
              <a:rPr lang="ko-KR" altLang="en-US" sz="3000" b="1"/>
              <a:t>             ㄴ</a:t>
            </a:r>
            <a:r>
              <a:rPr lang="ko-KR" altLang="en-US" sz="3000" b="1">
                <a:solidFill>
                  <a:srgbClr val="ff0000"/>
                </a:solidFill>
              </a:rPr>
              <a:t>브라</a:t>
            </a:r>
            <a:r>
              <a:rPr lang="en-US" altLang="ko-KR" sz="3000" b="1">
                <a:solidFill>
                  <a:srgbClr val="ff0000"/>
                </a:solidFill>
              </a:rPr>
              <a:t>-</a:t>
            </a:r>
            <a:r>
              <a:rPr lang="ko-KR" altLang="en-US" sz="3000" b="1">
                <a:solidFill>
                  <a:srgbClr val="ff0000"/>
                </a:solidFill>
              </a:rPr>
              <a:t>켓 표기법 </a:t>
            </a:r>
            <a:r>
              <a:rPr lang="en-US" altLang="ko-KR" sz="3000" b="1">
                <a:solidFill>
                  <a:srgbClr val="ff0000"/>
                </a:solidFill>
              </a:rPr>
              <a:t>(</a:t>
            </a:r>
            <a:r>
              <a:rPr lang="ko-KR" altLang="en-US" sz="3000" b="1">
                <a:solidFill>
                  <a:srgbClr val="ff0000"/>
                </a:solidFill>
              </a:rPr>
              <a:t>디랙 표기법</a:t>
            </a:r>
            <a:r>
              <a:rPr lang="en-US" altLang="ko-KR" sz="3000" b="1">
                <a:solidFill>
                  <a:srgbClr val="ff0000"/>
                </a:solidFill>
              </a:rPr>
              <a:t>)</a:t>
            </a:r>
            <a:endParaRPr lang="en-US" altLang="ko-KR" sz="3000" b="1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3000" b="1"/>
              <a:t>             ㄴ </a:t>
            </a:r>
            <a:r>
              <a:rPr lang="ko-KR" altLang="en-US" sz="3000" b="1">
                <a:solidFill>
                  <a:srgbClr val="ff0000"/>
                </a:solidFill>
              </a:rPr>
              <a:t>큐비트</a:t>
            </a:r>
            <a:r>
              <a:rPr lang="ko-KR" altLang="en-US" sz="3000" b="1"/>
              <a:t> </a:t>
            </a:r>
            <a:r>
              <a:rPr lang="en-US" altLang="ko-KR" sz="3000" b="1"/>
              <a:t>&amp;</a:t>
            </a:r>
            <a:r>
              <a:rPr lang="ko-KR" altLang="en-US" sz="3000" b="1"/>
              <a:t> </a:t>
            </a:r>
            <a:r>
              <a:rPr lang="ko-KR" altLang="en-US" sz="3000" b="1">
                <a:solidFill>
                  <a:srgbClr val="ff0000"/>
                </a:solidFill>
              </a:rPr>
              <a:t>블로흐 구면</a:t>
            </a:r>
            <a:endParaRPr lang="ko-KR" altLang="en-US" sz="3000" b="1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3000" b="1"/>
              <a:t>             ㄴ</a:t>
            </a:r>
            <a:r>
              <a:rPr lang="ko-KR" altLang="en-US" sz="3000" b="1">
                <a:solidFill>
                  <a:srgbClr val="ff0000"/>
                </a:solidFill>
              </a:rPr>
              <a:t>양자 게이트</a:t>
            </a:r>
            <a:endParaRPr lang="ko-KR" altLang="en-US" sz="3000" b="1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108892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en-US" altLang="ko-KR" b="1"/>
              <a:t>-</a:t>
            </a:r>
            <a:r>
              <a:rPr lang="ko-KR" altLang="en-US" b="1"/>
              <a:t> 목차 </a:t>
            </a:r>
            <a:r>
              <a:rPr lang="en-US" altLang="ko-KR" b="1"/>
              <a:t>-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5934" y="2448886"/>
            <a:ext cx="11440132" cy="22166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0" b="1"/>
              <a:t>양자 컴퓨터</a:t>
            </a:r>
            <a:endParaRPr lang="ko-KR" altLang="en-US" sz="7000" b="1"/>
          </a:p>
          <a:p>
            <a:pPr>
              <a:defRPr/>
            </a:pPr>
            <a:r>
              <a:rPr lang="en-US" altLang="ko-KR" sz="7000" b="1"/>
              <a:t>(Quantum Computer)</a:t>
            </a:r>
            <a:r>
              <a:rPr lang="ko-KR" altLang="en-US" sz="7000" b="1"/>
              <a:t>란</a:t>
            </a:r>
            <a:r>
              <a:rPr lang="en-US" altLang="ko-KR" sz="7000" b="1"/>
              <a:t>?</a:t>
            </a:r>
            <a:endParaRPr lang="en-US" altLang="ko-KR" sz="7000" b="1"/>
          </a:p>
        </p:txBody>
      </p:sp>
      <p:sp>
        <p:nvSpPr>
          <p:cNvPr id="5" name=""/>
          <p:cNvSpPr txBox="1"/>
          <p:nvPr/>
        </p:nvSpPr>
        <p:spPr>
          <a:xfrm>
            <a:off x="639389" y="584420"/>
            <a:ext cx="4164655" cy="1156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/>
              <a:t>1</a:t>
            </a:r>
            <a:endParaRPr lang="en-US" altLang="ko-KR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1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컴퓨터</a:t>
            </a:r>
            <a:r>
              <a:rPr lang="en-US" altLang="ko-KR" b="1"/>
              <a:t>(Quantum Computer)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  <a:endParaRPr lang="en-US" altLang="ko-KR" b="1"/>
          </a:p>
        </p:txBody>
      </p:sp>
      <p:sp>
        <p:nvSpPr>
          <p:cNvPr id="1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 sz="3000" b="1"/>
          </a:p>
          <a:p>
            <a:pPr>
              <a:defRPr/>
            </a:pPr>
            <a:r>
              <a:rPr lang="en-US" altLang="ko-KR" sz="3000" b="1">
                <a:solidFill>
                  <a:srgbClr val="ff0000"/>
                </a:solidFill>
              </a:rPr>
              <a:t>양자역학</a:t>
            </a:r>
            <a:r>
              <a:rPr lang="en-US" altLang="ko-KR" sz="3000" b="1"/>
              <a:t>에서 </a:t>
            </a:r>
            <a:r>
              <a:rPr lang="en-US" altLang="ko-KR" sz="3000" b="1">
                <a:solidFill>
                  <a:srgbClr val="ff0000"/>
                </a:solidFill>
              </a:rPr>
              <a:t>양자얽힘</a:t>
            </a:r>
            <a:r>
              <a:rPr lang="en-US" altLang="ko-KR" sz="3000" b="1"/>
              <a:t>,</a:t>
            </a:r>
            <a:r>
              <a:rPr lang="en-US" altLang="ko-KR" sz="3000" b="1">
                <a:solidFill>
                  <a:srgbClr val="ff0000"/>
                </a:solidFill>
              </a:rPr>
              <a:t> 중첩</a:t>
            </a:r>
            <a:r>
              <a:rPr lang="en-US" altLang="ko-KR" sz="3000" b="1"/>
              <a:t>, </a:t>
            </a:r>
            <a:r>
              <a:rPr lang="en-US" altLang="ko-KR" sz="3000" b="1">
                <a:solidFill>
                  <a:srgbClr val="ff0000"/>
                </a:solidFill>
              </a:rPr>
              <a:t>텔레포테이션 </a:t>
            </a:r>
            <a:r>
              <a:rPr lang="en-US" altLang="ko-KR" sz="3000" b="1"/>
              <a:t>등의 효과를 이용해 계산하는 컴퓨터</a:t>
            </a:r>
            <a:endParaRPr lang="en-US" altLang="ko-KR" sz="3000" b="1"/>
          </a:p>
          <a:p>
            <a:pPr>
              <a:defRPr/>
            </a:pPr>
            <a:endParaRPr lang="en-US" altLang="ko-KR" sz="3000" b="1"/>
          </a:p>
          <a:p>
            <a:pPr>
              <a:defRPr/>
            </a:pPr>
            <a:r>
              <a:rPr lang="en-US" altLang="ko-KR" sz="3000" b="1">
                <a:solidFill>
                  <a:srgbClr val="ff0000"/>
                </a:solidFill>
              </a:rPr>
              <a:t>0,</a:t>
            </a:r>
            <a:r>
              <a:rPr lang="ko-KR" altLang="en-US" sz="3000" b="1">
                <a:solidFill>
                  <a:srgbClr val="ff0000"/>
                </a:solidFill>
              </a:rPr>
              <a:t> </a:t>
            </a:r>
            <a:r>
              <a:rPr lang="en-US" altLang="ko-KR" sz="3000" b="1">
                <a:solidFill>
                  <a:srgbClr val="ff0000"/>
                </a:solidFill>
              </a:rPr>
              <a:t>1</a:t>
            </a:r>
            <a:r>
              <a:rPr lang="ko-KR" altLang="en-US" sz="3000" b="1">
                <a:solidFill>
                  <a:srgbClr val="ff0000"/>
                </a:solidFill>
              </a:rPr>
              <a:t>이 공존</a:t>
            </a:r>
            <a:r>
              <a:rPr lang="ko-KR" altLang="en-US" sz="3000" b="1"/>
              <a:t>하는 큐비트를 기반으로 연산</a:t>
            </a:r>
            <a:endParaRPr lang="ko-KR" altLang="en-US" sz="30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9098" y="0"/>
            <a:ext cx="929380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1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컴퓨터</a:t>
            </a:r>
            <a:r>
              <a:rPr lang="en-US" altLang="ko-KR" b="1"/>
              <a:t>(Quantum Computer)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  <a:endParaRPr lang="en-US" altLang="ko-KR" b="1"/>
          </a:p>
        </p:txBody>
      </p:sp>
      <p:sp>
        <p:nvSpPr>
          <p:cNvPr id="12" name=""/>
          <p:cNvSpPr>
            <a:spLocks noGrp="1"/>
          </p:cNvSpPr>
          <p:nvPr>
            <p:ph idx="1"/>
          </p:nvPr>
        </p:nvSpPr>
        <p:spPr>
          <a:xfrm>
            <a:off x="609600" y="869391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3000" b="1"/>
          </a:p>
          <a:p>
            <a:pPr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엄청난 연산 속도</a:t>
            </a:r>
            <a:r>
              <a:rPr lang="ko-KR" altLang="en-US" sz="3000" b="1"/>
              <a:t>를 지닐 것으로 예측</a:t>
            </a:r>
            <a:r>
              <a:rPr lang="en-US" altLang="ko-KR" sz="3000" b="1"/>
              <a:t>.</a:t>
            </a:r>
            <a:endParaRPr lang="en-US" altLang="ko-KR" sz="30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1435" y="2075341"/>
            <a:ext cx="8033065" cy="451859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9372" y="438851"/>
            <a:ext cx="4408081" cy="5980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1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컴퓨터</a:t>
            </a:r>
            <a:r>
              <a:rPr lang="en-US" altLang="ko-KR" b="1"/>
              <a:t>(Quantum Computer)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  <a:endParaRPr lang="en-US" altLang="ko-KR" b="1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48631"/>
            <a:ext cx="4497334" cy="291780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85296" y="1648631"/>
            <a:ext cx="4397102" cy="298508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6" name=""/>
          <p:cNvSpPr txBox="1"/>
          <p:nvPr/>
        </p:nvSpPr>
        <p:spPr>
          <a:xfrm>
            <a:off x="1358832" y="5428234"/>
            <a:ext cx="9707394" cy="6979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 b="1">
                <a:solidFill>
                  <a:srgbClr val="ff0000"/>
                </a:solidFill>
              </a:rPr>
              <a:t>&lt;</a:t>
            </a:r>
            <a:r>
              <a:rPr lang="ko-KR" altLang="en-US" sz="4000" b="1">
                <a:solidFill>
                  <a:srgbClr val="ff0000"/>
                </a:solidFill>
              </a:rPr>
              <a:t>양자 역학</a:t>
            </a:r>
            <a:r>
              <a:rPr lang="en-US" altLang="ko-KR" sz="4000" b="1">
                <a:solidFill>
                  <a:srgbClr val="ff0000"/>
                </a:solidFill>
              </a:rPr>
              <a:t>&gt;</a:t>
            </a:r>
            <a:r>
              <a:rPr lang="ko-KR" altLang="en-US" sz="4000" b="1"/>
              <a:t>  </a:t>
            </a:r>
            <a:r>
              <a:rPr lang="en-US" altLang="ko-KR" sz="4000" b="1"/>
              <a:t>+ </a:t>
            </a:r>
            <a:r>
              <a:rPr lang="ko-KR" altLang="en-US" sz="4000" b="1"/>
              <a:t> </a:t>
            </a:r>
            <a:r>
              <a:rPr lang="en-US" altLang="ko-KR" sz="4000" b="1"/>
              <a:t>&lt;</a:t>
            </a:r>
            <a:r>
              <a:rPr lang="ko-KR" altLang="en-US" sz="4000" b="1"/>
              <a:t>컴퓨터</a:t>
            </a:r>
            <a:r>
              <a:rPr lang="en-US" altLang="ko-KR" sz="4000" b="1"/>
              <a:t>&gt;</a:t>
            </a:r>
            <a:r>
              <a:rPr lang="ko-KR" altLang="en-US" sz="4000" b="1"/>
              <a:t>  </a:t>
            </a:r>
            <a:r>
              <a:rPr lang="en-US" altLang="ko-KR" sz="4000" b="1"/>
              <a:t>=</a:t>
            </a:r>
            <a:r>
              <a:rPr lang="ko-KR" altLang="en-US" sz="4000" b="1"/>
              <a:t>  양자 컴퓨터</a:t>
            </a:r>
            <a:endParaRPr lang="ko-KR" altLang="en-US" sz="4000" b="1"/>
          </a:p>
        </p:txBody>
      </p:sp>
      <p:sp>
        <p:nvSpPr>
          <p:cNvPr id="8" name=""/>
          <p:cNvSpPr/>
          <p:nvPr/>
        </p:nvSpPr>
        <p:spPr>
          <a:xfrm>
            <a:off x="5401890" y="2499553"/>
            <a:ext cx="1550347" cy="151994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254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5934" y="2448886"/>
            <a:ext cx="11440132" cy="11496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0" b="1"/>
              <a:t>양자 역학이란</a:t>
            </a:r>
            <a:r>
              <a:rPr lang="en-US" altLang="ko-KR" sz="7000" b="1"/>
              <a:t>?</a:t>
            </a:r>
            <a:endParaRPr lang="en-US" altLang="ko-KR" sz="7000" b="1"/>
          </a:p>
        </p:txBody>
      </p:sp>
      <p:sp>
        <p:nvSpPr>
          <p:cNvPr id="5" name=""/>
          <p:cNvSpPr txBox="1"/>
          <p:nvPr/>
        </p:nvSpPr>
        <p:spPr>
          <a:xfrm>
            <a:off x="639389" y="584420"/>
            <a:ext cx="4164655" cy="1156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7000" b="1"/>
              <a:t>2</a:t>
            </a:r>
            <a:r>
              <a:rPr lang="ko-KR" altLang="en-US" sz="7000" b="1"/>
              <a:t> 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2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역학이란</a:t>
            </a:r>
            <a:r>
              <a:rPr lang="en-US" altLang="ko-KR" b="1"/>
              <a:t>?</a:t>
            </a:r>
            <a:endParaRPr lang="en-US" altLang="ko-KR" b="1"/>
          </a:p>
        </p:txBody>
      </p:sp>
      <p:sp>
        <p:nvSpPr>
          <p:cNvPr id="12" name=""/>
          <p:cNvSpPr>
            <a:spLocks noGrp="1"/>
          </p:cNvSpPr>
          <p:nvPr>
            <p:ph idx="1"/>
          </p:nvPr>
        </p:nvSpPr>
        <p:spPr>
          <a:xfrm>
            <a:off x="609600" y="973129"/>
            <a:ext cx="10972799" cy="4911741"/>
          </a:xfrm>
        </p:spPr>
        <p:txBody>
          <a:bodyPr/>
          <a:lstStyle/>
          <a:p>
            <a:pPr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전자</a:t>
            </a:r>
            <a:r>
              <a:rPr lang="en-US" altLang="ko-KR" sz="3000" b="1"/>
              <a:t>,</a:t>
            </a:r>
            <a:r>
              <a:rPr lang="ko-KR" altLang="en-US" sz="3000" b="1"/>
              <a:t> 양성자</a:t>
            </a:r>
            <a:r>
              <a:rPr lang="en-US" altLang="ko-KR" sz="3000" b="1"/>
              <a:t>,</a:t>
            </a:r>
            <a:r>
              <a:rPr lang="ko-KR" altLang="en-US" sz="3000" b="1"/>
              <a:t> 중성자 등의 작은 </a:t>
            </a:r>
            <a:r>
              <a:rPr lang="ko-KR" altLang="en-US" sz="3000" b="1">
                <a:solidFill>
                  <a:srgbClr val="ff0000"/>
                </a:solidFill>
              </a:rPr>
              <a:t>미시 세계를 기술</a:t>
            </a:r>
            <a:endParaRPr lang="ko-KR" altLang="en-US" sz="3000" b="1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3000" b="1"/>
              <a:t>   하는 물리학</a:t>
            </a:r>
            <a:r>
              <a:rPr lang="en-US" altLang="ko-KR" sz="3000" b="1"/>
              <a:t>.</a:t>
            </a:r>
            <a:endParaRPr lang="en-US" altLang="ko-KR" sz="3000" b="1"/>
          </a:p>
          <a:p>
            <a:pPr marL="0" indent="0">
              <a:buNone/>
              <a:defRPr/>
            </a:pP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반대로 </a:t>
            </a:r>
            <a:r>
              <a:rPr lang="ko-KR" altLang="en-US" sz="3000" b="1">
                <a:solidFill>
                  <a:srgbClr val="baff1a"/>
                </a:solidFill>
              </a:rPr>
              <a:t>고전 역학</a:t>
            </a:r>
            <a:r>
              <a:rPr lang="ko-KR" altLang="en-US" sz="3000" b="1"/>
              <a:t>은 주로 </a:t>
            </a:r>
            <a:r>
              <a:rPr lang="ko-KR" altLang="en-US" sz="3000" b="1">
                <a:solidFill>
                  <a:srgbClr val="baff1a"/>
                </a:solidFill>
              </a:rPr>
              <a:t>거시 세계를 기술</a:t>
            </a:r>
            <a:r>
              <a:rPr lang="en-US" altLang="ko-KR" sz="3000" b="1">
                <a:solidFill>
                  <a:schemeClr val="tx1"/>
                </a:solidFill>
              </a:rPr>
              <a:t>.</a:t>
            </a:r>
            <a:endParaRPr lang="en-US" altLang="ko-KR" sz="3000" b="1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ko-KR" altLang="en-US" sz="3000" b="1"/>
          </a:p>
          <a:p>
            <a:pPr marL="0" indent="0">
              <a:buNone/>
              <a:defRPr/>
            </a:pPr>
            <a:endParaRPr lang="ko-KR" altLang="en-US" sz="30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960" y="4165393"/>
            <a:ext cx="4440115" cy="23225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10828" y="2308875"/>
            <a:ext cx="2859228" cy="289925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sp>
        <p:nvSpPr>
          <p:cNvPr id="17" name=""/>
          <p:cNvSpPr/>
          <p:nvPr/>
        </p:nvSpPr>
        <p:spPr>
          <a:xfrm>
            <a:off x="5447489" y="4279906"/>
            <a:ext cx="521848" cy="2093494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baff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 rot="5400000">
            <a:off x="10083514" y="4300523"/>
            <a:ext cx="513855" cy="26548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6000" y="5173980"/>
            <a:ext cx="1742911" cy="472895"/>
          </a:xfrm>
          <a:prstGeom prst="rect">
            <a:avLst/>
          </a:prstGeom>
        </p:spPr>
        <p:txBody>
          <a:bodyPr vert="horz" wrap="square" anchor="b" anchorCtr="0">
            <a:spAutoFit/>
          </a:bodyPr>
          <a:p>
            <a:pPr>
              <a:defRPr/>
            </a:pPr>
            <a:r>
              <a:rPr lang="ko-KR" altLang="en-US" sz="2500" b="1">
                <a:solidFill>
                  <a:srgbClr val="baff1a"/>
                </a:solidFill>
              </a:rPr>
              <a:t>거시세계</a:t>
            </a:r>
            <a:endParaRPr lang="ko-KR" altLang="en-US" sz="2500" b="1">
              <a:solidFill>
                <a:srgbClr val="baff1a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703537" y="5908809"/>
            <a:ext cx="2188115" cy="4710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rgbClr val="ff0000"/>
                </a:solidFill>
              </a:rPr>
              <a:t>미시세계</a:t>
            </a:r>
            <a:endParaRPr lang="ko-KR" altLang="en-US" sz="25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2</a:t>
            </a:r>
            <a:r>
              <a:rPr lang="ko-KR" altLang="en-US" b="1"/>
              <a:t> </a:t>
            </a:r>
            <a:r>
              <a:rPr lang="en-US" altLang="ko-KR" b="1"/>
              <a:t>-</a:t>
            </a:r>
            <a:r>
              <a:rPr lang="ko-KR" altLang="en-US" b="1"/>
              <a:t> 양자 역학이란</a:t>
            </a:r>
            <a:r>
              <a:rPr lang="en-US" altLang="ko-KR" b="1"/>
              <a:t>?</a:t>
            </a:r>
            <a:endParaRPr lang="en-US" altLang="ko-KR" b="1"/>
          </a:p>
        </p:txBody>
      </p:sp>
      <p:sp>
        <p:nvSpPr>
          <p:cNvPr id="12" name=""/>
          <p:cNvSpPr>
            <a:spLocks noGrp="1"/>
          </p:cNvSpPr>
          <p:nvPr>
            <p:ph idx="1"/>
          </p:nvPr>
        </p:nvSpPr>
        <p:spPr>
          <a:xfrm>
            <a:off x="609600" y="973129"/>
            <a:ext cx="10972799" cy="4911741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sz="3300" b="1"/>
          </a:p>
          <a:p>
            <a:pPr>
              <a:defRPr/>
            </a:pPr>
            <a:r>
              <a:rPr lang="ko-KR" altLang="en-US" sz="3300" b="1"/>
              <a:t>양자 역학의 기본 원리</a:t>
            </a:r>
            <a:r>
              <a:rPr lang="en-US" altLang="ko-KR" sz="3300" b="1"/>
              <a:t>:</a:t>
            </a:r>
            <a:r>
              <a:rPr lang="ko-KR" altLang="en-US" sz="3300" b="1"/>
              <a:t> </a:t>
            </a:r>
            <a:r>
              <a:rPr lang="ko-KR" altLang="en-US" sz="3300" b="1">
                <a:solidFill>
                  <a:srgbClr val="ff0000"/>
                </a:solidFill>
              </a:rPr>
              <a:t>모든 입자는 파동</a:t>
            </a:r>
            <a:endParaRPr lang="ko-KR" altLang="en-US" sz="3300" b="1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ko-KR" altLang="en-US" sz="3300" b="1"/>
          </a:p>
          <a:p>
            <a:pPr marL="0" indent="0">
              <a:buNone/>
              <a:defRPr/>
            </a:pPr>
            <a:endParaRPr lang="ko-KR" altLang="en-US" sz="33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5808" y="2248199"/>
            <a:ext cx="6299094" cy="408675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01108" y="702325"/>
            <a:ext cx="8789784" cy="5803781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99728" y="316832"/>
            <a:ext cx="8192544" cy="6224336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58415" y="1338320"/>
            <a:ext cx="8475170" cy="516778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190499"/>
            <a:ext cx="12192000" cy="647700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2453" y="1207314"/>
            <a:ext cx="9624969" cy="4677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빛">
  <a:themeElements>
    <a:clrScheme name="빛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빛">
      <a:maj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빛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</ep:Words>
  <ep:PresentationFormat/>
  <ep:Paragraphs>63</ep:Paragraphs>
  <ep:Slides>18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빛</vt:lpstr>
      <vt:lpstr>양자 컴퓨터</vt:lpstr>
      <vt:lpstr>- 목차 -</vt:lpstr>
      <vt:lpstr>슬라이드 3</vt:lpstr>
      <vt:lpstr>1 - 양자 컴퓨터(Quantum Computer)란?</vt:lpstr>
      <vt:lpstr>1 - 양자 컴퓨터(Quantum Computer)란?</vt:lpstr>
      <vt:lpstr>1 - 양자 컴퓨터(Quantum Computer)란?</vt:lpstr>
      <vt:lpstr>슬라이드 7</vt:lpstr>
      <vt:lpstr>2 - 양자 역학이란?</vt:lpstr>
      <vt:lpstr>2 - 양자 역학이란?</vt:lpstr>
      <vt:lpstr>2 - 양자 역학 : [중첩]</vt:lpstr>
      <vt:lpstr>2 - 양자 역학 : [얽힘]</vt:lpstr>
      <vt:lpstr>슬라이드 12</vt:lpstr>
      <vt:lpstr>3 - 양자 컴퓨터의 구조 : 큐비트</vt:lpstr>
      <vt:lpstr>3 - 양자 컴퓨터의 구조 : 브라-켓 표기법</vt:lpstr>
      <vt:lpstr>3 - 양자 컴퓨터의 구조 : 블로흐 구면</vt:lpstr>
      <vt:lpstr>3 - 양자 컴퓨터의 구조 : 양자 게이트</vt:lpstr>
      <vt:lpstr>* 양자 게이트를 통한 양자 얽힘 구현</vt:lpstr>
      <vt:lpstr>감사합니다!!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jisci</cp:lastModifiedBy>
  <dcterms:modified xsi:type="dcterms:W3CDTF">2021-12-20T15:01:29.213</dcterms:modified>
  <cp:revision>165</cp:revision>
  <dc:title>양자 컴퓨터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