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00343-9201-BB83-9824-DF3FE6212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E55EBB-2AF0-874C-11F9-787EAD3FC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43B146-7012-B4EA-42DD-61B10642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A4DA8F-1FF3-9A16-9553-4DC8EBDA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00967-F313-19A8-BCB8-734761C8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85887-78B6-F1C9-09FE-5A9D19D9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6EC3EA-6A57-519E-87A0-96EBB5B0A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EE329-3644-A7C5-B38C-35C315C1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D33A8D-08F1-5B1E-0704-DCC10D03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63681-AA61-5F67-2DD8-2A5D6E5E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93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C804D4-0FF1-DFF2-91AF-B5FC143CF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75E6B5-09A9-A70F-9C00-C3893F94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CD7331-ACF4-EC78-FFD9-B5E96BF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3C7A6-20D8-537C-68A2-C37679AA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9CB6E-2855-4615-12D0-28737B49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64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F76BE-CD9F-D10A-FFDF-16E03059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4E9FF-16A6-D29C-5E4D-BB116796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B48763-975B-4C1C-0B5F-22949021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81E0F-BEB4-737C-82E8-1F67F0D1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535E4-F104-B341-2676-03AB0F7A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BADBA-D866-E629-EADB-9898629B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517200-5DA1-3110-3CA1-F68C2255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F6603-D151-604E-AB3A-94CD470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912CC-A8A1-1C9A-FB02-FFBEB83D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A66CB5-01FF-5A5E-06D4-9F0251B5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76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5F421-5759-70DF-6405-4958F26B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8AC8D-313F-3E39-1B05-3A177E752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A46C81-B9D1-6265-90B4-A051DCAE4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71C6EA-4516-4B8F-4D2D-1A4D18DB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39E4B2-31DD-E857-B0E4-DC9260B5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DD3D7C-C2DF-A326-01E4-C37FF84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9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49B31-4C06-0E72-7C88-5C949E9E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B14BB7-1953-67AB-AA01-D038FC25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959B45-825A-E6E2-DDB3-50CEF89D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FA6B41-1A50-D148-ED93-85E333721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38B858-01C8-1745-FEF7-0B16EA72D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7CEE30-A693-3BFF-B62C-16654BA8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1EEFDF-18C6-02C5-7739-7B6FAE76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3EA509-4D92-A057-2DC9-B05FC5FE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57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60ACE-4AA7-3A02-51C6-AAAF811C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CD7332-7363-2445-BAE7-CBEB3F1B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9FCCDC-5040-EC1C-2180-D4986234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D6264E-A3F6-1BA9-A3AE-2EADA25A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8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A53C0A-E8E9-1263-A204-74D3AB31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6F389E-9757-5D71-76E8-4DBEFC58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F5DDF3-F457-395F-C3C3-590C5B36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5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6901-BCF6-5105-C901-EF209449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9DE3D-C708-238E-FD1D-82728260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573CD7-DC21-2908-97BB-498C232D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82E570-8B6D-13E4-59A1-41E2A8A0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894710-A098-F882-98E5-0B98D965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EB843C-3265-ECE6-B94D-54393EB6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DF55D-65AA-963B-8B5D-01A010D5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7C6270-E08D-A102-17B5-320F41EDF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3961A3-86B8-2E24-6A5B-8E0B7C9CA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3FC0B4-B11F-8E0A-181B-03813490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818AD8-18D8-9794-0F90-48001260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BA1756-879B-044A-0A1C-50860DF9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0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37D502-ED53-4BCB-9BE1-630DCE92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976B44-6712-27C1-67C7-8D5B38A7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94A8AD-EF03-3696-D6C9-A036B6A7F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588D1-BCEF-4ED6-B0D1-A1D0BF5C6FA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6FFB2-E4FD-2593-8D3D-CF529A927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67E41-487B-E7DB-D71E-4FEFF182F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0B5C0-E9FA-4DF2-BEB9-CE93CA048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0C54C22-E818-4B77-938C-7906C95A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21948"/>
              </p:ext>
            </p:extLst>
          </p:nvPr>
        </p:nvGraphicFramePr>
        <p:xfrm>
          <a:off x="2245132" y="962025"/>
          <a:ext cx="8203794" cy="470648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67298">
                  <a:extLst>
                    <a:ext uri="{9D8B030D-6E8A-4147-A177-3AD203B41FA5}">
                      <a16:colId xmlns:a16="http://schemas.microsoft.com/office/drawing/2014/main" val="3337251435"/>
                    </a:ext>
                  </a:extLst>
                </a:gridCol>
                <a:gridCol w="1709124">
                  <a:extLst>
                    <a:ext uri="{9D8B030D-6E8A-4147-A177-3AD203B41FA5}">
                      <a16:colId xmlns:a16="http://schemas.microsoft.com/office/drawing/2014/main" val="3572168422"/>
                    </a:ext>
                  </a:extLst>
                </a:gridCol>
                <a:gridCol w="1709124">
                  <a:extLst>
                    <a:ext uri="{9D8B030D-6E8A-4147-A177-3AD203B41FA5}">
                      <a16:colId xmlns:a16="http://schemas.microsoft.com/office/drawing/2014/main" val="333440009"/>
                    </a:ext>
                  </a:extLst>
                </a:gridCol>
                <a:gridCol w="1709124">
                  <a:extLst>
                    <a:ext uri="{9D8B030D-6E8A-4147-A177-3AD203B41FA5}">
                      <a16:colId xmlns:a16="http://schemas.microsoft.com/office/drawing/2014/main" val="464242303"/>
                    </a:ext>
                  </a:extLst>
                </a:gridCol>
                <a:gridCol w="1709124">
                  <a:extLst>
                    <a:ext uri="{9D8B030D-6E8A-4147-A177-3AD203B41FA5}">
                      <a16:colId xmlns:a16="http://schemas.microsoft.com/office/drawing/2014/main" val="2954404838"/>
                    </a:ext>
                  </a:extLst>
                </a:gridCol>
              </a:tblGrid>
              <a:tr h="3381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種類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LF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HF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UHF (Ultra HF)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MicroWave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908129"/>
                  </a:ext>
                </a:extLst>
              </a:tr>
              <a:tr h="86947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讀取方式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Inductive Coupling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感應耦合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Backscatter Coupling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回波散射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54382"/>
                  </a:ext>
                </a:extLst>
              </a:tr>
              <a:tr h="3420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磁場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電磁場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608"/>
                  </a:ext>
                </a:extLst>
              </a:tr>
              <a:tr h="870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Freq(Hz)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125k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135k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13.56M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922M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altLang="en-US" sz="18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623750"/>
                  </a:ext>
                </a:extLst>
              </a:tr>
              <a:tr h="870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使用距離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近距離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cm)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5~10 cm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遠距離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2~10 m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altLang="en-US" sz="18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858839"/>
                  </a:ext>
                </a:extLst>
              </a:tr>
              <a:tr h="706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優缺點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能穿過水和金屬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安全性高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穿不過水和金屬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1657005"/>
                  </a:ext>
                </a:extLst>
              </a:tr>
              <a:tr h="706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應用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生物晶片、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汽車鑰匙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悠遊卡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、物流、汽車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21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7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5612E3-1A01-4A40-9230-55217374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78337"/>
              </p:ext>
            </p:extLst>
          </p:nvPr>
        </p:nvGraphicFramePr>
        <p:xfrm>
          <a:off x="951377" y="1056254"/>
          <a:ext cx="9581832" cy="497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620">
                  <a:extLst>
                    <a:ext uri="{9D8B030D-6E8A-4147-A177-3AD203B41FA5}">
                      <a16:colId xmlns:a16="http://schemas.microsoft.com/office/drawing/2014/main" val="4143515239"/>
                    </a:ext>
                  </a:extLst>
                </a:gridCol>
                <a:gridCol w="2021553">
                  <a:extLst>
                    <a:ext uri="{9D8B030D-6E8A-4147-A177-3AD203B41FA5}">
                      <a16:colId xmlns:a16="http://schemas.microsoft.com/office/drawing/2014/main" val="1698990848"/>
                    </a:ext>
                  </a:extLst>
                </a:gridCol>
                <a:gridCol w="2021553">
                  <a:extLst>
                    <a:ext uri="{9D8B030D-6E8A-4147-A177-3AD203B41FA5}">
                      <a16:colId xmlns:a16="http://schemas.microsoft.com/office/drawing/2014/main" val="1615342328"/>
                    </a:ext>
                  </a:extLst>
                </a:gridCol>
                <a:gridCol w="2021553">
                  <a:extLst>
                    <a:ext uri="{9D8B030D-6E8A-4147-A177-3AD203B41FA5}">
                      <a16:colId xmlns:a16="http://schemas.microsoft.com/office/drawing/2014/main" val="936103678"/>
                    </a:ext>
                  </a:extLst>
                </a:gridCol>
                <a:gridCol w="2021553">
                  <a:extLst>
                    <a:ext uri="{9D8B030D-6E8A-4147-A177-3AD203B41FA5}">
                      <a16:colId xmlns:a16="http://schemas.microsoft.com/office/drawing/2014/main" val="83807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Sigfox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LoRa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NB-IoT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LTE-M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9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創歷年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2009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2015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3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推動者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Sigfox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LoRa Alliance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3GPP 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3GPP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9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頻譜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Sub-1Ghz ISM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Sub-1Ghz ISM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1Ghz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700M~1800Mhz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3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頻寬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100hz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125~500KHz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180KHz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1.4M~5Mhz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傳輸距離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7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傳輸速度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100bps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300~50kbps 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50kbps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1M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連接數量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優勢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傳輸距離最長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功耗較低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提供現有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Sigfox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基地台和雲端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全球性網路服務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成本低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功耗較低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傳輸速度較彈性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可與多個電信商合作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干擾小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連線穩定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基地台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無傳輸限制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低功耗，低成本、加密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快速、低延遲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NB-IoT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快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2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>
            <a:extLst>
              <a:ext uri="{FF2B5EF4-FFF2-40B4-BE49-F238E27FC236}">
                <a16:creationId xmlns:a16="http://schemas.microsoft.com/office/drawing/2014/main" id="{DE548F3D-40B7-D6DB-4B74-40D4520B2737}"/>
              </a:ext>
            </a:extLst>
          </p:cNvPr>
          <p:cNvGrpSpPr/>
          <p:nvPr/>
        </p:nvGrpSpPr>
        <p:grpSpPr>
          <a:xfrm>
            <a:off x="1590964" y="344132"/>
            <a:ext cx="7479030" cy="5740323"/>
            <a:chOff x="1590964" y="344132"/>
            <a:chExt cx="7479030" cy="574032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FB35E7-DA5F-0314-FAF3-F663A3A04CF6}"/>
                </a:ext>
              </a:extLst>
            </p:cNvPr>
            <p:cNvSpPr/>
            <p:nvPr/>
          </p:nvSpPr>
          <p:spPr>
            <a:xfrm>
              <a:off x="2846452" y="1022120"/>
              <a:ext cx="1545185" cy="85059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EPCIS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Accessing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APP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34012B-437D-28E0-1F1D-057607FA6675}"/>
                </a:ext>
              </a:extLst>
            </p:cNvPr>
            <p:cNvSpPr/>
            <p:nvPr/>
          </p:nvSpPr>
          <p:spPr>
            <a:xfrm>
              <a:off x="4612932" y="1022119"/>
              <a:ext cx="1545185" cy="85059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EPCIS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Enabled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Repository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C1F15B-76FB-7AC6-9AB4-DD3CBD56BD6B}"/>
                </a:ext>
              </a:extLst>
            </p:cNvPr>
            <p:cNvSpPr/>
            <p:nvPr/>
          </p:nvSpPr>
          <p:spPr>
            <a:xfrm>
              <a:off x="3114335" y="2561469"/>
              <a:ext cx="2853545" cy="50809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EPCIS Capturing APP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B14BD7-47EC-3B31-1791-178A7942A346}"/>
                </a:ext>
              </a:extLst>
            </p:cNvPr>
            <p:cNvSpPr/>
            <p:nvPr/>
          </p:nvSpPr>
          <p:spPr>
            <a:xfrm>
              <a:off x="3581375" y="3677213"/>
              <a:ext cx="1919466" cy="65111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Middle Wave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(ALE Engine)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0C89C7-70F8-C501-A0BB-CA4603276F19}"/>
                </a:ext>
              </a:extLst>
            </p:cNvPr>
            <p:cNvSpPr/>
            <p:nvPr/>
          </p:nvSpPr>
          <p:spPr>
            <a:xfrm>
              <a:off x="2846452" y="2060898"/>
              <a:ext cx="6126387" cy="30862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EPCIS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026589-D9F9-5B9B-67F1-63239FF1A62F}"/>
                </a:ext>
              </a:extLst>
            </p:cNvPr>
            <p:cNvSpPr/>
            <p:nvPr/>
          </p:nvSpPr>
          <p:spPr>
            <a:xfrm>
              <a:off x="6907415" y="1003301"/>
              <a:ext cx="1545185" cy="85059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Partner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Accessing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APP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516456A-5446-E246-F58D-358D468E9579}"/>
                </a:ext>
              </a:extLst>
            </p:cNvPr>
            <p:cNvSpPr/>
            <p:nvPr/>
          </p:nvSpPr>
          <p:spPr>
            <a:xfrm>
              <a:off x="2805686" y="3223877"/>
              <a:ext cx="3470843" cy="30862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AI F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29867A-4351-06B9-1C90-5B1E2EC20C99}"/>
                </a:ext>
              </a:extLst>
            </p:cNvPr>
            <p:cNvSpPr/>
            <p:nvPr/>
          </p:nvSpPr>
          <p:spPr>
            <a:xfrm>
              <a:off x="2805686" y="4492241"/>
              <a:ext cx="3470843" cy="30862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Reader Protocol / Manage (RM)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AE1B85-93F0-EBAA-6E02-27D76415AA16}"/>
                </a:ext>
              </a:extLst>
            </p:cNvPr>
            <p:cNvSpPr/>
            <p:nvPr/>
          </p:nvSpPr>
          <p:spPr>
            <a:xfrm>
              <a:off x="5203115" y="5301571"/>
              <a:ext cx="1227801" cy="63041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Reader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9959E1-E5CC-5D6D-8903-4803CB8E6634}"/>
                </a:ext>
              </a:extLst>
            </p:cNvPr>
            <p:cNvSpPr/>
            <p:nvPr/>
          </p:nvSpPr>
          <p:spPr>
            <a:xfrm>
              <a:off x="2407805" y="5301571"/>
              <a:ext cx="1248184" cy="6304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RFID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EE016FE2-F2E0-C6EF-F79B-0660576F8B23}"/>
                </a:ext>
              </a:extLst>
            </p:cNvPr>
            <p:cNvCxnSpPr>
              <a:cxnSpLocks/>
            </p:cNvCxnSpPr>
            <p:nvPr/>
          </p:nvCxnSpPr>
          <p:spPr>
            <a:xfrm>
              <a:off x="3874496" y="5698640"/>
              <a:ext cx="117138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2BAD752-8289-5966-A2E4-71E851987B0C}"/>
                </a:ext>
              </a:extLst>
            </p:cNvPr>
            <p:cNvSpPr txBox="1"/>
            <p:nvPr/>
          </p:nvSpPr>
          <p:spPr>
            <a:xfrm>
              <a:off x="3755315" y="5238214"/>
              <a:ext cx="137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ISO18000-6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F5F97F9E-0DBF-FAD8-F96E-55C385FC6A98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5624555" y="4880658"/>
              <a:ext cx="192461" cy="4209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B459926-AA58-2F9E-C2D5-405AEA44A502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4541108" y="4328332"/>
              <a:ext cx="0" cy="1639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7DDA5D02-FA2D-94AE-0C0B-66C26D6C3DF9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4541108" y="3532499"/>
              <a:ext cx="0" cy="1447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0F7BAD7-B148-6138-538D-6906F4BF294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flipH="1">
              <a:off x="4541107" y="3069566"/>
              <a:ext cx="1" cy="154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7B197698-D123-7678-A999-F6576C0574C7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4541107" y="2369520"/>
              <a:ext cx="1" cy="1919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B7BC654-6590-963A-FAE2-74936F51AEC7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619044" y="1872713"/>
              <a:ext cx="0" cy="188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9EE8E972-F726-54CC-41D2-1EDDD861922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385525" y="1872712"/>
              <a:ext cx="0" cy="188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2C7EBAA-F5FC-20DA-C102-BF4E25628760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7680008" y="1853895"/>
              <a:ext cx="0" cy="2070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1677C81-A4D8-12B4-A076-31D2A2380E86}"/>
                </a:ext>
              </a:extLst>
            </p:cNvPr>
            <p:cNvSpPr/>
            <p:nvPr/>
          </p:nvSpPr>
          <p:spPr>
            <a:xfrm>
              <a:off x="7169415" y="3521346"/>
              <a:ext cx="1486950" cy="63041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EPC Business Logic</a:t>
              </a:r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17D70BF7-629D-5E54-21FA-3D5E9B75B7E1}"/>
                </a:ext>
              </a:extLst>
            </p:cNvPr>
            <p:cNvCxnSpPr>
              <a:stCxn id="6" idx="3"/>
              <a:endCxn id="41" idx="1"/>
            </p:cNvCxnSpPr>
            <p:nvPr/>
          </p:nvCxnSpPr>
          <p:spPr>
            <a:xfrm>
              <a:off x="5967880" y="2815518"/>
              <a:ext cx="1201535" cy="1021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075BD6F9-5663-2667-EE5C-CE4352077C21}"/>
                </a:ext>
              </a:extLst>
            </p:cNvPr>
            <p:cNvCxnSpPr>
              <a:cxnSpLocks/>
              <a:stCxn id="7" idx="3"/>
              <a:endCxn id="41" idx="1"/>
            </p:cNvCxnSpPr>
            <p:nvPr/>
          </p:nvCxnSpPr>
          <p:spPr>
            <a:xfrm flipV="1">
              <a:off x="5500841" y="3836555"/>
              <a:ext cx="1668574" cy="1662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F48DFD1E-8812-DEE2-39F7-3DB6A2B6C646}"/>
                </a:ext>
              </a:extLst>
            </p:cNvPr>
            <p:cNvCxnSpPr>
              <a:cxnSpLocks/>
              <a:stCxn id="14" idx="3"/>
              <a:endCxn id="41" idx="1"/>
            </p:cNvCxnSpPr>
            <p:nvPr/>
          </p:nvCxnSpPr>
          <p:spPr>
            <a:xfrm flipV="1">
              <a:off x="6430916" y="3836555"/>
              <a:ext cx="738499" cy="1780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C4FEDE08-3917-7814-BC9A-E5EE7CC09D52}"/>
                </a:ext>
              </a:extLst>
            </p:cNvPr>
            <p:cNvCxnSpPr/>
            <p:nvPr/>
          </p:nvCxnSpPr>
          <p:spPr>
            <a:xfrm rot="16200000" flipH="1">
              <a:off x="5195224" y="2209685"/>
              <a:ext cx="5189220" cy="2560320"/>
            </a:xfrm>
            <a:prstGeom prst="bentConnector3">
              <a:avLst>
                <a:gd name="adj1" fmla="val 37518"/>
              </a:avLst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74105FA-1969-4B00-2248-EAE18EAFF13E}"/>
                </a:ext>
              </a:extLst>
            </p:cNvPr>
            <p:cNvSpPr txBox="1"/>
            <p:nvPr/>
          </p:nvSpPr>
          <p:spPr>
            <a:xfrm>
              <a:off x="1590964" y="1355482"/>
              <a:ext cx="1034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交換層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5E43F62C-BADF-A993-9E71-52943BD0F3C3}"/>
                </a:ext>
              </a:extLst>
            </p:cNvPr>
            <p:cNvSpPr txBox="1"/>
            <p:nvPr/>
          </p:nvSpPr>
          <p:spPr>
            <a:xfrm>
              <a:off x="1608860" y="2630852"/>
              <a:ext cx="1034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擷取層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A061A53B-EE11-3912-F2E9-3B68D1A69409}"/>
                </a:ext>
              </a:extLst>
            </p:cNvPr>
            <p:cNvSpPr txBox="1"/>
            <p:nvPr/>
          </p:nvSpPr>
          <p:spPr>
            <a:xfrm>
              <a:off x="1608860" y="3857435"/>
              <a:ext cx="1034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識別層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27671841-1D15-694B-8DB6-4AC8AD02AB27}"/>
                </a:ext>
              </a:extLst>
            </p:cNvPr>
            <p:cNvSpPr txBox="1"/>
            <p:nvPr/>
          </p:nvSpPr>
          <p:spPr>
            <a:xfrm>
              <a:off x="3587371" y="344132"/>
              <a:ext cx="1818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Internal</a:t>
              </a:r>
              <a:endPara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890F5070-CBE1-5CCC-20A5-09D52D052E39}"/>
                </a:ext>
              </a:extLst>
            </p:cNvPr>
            <p:cNvSpPr txBox="1"/>
            <p:nvPr/>
          </p:nvSpPr>
          <p:spPr>
            <a:xfrm>
              <a:off x="6907415" y="353057"/>
              <a:ext cx="1818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External</a:t>
              </a:r>
              <a:endPara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67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254</Words>
  <Application>Microsoft Office PowerPoint</Application>
  <PresentationFormat>寬螢幕</PresentationFormat>
  <Paragraphs>113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b10907115@gmail.com</dc:creator>
  <cp:lastModifiedBy>b10907115@gmail.com</cp:lastModifiedBy>
  <cp:revision>19</cp:revision>
  <dcterms:created xsi:type="dcterms:W3CDTF">2025-05-04T04:36:39Z</dcterms:created>
  <dcterms:modified xsi:type="dcterms:W3CDTF">2025-05-20T03:44:55Z</dcterms:modified>
</cp:coreProperties>
</file>