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752A6-7F7F-4D17-AA5E-773EA9D8D55F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CC862-AA7A-4534-B12B-A7AD46825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CC862-AA7A-4534-B12B-A7AD46825A5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1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21D6-1E94-439C-94D3-CB7E4A90DFBE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CD69-A9BB-489D-9928-DC95A2E452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93205"/>
            <a:ext cx="8229600" cy="11399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2858974"/>
            <a:ext cx="8230313" cy="1140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3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000792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en-IN" sz="3600" b="1" dirty="0" smtClean="0"/>
              <a:t>Creating the segment and connecting</a:t>
            </a:r>
          </a:p>
          <a:p>
            <a:pPr marL="742950" indent="-742950">
              <a:buNone/>
            </a:pPr>
            <a:r>
              <a:rPr lang="en-IN" sz="3600" b="1" dirty="0"/>
              <a:t> </a:t>
            </a:r>
            <a:r>
              <a:rPr lang="en-IN" sz="3600" b="1" dirty="0" smtClean="0"/>
              <a:t>                                      Cont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endParaRPr lang="en-IN" sz="2800" dirty="0" smtClean="0"/>
          </a:p>
          <a:p>
            <a:r>
              <a:rPr lang="en-IN" sz="2800" dirty="0"/>
              <a:t> </a:t>
            </a:r>
            <a:r>
              <a:rPr lang="en-IN" sz="2800" dirty="0" smtClean="0"/>
              <a:t>Here’s an example call that creates a 1k segment with 644  permissions (</a:t>
            </a:r>
            <a:r>
              <a:rPr lang="en-IN" sz="2800" dirty="0" err="1" smtClean="0"/>
              <a:t>rw</a:t>
            </a:r>
            <a:r>
              <a:rPr lang="en-IN" sz="2800" dirty="0" smtClean="0"/>
              <a:t>-r-r--)</a:t>
            </a:r>
          </a:p>
          <a:p>
            <a:pPr>
              <a:buNone/>
            </a:pPr>
            <a:r>
              <a:rPr lang="en-IN" sz="2800" dirty="0"/>
              <a:t> </a:t>
            </a:r>
            <a:endParaRPr lang="en-I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  key  _t key</a:t>
            </a:r>
            <a:r>
              <a:rPr lang="en-IN" sz="2800" dirty="0" smtClean="0"/>
              <a:t>;</a:t>
            </a:r>
          </a:p>
          <a:p>
            <a:pPr>
              <a:buNone/>
            </a:pP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IN" sz="28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IN" sz="2800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sz="2800" dirty="0" smtClean="0"/>
              <a:t>;</a:t>
            </a:r>
          </a:p>
          <a:p>
            <a:pPr>
              <a:buNone/>
            </a:pP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  key = </a:t>
            </a:r>
            <a:r>
              <a:rPr lang="en-IN" sz="2800" dirty="0" err="1" smtClean="0">
                <a:solidFill>
                  <a:schemeClr val="bg1">
                    <a:lumMod val="50000"/>
                  </a:schemeClr>
                </a:solidFill>
              </a:rPr>
              <a:t>ftok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(</a:t>
            </a:r>
            <a:r>
              <a:rPr lang="en-IN" sz="2800" dirty="0" smtClean="0"/>
              <a:t>“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/home/</a:t>
            </a:r>
            <a:r>
              <a:rPr lang="en-IN" sz="2800" dirty="0" err="1" smtClean="0">
                <a:solidFill>
                  <a:schemeClr val="bg1">
                    <a:lumMod val="50000"/>
                  </a:schemeClr>
                </a:solidFill>
              </a:rPr>
              <a:t>beej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/somefile3</a:t>
            </a:r>
            <a:r>
              <a:rPr lang="en-IN" sz="2800" dirty="0" smtClean="0"/>
              <a:t>”,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dirty="0" smtClean="0"/>
              <a:t>‘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en-IN" sz="2800" dirty="0" smtClean="0"/>
              <a:t>’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IN" sz="2800" dirty="0" smtClean="0"/>
              <a:t>;</a:t>
            </a:r>
          </a:p>
          <a:p>
            <a:pPr>
              <a:buNone/>
            </a:pPr>
            <a:r>
              <a:rPr lang="en-IN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IN" sz="2800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IN" sz="2800" dirty="0" err="1" smtClean="0">
                <a:solidFill>
                  <a:schemeClr val="bg1">
                    <a:lumMod val="50000"/>
                  </a:schemeClr>
                </a:solidFill>
              </a:rPr>
              <a:t>shmget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(key</a:t>
            </a:r>
            <a:r>
              <a:rPr lang="en-IN" sz="2800" dirty="0" smtClean="0"/>
              <a:t>,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1024</a:t>
            </a:r>
            <a:r>
              <a:rPr lang="en-IN" sz="2800" dirty="0" smtClean="0"/>
              <a:t>,</a:t>
            </a:r>
            <a:r>
              <a:rPr lang="en-IN" sz="2800" dirty="0" smtClean="0">
                <a:solidFill>
                  <a:schemeClr val="bg1">
                    <a:lumMod val="50000"/>
                  </a:schemeClr>
                </a:solidFill>
              </a:rPr>
              <a:t> 0644 | IPC _CREAT)</a:t>
            </a:r>
            <a:r>
              <a:rPr lang="en-IN" sz="2800" dirty="0" smtClean="0"/>
              <a:t>;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000" b="1" dirty="0" smtClean="0"/>
              <a:t> 2. Getting a pointer to the segment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The shared memory segment must be attached using </a:t>
            </a:r>
            <a:r>
              <a:rPr lang="en-IN" sz="2400" b="1" dirty="0" err="1" smtClean="0"/>
              <a:t>shmat</a:t>
            </a:r>
            <a:r>
              <a:rPr lang="en-IN" sz="2400" b="1" dirty="0" smtClean="0"/>
              <a:t>() </a:t>
            </a:r>
            <a:r>
              <a:rPr lang="en-IN" sz="2400" dirty="0" smtClean="0"/>
              <a:t>before its used</a:t>
            </a:r>
            <a:r>
              <a:rPr lang="en-IN" sz="2400" b="1" dirty="0" smtClean="0"/>
              <a:t>.</a:t>
            </a:r>
          </a:p>
          <a:p>
            <a:pPr>
              <a:buNone/>
            </a:pPr>
            <a:r>
              <a:rPr lang="en-IN" b="1" dirty="0" smtClean="0"/>
              <a:t>     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void * </a:t>
            </a:r>
            <a:r>
              <a:rPr lang="en-IN" sz="2600" dirty="0" err="1" smtClean="0">
                <a:solidFill>
                  <a:schemeClr val="bg1">
                    <a:lumMod val="50000"/>
                  </a:schemeClr>
                </a:solidFill>
              </a:rPr>
              <a:t>shmat</a:t>
            </a:r>
            <a:r>
              <a:rPr lang="en-IN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IN" sz="26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600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, void * </a:t>
            </a:r>
            <a:r>
              <a:rPr lang="en-IN" sz="2600" dirty="0" err="1" smtClean="0">
                <a:solidFill>
                  <a:schemeClr val="bg1">
                    <a:lumMod val="50000"/>
                  </a:schemeClr>
                </a:solidFill>
              </a:rPr>
              <a:t>shmaddr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26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sz="2600" dirty="0" err="1" smtClean="0">
                <a:solidFill>
                  <a:schemeClr val="bg1">
                    <a:lumMod val="50000"/>
                  </a:schemeClr>
                </a:solidFill>
              </a:rPr>
              <a:t>shmflg</a:t>
            </a:r>
            <a:r>
              <a:rPr lang="en-IN" sz="26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IN" sz="2600" dirty="0"/>
              <a:t> </a:t>
            </a:r>
            <a:r>
              <a:rPr lang="en-IN" sz="2600" dirty="0" err="1" smtClean="0"/>
              <a:t>shmid</a:t>
            </a:r>
            <a:r>
              <a:rPr lang="en-IN" sz="2600" dirty="0" smtClean="0"/>
              <a:t> is the shared memory ID from the </a:t>
            </a:r>
            <a:r>
              <a:rPr lang="en-IN" sz="2600" b="1" dirty="0" err="1" smtClean="0"/>
              <a:t>shmget</a:t>
            </a:r>
            <a:r>
              <a:rPr lang="en-IN" sz="2600" b="1" dirty="0" smtClean="0"/>
              <a:t>() </a:t>
            </a:r>
            <a:r>
              <a:rPr lang="en-IN" sz="2600" dirty="0" smtClean="0"/>
              <a:t>call.</a:t>
            </a:r>
          </a:p>
          <a:p>
            <a:r>
              <a:rPr lang="en-IN" sz="2600" dirty="0"/>
              <a:t> </a:t>
            </a:r>
            <a:r>
              <a:rPr lang="en-IN" sz="2600" dirty="0" err="1" smtClean="0"/>
              <a:t>shmaddr</a:t>
            </a:r>
            <a:r>
              <a:rPr lang="en-IN" sz="2600" dirty="0" smtClean="0"/>
              <a:t> , which you can use to tell </a:t>
            </a:r>
            <a:r>
              <a:rPr lang="en-IN" sz="2600" b="1" dirty="0" err="1" smtClean="0"/>
              <a:t>shmat</a:t>
            </a:r>
            <a:r>
              <a:rPr lang="en-IN" sz="2600" b="1" dirty="0" smtClean="0"/>
              <a:t>() </a:t>
            </a:r>
            <a:r>
              <a:rPr lang="en-IN" sz="2600" dirty="0" smtClean="0"/>
              <a:t>which specific address to use. When set it to 0, the OS will decide the address.</a:t>
            </a:r>
          </a:p>
          <a:p>
            <a:r>
              <a:rPr lang="en-IN" sz="2600" dirty="0"/>
              <a:t> </a:t>
            </a:r>
            <a:r>
              <a:rPr lang="en-IN" sz="2600" dirty="0" err="1" smtClean="0"/>
              <a:t>shmflg</a:t>
            </a:r>
            <a:r>
              <a:rPr lang="en-IN" sz="2600" dirty="0" smtClean="0"/>
              <a:t> can be set to SHM_RDONLY if you only want to read from it , 0 otherwise.</a:t>
            </a:r>
            <a:endParaRPr lang="en-US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4300" b="1" dirty="0" smtClean="0"/>
              <a:t>2. Getting a pointer to the segment </a:t>
            </a:r>
          </a:p>
          <a:p>
            <a:pPr>
              <a:buNone/>
            </a:pPr>
            <a:r>
              <a:rPr lang="en-IN" sz="4300" b="1" dirty="0"/>
              <a:t> </a:t>
            </a:r>
            <a:r>
              <a:rPr lang="en-IN" sz="4300" b="1" dirty="0" smtClean="0"/>
              <a:t>                            Cont.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 Here’s a more complete example of how to get a pointer to a shared memory segment 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      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key _t key;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    Char *data;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key =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ftok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(“/home/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beej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/somefile3”, ‘R’);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shmget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(key, 1024, 0644 | IPC_ CREAT);</a:t>
            </a:r>
          </a:p>
          <a:p>
            <a:pPr>
              <a:buNone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 data  = 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shmat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(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, (void *)0,   0);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4300" b="1" dirty="0" smtClean="0"/>
              <a:t>              3. Reading and Writing</a:t>
            </a:r>
          </a:p>
          <a:p>
            <a:r>
              <a:rPr lang="en-IN" dirty="0"/>
              <a:t> </a:t>
            </a:r>
            <a:r>
              <a:rPr lang="en-IN" dirty="0" smtClean="0"/>
              <a:t>   The data pointer from the above example is  a char pointer. Thus it reads chars from it.</a:t>
            </a:r>
          </a:p>
          <a:p>
            <a:r>
              <a:rPr lang="en-IN" dirty="0"/>
              <a:t> </a:t>
            </a:r>
            <a:r>
              <a:rPr lang="en-IN" dirty="0" smtClean="0"/>
              <a:t>lets say the 1k shared memory segment contains a null-terminated string.</a:t>
            </a:r>
          </a:p>
          <a:p>
            <a:r>
              <a:rPr lang="en-IN" dirty="0"/>
              <a:t> </a:t>
            </a:r>
            <a:r>
              <a:rPr lang="en-IN" dirty="0" smtClean="0"/>
              <a:t>It can be printed like this: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(“shared contents : %s\n”, data);</a:t>
            </a:r>
          </a:p>
          <a:p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smtClean="0"/>
              <a:t>And we could store something in it as easily as this: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       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printf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(“Enter a string : “);</a:t>
            </a:r>
          </a:p>
          <a:p>
            <a:pPr>
              <a:buNone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           gets(data);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929354"/>
          </a:xfrm>
        </p:spPr>
        <p:txBody>
          <a:bodyPr/>
          <a:lstStyle/>
          <a:p>
            <a:pPr>
              <a:buNone/>
            </a:pPr>
            <a:r>
              <a:rPr lang="en-IN" sz="4000" b="1" dirty="0" smtClean="0"/>
              <a:t>    4.   Detaching from and deleting </a:t>
            </a:r>
          </a:p>
          <a:p>
            <a:pPr>
              <a:buNone/>
            </a:pPr>
            <a:r>
              <a:rPr lang="en-IN" sz="4000" b="1" dirty="0"/>
              <a:t> </a:t>
            </a:r>
            <a:r>
              <a:rPr lang="en-IN" sz="4000" b="1" dirty="0" smtClean="0"/>
              <a:t>                          segments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 </a:t>
            </a:r>
            <a:r>
              <a:rPr lang="en-IN" sz="2400" dirty="0" smtClean="0"/>
              <a:t>When you’re done with the shared memory segment, your program should detach itself from it using the </a:t>
            </a:r>
            <a:r>
              <a:rPr lang="en-IN" sz="2400" b="1" dirty="0" err="1" smtClean="0"/>
              <a:t>shmdt</a:t>
            </a:r>
            <a:r>
              <a:rPr lang="en-IN" sz="2400" b="1" dirty="0" smtClean="0"/>
              <a:t>() </a:t>
            </a:r>
            <a:r>
              <a:rPr lang="en-IN" sz="2400" dirty="0" smtClean="0"/>
              <a:t>call: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            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shmdt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 (void  * </a:t>
            </a:r>
            <a:r>
              <a:rPr lang="en-IN" sz="2400" dirty="0" err="1" smtClean="0">
                <a:solidFill>
                  <a:schemeClr val="bg1">
                    <a:lumMod val="50000"/>
                  </a:schemeClr>
                </a:solidFill>
              </a:rPr>
              <a:t>shmaddr</a:t>
            </a:r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IN" sz="2400" dirty="0" smtClean="0"/>
              <a:t>;</a:t>
            </a:r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- The only argument , </a:t>
            </a:r>
            <a:r>
              <a:rPr lang="en-IN" sz="2400" dirty="0" err="1" smtClean="0"/>
              <a:t>shmaddr</a:t>
            </a:r>
            <a:r>
              <a:rPr lang="en-IN" sz="2400" dirty="0" smtClean="0"/>
              <a:t>, is the address you got from </a:t>
            </a:r>
            <a:r>
              <a:rPr lang="en-IN" sz="2400" b="1" dirty="0" err="1" smtClean="0"/>
              <a:t>shmat</a:t>
            </a:r>
            <a:r>
              <a:rPr lang="en-IN" sz="2400" b="1" dirty="0" smtClean="0"/>
              <a:t>().</a:t>
            </a:r>
          </a:p>
          <a:p>
            <a:pPr>
              <a:buNone/>
            </a:pPr>
            <a:r>
              <a:rPr lang="en-IN" sz="2400" dirty="0"/>
              <a:t> </a:t>
            </a:r>
            <a:r>
              <a:rPr lang="en-IN" sz="2400" dirty="0" smtClean="0"/>
              <a:t>    - The function returns – on error, 0 on success.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722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4400" b="1" dirty="0" smtClean="0"/>
              <a:t>    4. Detaching from and deleting </a:t>
            </a:r>
          </a:p>
          <a:p>
            <a:pPr>
              <a:buNone/>
            </a:pPr>
            <a:r>
              <a:rPr lang="en-IN" sz="4400" b="1" dirty="0"/>
              <a:t> </a:t>
            </a:r>
            <a:r>
              <a:rPr lang="en-IN" sz="4400" b="1" dirty="0" smtClean="0"/>
              <a:t>                 segments Cont.</a:t>
            </a:r>
          </a:p>
          <a:p>
            <a:pPr>
              <a:buNone/>
            </a:pPr>
            <a:endParaRPr lang="en-IN" dirty="0"/>
          </a:p>
          <a:p>
            <a:r>
              <a:rPr lang="en-IN" sz="2800" dirty="0" smtClean="0"/>
              <a:t> </a:t>
            </a:r>
            <a:r>
              <a:rPr lang="en-IN" sz="2800" b="1" dirty="0" smtClean="0"/>
              <a:t>Remember! </a:t>
            </a:r>
            <a:r>
              <a:rPr lang="en-IN" sz="2800" dirty="0" smtClean="0"/>
              <a:t>When you detach from the segment , </a:t>
            </a:r>
            <a:r>
              <a:rPr lang="en-IN" sz="2800" dirty="0" smtClean="0">
                <a:solidFill>
                  <a:srgbClr val="FF0000"/>
                </a:solidFill>
              </a:rPr>
              <a:t>it isn’t destroyed. </a:t>
            </a:r>
            <a:r>
              <a:rPr lang="en-IN" sz="2800" dirty="0" smtClean="0"/>
              <a:t>Nor is it removed when everyone detaches from it.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You have to specifically destroy it using a call  to </a:t>
            </a:r>
            <a:r>
              <a:rPr lang="en-IN" sz="2800" b="1" dirty="0" err="1" smtClean="0"/>
              <a:t>shmctl</a:t>
            </a:r>
            <a:r>
              <a:rPr lang="en-IN" sz="2800" b="1" dirty="0" smtClean="0"/>
              <a:t>()</a:t>
            </a:r>
          </a:p>
          <a:p>
            <a:pPr>
              <a:buNone/>
            </a:pPr>
            <a:r>
              <a:rPr lang="en-IN" sz="2800" b="1" dirty="0"/>
              <a:t> </a:t>
            </a:r>
            <a:r>
              <a:rPr lang="en-IN" sz="2800" b="1" dirty="0" smtClean="0"/>
              <a:t>             </a:t>
            </a:r>
            <a:r>
              <a:rPr lang="en-IN" sz="2800" b="1" dirty="0" err="1" smtClean="0">
                <a:solidFill>
                  <a:schemeClr val="bg1">
                    <a:lumMod val="50000"/>
                  </a:schemeClr>
                </a:solidFill>
              </a:rPr>
              <a:t>shmctl</a:t>
            </a: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IN" sz="2800" b="1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sz="2800" b="1" dirty="0" smtClean="0">
                <a:solidFill>
                  <a:schemeClr val="bg1">
                    <a:lumMod val="50000"/>
                  </a:schemeClr>
                </a:solidFill>
              </a:rPr>
              <a:t>, IPC _RMID, NULL) </a:t>
            </a:r>
            <a:r>
              <a:rPr lang="en-I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above call deletes the shared memory segment, assuming no one else is attached to it.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579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/>
              <a:t>                   </a:t>
            </a:r>
            <a:r>
              <a:rPr lang="en-IN" sz="4800" b="1" dirty="0" smtClean="0"/>
              <a:t>  Code Example</a:t>
            </a:r>
            <a:endParaRPr lang="en-IN" b="1" dirty="0" smtClean="0"/>
          </a:p>
          <a:p>
            <a:pPr>
              <a:buNone/>
            </a:pPr>
            <a:endParaRPr lang="en-IN" sz="3000" dirty="0"/>
          </a:p>
          <a:p>
            <a:pPr>
              <a:buNone/>
            </a:pPr>
            <a:r>
              <a:rPr lang="en-IN" sz="3000" dirty="0" smtClean="0"/>
              <a:t>Or else,</a:t>
            </a:r>
          </a:p>
          <a:p>
            <a:r>
              <a:rPr lang="en-IN" sz="3000" dirty="0"/>
              <a:t> </a:t>
            </a:r>
            <a:r>
              <a:rPr lang="en-IN" sz="3000" dirty="0" smtClean="0"/>
              <a:t>As always, you can destroy the shared memory segment from the command line using the </a:t>
            </a:r>
            <a:r>
              <a:rPr lang="en-IN" sz="3000" b="1" dirty="0" err="1" smtClean="0"/>
              <a:t>ipcrm</a:t>
            </a:r>
            <a:r>
              <a:rPr lang="en-IN" sz="3000" dirty="0" smtClean="0"/>
              <a:t> Unix command.</a:t>
            </a:r>
          </a:p>
          <a:p>
            <a:pPr>
              <a:buNone/>
            </a:pPr>
            <a:r>
              <a:rPr lang="en-IN" sz="3000" dirty="0"/>
              <a:t> </a:t>
            </a:r>
            <a:r>
              <a:rPr lang="en-IN" sz="3000" dirty="0" smtClean="0"/>
              <a:t>    </a:t>
            </a:r>
            <a:r>
              <a:rPr lang="en-IN" sz="3000" dirty="0" err="1" smtClean="0">
                <a:solidFill>
                  <a:schemeClr val="bg1">
                    <a:lumMod val="50000"/>
                  </a:schemeClr>
                </a:solidFill>
              </a:rPr>
              <a:t>ipcrm</a:t>
            </a:r>
            <a:r>
              <a:rPr lang="en-IN" sz="3000" dirty="0" smtClean="0">
                <a:solidFill>
                  <a:schemeClr val="bg1">
                    <a:lumMod val="50000"/>
                  </a:schemeClr>
                </a:solidFill>
              </a:rPr>
              <a:t> [ -m </a:t>
            </a:r>
            <a:r>
              <a:rPr lang="en-IN" sz="3000" dirty="0" err="1" smtClean="0">
                <a:solidFill>
                  <a:schemeClr val="bg1">
                    <a:lumMod val="50000"/>
                  </a:schemeClr>
                </a:solidFill>
              </a:rPr>
              <a:t>shmid</a:t>
            </a:r>
            <a:r>
              <a:rPr lang="en-IN" sz="3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en-IN" sz="3000" dirty="0"/>
              <a:t> </a:t>
            </a:r>
            <a:r>
              <a:rPr lang="en-IN" sz="3000" dirty="0" smtClean="0"/>
              <a:t>Also, be sure that you don’t leave any unused shared memory segments sitting around wasting system resources.</a:t>
            </a:r>
          </a:p>
          <a:p>
            <a:r>
              <a:rPr lang="en-IN" sz="3000" dirty="0"/>
              <a:t> </a:t>
            </a:r>
            <a:r>
              <a:rPr lang="en-IN" sz="3000" dirty="0" smtClean="0"/>
              <a:t>All the System V IPC objects you own can be viewed using the</a:t>
            </a:r>
            <a:r>
              <a:rPr lang="en-IN" sz="3000" b="1" dirty="0" smtClean="0"/>
              <a:t> </a:t>
            </a:r>
            <a:r>
              <a:rPr lang="en-IN" sz="3000" b="1" dirty="0" err="1" smtClean="0"/>
              <a:t>ipcs</a:t>
            </a:r>
            <a:r>
              <a:rPr lang="en-IN" sz="3000" b="1" dirty="0" smtClean="0"/>
              <a:t> </a:t>
            </a:r>
            <a:r>
              <a:rPr lang="en-IN" sz="3000" dirty="0" smtClean="0"/>
              <a:t>command.</a:t>
            </a:r>
            <a:endParaRPr lang="en-US" sz="3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4700" dirty="0" smtClean="0"/>
              <a:t>        </a:t>
            </a:r>
            <a:r>
              <a:rPr lang="en-IN" sz="4700" b="1" dirty="0" smtClean="0"/>
              <a:t>Shared Memory , Pros and Cons </a:t>
            </a:r>
          </a:p>
          <a:p>
            <a:r>
              <a:rPr lang="en-IN" dirty="0"/>
              <a:t> </a:t>
            </a:r>
            <a:r>
              <a:rPr lang="en-IN" dirty="0" smtClean="0"/>
              <a:t> Pros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- Fast bidirectional communication among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any number of processes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- Saves Resources</a:t>
            </a:r>
          </a:p>
          <a:p>
            <a:pPr>
              <a:buNone/>
            </a:pPr>
            <a:endParaRPr lang="en-IN" dirty="0"/>
          </a:p>
          <a:p>
            <a:r>
              <a:rPr lang="en-IN" dirty="0" smtClean="0"/>
              <a:t>  Cons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Needs concurrency control (leads to data)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inconsistencies like ‘Lost update’)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Lack of data protection from Operating System (OS)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290158"/>
            <a:ext cx="8229600" cy="11460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3" y="2855926"/>
            <a:ext cx="8230313" cy="1146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33" y="2894"/>
            <a:ext cx="9146733" cy="68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43852" cy="5072097"/>
          </a:xfrm>
        </p:spPr>
        <p:txBody>
          <a:bodyPr>
            <a:noAutofit/>
          </a:bodyPr>
          <a:lstStyle/>
          <a:p>
            <a:r>
              <a:rPr lang="en-I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Inter-process communication(IPC)</a:t>
            </a:r>
            <a:br>
              <a:rPr lang="en-I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6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using Shared Memory</a:t>
            </a:r>
            <a:endParaRPr lang="en-US" sz="6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5"/>
            <a:ext cx="8229600" cy="5643602"/>
          </a:xfrm>
        </p:spPr>
        <p:txBody>
          <a:bodyPr/>
          <a:lstStyle/>
          <a:p>
            <a:pPr>
              <a:buNone/>
            </a:pPr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Outline</a:t>
            </a:r>
          </a:p>
          <a:p>
            <a:r>
              <a:rPr lang="en-IN" dirty="0" smtClean="0"/>
              <a:t>Inter-Process communication (IPC)</a:t>
            </a:r>
          </a:p>
          <a:p>
            <a:r>
              <a:rPr lang="en-IN" dirty="0" smtClean="0"/>
              <a:t>Shared Memory Segments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Introduction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Pros and Cons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How to create and use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- Demonstration of an example with C code       </a:t>
            </a:r>
          </a:p>
          <a:p>
            <a:pPr>
              <a:buNone/>
            </a:pP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</a:t>
            </a:r>
            <a:endParaRPr lang="en-IN" sz="6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IN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Inter-Process Communication (IPC)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IPC is a set of methods for the exchange of data among multiple threads or processes.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929354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sz="6000" b="1" dirty="0" smtClean="0"/>
              <a:t>Why do we need IPC?</a:t>
            </a:r>
            <a:endParaRPr lang="en-IN" b="1" dirty="0" smtClean="0"/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 Information  sharing 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Computational Speedup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- When parallelizing programs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 </a:t>
            </a:r>
            <a:r>
              <a:rPr lang="en-IN" dirty="0" smtClean="0"/>
              <a:t>Modularity 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Convenience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Privilege separation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- Ability to provide access control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857916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       </a:t>
            </a:r>
            <a:r>
              <a:rPr lang="en-IN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Methods of IPC </a:t>
            </a:r>
            <a:endParaRPr lang="en-IN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endParaRPr lang="en-IN" dirty="0"/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  Shared memory 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Named Pipes 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Message passing (MPI)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Synchronization 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Remote procedure calls (RPC)</a:t>
            </a:r>
          </a:p>
          <a:p>
            <a:pPr>
              <a:buFont typeface="Wingdings" pitchFamily="2" charset="2"/>
              <a:buChar char="q"/>
            </a:pPr>
            <a:r>
              <a:rPr lang="en-IN" dirty="0"/>
              <a:t> </a:t>
            </a:r>
            <a:r>
              <a:rPr lang="en-IN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786322"/>
            <a:ext cx="492922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928670"/>
            <a:ext cx="721523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    </a:t>
            </a:r>
            <a:r>
              <a:rPr lang="en-IN" sz="4000" b="1" dirty="0" smtClean="0"/>
              <a:t>Shared Memory Segment   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endParaRPr lang="en-IN" sz="3200" dirty="0" smtClean="0"/>
          </a:p>
          <a:p>
            <a:pPr>
              <a:buFont typeface="Wingdings" pitchFamily="2" charset="2"/>
              <a:buChar char="§"/>
            </a:pPr>
            <a:r>
              <a:rPr lang="en-IN" sz="3200" dirty="0"/>
              <a:t> </a:t>
            </a:r>
            <a:r>
              <a:rPr lang="en-IN" sz="3200" dirty="0" smtClean="0"/>
              <a:t> What is shared memory?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-  Shared memory (SHM) is one method</a:t>
            </a:r>
          </a:p>
          <a:p>
            <a:r>
              <a:rPr lang="en-IN" sz="3200" dirty="0" smtClean="0"/>
              <a:t>       of inter-process communication (IPC)  </a:t>
            </a:r>
          </a:p>
          <a:p>
            <a:r>
              <a:rPr lang="en-IN" sz="3200" dirty="0" smtClean="0"/>
              <a:t>       whereby 2 or more processes  share </a:t>
            </a:r>
          </a:p>
          <a:p>
            <a:r>
              <a:rPr lang="en-IN" sz="3200" dirty="0"/>
              <a:t> </a:t>
            </a:r>
            <a:r>
              <a:rPr lang="en-IN" sz="3200" dirty="0" smtClean="0"/>
              <a:t>      chunk of memory to communicate.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000792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         </a:t>
            </a:r>
            <a:r>
              <a:rPr lang="en-IN" sz="4000" b="1" dirty="0" smtClean="0"/>
              <a:t>Steps of Shared Memory IPC</a:t>
            </a:r>
            <a:endParaRPr lang="en-IN" b="1" dirty="0" smtClean="0"/>
          </a:p>
          <a:p>
            <a:pPr>
              <a:buNone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sz="3600" dirty="0" smtClean="0"/>
              <a:t>Creating the segment and connecting</a:t>
            </a:r>
          </a:p>
          <a:p>
            <a:pPr marL="514350" indent="-514350">
              <a:buAutoNum type="arabicPeriod"/>
            </a:pPr>
            <a:r>
              <a:rPr lang="en-IN" sz="3600" dirty="0" smtClean="0"/>
              <a:t>Getting a pointer to the segment</a:t>
            </a:r>
          </a:p>
          <a:p>
            <a:pPr marL="514350" indent="-514350">
              <a:buAutoNum type="arabicPeriod"/>
            </a:pPr>
            <a:r>
              <a:rPr lang="en-IN" sz="3600" dirty="0" smtClean="0"/>
              <a:t>Reading and Writing</a:t>
            </a:r>
          </a:p>
          <a:p>
            <a:pPr marL="514350" indent="-514350">
              <a:buAutoNum type="arabicPeriod"/>
            </a:pPr>
            <a:r>
              <a:rPr lang="en-IN" sz="3600" dirty="0" smtClean="0"/>
              <a:t>Detaching from and deleting segments 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14366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 smtClean="0"/>
              <a:t> </a:t>
            </a:r>
            <a:r>
              <a:rPr lang="en-IN" sz="3900" b="1" dirty="0" smtClean="0"/>
              <a:t>1. Creating the segment and connecting </a:t>
            </a:r>
            <a:endParaRPr lang="en-IN" b="1" dirty="0" smtClean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</a:p>
          <a:p>
            <a:r>
              <a:rPr lang="en-IN" dirty="0"/>
              <a:t> </a:t>
            </a:r>
            <a:r>
              <a:rPr lang="en-IN" dirty="0" smtClean="0"/>
              <a:t>System V IPC is used in these examples</a:t>
            </a:r>
          </a:p>
          <a:p>
            <a:r>
              <a:rPr lang="en-IN" dirty="0"/>
              <a:t> </a:t>
            </a:r>
            <a:r>
              <a:rPr lang="en-IN" dirty="0" smtClean="0"/>
              <a:t>A shared memory segment is ‘created’ and ‘connected to ’ via the </a:t>
            </a:r>
            <a:r>
              <a:rPr lang="en-IN" b="1" dirty="0" err="1" smtClean="0"/>
              <a:t>shmget</a:t>
            </a:r>
            <a:r>
              <a:rPr lang="en-IN" b="1" dirty="0" smtClean="0"/>
              <a:t>()  </a:t>
            </a:r>
            <a:r>
              <a:rPr lang="en-IN" dirty="0" smtClean="0"/>
              <a:t>call 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shmget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key_t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key,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size_t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size ,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IN" dirty="0" err="1" smtClean="0">
                <a:solidFill>
                  <a:schemeClr val="bg1">
                    <a:lumMod val="50000"/>
                  </a:schemeClr>
                </a:solidFill>
              </a:rPr>
              <a:t>shmflg</a:t>
            </a: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IN" dirty="0" smtClean="0"/>
              <a:t>;</a:t>
            </a:r>
          </a:p>
          <a:p>
            <a:r>
              <a:rPr lang="en-IN" dirty="0"/>
              <a:t> </a:t>
            </a:r>
            <a:r>
              <a:rPr lang="en-IN" dirty="0" smtClean="0"/>
              <a:t>The key argument should be created using </a:t>
            </a:r>
            <a:r>
              <a:rPr lang="en-IN" b="1" dirty="0" err="1" smtClean="0"/>
              <a:t>ftok</a:t>
            </a:r>
            <a:r>
              <a:rPr lang="en-IN" b="1" dirty="0" smtClean="0"/>
              <a:t>().</a:t>
            </a:r>
          </a:p>
          <a:p>
            <a:r>
              <a:rPr lang="en-IN" dirty="0"/>
              <a:t> </a:t>
            </a:r>
            <a:r>
              <a:rPr lang="en-IN" dirty="0" smtClean="0"/>
              <a:t>The size, is the size in bytes of the shared memory segment.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The  </a:t>
            </a:r>
            <a:r>
              <a:rPr lang="en-IN" dirty="0" err="1" smtClean="0"/>
              <a:t>shmflg</a:t>
            </a:r>
            <a:r>
              <a:rPr lang="en-IN" dirty="0" smtClean="0"/>
              <a:t>   should be set to the permissions of the segment bitwise- </a:t>
            </a:r>
            <a:r>
              <a:rPr lang="en-IN" dirty="0" err="1" smtClean="0"/>
              <a:t>ORd</a:t>
            </a:r>
            <a:r>
              <a:rPr lang="en-IN" dirty="0" smtClean="0"/>
              <a:t>  with IPC_CREAT if you want to create the segment , but can be 0 otherwise.</a:t>
            </a:r>
          </a:p>
          <a:p>
            <a:r>
              <a:rPr lang="en-IN" dirty="0" smtClean="0"/>
              <a:t>Upon successful completion,  </a:t>
            </a:r>
            <a:r>
              <a:rPr lang="en-IN" b="1" dirty="0" err="1" smtClean="0"/>
              <a:t>shmget</a:t>
            </a:r>
            <a:r>
              <a:rPr lang="en-IN" b="1" dirty="0" smtClean="0"/>
              <a:t>() </a:t>
            </a:r>
            <a:r>
              <a:rPr lang="en-IN" dirty="0" smtClean="0"/>
              <a:t>returns as identifier for the shared memory segment.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914</Words>
  <Application>Microsoft Office PowerPoint</Application>
  <PresentationFormat>On-screen Show (4:3)</PresentationFormat>
  <Paragraphs>124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PowerPoint Presentation</vt:lpstr>
      <vt:lpstr>Inter-process communication(IPC) using Shared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Inter-process communication (IPC)</dc:title>
  <dc:creator>HP</dc:creator>
  <cp:lastModifiedBy>user</cp:lastModifiedBy>
  <cp:revision>46</cp:revision>
  <dcterms:created xsi:type="dcterms:W3CDTF">2022-12-21T15:42:19Z</dcterms:created>
  <dcterms:modified xsi:type="dcterms:W3CDTF">2022-12-21T18:55:27Z</dcterms:modified>
</cp:coreProperties>
</file>