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72" r:id="rId12"/>
    <p:sldId id="273" r:id="rId13"/>
    <p:sldId id="274" r:id="rId14"/>
    <p:sldId id="282" r:id="rId15"/>
    <p:sldId id="283" r:id="rId16"/>
    <p:sldId id="285" r:id="rId17"/>
    <p:sldId id="284" r:id="rId18"/>
    <p:sldId id="286" r:id="rId19"/>
    <p:sldId id="276" r:id="rId20"/>
    <p:sldId id="278" r:id="rId21"/>
    <p:sldId id="279" r:id="rId22"/>
    <p:sldId id="277" r:id="rId23"/>
    <p:sldId id="280" r:id="rId24"/>
    <p:sldId id="281" r:id="rId25"/>
    <p:sldId id="266" r:id="rId26"/>
  </p:sldIdLst>
  <p:sldSz cx="12192000" cy="6858000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5C1E84C-ACCF-4DE1-9134-EDEF0D5210A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71EC87-C902-43B1-B713-063A8660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075D-3739-420C-BB89-6C55BB8371E6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9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EC5A-7660-44F8-96A3-182910734B2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AA73-7BFE-4344-816A-D27BA5EE36C1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4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82-2859-4139-8E0D-EB3848B77843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C9F6-DFB0-4551-B61B-EB7AB08B3546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2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4AF-A7E4-4A58-8B63-DEA99DDCD29C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792-4495-48EC-9A23-59CC9592AD69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E059-879A-44E4-B015-0F1E1BF91F66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B079-3271-4A05-8628-7479801DC51D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07F5B6-4F39-4A6E-A2B0-D1BB0EFDC262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F77A-7905-454A-A118-0ADBC785AB42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D6BDB5-8F40-4504-8C1A-1F11BDC46A21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A9CAB5-60D9-4480-AB25-753883F05D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0C47F-A6F7-421F-A55B-E4911B865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5063"/>
            <a:ext cx="10058400" cy="3566160"/>
          </a:xfrm>
        </p:spPr>
        <p:txBody>
          <a:bodyPr>
            <a:noAutofit/>
          </a:bodyPr>
          <a:lstStyle/>
          <a:p>
            <a:r>
              <a:rPr lang="ru-RU" sz="6600" dirty="0"/>
              <a:t>Прогнозирование класса объекта на основе анализа измерений беспроводных сенсорных узлов</a:t>
            </a:r>
            <a:endParaRPr lang="en-US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56FBE5-55B8-4650-A55F-B49475BA1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79435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Подготовил:			       Научный 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Студент Группы ПМбд-41	       к.т.н., доцент кафедры ПМИ</a:t>
            </a:r>
          </a:p>
          <a:p>
            <a:r>
              <a:rPr lang="ru-RU" dirty="0">
                <a:solidFill>
                  <a:schemeClr val="tx1"/>
                </a:solidFill>
              </a:rPr>
              <a:t>Мазур Александр		       Алексеева В.А.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1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499A-3108-425B-BEA1-80E89529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err="1"/>
              <a:t>Стекинг</a:t>
            </a:r>
            <a:r>
              <a:rPr lang="ru-RU" dirty="0"/>
              <a:t>, </a:t>
            </a:r>
            <a:r>
              <a:rPr lang="ru-RU" dirty="0" err="1"/>
              <a:t>Бэггинг</a:t>
            </a:r>
            <a:r>
              <a:rPr lang="ru-RU" dirty="0"/>
              <a:t>, Адаптивный </a:t>
            </a:r>
            <a:r>
              <a:rPr lang="ru-RU" dirty="0" err="1"/>
              <a:t>бустинг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96EFB-E7F9-43C6-A343-F55405DF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539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sz="2700" dirty="0" err="1"/>
              <a:t>Стекинг</a:t>
            </a:r>
            <a:r>
              <a:rPr lang="ru-RU" sz="2700" dirty="0"/>
              <a:t> является первым из трех используемых ансамблевых методов машинного обучения. Работа этого типа ансамблей довольно проста. На вход всех слабых </a:t>
            </a:r>
            <a:r>
              <a:rPr lang="ru-RU" sz="2700" dirty="0" err="1"/>
              <a:t>прогнозаторов</a:t>
            </a:r>
            <a:r>
              <a:rPr lang="ru-RU" sz="2700" dirty="0"/>
              <a:t> подаётся обучающий набор, каждый прогноз идёт к финальной модели, которая называется мета-ученик, после чего та вырабатывает финальный прогноз.</a:t>
            </a:r>
          </a:p>
          <a:p>
            <a:pPr algn="just"/>
            <a:r>
              <a:rPr lang="ru-RU" sz="2700" dirty="0"/>
              <a:t>Основная идея </a:t>
            </a:r>
            <a:r>
              <a:rPr lang="ru-RU" sz="2700" dirty="0" err="1"/>
              <a:t>бэггинга</a:t>
            </a:r>
            <a:r>
              <a:rPr lang="ru-RU" sz="2700" dirty="0"/>
              <a:t> заключается в том, чтобы обучить несколько одинаковых моделей на разных образцах. Распределение выборки неизвестно, поэтому модели получатся разными. Для начала генерируется несколько </a:t>
            </a:r>
            <a:r>
              <a:rPr lang="ru-RU" sz="2700" dirty="0" err="1"/>
              <a:t>бутстрэп</a:t>
            </a:r>
            <a:r>
              <a:rPr lang="ru-RU" sz="2700" dirty="0"/>
              <a:t>-выборок. </a:t>
            </a:r>
            <a:r>
              <a:rPr lang="ru-RU" sz="2700" dirty="0" err="1"/>
              <a:t>Бутстрэп</a:t>
            </a:r>
            <a:r>
              <a:rPr lang="ru-RU" sz="2700" dirty="0"/>
              <a:t> – это случайный выбор данных из </a:t>
            </a:r>
            <a:r>
              <a:rPr lang="ru-RU" sz="2700" dirty="0" err="1"/>
              <a:t>датасета</a:t>
            </a:r>
            <a:r>
              <a:rPr lang="ru-RU" sz="2700" dirty="0"/>
              <a:t> и представление их в модель, затем данные возвращаются в </a:t>
            </a:r>
            <a:r>
              <a:rPr lang="ru-RU" sz="2700" dirty="0" err="1"/>
              <a:t>датасет</a:t>
            </a:r>
            <a:r>
              <a:rPr lang="ru-RU" sz="2700" dirty="0"/>
              <a:t> и процесс повторяется. После модели делают свои прогнозы на основе </a:t>
            </a:r>
            <a:r>
              <a:rPr lang="ru-RU" sz="2700" dirty="0" err="1"/>
              <a:t>бутстрэп</a:t>
            </a:r>
            <a:r>
              <a:rPr lang="ru-RU" sz="2700" dirty="0"/>
              <a:t>-выборок. Если класс предсказывает большинство слабых моделей, то он получает больше голосов и данный класс является результатом предсказывания ансамбля.</a:t>
            </a:r>
          </a:p>
          <a:p>
            <a:pPr algn="just"/>
            <a:r>
              <a:rPr lang="ru-RU" sz="2700" dirty="0"/>
              <a:t>Адаптивный </a:t>
            </a:r>
            <a:r>
              <a:rPr lang="ru-RU" sz="2700" dirty="0" err="1"/>
              <a:t>бустинг</a:t>
            </a:r>
            <a:r>
              <a:rPr lang="ru-RU" sz="2700" dirty="0"/>
              <a:t> сначала обучает первую базовую модель (допустим деревья решений) на тренировочном наборе. Относительный вес некорректно предсказанных значений увеличивается. На вход второй базовой модели подаются обновлённые веса и модель обучается, после чего вырабатываются прогнозы и цикл повторяется.</a:t>
            </a:r>
            <a:endParaRPr lang="en-US" sz="27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CAA7619D-C508-4187-B294-0B77B984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7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07AE9-432D-4189-A15C-F558043C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pPr algn="ctr"/>
            <a:r>
              <a:rPr lang="ru-RU" dirty="0"/>
              <a:t>Метрики оценивания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6FB0C2-7950-493D-A447-48F9E197E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106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ru-RU" dirty="0"/>
                  <a:t> </a:t>
                </a:r>
                <a:r>
                  <a:rPr lang="ru-RU" sz="2400" dirty="0" err="1"/>
                  <a:t>Precision</a:t>
                </a:r>
                <a:r>
                  <a:rPr lang="ru-RU" sz="2400" dirty="0"/>
                  <a:t> (точность) – насколько хорошо метод находит цель, не вызывая </a:t>
                </a:r>
                <a:r>
                  <a:rPr lang="ru-RU" sz="2400" dirty="0" err="1"/>
                  <a:t>False</a:t>
                </a:r>
                <a:r>
                  <a:rPr lang="ru-RU" sz="2400" dirty="0"/>
                  <a:t> срабатывания.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ru-RU" sz="2400" dirty="0"/>
                  <a:t> </a:t>
                </a:r>
                <a:r>
                  <a:rPr lang="ru-RU" sz="2400" dirty="0" err="1"/>
                  <a:t>Recall</a:t>
                </a:r>
                <a:r>
                  <a:rPr lang="ru-RU" sz="2400" dirty="0"/>
                  <a:t> (полнота) – как правильно метод обнаруживает все </a:t>
                </a:r>
                <a:r>
                  <a:rPr lang="ru-RU" sz="2400" dirty="0" err="1"/>
                  <a:t>True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examples</a:t>
                </a:r>
                <a:r>
                  <a:rPr lang="ru-RU" sz="2400" dirty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/>
                  <a:t>Рассчитываются они следующим образом:</a:t>
                </a:r>
                <a:endParaRPr lang="en-US" sz="24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Точность=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Полнота=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6FB0C2-7950-493D-A447-48F9E197E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10687"/>
              </a:xfrm>
              <a:blipFill>
                <a:blip r:embed="rId2"/>
                <a:stretch>
                  <a:fillRect l="-1818" t="-1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31581B1-107B-4558-8ADE-F868A2BD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0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14C5F-425C-49A5-ABFC-B506822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Метрики оценивания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1BEBFE-7AC3-4555-BC00-DC553BD71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ru-RU" sz="2200" dirty="0"/>
                  <a:t> Очевидно, что чем выше </a:t>
                </a:r>
                <a:r>
                  <a:rPr lang="ru-RU" sz="2200" dirty="0" err="1"/>
                  <a:t>Precision</a:t>
                </a:r>
                <a:r>
                  <a:rPr lang="ru-RU" sz="2200" dirty="0"/>
                  <a:t> (точность) и </a:t>
                </a:r>
                <a:r>
                  <a:rPr lang="ru-RU" sz="2200" dirty="0" err="1"/>
                  <a:t>Recall</a:t>
                </a:r>
                <a:r>
                  <a:rPr lang="ru-RU" sz="2200" dirty="0"/>
                  <a:t> (полнота), тем лучше. Однако, в реальной жизни невозможно достичь максимума обоих показателей одновременно. 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ru-RU" sz="2200" dirty="0"/>
                  <a:t> Таким образом, необходима метрика, которая объединяет в себе информацию о точности и полноте нашего алгоритма. Ей является F-</a:t>
                </a:r>
                <a:r>
                  <a:rPr lang="ru-RU" sz="2200" dirty="0" err="1"/>
                  <a:t>score</a:t>
                </a:r>
                <a:r>
                  <a:rPr lang="ru-RU" sz="2200" dirty="0"/>
                  <a:t>:</a:t>
                </a:r>
              </a:p>
              <a:p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Полнота ×Точность</m:t>
                          </m:r>
                        </m:num>
                        <m:den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Полнота+Точность</m:t>
                          </m:r>
                        </m:den>
                      </m:f>
                    </m:oMath>
                  </m:oMathPara>
                </a14:m>
                <a:endParaRPr lang="ru-RU" sz="2200" dirty="0"/>
              </a:p>
              <a:p>
                <a:pPr marL="0" indent="0">
                  <a:buNone/>
                </a:pPr>
                <a:endParaRPr lang="ru-RU" sz="2200" dirty="0"/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ru-RU" sz="2200" dirty="0"/>
                  <a:t> Библиотека </a:t>
                </a:r>
                <a:r>
                  <a:rPr lang="en-US" sz="2200" b="1" dirty="0" err="1"/>
                  <a:t>scikit</a:t>
                </a:r>
                <a:r>
                  <a:rPr lang="en-US" sz="2200" b="1" dirty="0"/>
                  <a:t>-learn</a:t>
                </a:r>
                <a:r>
                  <a:rPr lang="en-US" sz="2200" dirty="0"/>
                  <a:t> </a:t>
                </a:r>
                <a:r>
                  <a:rPr lang="ru-RU" sz="2200" dirty="0"/>
                  <a:t>предоставляет оценку точности работы с помощью </a:t>
                </a:r>
                <a:r>
                  <a:rPr lang="en-US" sz="2200" dirty="0"/>
                  <a:t>f-score.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1BEBFE-7AC3-4555-BC00-DC553BD71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970" r="-1697" b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F6DF4CB-7D6E-4ADA-B16A-BF14778B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5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20B44-6DD2-4E7D-851B-645D579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Программная реализация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A9015-8042-40C1-AD7C-4D396C4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4855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В результате работы было написано приложение, включающее в себя 4 вкладки. Первая вкладка – стартовое окно, где написана инструкция для пользователя.</a:t>
            </a:r>
            <a:endParaRPr lang="en-US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263D2A-6826-436C-B049-926C47DE25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1404" y="2653825"/>
            <a:ext cx="8232007" cy="3458216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9A6CDAE5-5B94-451B-812A-3F792AFD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0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20B44-6DD2-4E7D-851B-645D579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Программная реализация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A9015-8042-40C1-AD7C-4D396C4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4855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Следующая вкладка, которую необходимо посетить пользователю – вкладка выбора данных. Выбор данных поддерживает все 32 возможные комбинации данных.</a:t>
            </a:r>
            <a:endParaRPr lang="en-US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DA7D11-D6D0-4454-B0AA-AEE2CBE65B33}"/>
              </a:ext>
            </a:extLst>
          </p:cNvPr>
          <p:cNvPicPr/>
          <p:nvPr/>
        </p:nvPicPr>
        <p:blipFill rotWithShape="1">
          <a:blip r:embed="rId2"/>
          <a:srcRect b="48855"/>
          <a:stretch/>
        </p:blipFill>
        <p:spPr>
          <a:xfrm>
            <a:off x="1899460" y="2837138"/>
            <a:ext cx="8454039" cy="3294147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81818A84-49DC-4681-8E9F-FB9E4AE6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3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20B44-6DD2-4E7D-851B-645D579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Программная реализация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A9015-8042-40C1-AD7C-4D396C4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4855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Третья вкладка представляет пользователю все реализованные методы машинного обучения и ансамбли методов.</a:t>
            </a:r>
            <a:endParaRPr lang="en-US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1979A5-C497-45AE-9957-222833BD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35360"/>
            <a:ext cx="10115203" cy="3405340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A34F6E5A-4C0A-4771-94A9-646FC24D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4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1601C8-7385-4A23-9E6F-8709A62EE566}"/>
              </a:ext>
            </a:extLst>
          </p:cNvPr>
          <p:cNvPicPr/>
          <p:nvPr/>
        </p:nvPicPr>
        <p:blipFill rotWithShape="1">
          <a:blip r:embed="rId2"/>
          <a:srcRect b="3752"/>
          <a:stretch/>
        </p:blipFill>
        <p:spPr>
          <a:xfrm>
            <a:off x="5907555" y="2077096"/>
            <a:ext cx="5248125" cy="426584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EBF81-8F70-4599-A9CA-1FB61A5C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Программная реализация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20128-D32A-4C57-9FA2-7810F833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работы алгоритма машинного обучения, выводится окно с результатами, а после – матрица ошибок.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DBEB08-34F3-4236-A001-6F53F7071D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550945"/>
            <a:ext cx="4116404" cy="3318149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A5650FF9-1E78-4F27-996F-6608E85B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27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20B44-6DD2-4E7D-851B-645D579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Программная реализация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A9015-8042-40C1-AD7C-4D396C4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4855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Четвертая вкладка позволяет пользователю увидеть исходные данные в графической форме.</a:t>
            </a:r>
            <a:endParaRPr lang="en-US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E72FAC-774B-451B-93E9-E17A08C494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574540"/>
            <a:ext cx="10058400" cy="3746048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2FD70561-059D-46AF-9460-DA08F400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5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43C9659-54CB-4642-B9E4-3EF19D33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anchor="ctr"/>
          <a:lstStyle/>
          <a:p>
            <a:pPr algn="ctr"/>
            <a:r>
              <a:rPr lang="ru-RU" dirty="0"/>
              <a:t>Программная реализация – пример графика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E3BFA5-EF8E-4D10-89BD-66DD9DB9126E}"/>
              </a:ext>
            </a:extLst>
          </p:cNvPr>
          <p:cNvPicPr/>
          <p:nvPr/>
        </p:nvPicPr>
        <p:blipFill rotWithShape="1">
          <a:blip r:embed="rId2"/>
          <a:srcRect b="7598"/>
          <a:stretch/>
        </p:blipFill>
        <p:spPr>
          <a:xfrm>
            <a:off x="1096963" y="1736725"/>
            <a:ext cx="5562600" cy="44135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0A997C-A2CF-4B47-B988-EC28FE3058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59563" y="1821614"/>
            <a:ext cx="5257800" cy="4498975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6EBC6BC-A13D-4D28-8F02-54CF53EC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18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0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83774-0EA2-4A3B-99F2-9B78AE02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Анализ результатов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6AB1E-4DDB-407A-873A-EE6B340C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8813"/>
          </a:xfrm>
        </p:spPr>
        <p:txBody>
          <a:bodyPr>
            <a:normAutofit/>
          </a:bodyPr>
          <a:lstStyle/>
          <a:p>
            <a:pPr algn="just"/>
            <a:r>
              <a:rPr lang="ru-RU" sz="2600" dirty="0"/>
              <a:t>Обучение моделей проходило в 2 этапа: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sz="2600" dirty="0"/>
              <a:t> На первом этапе методы обучались на каждом параметре по отдельности (Таблица 1).  Это позволит увидеть, насколько хорошо модели машинного обучения могут оценивать занятость исходя из одного параметра. В качестве главных метрик использовались точность, полнота и </a:t>
            </a:r>
            <a:r>
              <a:rPr lang="en-US" sz="2600" dirty="0"/>
              <a:t>macro F</a:t>
            </a:r>
            <a:r>
              <a:rPr lang="ru-RU" sz="2600" dirty="0"/>
              <a:t>1</a:t>
            </a:r>
            <a:r>
              <a:rPr lang="en-US" sz="2600" dirty="0"/>
              <a:t>Score</a:t>
            </a:r>
            <a:r>
              <a:rPr lang="ru-RU" sz="2600" dirty="0"/>
              <a:t>, т.к. набор данных преимущественно соответствует пустой комнате (нулевая занятость).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sz="2600" dirty="0"/>
              <a:t> Во втором этапе исследования обучение моделей началось с комбинации Температуры и СО2, с дальнейшим добавлением Звука, Движения и Освещенности. Результаты можно видеть в Таблице 2.</a:t>
            </a:r>
            <a:endParaRPr lang="en-US" sz="2600" dirty="0"/>
          </a:p>
          <a:p>
            <a:endParaRPr lang="en-US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F16B9FB-8E14-43FF-9197-98AAF643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3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55B83-9DD0-4748-9584-6D899DD8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9E5FF-1C27-4D2B-8645-06DD696C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0895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Char char="v"/>
            </a:pPr>
            <a:r>
              <a:rPr lang="ru-RU" sz="2400" dirty="0"/>
              <a:t>Огромное количество электроэнергии в зданиях расходуется на системы отопления, вентиляции и кондиционирования. Одним из способов оптимизации энергопотребления в здании является создание системы, при котором занятость помещений напрямую влияет на расход энергии на отопление. Система будет состоять из сети беспроводных сенсорных узлов, которые будут собирать и передавать данные о занятости помещений, а методы машинного обучения смогут на основании этих данных определять количество человек в комнате.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ru-RU" sz="24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ru-RU" sz="2400" dirty="0"/>
              <a:t>Исследования в 2019 году показали, что возможна экономия до 30% электроэнергии в зданиях, где известно количество человек в помещении в определенный момент времени.</a:t>
            </a:r>
          </a:p>
          <a:p>
            <a:pPr marL="201168" lvl="1" indent="0" algn="just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EDF3E1-21ED-4DF8-85C1-B2840059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35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FADD2-403F-4EA4-A86A-BDDEADE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Таблица 1 (Часть 1)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6947044-947B-4671-BB59-566D3FACE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30290"/>
              </p:ext>
            </p:extLst>
          </p:nvPr>
        </p:nvGraphicFramePr>
        <p:xfrm>
          <a:off x="0" y="1748589"/>
          <a:ext cx="12191998" cy="4122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6266">
                  <a:extLst>
                    <a:ext uri="{9D8B030D-6E8A-4147-A177-3AD203B41FA5}">
                      <a16:colId xmlns:a16="http://schemas.microsoft.com/office/drawing/2014/main" val="4253001690"/>
                    </a:ext>
                  </a:extLst>
                </a:gridCol>
                <a:gridCol w="814497">
                  <a:extLst>
                    <a:ext uri="{9D8B030D-6E8A-4147-A177-3AD203B41FA5}">
                      <a16:colId xmlns:a16="http://schemas.microsoft.com/office/drawing/2014/main" val="3916842483"/>
                    </a:ext>
                  </a:extLst>
                </a:gridCol>
                <a:gridCol w="814497">
                  <a:extLst>
                    <a:ext uri="{9D8B030D-6E8A-4147-A177-3AD203B41FA5}">
                      <a16:colId xmlns:a16="http://schemas.microsoft.com/office/drawing/2014/main" val="693958411"/>
                    </a:ext>
                  </a:extLst>
                </a:gridCol>
                <a:gridCol w="903582">
                  <a:extLst>
                    <a:ext uri="{9D8B030D-6E8A-4147-A177-3AD203B41FA5}">
                      <a16:colId xmlns:a16="http://schemas.microsoft.com/office/drawing/2014/main" val="3475216685"/>
                    </a:ext>
                  </a:extLst>
                </a:gridCol>
                <a:gridCol w="1590813">
                  <a:extLst>
                    <a:ext uri="{9D8B030D-6E8A-4147-A177-3AD203B41FA5}">
                      <a16:colId xmlns:a16="http://schemas.microsoft.com/office/drawing/2014/main" val="3338432096"/>
                    </a:ext>
                  </a:extLst>
                </a:gridCol>
                <a:gridCol w="814497">
                  <a:extLst>
                    <a:ext uri="{9D8B030D-6E8A-4147-A177-3AD203B41FA5}">
                      <a16:colId xmlns:a16="http://schemas.microsoft.com/office/drawing/2014/main" val="1972451973"/>
                    </a:ext>
                  </a:extLst>
                </a:gridCol>
                <a:gridCol w="814497">
                  <a:extLst>
                    <a:ext uri="{9D8B030D-6E8A-4147-A177-3AD203B41FA5}">
                      <a16:colId xmlns:a16="http://schemas.microsoft.com/office/drawing/2014/main" val="2718295316"/>
                    </a:ext>
                  </a:extLst>
                </a:gridCol>
                <a:gridCol w="814497">
                  <a:extLst>
                    <a:ext uri="{9D8B030D-6E8A-4147-A177-3AD203B41FA5}">
                      <a16:colId xmlns:a16="http://schemas.microsoft.com/office/drawing/2014/main" val="3346998099"/>
                    </a:ext>
                  </a:extLst>
                </a:gridCol>
                <a:gridCol w="1565361">
                  <a:extLst>
                    <a:ext uri="{9D8B030D-6E8A-4147-A177-3AD203B41FA5}">
                      <a16:colId xmlns:a16="http://schemas.microsoft.com/office/drawing/2014/main" val="715503670"/>
                    </a:ext>
                  </a:extLst>
                </a:gridCol>
                <a:gridCol w="814497">
                  <a:extLst>
                    <a:ext uri="{9D8B030D-6E8A-4147-A177-3AD203B41FA5}">
                      <a16:colId xmlns:a16="http://schemas.microsoft.com/office/drawing/2014/main" val="893216048"/>
                    </a:ext>
                  </a:extLst>
                </a:gridCol>
                <a:gridCol w="814497">
                  <a:extLst>
                    <a:ext uri="{9D8B030D-6E8A-4147-A177-3AD203B41FA5}">
                      <a16:colId xmlns:a16="http://schemas.microsoft.com/office/drawing/2014/main" val="2697866364"/>
                    </a:ext>
                  </a:extLst>
                </a:gridCol>
                <a:gridCol w="814497">
                  <a:extLst>
                    <a:ext uri="{9D8B030D-6E8A-4147-A177-3AD203B41FA5}">
                      <a16:colId xmlns:a16="http://schemas.microsoft.com/office/drawing/2014/main" val="4150018626"/>
                    </a:ext>
                  </a:extLst>
                </a:gridCol>
              </a:tblGrid>
              <a:tr h="48930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Температура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Освещенность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Звук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297879"/>
                  </a:ext>
                </a:extLst>
              </a:tr>
              <a:tr h="511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Recall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039069"/>
                  </a:ext>
                </a:extLst>
              </a:tr>
              <a:tr h="511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376419"/>
                  </a:ext>
                </a:extLst>
              </a:tr>
              <a:tr h="511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GNB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GNB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GNB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295147"/>
                  </a:ext>
                </a:extLst>
              </a:tr>
              <a:tr h="511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k-</a:t>
                      </a:r>
                      <a:r>
                        <a:rPr lang="ru-RU" sz="1600" u="none" strike="noStrike">
                          <a:effectLst/>
                        </a:rPr>
                        <a:t>ближ. Соседей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k-</a:t>
                      </a:r>
                      <a:r>
                        <a:rPr lang="ru-RU" sz="1600" u="none" strike="noStrike" dirty="0" err="1">
                          <a:effectLst/>
                        </a:rPr>
                        <a:t>ближ</a:t>
                      </a:r>
                      <a:r>
                        <a:rPr lang="ru-RU" sz="1600" u="none" strike="noStrike" dirty="0">
                          <a:effectLst/>
                        </a:rPr>
                        <a:t>. Соседей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k-</a:t>
                      </a:r>
                      <a:r>
                        <a:rPr lang="ru-RU" sz="1600" u="none" strike="noStrike">
                          <a:effectLst/>
                        </a:rPr>
                        <a:t>ближ. Соседей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974808"/>
                  </a:ext>
                </a:extLst>
              </a:tr>
              <a:tr h="53735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Случайный лес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Случайный лес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Случайный лес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842612"/>
                  </a:ext>
                </a:extLst>
              </a:tr>
              <a:tr h="51176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Нейронные сети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Нейронные сети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Нейронные сети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72880"/>
                  </a:ext>
                </a:extLst>
              </a:tr>
              <a:tr h="53735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Бустинг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err="1">
                          <a:effectLst/>
                        </a:rPr>
                        <a:t>Бустинг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err="1">
                          <a:effectLst/>
                        </a:rPr>
                        <a:t>Бустинг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347192"/>
                  </a:ext>
                </a:extLst>
              </a:tr>
            </a:tbl>
          </a:graphicData>
        </a:graphic>
      </p:graphicFrame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CBCC903A-C331-4EE2-BAC9-A7F83205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20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D5C901-A973-4AF4-A868-FE412BFF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anchor="ctr"/>
          <a:lstStyle/>
          <a:p>
            <a:pPr algn="ctr"/>
            <a:r>
              <a:rPr lang="ru-RU" dirty="0"/>
              <a:t>Таблица 1 (Часть 2)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EF53535-AEB7-4F75-B767-7CFD84338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58176"/>
              </p:ext>
            </p:extLst>
          </p:nvPr>
        </p:nvGraphicFramePr>
        <p:xfrm>
          <a:off x="804779" y="1736724"/>
          <a:ext cx="10350581" cy="3384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4041">
                  <a:extLst>
                    <a:ext uri="{9D8B030D-6E8A-4147-A177-3AD203B41FA5}">
                      <a16:colId xmlns:a16="http://schemas.microsoft.com/office/drawing/2014/main" val="1815474804"/>
                    </a:ext>
                  </a:extLst>
                </a:gridCol>
                <a:gridCol w="1053159">
                  <a:extLst>
                    <a:ext uri="{9D8B030D-6E8A-4147-A177-3AD203B41FA5}">
                      <a16:colId xmlns:a16="http://schemas.microsoft.com/office/drawing/2014/main" val="2859381122"/>
                    </a:ext>
                  </a:extLst>
                </a:gridCol>
                <a:gridCol w="1053159">
                  <a:extLst>
                    <a:ext uri="{9D8B030D-6E8A-4147-A177-3AD203B41FA5}">
                      <a16:colId xmlns:a16="http://schemas.microsoft.com/office/drawing/2014/main" val="1637141339"/>
                    </a:ext>
                  </a:extLst>
                </a:gridCol>
                <a:gridCol w="1053159">
                  <a:extLst>
                    <a:ext uri="{9D8B030D-6E8A-4147-A177-3AD203B41FA5}">
                      <a16:colId xmlns:a16="http://schemas.microsoft.com/office/drawing/2014/main" val="4277222265"/>
                    </a:ext>
                  </a:extLst>
                </a:gridCol>
                <a:gridCol w="2007586">
                  <a:extLst>
                    <a:ext uri="{9D8B030D-6E8A-4147-A177-3AD203B41FA5}">
                      <a16:colId xmlns:a16="http://schemas.microsoft.com/office/drawing/2014/main" val="703715789"/>
                    </a:ext>
                  </a:extLst>
                </a:gridCol>
                <a:gridCol w="1053159">
                  <a:extLst>
                    <a:ext uri="{9D8B030D-6E8A-4147-A177-3AD203B41FA5}">
                      <a16:colId xmlns:a16="http://schemas.microsoft.com/office/drawing/2014/main" val="1930443101"/>
                    </a:ext>
                  </a:extLst>
                </a:gridCol>
                <a:gridCol w="1053159">
                  <a:extLst>
                    <a:ext uri="{9D8B030D-6E8A-4147-A177-3AD203B41FA5}">
                      <a16:colId xmlns:a16="http://schemas.microsoft.com/office/drawing/2014/main" val="2214538665"/>
                    </a:ext>
                  </a:extLst>
                </a:gridCol>
                <a:gridCol w="1053159">
                  <a:extLst>
                    <a:ext uri="{9D8B030D-6E8A-4147-A177-3AD203B41FA5}">
                      <a16:colId xmlns:a16="http://schemas.microsoft.com/office/drawing/2014/main" val="4254858922"/>
                    </a:ext>
                  </a:extLst>
                </a:gridCol>
              </a:tblGrid>
              <a:tr h="41784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СО2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Движение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81052"/>
                  </a:ext>
                </a:extLst>
              </a:tr>
              <a:tr h="417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521276"/>
                  </a:ext>
                </a:extLst>
              </a:tr>
              <a:tr h="417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045183"/>
                  </a:ext>
                </a:extLst>
              </a:tr>
              <a:tr h="417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GNB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GNB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545126"/>
                  </a:ext>
                </a:extLst>
              </a:tr>
              <a:tr h="417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k-</a:t>
                      </a:r>
                      <a:r>
                        <a:rPr lang="ru-RU" sz="1600" u="none" strike="noStrike">
                          <a:effectLst/>
                        </a:rPr>
                        <a:t>ближ. Соседей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k-</a:t>
                      </a:r>
                      <a:r>
                        <a:rPr lang="ru-RU" sz="1600" u="none" strike="noStrike" dirty="0" err="1">
                          <a:effectLst/>
                        </a:rPr>
                        <a:t>ближ</a:t>
                      </a:r>
                      <a:r>
                        <a:rPr lang="ru-RU" sz="1600" u="none" strike="noStrike" dirty="0">
                          <a:effectLst/>
                        </a:rPr>
                        <a:t>. Соседей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08038"/>
                  </a:ext>
                </a:extLst>
              </a:tr>
              <a:tr h="4387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Случайный лес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Случайный лес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12620"/>
                  </a:ext>
                </a:extLst>
              </a:tr>
              <a:tr h="41784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Нейронные сети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Нейронные сети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326417"/>
                  </a:ext>
                </a:extLst>
              </a:tr>
              <a:tr h="4387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Бустинг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err="1">
                          <a:effectLst/>
                        </a:rPr>
                        <a:t>Бустинг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406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BF0742-7DEE-4F26-B876-C28333CE74CB}"/>
              </a:ext>
            </a:extLst>
          </p:cNvPr>
          <p:cNvSpPr txBox="1"/>
          <p:nvPr/>
        </p:nvSpPr>
        <p:spPr>
          <a:xfrm>
            <a:off x="804778" y="5390147"/>
            <a:ext cx="10350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solidFill>
                  <a:srgbClr val="404040"/>
                </a:solidFill>
              </a:rPr>
              <a:t>Как можно заметить, из индивидуальных параметров Освещенность дает лучший результат</a:t>
            </a:r>
            <a:r>
              <a:rPr lang="en-US" sz="2200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2CBEAE65-A040-4CB1-B0C8-972FAC46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4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5DA2DD-DD4F-4EAE-A730-0247EBFC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anchor="ctr"/>
          <a:lstStyle/>
          <a:p>
            <a:pPr algn="ctr"/>
            <a:r>
              <a:rPr lang="ru-RU" dirty="0"/>
              <a:t>Таблица 2 (Часть 1)</a:t>
            </a:r>
            <a:endParaRPr lang="en-US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1FD7422-7F31-4863-8093-E18E2F84E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94828"/>
              </p:ext>
            </p:extLst>
          </p:nvPr>
        </p:nvGraphicFramePr>
        <p:xfrm>
          <a:off x="1096963" y="1736725"/>
          <a:ext cx="10058399" cy="3623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6651">
                  <a:extLst>
                    <a:ext uri="{9D8B030D-6E8A-4147-A177-3AD203B41FA5}">
                      <a16:colId xmlns:a16="http://schemas.microsoft.com/office/drawing/2014/main" val="682981295"/>
                    </a:ext>
                  </a:extLst>
                </a:gridCol>
                <a:gridCol w="1001147">
                  <a:extLst>
                    <a:ext uri="{9D8B030D-6E8A-4147-A177-3AD203B41FA5}">
                      <a16:colId xmlns:a16="http://schemas.microsoft.com/office/drawing/2014/main" val="4006740423"/>
                    </a:ext>
                  </a:extLst>
                </a:gridCol>
                <a:gridCol w="1001147">
                  <a:extLst>
                    <a:ext uri="{9D8B030D-6E8A-4147-A177-3AD203B41FA5}">
                      <a16:colId xmlns:a16="http://schemas.microsoft.com/office/drawing/2014/main" val="2256189196"/>
                    </a:ext>
                  </a:extLst>
                </a:gridCol>
                <a:gridCol w="1110647">
                  <a:extLst>
                    <a:ext uri="{9D8B030D-6E8A-4147-A177-3AD203B41FA5}">
                      <a16:colId xmlns:a16="http://schemas.microsoft.com/office/drawing/2014/main" val="1750563655"/>
                    </a:ext>
                  </a:extLst>
                </a:gridCol>
                <a:gridCol w="1955366">
                  <a:extLst>
                    <a:ext uri="{9D8B030D-6E8A-4147-A177-3AD203B41FA5}">
                      <a16:colId xmlns:a16="http://schemas.microsoft.com/office/drawing/2014/main" val="1844360101"/>
                    </a:ext>
                  </a:extLst>
                </a:gridCol>
                <a:gridCol w="1001147">
                  <a:extLst>
                    <a:ext uri="{9D8B030D-6E8A-4147-A177-3AD203B41FA5}">
                      <a16:colId xmlns:a16="http://schemas.microsoft.com/office/drawing/2014/main" val="488391100"/>
                    </a:ext>
                  </a:extLst>
                </a:gridCol>
                <a:gridCol w="1001147">
                  <a:extLst>
                    <a:ext uri="{9D8B030D-6E8A-4147-A177-3AD203B41FA5}">
                      <a16:colId xmlns:a16="http://schemas.microsoft.com/office/drawing/2014/main" val="4154596357"/>
                    </a:ext>
                  </a:extLst>
                </a:gridCol>
                <a:gridCol w="1001147">
                  <a:extLst>
                    <a:ext uri="{9D8B030D-6E8A-4147-A177-3AD203B41FA5}">
                      <a16:colId xmlns:a16="http://schemas.microsoft.com/office/drawing/2014/main" val="522270812"/>
                    </a:ext>
                  </a:extLst>
                </a:gridCol>
              </a:tblGrid>
              <a:tr h="43020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Темп + СО2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Темп + СО2 + Звук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51621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322149"/>
                  </a:ext>
                </a:extLst>
              </a:tr>
              <a:tr h="590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74377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GNB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GNB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056658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k-</a:t>
                      </a:r>
                      <a:r>
                        <a:rPr lang="ru-RU" sz="1600" u="none" strike="noStrike">
                          <a:effectLst/>
                        </a:rPr>
                        <a:t>ближ. Соседей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k-</a:t>
                      </a:r>
                      <a:r>
                        <a:rPr lang="ru-RU" sz="1600" u="none" strike="noStrike" dirty="0" err="1">
                          <a:effectLst/>
                        </a:rPr>
                        <a:t>ближ</a:t>
                      </a:r>
                      <a:r>
                        <a:rPr lang="ru-RU" sz="1600" u="none" strike="noStrike" dirty="0">
                          <a:effectLst/>
                        </a:rPr>
                        <a:t>. Соседей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843910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Случайный лес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Случайный лес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55966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Нейронные сети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Нейронные сети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753472"/>
                  </a:ext>
                </a:extLst>
              </a:tr>
              <a:tr h="451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Бустинг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err="1">
                          <a:effectLst/>
                        </a:rPr>
                        <a:t>Бустинг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7056"/>
                  </a:ext>
                </a:extLst>
              </a:tr>
            </a:tbl>
          </a:graphicData>
        </a:graphic>
      </p:graphicFrame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FEEDC2B1-7C19-4A3E-BA0F-738D7752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22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9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442DD1B-EB09-4712-AB1F-F6EF07D9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anchor="ctr"/>
          <a:lstStyle/>
          <a:p>
            <a:pPr algn="ctr"/>
            <a:r>
              <a:rPr lang="ru-RU" dirty="0"/>
              <a:t>Таблица 2 (Часть 2)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A85A638-B6C9-48A7-84CE-564A0793B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21873"/>
              </p:ext>
            </p:extLst>
          </p:nvPr>
        </p:nvGraphicFramePr>
        <p:xfrm>
          <a:off x="1096962" y="1895475"/>
          <a:ext cx="10058400" cy="3719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782">
                  <a:extLst>
                    <a:ext uri="{9D8B030D-6E8A-4147-A177-3AD203B41FA5}">
                      <a16:colId xmlns:a16="http://schemas.microsoft.com/office/drawing/2014/main" val="1091593456"/>
                    </a:ext>
                  </a:extLst>
                </a:gridCol>
                <a:gridCol w="1021806">
                  <a:extLst>
                    <a:ext uri="{9D8B030D-6E8A-4147-A177-3AD203B41FA5}">
                      <a16:colId xmlns:a16="http://schemas.microsoft.com/office/drawing/2014/main" val="2163829791"/>
                    </a:ext>
                  </a:extLst>
                </a:gridCol>
                <a:gridCol w="1021806">
                  <a:extLst>
                    <a:ext uri="{9D8B030D-6E8A-4147-A177-3AD203B41FA5}">
                      <a16:colId xmlns:a16="http://schemas.microsoft.com/office/drawing/2014/main" val="1421430581"/>
                    </a:ext>
                  </a:extLst>
                </a:gridCol>
                <a:gridCol w="1021806">
                  <a:extLst>
                    <a:ext uri="{9D8B030D-6E8A-4147-A177-3AD203B41FA5}">
                      <a16:colId xmlns:a16="http://schemas.microsoft.com/office/drawing/2014/main" val="1715258535"/>
                    </a:ext>
                  </a:extLst>
                </a:gridCol>
                <a:gridCol w="1963782">
                  <a:extLst>
                    <a:ext uri="{9D8B030D-6E8A-4147-A177-3AD203B41FA5}">
                      <a16:colId xmlns:a16="http://schemas.microsoft.com/office/drawing/2014/main" val="3236940152"/>
                    </a:ext>
                  </a:extLst>
                </a:gridCol>
                <a:gridCol w="1021806">
                  <a:extLst>
                    <a:ext uri="{9D8B030D-6E8A-4147-A177-3AD203B41FA5}">
                      <a16:colId xmlns:a16="http://schemas.microsoft.com/office/drawing/2014/main" val="162000189"/>
                    </a:ext>
                  </a:extLst>
                </a:gridCol>
                <a:gridCol w="1021806">
                  <a:extLst>
                    <a:ext uri="{9D8B030D-6E8A-4147-A177-3AD203B41FA5}">
                      <a16:colId xmlns:a16="http://schemas.microsoft.com/office/drawing/2014/main" val="3845982109"/>
                    </a:ext>
                  </a:extLst>
                </a:gridCol>
                <a:gridCol w="1021806">
                  <a:extLst>
                    <a:ext uri="{9D8B030D-6E8A-4147-A177-3AD203B41FA5}">
                      <a16:colId xmlns:a16="http://schemas.microsoft.com/office/drawing/2014/main" val="570633369"/>
                    </a:ext>
                  </a:extLst>
                </a:gridCol>
              </a:tblGrid>
              <a:tr h="46202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Темп + СО2 + Звук + Движение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Темп + СО2 + Звук + Движение + Освещенность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8710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457817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343774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GNB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GNB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3485492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k-</a:t>
                      </a:r>
                      <a:r>
                        <a:rPr lang="ru-RU" sz="1600" u="none" strike="noStrike">
                          <a:effectLst/>
                        </a:rPr>
                        <a:t>ближ. Соседей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k-</a:t>
                      </a:r>
                      <a:r>
                        <a:rPr lang="ru-RU" sz="1600" u="none" strike="noStrike" dirty="0" err="1">
                          <a:effectLst/>
                        </a:rPr>
                        <a:t>ближ</a:t>
                      </a:r>
                      <a:r>
                        <a:rPr lang="ru-RU" sz="1600" u="none" strike="noStrike" dirty="0">
                          <a:effectLst/>
                        </a:rPr>
                        <a:t>. Соседей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534964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Случайный лес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Случайный лес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213163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Нейронные сети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Нейронные сети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1408170"/>
                  </a:ext>
                </a:extLst>
              </a:tr>
              <a:tr h="4851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Бустинг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Бустинг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965064"/>
                  </a:ext>
                </a:extLst>
              </a:tr>
            </a:tbl>
          </a:graphicData>
        </a:graphic>
      </p:graphicFrame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243923F0-F440-40F8-B60B-D4306AF9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23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01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530A6D-616D-478D-B7E0-B9F33136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6689"/>
          </a:xfrm>
        </p:spPr>
        <p:txBody>
          <a:bodyPr anchor="ctr">
            <a:normAutofit fontScale="85000" lnSpcReduction="20000"/>
          </a:bodyPr>
          <a:lstStyle/>
          <a:p>
            <a:pPr lvl="0" algn="just">
              <a:buFont typeface="Wingdings" panose="05000000000000000000" pitchFamily="2" charset="2"/>
              <a:buChar char="v"/>
            </a:pPr>
            <a:r>
              <a:rPr lang="ru-RU" sz="3200" dirty="0"/>
              <a:t> Проведен анализ результатов исследований в данной области.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sz="3200" dirty="0"/>
              <a:t> Реализована программа, использующая следующие методы машинного обучения: Метод опорных векторов</a:t>
            </a:r>
            <a:r>
              <a:rPr lang="en-US" sz="3200" dirty="0"/>
              <a:t>, </a:t>
            </a:r>
            <a:r>
              <a:rPr lang="ru-RU" sz="3200" dirty="0"/>
              <a:t>Наивный Байесовский классификатор</a:t>
            </a:r>
            <a:r>
              <a:rPr lang="en-US" sz="3200" dirty="0"/>
              <a:t>, </a:t>
            </a:r>
            <a:r>
              <a:rPr lang="ru-RU" sz="3200" dirty="0"/>
              <a:t>Метод </a:t>
            </a:r>
            <a:r>
              <a:rPr lang="en-US" sz="3200" dirty="0"/>
              <a:t>k-</a:t>
            </a:r>
            <a:r>
              <a:rPr lang="ru-RU" sz="3200" dirty="0"/>
              <a:t>ближайших соседей</a:t>
            </a:r>
            <a:r>
              <a:rPr lang="en-US" sz="3200" dirty="0"/>
              <a:t>, </a:t>
            </a:r>
            <a:r>
              <a:rPr lang="ru-RU" sz="3200" dirty="0"/>
              <a:t>Случайный лес</a:t>
            </a:r>
            <a:r>
              <a:rPr lang="en-US" sz="3200" dirty="0"/>
              <a:t>, </a:t>
            </a:r>
            <a:r>
              <a:rPr lang="ru-RU" sz="3200" dirty="0"/>
              <a:t>Нейронные сети</a:t>
            </a:r>
            <a:r>
              <a:rPr lang="en-US" sz="3200" dirty="0"/>
              <a:t>, </a:t>
            </a:r>
            <a:r>
              <a:rPr lang="ru-RU" sz="3200" dirty="0"/>
              <a:t>Градиентный </a:t>
            </a:r>
            <a:r>
              <a:rPr lang="ru-RU" sz="3200" dirty="0" err="1"/>
              <a:t>бустинг</a:t>
            </a:r>
            <a:r>
              <a:rPr lang="ru-RU" sz="3200" dirty="0"/>
              <a:t> деревьев решений</a:t>
            </a:r>
            <a:r>
              <a:rPr lang="en-US" sz="3200" dirty="0"/>
              <a:t>, </a:t>
            </a:r>
            <a:r>
              <a:rPr lang="ru-RU" sz="3200" dirty="0" err="1"/>
              <a:t>Стекинг</a:t>
            </a:r>
            <a:r>
              <a:rPr lang="en-US" sz="3200" dirty="0"/>
              <a:t>, </a:t>
            </a:r>
            <a:r>
              <a:rPr lang="ru-RU" sz="3200" dirty="0" err="1"/>
              <a:t>Бэггинг</a:t>
            </a:r>
            <a:r>
              <a:rPr lang="en-US" sz="3200" dirty="0"/>
              <a:t>, </a:t>
            </a:r>
            <a:r>
              <a:rPr lang="ru-RU" sz="3200" dirty="0"/>
              <a:t>Адаптивный </a:t>
            </a:r>
            <a:r>
              <a:rPr lang="ru-RU" sz="3200" dirty="0" err="1"/>
              <a:t>бустинг</a:t>
            </a:r>
            <a:r>
              <a:rPr lang="ru-RU" sz="3200" dirty="0"/>
              <a:t>.</a:t>
            </a:r>
            <a:endParaRPr lang="en-US" sz="3200" dirty="0"/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ru-RU" sz="3200" dirty="0"/>
              <a:t>Получены </a:t>
            </a:r>
            <a:r>
              <a:rPr lang="en-US" sz="3200" dirty="0" err="1"/>
              <a:t>результат</a:t>
            </a:r>
            <a:r>
              <a:rPr lang="ru-RU" sz="3200" dirty="0"/>
              <a:t>ы решения задачи прогнозирования занятости помещения с применением различных алгоритмов машинного обучения и проведено сравнение методов для различных наборов показателей сенсорных узлов</a:t>
            </a:r>
            <a:r>
              <a:rPr lang="en-US" sz="3200" dirty="0"/>
              <a:t>.</a:t>
            </a:r>
            <a:r>
              <a:rPr lang="ru-RU" sz="3200" dirty="0"/>
              <a:t> Как и ожидалось, полный набор данных, включающий все параметры, дал наилучшие результаты. Случайный лес и Градиентный </a:t>
            </a:r>
            <a:r>
              <a:rPr lang="ru-RU" sz="3200" dirty="0" err="1"/>
              <a:t>бустинг</a:t>
            </a:r>
            <a:r>
              <a:rPr lang="ru-RU" sz="3200" dirty="0"/>
              <a:t> дают результаты </a:t>
            </a:r>
            <a:r>
              <a:rPr lang="en-US" sz="3200" dirty="0"/>
              <a:t>F</a:t>
            </a:r>
            <a:r>
              <a:rPr lang="ru-RU" sz="3200" dirty="0"/>
              <a:t>1</a:t>
            </a:r>
            <a:r>
              <a:rPr lang="en-US" sz="3200" dirty="0"/>
              <a:t>Score </a:t>
            </a:r>
            <a:r>
              <a:rPr lang="ru-RU" sz="3200" dirty="0"/>
              <a:t>= 0,99. </a:t>
            </a:r>
            <a:endParaRPr lang="en-US" sz="32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3805149-CA86-4011-83E0-B5D00851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anchor="ctr"/>
          <a:lstStyle/>
          <a:p>
            <a:pPr algn="ctr"/>
            <a:r>
              <a:rPr lang="ru-RU" dirty="0"/>
              <a:t>Анализ результатов</a:t>
            </a:r>
            <a:endParaRPr lang="en-US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470CA59-A482-43E7-B9E0-0D64AF8A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24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21CB2-0C3A-4D3A-899B-B65AF56CE86D}"/>
              </a:ext>
            </a:extLst>
          </p:cNvPr>
          <p:cNvSpPr txBox="1"/>
          <p:nvPr/>
        </p:nvSpPr>
        <p:spPr>
          <a:xfrm>
            <a:off x="0" y="250567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СПАСИБО ЗА ВНИМАНИЕ!!!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4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5CC03-2126-4FBC-B6D6-A34B5CFD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pPr algn="ctr"/>
            <a:r>
              <a:rPr lang="ru-RU" dirty="0"/>
              <a:t>Цель и задачи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EBDAE-CB8A-484F-8AFF-30559A7F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831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Цель </a:t>
            </a:r>
            <a:r>
              <a:rPr lang="ru-RU" dirty="0"/>
              <a:t>выпускной квалификационной работы – исследование и сравнение эффективности методов машинного обучения для решения задачи прогнозирования класса занятости помещения на основе анализа показателей беспроводных сенсоров.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В процессе выполнения работы были поставлены и выполнены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ru-RU" dirty="0"/>
              <a:t> Изучение литературы и анализ результатов исследований в данной области.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ru-RU" dirty="0"/>
              <a:t> Рассмотрение методов машинного обучения как возможного способа распознавания количества людей в помещении.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ru-RU" dirty="0"/>
              <a:t> Программная реализация ряда методов машинного обучения.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en-US" dirty="0"/>
              <a:t>Анализ</a:t>
            </a:r>
            <a:r>
              <a:rPr lang="ru-RU" dirty="0"/>
              <a:t> и сравнение</a:t>
            </a:r>
            <a:r>
              <a:rPr lang="en-US" dirty="0"/>
              <a:t> результатов</a:t>
            </a:r>
            <a:r>
              <a:rPr lang="ru-RU" dirty="0"/>
              <a:t> решения задачи классификации занятости помещения с применением различных алгоритмов машинного обучения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ru-RU" dirty="0"/>
              <a:t> Сравнительный анализ влияния различного набора параметров на результаты работы алгоритмов машинного обучения.</a:t>
            </a:r>
          </a:p>
          <a:p>
            <a:pPr lvl="0" algn="just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003E635B-BBAF-41B5-94FC-F9A9ECDF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9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C57CD-89D8-4EC3-B398-B5798B3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Сбор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C2F0-D502-42DE-8FF4-4EAA82DAE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95702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Данные поступали с сенсоров каждые 30 секунд в течение 4 дней (</a:t>
            </a:r>
            <a:r>
              <a:rPr lang="ru-RU" sz="2400" b="1" dirty="0"/>
              <a:t>более 10 000 наблюдений</a:t>
            </a:r>
            <a:r>
              <a:rPr lang="ru-RU" sz="2400" dirty="0"/>
              <a:t>), для датчиков движения проверка на наличие движения проводилась каждые 2,5 секунды, на наличие звука – каждые 3 секунды. Исследуемое помещение: лаборатория площадью 6 х 4.6 метров с 4 столами. Под Сенсором 7 находится окно, под Сенсором 6 – дверь. Во время проведения эксперимента системы отопления, вентиляции и кондиционирования были отключены.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94C045-238E-4F5E-B3A8-69EAB4E19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02738" y="1814830"/>
            <a:ext cx="3979364" cy="4054264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EF747262-D42F-4B41-BE8E-74571333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E76B9-E08E-4307-A08B-6BB3E1D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9828A-022D-4174-9300-5706DB67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153503"/>
          </a:xfrm>
        </p:spPr>
        <p:txBody>
          <a:bodyPr>
            <a:normAutofit/>
          </a:bodyPr>
          <a:lstStyle/>
          <a:p>
            <a:r>
              <a:rPr lang="ru-RU" sz="2400" dirty="0"/>
              <a:t>Имеется 1 зависимая переменная – количество человек в помещении и 16 параметров – показатели температуры, света, звука, углекислого газа и движения, полученные с беспроводных сенсоров.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74E0F7-8FE8-4277-8D52-32E07FEDA8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7120" y="3168315"/>
            <a:ext cx="4998720" cy="1548064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4AB21EE0-148D-4A49-AFDF-A74BC54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9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12DA6-4D98-4A79-9E04-8441E3E7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Используемые методы машинного обучения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9E7C9-D33D-4186-9AB5-3BBB5A8E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27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 Метод опорных векторов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 Наивный Байесовский классификатор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 Метод </a:t>
            </a:r>
            <a:r>
              <a:rPr lang="en-US" sz="2400" dirty="0"/>
              <a:t>k-</a:t>
            </a:r>
            <a:r>
              <a:rPr lang="ru-RU" sz="2400" dirty="0"/>
              <a:t>ближайших соседей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 Случайный лес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 Нейронные сети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 Градиентный </a:t>
            </a:r>
            <a:r>
              <a:rPr lang="ru-RU" sz="2400" dirty="0" err="1"/>
              <a:t>бустинг</a:t>
            </a:r>
            <a:r>
              <a:rPr lang="ru-RU" sz="2400" dirty="0"/>
              <a:t> деревьев решений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 </a:t>
            </a:r>
            <a:r>
              <a:rPr lang="ru-RU" sz="2400" dirty="0" err="1"/>
              <a:t>Стекинг</a:t>
            </a:r>
            <a:endParaRPr lang="ru-RU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 </a:t>
            </a:r>
            <a:r>
              <a:rPr lang="ru-RU" sz="2400" dirty="0" err="1"/>
              <a:t>Бэггинг</a:t>
            </a:r>
            <a:endParaRPr lang="ru-RU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 Адаптивный </a:t>
            </a:r>
            <a:r>
              <a:rPr lang="ru-RU" sz="2400" dirty="0" err="1"/>
              <a:t>бустинг</a:t>
            </a:r>
            <a:endParaRPr lang="en-US" sz="2400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49BD5E1-862B-4641-BE3B-0F24933C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2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F3857-7C79-49A5-BFF9-BB5C908E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Наивный Байесовский классификатор</a:t>
            </a:r>
            <a:br>
              <a:rPr lang="ru-RU" dirty="0"/>
            </a:br>
            <a:r>
              <a:rPr lang="ru-RU" dirty="0"/>
              <a:t>Метод </a:t>
            </a:r>
            <a:r>
              <a:rPr lang="en-US" dirty="0"/>
              <a:t>k-</a:t>
            </a:r>
            <a:r>
              <a:rPr lang="ru-RU" dirty="0"/>
              <a:t>ближайших соседей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6C30F-404F-49DE-8459-50F0A6AB3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6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Наивный байесовский классификатор (</a:t>
            </a:r>
            <a:r>
              <a:rPr lang="ru-RU" dirty="0" err="1"/>
              <a:t>Naive</a:t>
            </a:r>
            <a:r>
              <a:rPr lang="ru-RU" dirty="0"/>
              <a:t> </a:t>
            </a:r>
            <a:r>
              <a:rPr lang="ru-RU" dirty="0" err="1"/>
              <a:t>Bayes</a:t>
            </a:r>
            <a:r>
              <a:rPr lang="ru-RU" dirty="0"/>
              <a:t> </a:t>
            </a:r>
            <a:r>
              <a:rPr lang="ru-RU" dirty="0" err="1"/>
              <a:t>classifier</a:t>
            </a:r>
            <a:r>
              <a:rPr lang="ru-RU" dirty="0"/>
              <a:t>) – это очень популярный в машинном обучении алгоритм, который в основном используется для получения базовой точности набора данных. Ключевой в работе алгоритма является теорема Байеса.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/>
              <a:t> Метод k-ближайших соседей (k </a:t>
            </a:r>
            <a:r>
              <a:rPr lang="ru-RU" dirty="0" err="1"/>
              <a:t>Nearest</a:t>
            </a:r>
            <a:r>
              <a:rPr lang="ru-RU" dirty="0"/>
              <a:t> </a:t>
            </a:r>
            <a:r>
              <a:rPr lang="ru-RU" dirty="0" err="1"/>
              <a:t>Neighbors</a:t>
            </a:r>
            <a:r>
              <a:rPr lang="ru-RU" dirty="0"/>
              <a:t>, или </a:t>
            </a:r>
            <a:r>
              <a:rPr lang="ru-RU" dirty="0" err="1"/>
              <a:t>kNN</a:t>
            </a:r>
            <a:r>
              <a:rPr lang="ru-RU" dirty="0"/>
              <a:t>) – популярный алгоритм классификации, который используется в разных типах задач машинного обучения. В случае использования метода для классификации объект присваивается тому классу, который является наиболее распространённым среди</a:t>
            </a:r>
            <a:r>
              <a:rPr lang="en-US" dirty="0"/>
              <a:t> </a:t>
            </a:r>
            <a:r>
              <a:rPr lang="en-US" b="1" dirty="0"/>
              <a:t>k</a:t>
            </a:r>
            <a:r>
              <a:rPr lang="en-US" dirty="0"/>
              <a:t> </a:t>
            </a:r>
            <a:r>
              <a:rPr lang="ru-RU" dirty="0"/>
              <a:t>соседей данного элемента, классы которых уже известны. Для работы метода важны: формула вычисления Евклидова расстояния и нормализация.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ru-RU" dirty="0"/>
          </a:p>
          <a:p>
            <a:pPr algn="just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3C91288-A37A-43CC-91C6-122360AD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9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DC39E-F566-4AFF-A7A8-75DCD3DF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Метод опорных векторов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4EF29-1B6D-43F7-8A38-555BA270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27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Метод опорных векторов (</a:t>
            </a:r>
            <a:r>
              <a:rPr lang="ru-RU" dirty="0" err="1"/>
              <a:t>Support</a:t>
            </a:r>
            <a:r>
              <a:rPr lang="ru-RU" dirty="0"/>
              <a:t> </a:t>
            </a:r>
            <a:r>
              <a:rPr lang="ru-RU" dirty="0" err="1"/>
              <a:t>Vector</a:t>
            </a:r>
            <a:r>
              <a:rPr lang="ru-RU" dirty="0"/>
              <a:t> </a:t>
            </a:r>
            <a:r>
              <a:rPr lang="ru-RU" dirty="0" err="1"/>
              <a:t>Machine</a:t>
            </a:r>
            <a:r>
              <a:rPr lang="ru-RU" dirty="0"/>
              <a:t>) – это алгоритм машинного обучения, который проецирует наблюдения в n-мерном пространстве признаков с целью нахождения гиперплоскости, разделяющей наблюдения на классы. Есть линейный и нелинейный методы реализации, в программе использовался нелинейный метод.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Для создания нелинейного классификатора используется произвольная функция ядра.</a:t>
            </a:r>
            <a:r>
              <a:rPr lang="en-US" dirty="0"/>
              <a:t> </a:t>
            </a:r>
            <a:r>
              <a:rPr lang="ru-RU" dirty="0"/>
              <a:t>Каждое скалярное произведение заменяется на нелинейную функцию ядра.</a:t>
            </a:r>
            <a:r>
              <a:rPr lang="en-US" dirty="0"/>
              <a:t> </a:t>
            </a:r>
            <a:r>
              <a:rPr lang="ru-RU" dirty="0"/>
              <a:t>Это позволяет находить гиперплоскость максимальной разности в трансформированном пространстве функций.</a:t>
            </a:r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Чаще всего на практике встречаются следующие ядра: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Полиномиальное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Радиальная базисная функция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Гауссова радиальная базисная функция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Сигмоид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2C55E05-DA10-463E-8972-11AD6120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9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514A7-F7A5-4ECF-82F3-91257222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73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dirty="0"/>
              <a:t>Случайный лес, Нейронные сети</a:t>
            </a:r>
            <a:br>
              <a:rPr lang="ru-RU" dirty="0"/>
            </a:br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 деревьев решений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5571C-7411-4EE9-8000-FBB76ED3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15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Алгоритм случайного леса (</a:t>
            </a:r>
            <a:r>
              <a:rPr lang="ru-RU" b="1" dirty="0" err="1"/>
              <a:t>Random</a:t>
            </a:r>
            <a:r>
              <a:rPr lang="ru-RU" b="1" dirty="0"/>
              <a:t> </a:t>
            </a:r>
            <a:r>
              <a:rPr lang="ru-RU" b="1" dirty="0" err="1"/>
              <a:t>Forest</a:t>
            </a:r>
            <a:r>
              <a:rPr lang="ru-RU" dirty="0"/>
              <a:t>) — универсальный алгоритм машинного обучения, суть которого состоит в использовании ансамбля решающих деревьев. Само по себе решающее дерево предоставляет крайне невысокое качество классификации, но из-за большого их количества результат значительно улучшается.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/>
              <a:t> Математическая модель нейронной сети, состоящего из одного нейрона, который выполняет две последовательные операции: вычисляет сумму входных сигналов с учетом их весов (проводимости или сопротивления) связи и применяет активационную функцию к общей сумме воздействия входных сигналов. В качестве активационной функции может использоваться любая дифференцируемая функция. Выбор активационной функции ложиться на плечи инженера, и обычно этот выбор основан или на уже имеющемся опыте решения похожих задач, ну или просто методом подбора.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b="1" dirty="0"/>
              <a:t> Градиентный </a:t>
            </a:r>
            <a:r>
              <a:rPr lang="ru-RU" b="1" dirty="0" err="1"/>
              <a:t>бустинг</a:t>
            </a:r>
            <a:r>
              <a:rPr lang="ru-RU" dirty="0"/>
              <a:t> строит предсказание в виде ансамбля слабых предсказывающих моделей, которыми в основном являются деревья решений. Из нескольких слабых моделей в итоге мы собираем одну, но уже эффективную. 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4A60543-4FC8-4209-837F-C0B062BC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35785"/>
            <a:ext cx="1312025" cy="365125"/>
          </a:xfrm>
        </p:spPr>
        <p:txBody>
          <a:bodyPr/>
          <a:lstStyle/>
          <a:p>
            <a:fld id="{2DA9CAB5-60D9-4480-AB25-753883F05D61}" type="slidenum">
              <a:rPr lang="en-US" sz="3600" smtClean="0">
                <a:solidFill>
                  <a:schemeClr val="bg1"/>
                </a:solidFill>
              </a:rPr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5512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</TotalTime>
  <Words>1570</Words>
  <Application>Microsoft Office PowerPoint</Application>
  <PresentationFormat>Широкоэкранный</PresentationFormat>
  <Paragraphs>374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Cambria Math</vt:lpstr>
      <vt:lpstr>Wingdings</vt:lpstr>
      <vt:lpstr>Ретро</vt:lpstr>
      <vt:lpstr>Прогнозирование класса объекта на основе анализа измерений беспроводных сенсорных узлов</vt:lpstr>
      <vt:lpstr>Актуальность</vt:lpstr>
      <vt:lpstr>Цель и задачи</vt:lpstr>
      <vt:lpstr>Сбор данных</vt:lpstr>
      <vt:lpstr>Данные</vt:lpstr>
      <vt:lpstr>Используемые методы машинного обучения</vt:lpstr>
      <vt:lpstr>Наивный Байесовский классификатор Метод k-ближайших соседей</vt:lpstr>
      <vt:lpstr>Метод опорных векторов</vt:lpstr>
      <vt:lpstr>Случайный лес, Нейронные сети Градиентный бустинг деревьев решений</vt:lpstr>
      <vt:lpstr>Стекинг, Бэггинг, Адаптивный бустинг </vt:lpstr>
      <vt:lpstr>Метрики оценивания</vt:lpstr>
      <vt:lpstr>Метрики оценивания</vt:lpstr>
      <vt:lpstr>Программная реализация</vt:lpstr>
      <vt:lpstr>Программная реализация</vt:lpstr>
      <vt:lpstr>Программная реализация</vt:lpstr>
      <vt:lpstr>Программная реализация</vt:lpstr>
      <vt:lpstr>Программная реализация</vt:lpstr>
      <vt:lpstr>Программная реализация – пример графика</vt:lpstr>
      <vt:lpstr>Анализ результатов</vt:lpstr>
      <vt:lpstr>Таблица 1 (Часть 1)</vt:lpstr>
      <vt:lpstr>Таблица 1 (Часть 2)</vt:lpstr>
      <vt:lpstr>Таблица 2 (Часть 1)</vt:lpstr>
      <vt:lpstr>Таблица 2 (Часть 2)</vt:lpstr>
      <vt:lpstr>Анализ результатов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класса объекта на основе анализа измерений беспроводных сенсорных узлов</dc:title>
  <dc:creator>Sans Mazur</dc:creator>
  <cp:lastModifiedBy>Sans Mazur</cp:lastModifiedBy>
  <cp:revision>33</cp:revision>
  <cp:lastPrinted>2023-06-13T12:40:07Z</cp:lastPrinted>
  <dcterms:created xsi:type="dcterms:W3CDTF">2023-06-06T12:26:48Z</dcterms:created>
  <dcterms:modified xsi:type="dcterms:W3CDTF">2023-06-14T20:55:43Z</dcterms:modified>
</cp:coreProperties>
</file>