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0" r:id="rId6"/>
    <p:sldId id="261" r:id="rId7"/>
    <p:sldId id="268" r:id="rId8"/>
    <p:sldId id="26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280F-288F-4B18-9EEE-2EA983935C51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CC3AC-00FE-4FCE-A49A-35142DC5D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826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280F-288F-4B18-9EEE-2EA983935C51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CC3AC-00FE-4FCE-A49A-35142DC5D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47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280F-288F-4B18-9EEE-2EA983935C51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CC3AC-00FE-4FCE-A49A-35142DC5D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00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280F-288F-4B18-9EEE-2EA983935C51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CC3AC-00FE-4FCE-A49A-35142DC5D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448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280F-288F-4B18-9EEE-2EA983935C51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CC3AC-00FE-4FCE-A49A-35142DC5D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905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280F-288F-4B18-9EEE-2EA983935C51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CC3AC-00FE-4FCE-A49A-35142DC5D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511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280F-288F-4B18-9EEE-2EA983935C51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CC3AC-00FE-4FCE-A49A-35142DC5D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85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280F-288F-4B18-9EEE-2EA983935C51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CC3AC-00FE-4FCE-A49A-35142DC5D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571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280F-288F-4B18-9EEE-2EA983935C51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CC3AC-00FE-4FCE-A49A-35142DC5D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886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280F-288F-4B18-9EEE-2EA983935C51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CC3AC-00FE-4FCE-A49A-35142DC5D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74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280F-288F-4B18-9EEE-2EA983935C51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CC3AC-00FE-4FCE-A49A-35142DC5D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788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3280F-288F-4B18-9EEE-2EA983935C51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CC3AC-00FE-4FCE-A49A-35142DC5D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47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计算机组成原理</a:t>
            </a:r>
            <a:r>
              <a:rPr lang="en-US" altLang="zh-CN" b="1" dirty="0" smtClean="0"/>
              <a:t>A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/>
              <a:t>第</a:t>
            </a:r>
            <a:r>
              <a:rPr lang="en-US" altLang="zh-CN" sz="3200" b="1" dirty="0" smtClean="0"/>
              <a:t>4/5</a:t>
            </a:r>
            <a:r>
              <a:rPr lang="zh-CN" altLang="en-US" sz="3200" b="1" dirty="0" smtClean="0"/>
              <a:t>章   单元测试分析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5031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8408" y="350316"/>
            <a:ext cx="1117582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计算机操作的最小时间单位是（ ）。 </a:t>
            </a:r>
            <a:endParaRPr lang="en-US" altLang="zh-CN" sz="2000" b="1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 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时钟周期 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en-US" altLang="zh-CN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 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指令周期 </a:t>
            </a:r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 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周期 </a:t>
            </a:r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</a:t>
            </a:r>
            <a:r>
              <a:rPr lang="en-US" altLang="zh-CN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 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微指令周期 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</a:p>
        </p:txBody>
      </p:sp>
      <p:sp>
        <p:nvSpPr>
          <p:cNvPr id="5" name="矩形 4"/>
          <p:cNvSpPr/>
          <p:nvPr/>
        </p:nvSpPr>
        <p:spPr>
          <a:xfrm>
            <a:off x="638408" y="2090786"/>
            <a:ext cx="1117582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、取指令操作是（ ）。</a:t>
            </a:r>
            <a:endParaRPr lang="en-US" altLang="zh-CN" sz="2000" b="1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A </a:t>
            </a:r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受到上一条指令的操作码控制       </a:t>
            </a:r>
            <a:r>
              <a:rPr lang="en-US" altLang="zh-CN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 </a:t>
            </a:r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受到当前指令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的操作码控制</a:t>
            </a:r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</a:t>
            </a:r>
            <a:endParaRPr lang="en-US" altLang="zh-CN" sz="2000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C </a:t>
            </a:r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受到下一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条指令的操作码控制</a:t>
            </a:r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en-US" altLang="zh-CN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是控制器固有的功能，不收操作码的影响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</a:p>
        </p:txBody>
      </p:sp>
      <p:sp>
        <p:nvSpPr>
          <p:cNvPr id="6" name="矩形 5"/>
          <p:cNvSpPr/>
          <p:nvPr/>
        </p:nvSpPr>
        <p:spPr>
          <a:xfrm>
            <a:off x="638408" y="4292921"/>
            <a:ext cx="1117582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、在下列寻址方式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中，速度最慢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的是（ ）。 </a:t>
            </a:r>
            <a:endParaRPr lang="en-US" altLang="zh-CN" sz="20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 </a:t>
            </a:r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直接寻址       </a:t>
            </a:r>
            <a:r>
              <a:rPr lang="en-US" altLang="zh-CN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 </a:t>
            </a:r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寄存器间接寻址       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 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基址寻址        </a:t>
            </a:r>
            <a:r>
              <a:rPr lang="en-US" altLang="zh-CN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 </a:t>
            </a:r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立即寻址</a:t>
            </a:r>
            <a:endParaRPr lang="zh-CN" altLang="en-US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8408" y="1416490"/>
            <a:ext cx="10433711" cy="481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分析：掌握指令周期、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周期、时钟周期的关系。微指令周期与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周期长度相同。</a:t>
            </a:r>
            <a:endParaRPr lang="en-US" altLang="zh-CN" sz="20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8408" y="3466218"/>
            <a:ext cx="1066357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分析：任何指令都是从取指令的动作开始的，这是控制器设计时应考虑的公共操作，固有功能。</a:t>
            </a:r>
            <a:endParaRPr lang="en-US" altLang="zh-CN" sz="20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38408" y="5308584"/>
            <a:ext cx="106635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分析：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，数据就在指令中，无需访存，速度最快；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，指令给出目标地址，访存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次；</a:t>
            </a:r>
            <a:endParaRPr lang="en-US" altLang="zh-CN" sz="20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B</a:t>
            </a:r>
            <a:r>
              <a:rPr lang="zh-CN" altLang="en-US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，指令给出寄存器地址，访问寄存器得到目标地址后，访存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次</a:t>
            </a:r>
            <a:endParaRPr lang="en-US" altLang="zh-CN" sz="20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C</a:t>
            </a:r>
            <a:r>
              <a:rPr lang="zh-CN" altLang="en-US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，访问基址寄存器得到基地址，与指令中形式地址相加后得到目标地址，访存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次；</a:t>
            </a:r>
            <a:endParaRPr lang="en-US" altLang="zh-CN" sz="20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01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52335" y="334000"/>
            <a:ext cx="1117582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、描述流水</a:t>
            </a:r>
            <a:r>
              <a:rPr lang="en-US" altLang="zh-CN" sz="20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基本概念中正确的句子是（ ） 。</a:t>
            </a:r>
            <a:endParaRPr lang="en-US" altLang="zh-CN" sz="2000" b="1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流水</a:t>
            </a:r>
            <a:r>
              <a:rPr lang="en-US" altLang="zh-CN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采用</a:t>
            </a:r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空间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并行技术               </a:t>
            </a:r>
            <a:r>
              <a:rPr lang="en-US" altLang="zh-CN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 </a:t>
            </a:r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流水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一定是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RISC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机器 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流水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一定是多媒体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CPU              </a:t>
            </a:r>
            <a:r>
              <a:rPr lang="en-US" altLang="zh-CN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流水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采用时间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并行技术 </a:t>
            </a:r>
            <a:r>
              <a:rPr lang="zh-CN" altLang="en-US" dirty="0"/>
              <a:t>	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</a:p>
        </p:txBody>
      </p:sp>
      <p:sp>
        <p:nvSpPr>
          <p:cNvPr id="3" name="矩形 2"/>
          <p:cNvSpPr/>
          <p:nvPr/>
        </p:nvSpPr>
        <p:spPr>
          <a:xfrm>
            <a:off x="652335" y="2449129"/>
            <a:ext cx="96221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、以下不属于控制器的部件是（ ）。 </a:t>
            </a:r>
            <a:endParaRPr lang="en-US" altLang="zh-CN" sz="2000" b="1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A 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时序产生器 </a:t>
            </a:r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 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运算器 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en-US" altLang="zh-CN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 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操作控制器 </a:t>
            </a:r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en-US" altLang="zh-CN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 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指令译码器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</a:p>
        </p:txBody>
      </p:sp>
      <p:sp>
        <p:nvSpPr>
          <p:cNvPr id="4" name="矩形 3"/>
          <p:cNvSpPr/>
          <p:nvPr/>
        </p:nvSpPr>
        <p:spPr>
          <a:xfrm>
            <a:off x="652335" y="4214199"/>
            <a:ext cx="96221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、与微程序控制器相比，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硬连线控制器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 ）。 </a:t>
            </a:r>
            <a:endParaRPr lang="en-US" altLang="zh-CN" sz="2000" b="1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A 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时序系统更为复杂      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 </a:t>
            </a:r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需要占用更多的控制存储器容量</a:t>
            </a:r>
            <a:endParaRPr lang="en-US" altLang="zh-CN" sz="2000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C </a:t>
            </a:r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工作更为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灵活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lang="en-US" altLang="zh-CN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 </a:t>
            </a:r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需要微地址寄存器决定微指令的执行顺序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</a:p>
        </p:txBody>
      </p:sp>
      <p:sp>
        <p:nvSpPr>
          <p:cNvPr id="5" name="矩形 4"/>
          <p:cNvSpPr/>
          <p:nvPr/>
        </p:nvSpPr>
        <p:spPr>
          <a:xfrm>
            <a:off x="652335" y="1811328"/>
            <a:ext cx="10433711" cy="481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分析：流水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利用了时间重叠技术开发并行性。</a:t>
            </a:r>
            <a:endParaRPr lang="en-US" altLang="zh-CN" sz="20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52334" y="3463329"/>
            <a:ext cx="10433711" cy="481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分析：运算器是机器的执行部件，是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的重要组成部分，是数据通路的一部分。</a:t>
            </a:r>
            <a:endParaRPr lang="en-US" altLang="zh-CN" sz="20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2333" y="5597193"/>
            <a:ext cx="104337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分析：硬连线控制器速度快、无需占用控存容量，但不利于指令功能的修改与扩充；直接利用输入信号与输出的控制信号的逻辑关系，形成硬件电路，因此时序系统更为复杂</a:t>
            </a:r>
            <a:endParaRPr lang="en-US" altLang="zh-CN" sz="20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8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2651" y="1564778"/>
            <a:ext cx="1117582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填空题</a:t>
            </a:r>
            <a:r>
              <a:rPr lang="en-US" altLang="zh-CN" sz="20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：指令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STA R1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6(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功能为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(6)→R1)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的指令字中，地址码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</a:t>
            </a:r>
            <a:r>
              <a:rPr lang="zh-CN" altLang="en-US" sz="2000" b="1" u="sng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000" b="1" u="sng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  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，寻址方式分别为  </a:t>
            </a:r>
            <a:r>
              <a:rPr lang="zh-CN" altLang="en-US" sz="2000" b="1" u="sng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寄存器寻址   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zh-CN" altLang="en-US" sz="2000" b="1" u="sng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直接寻址  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它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属于</a:t>
            </a:r>
            <a:r>
              <a:rPr lang="zh-CN" altLang="en-US" sz="2000" b="1" u="sng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2000" b="1" u="sng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   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型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指令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82651" y="3285430"/>
            <a:ext cx="1102166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填空题</a:t>
            </a:r>
            <a:r>
              <a:rPr lang="en-US" altLang="zh-CN" sz="20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：某微程序控制器中，采用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水平型的直接表示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的微指令格式，后续微指令地址由微指令的下地址字段给出。已知机器共有</a:t>
            </a:r>
            <a:r>
              <a:rPr lang="en-US" altLang="zh-CN" sz="20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28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个微命令，</a:t>
            </a:r>
            <a:r>
              <a:rPr lang="en-US" altLang="zh-CN" sz="20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种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不同的测试，控制存储器共包含</a:t>
            </a:r>
            <a:r>
              <a:rPr lang="en-US" altLang="zh-CN" sz="20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512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个单元。则该机器的微指令长度至少为</a:t>
            </a:r>
            <a:r>
              <a:rPr lang="zh-CN" altLang="en-US" sz="2000" b="1" u="sng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b="1" u="sng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43</a:t>
            </a:r>
            <a:r>
              <a:rPr lang="zh-CN" altLang="en-US" sz="2000" b="1" u="sng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位，下地址字段至少为</a:t>
            </a:r>
            <a:r>
              <a:rPr lang="zh-CN" altLang="en-US" sz="2000" b="1" u="sng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000" b="1" u="sng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  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81883" y="891687"/>
            <a:ext cx="424596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是内存单元的地址，直接寻址方式</a:t>
            </a:r>
            <a:endParaRPr lang="en-US" altLang="zh-CN" sz="20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3593592" y="1472184"/>
            <a:ext cx="329184" cy="283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98475" y="619981"/>
            <a:ext cx="195386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数据存在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R1</a:t>
            </a:r>
            <a:r>
              <a:rPr lang="zh-CN" altLang="en-US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中，寄存器寻址</a:t>
            </a:r>
            <a:endParaRPr lang="en-US" altLang="zh-CN" sz="20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2231136" y="1363500"/>
            <a:ext cx="800100" cy="343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9238387" y="891687"/>
            <a:ext cx="223733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故为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</a:t>
            </a:r>
            <a:r>
              <a:rPr lang="zh-CN" altLang="en-US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型的指令</a:t>
            </a:r>
            <a:endParaRPr lang="en-US" altLang="zh-CN" sz="20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8199019" y="1077135"/>
            <a:ext cx="758952" cy="3393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98475" y="4994295"/>
            <a:ext cx="106772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分析：操作控制字段，采用直接表示法，故需要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28</a:t>
            </a:r>
            <a:r>
              <a:rPr lang="zh-CN" altLang="en-US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位；</a:t>
            </a:r>
            <a:endParaRPr lang="en-US" altLang="zh-CN" sz="20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en-US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顺序控制字段，测试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位、下地址字段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lang="zh-CN" altLang="en-US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位（覆盖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512</a:t>
            </a:r>
            <a:r>
              <a:rPr lang="zh-CN" altLang="en-US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个单元）</a:t>
            </a:r>
            <a:endParaRPr lang="en-US" altLang="zh-CN" sz="20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en-US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故，微指令总长度至少为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43</a:t>
            </a:r>
            <a:r>
              <a:rPr lang="zh-CN" altLang="en-US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</a:t>
            </a:r>
            <a:endParaRPr lang="en-US" altLang="zh-CN" sz="20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982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  <p:bldP spid="11" grpId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94901" y="294518"/>
            <a:ext cx="1119808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Arial" panose="020B0604020202020204" pitchFamily="34" charset="0"/>
              </a:rPr>
              <a:t>简答题：</a:t>
            </a:r>
            <a:r>
              <a:rPr lang="zh-CN" altLang="en-US" sz="2000" b="1" dirty="0">
                <a:latin typeface="Arial" panose="020B0604020202020204" pitchFamily="34" charset="0"/>
              </a:rPr>
              <a:t>指令格式如下所示，其中</a:t>
            </a:r>
            <a:r>
              <a:rPr lang="en-US" altLang="zh-CN" sz="2000" b="1" dirty="0">
                <a:latin typeface="Arial" panose="020B0604020202020204" pitchFamily="34" charset="0"/>
              </a:rPr>
              <a:t>OP</a:t>
            </a:r>
            <a:r>
              <a:rPr lang="zh-CN" altLang="en-US" sz="2000" b="1" dirty="0">
                <a:latin typeface="Arial" panose="020B0604020202020204" pitchFamily="34" charset="0"/>
              </a:rPr>
              <a:t>为操作码，试分析指令格式的特点</a:t>
            </a:r>
            <a:r>
              <a:rPr lang="zh-CN" altLang="en-US" sz="2000" b="1" dirty="0" smtClean="0">
                <a:latin typeface="Arial" panose="020B0604020202020204" pitchFamily="34" charset="0"/>
              </a:rPr>
              <a:t>。</a:t>
            </a:r>
            <a:endParaRPr lang="en-US" altLang="zh-CN" sz="2000" dirty="0">
              <a:solidFill>
                <a:srgbClr val="0070C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93767" y="97821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127" y="1160174"/>
            <a:ext cx="4972640" cy="113497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560475" y="3175702"/>
            <a:ext cx="828761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答题要点：</a:t>
            </a:r>
            <a:endParaRPr lang="en-US" altLang="zh-CN" sz="20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、字长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zh-CN" altLang="en-US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位，二地址格式的指令</a:t>
            </a:r>
            <a:endParaRPr lang="en-US" altLang="zh-CN" sz="20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OP</a:t>
            </a:r>
            <a:r>
              <a:rPr lang="zh-CN" altLang="en-US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共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位，最多可容纳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256</a:t>
            </a:r>
            <a:r>
              <a:rPr lang="zh-CN" altLang="en-US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条指令</a:t>
            </a:r>
            <a:endParaRPr lang="en-US" altLang="zh-CN" sz="20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、可支持寄存器寻址方式，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RR</a:t>
            </a:r>
            <a:r>
              <a:rPr lang="zh-CN" altLang="en-US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型；可以搜索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zh-CN" altLang="en-US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个不同的寄存器</a:t>
            </a:r>
            <a:endParaRPr lang="en-US" altLang="zh-CN" sz="20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052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2607" y="98187"/>
            <a:ext cx="10933044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Arial" panose="020B0604020202020204" pitchFamily="34" charset="0"/>
              </a:rPr>
              <a:t>综合题：</a:t>
            </a:r>
            <a:r>
              <a:rPr lang="zh-CN" altLang="en-US" dirty="0"/>
              <a:t>图</a:t>
            </a:r>
            <a:r>
              <a:rPr lang="en-US" altLang="zh-CN" dirty="0"/>
              <a:t>1</a:t>
            </a:r>
            <a:r>
              <a:rPr lang="zh-CN" altLang="en-US" dirty="0"/>
              <a:t>所示为某计算机的数据</a:t>
            </a:r>
            <a:r>
              <a:rPr lang="zh-CN" altLang="en-US" dirty="0" smtClean="0"/>
              <a:t>通路。</a:t>
            </a:r>
            <a:r>
              <a:rPr lang="zh-CN" altLang="en-US" dirty="0"/>
              <a:t>该</a:t>
            </a:r>
            <a:r>
              <a:rPr lang="zh-CN" altLang="en-US" dirty="0" smtClean="0"/>
              <a:t>机器采用</a:t>
            </a:r>
            <a:r>
              <a:rPr lang="zh-CN" altLang="en-US" dirty="0"/>
              <a:t>微程序方式设计控制器，微指令格式如图</a:t>
            </a:r>
            <a:r>
              <a:rPr lang="en-US" altLang="zh-CN" dirty="0"/>
              <a:t>2</a:t>
            </a:r>
            <a:r>
              <a:rPr lang="zh-CN" altLang="en-US" dirty="0"/>
              <a:t>所示，</a:t>
            </a:r>
            <a:r>
              <a:rPr lang="en-US" altLang="zh-CN" dirty="0"/>
              <a:t>P1</a:t>
            </a:r>
            <a:r>
              <a:rPr lang="zh-CN" altLang="en-US" dirty="0"/>
              <a:t>表明下条微指令的微地址由操作码控制，</a:t>
            </a:r>
            <a:r>
              <a:rPr lang="en-US" altLang="zh-CN" dirty="0" smtClean="0"/>
              <a:t>P2</a:t>
            </a:r>
            <a:r>
              <a:rPr lang="zh-CN" altLang="en-US" dirty="0" smtClean="0"/>
              <a:t>表示对进位状态</a:t>
            </a:r>
            <a:r>
              <a:rPr lang="en-US" altLang="zh-CN" dirty="0" smtClean="0"/>
              <a:t>C</a:t>
            </a:r>
            <a:r>
              <a:rPr lang="zh-CN" altLang="en-US" dirty="0" smtClean="0"/>
              <a:t>进行测试。（注意：不再考虑其他任何测试）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 “</a:t>
            </a:r>
            <a:r>
              <a:rPr lang="en-US" altLang="zh-CN" dirty="0" smtClean="0"/>
              <a:t>XMOV   R0</a:t>
            </a:r>
            <a:r>
              <a:rPr lang="zh-CN" altLang="en-US" dirty="0"/>
              <a:t>，</a:t>
            </a:r>
            <a:r>
              <a:rPr lang="en-US" altLang="zh-CN" dirty="0"/>
              <a:t>R1”</a:t>
            </a:r>
            <a:r>
              <a:rPr lang="zh-CN" altLang="en-US" dirty="0"/>
              <a:t>指令功能</a:t>
            </a:r>
            <a:r>
              <a:rPr lang="zh-CN" altLang="en-US" dirty="0" smtClean="0"/>
              <a:t>为，当</a:t>
            </a:r>
            <a:r>
              <a:rPr lang="en-US" altLang="zh-CN" dirty="0" smtClean="0"/>
              <a:t>C = 1</a:t>
            </a:r>
            <a:r>
              <a:rPr lang="zh-CN" altLang="en-US" dirty="0" smtClean="0"/>
              <a:t>时，将</a:t>
            </a:r>
            <a:r>
              <a:rPr lang="en-US" altLang="zh-CN" dirty="0"/>
              <a:t>R1</a:t>
            </a:r>
            <a:r>
              <a:rPr lang="zh-CN" altLang="en-US" dirty="0"/>
              <a:t>寄存器的值传送到</a:t>
            </a:r>
            <a:r>
              <a:rPr lang="en-US" altLang="zh-CN" dirty="0"/>
              <a:t>R0</a:t>
            </a:r>
            <a:r>
              <a:rPr lang="zh-CN" altLang="en-US" dirty="0" smtClean="0"/>
              <a:t>寄存器。</a:t>
            </a:r>
            <a:r>
              <a:rPr lang="en-US" altLang="zh-CN" dirty="0" smtClean="0"/>
              <a:t>XMOV</a:t>
            </a:r>
            <a:r>
              <a:rPr lang="zh-CN" altLang="en-US" dirty="0" smtClean="0"/>
              <a:t>的操作码为</a:t>
            </a:r>
            <a:r>
              <a:rPr lang="en-US" altLang="zh-CN" dirty="0" smtClean="0"/>
              <a:t>1001</a:t>
            </a:r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）请</a:t>
            </a:r>
            <a:r>
              <a:rPr lang="zh-CN" altLang="en-US" dirty="0"/>
              <a:t>写出该条指令的指令流程及相应</a:t>
            </a:r>
            <a:r>
              <a:rPr lang="zh-CN" altLang="en-US" dirty="0" smtClean="0"/>
              <a:t>的微命令。 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 smtClean="0"/>
              <a:t>）试着写出上</a:t>
            </a:r>
            <a:r>
              <a:rPr lang="zh-CN" altLang="en-US" dirty="0"/>
              <a:t>条机器指令的微程序</a:t>
            </a:r>
            <a:r>
              <a:rPr lang="zh-CN" altLang="en-US" dirty="0" smtClean="0"/>
              <a:t>，指出</a:t>
            </a:r>
            <a:r>
              <a:rPr lang="zh-CN" altLang="en-US" dirty="0"/>
              <a:t>每条微指令的微地址</a:t>
            </a:r>
            <a:r>
              <a:rPr lang="zh-CN" altLang="en-US" dirty="0" smtClean="0"/>
              <a:t>（条件：要求微</a:t>
            </a:r>
            <a:r>
              <a:rPr lang="zh-CN" altLang="en-US" dirty="0"/>
              <a:t>地址</a:t>
            </a:r>
            <a:r>
              <a:rPr lang="zh-CN" altLang="en-US" dirty="0" smtClean="0"/>
              <a:t>范围落在</a:t>
            </a:r>
            <a:r>
              <a:rPr lang="en-US" altLang="zh-CN" dirty="0" smtClean="0"/>
              <a:t>08H~0FH</a:t>
            </a:r>
            <a:r>
              <a:rPr lang="zh-CN" altLang="en-US" dirty="0"/>
              <a:t>之间）。 	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129" y="2844589"/>
            <a:ext cx="5946427" cy="1438888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5694813" y="5879469"/>
            <a:ext cx="1580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u="sng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r>
              <a:rPr lang="en-US" altLang="zh-CN" b="1" u="sng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 </a:t>
            </a:r>
            <a:r>
              <a:rPr lang="zh-CN" altLang="en-US" b="1" u="sng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数据通路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883831" y="4384269"/>
            <a:ext cx="181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u="sng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r>
              <a:rPr lang="en-US" altLang="zh-CN" b="1" u="sng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 </a:t>
            </a:r>
            <a:r>
              <a:rPr lang="zh-CN" altLang="en-US" b="1" u="sng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微指令格式</a:t>
            </a:r>
            <a:endParaRPr lang="zh-CN" altLang="en-US" dirty="0">
              <a:solidFill>
                <a:srgbClr val="0070C0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96885" y="2793076"/>
            <a:ext cx="5222608" cy="3899703"/>
            <a:chOff x="296885" y="2793076"/>
            <a:chExt cx="5222608" cy="389970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6885" y="2793076"/>
              <a:ext cx="5222608" cy="3899703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682607" y="3144582"/>
              <a:ext cx="299509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altLang="zh-CN" sz="900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C1</a:t>
              </a:r>
              <a:endParaRPr lang="zh-CN" altLang="en-US" sz="9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1691218" y="3564033"/>
              <a:ext cx="299509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altLang="zh-CN" sz="900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C2</a:t>
              </a:r>
              <a:endParaRPr lang="zh-CN" altLang="en-US" sz="900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4555376" y="5320788"/>
              <a:ext cx="2826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altLang="zh-CN" sz="900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c3</a:t>
              </a:r>
              <a:endParaRPr lang="zh-CN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6568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846" y="388812"/>
            <a:ext cx="5438095" cy="5847619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141010" y="76583"/>
            <a:ext cx="5222608" cy="3899703"/>
            <a:chOff x="296885" y="2793076"/>
            <a:chExt cx="5222608" cy="389970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6885" y="2793076"/>
              <a:ext cx="5222608" cy="3899703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682607" y="3144582"/>
              <a:ext cx="299509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altLang="zh-CN" sz="900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C1</a:t>
              </a:r>
              <a:endParaRPr lang="zh-CN" altLang="en-US" sz="9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691218" y="3564033"/>
              <a:ext cx="299509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altLang="zh-CN" sz="900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C2</a:t>
              </a:r>
              <a:endParaRPr lang="zh-CN" altLang="en-US" sz="9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4555376" y="5320788"/>
              <a:ext cx="2826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altLang="zh-CN" sz="900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c3</a:t>
              </a:r>
              <a:endParaRPr lang="zh-CN" altLang="en-US" sz="900" dirty="0"/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10" y="4797543"/>
            <a:ext cx="5946427" cy="143888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312947" y="4643599"/>
            <a:ext cx="5879052" cy="19784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044170" y="388812"/>
            <a:ext cx="888644" cy="3260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829579" y="388813"/>
            <a:ext cx="1000221" cy="32752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277002" y="3525792"/>
            <a:ext cx="5534706" cy="1306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822649" y="374042"/>
            <a:ext cx="1000221" cy="32752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0819295" y="366658"/>
            <a:ext cx="1000221" cy="32752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445395" y="4179256"/>
            <a:ext cx="56141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C=0</a:t>
            </a:r>
            <a:r>
              <a:rPr lang="zh-CN" altLang="en-US" sz="1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的情况下，也可以增加</a:t>
            </a:r>
            <a:r>
              <a:rPr lang="en-US" altLang="zh-CN" sz="1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空拍；</a:t>
            </a:r>
            <a:endParaRPr lang="en-US" altLang="zh-CN" sz="14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C=1</a:t>
            </a:r>
            <a:r>
              <a:rPr lang="zh-CN" altLang="en-US" sz="1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的分支也可以不经过</a:t>
            </a:r>
            <a:r>
              <a:rPr lang="en-US" altLang="zh-CN" sz="1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ALU</a:t>
            </a:r>
            <a:r>
              <a:rPr lang="zh-CN" altLang="en-US" sz="1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，而直接经过</a:t>
            </a:r>
            <a:r>
              <a:rPr lang="en-US" altLang="zh-CN" sz="1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C2</a:t>
            </a:r>
            <a:r>
              <a:rPr lang="zh-CN" altLang="en-US" sz="1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控制的三态门到</a:t>
            </a:r>
            <a:r>
              <a:rPr lang="en-US" altLang="zh-CN" sz="1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DBUS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79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721" y="0"/>
            <a:ext cx="8734425" cy="601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210850" y="363714"/>
            <a:ext cx="24159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学生答题样例分析</a:t>
            </a:r>
            <a:endParaRPr lang="zh-CN" altLang="en-US" sz="2000" b="1" dirty="0">
              <a:solidFill>
                <a:srgbClr val="00206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29315" y="3925135"/>
            <a:ext cx="1824219" cy="3482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752703" y="768209"/>
            <a:ext cx="1778923" cy="3990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358" y="5719698"/>
            <a:ext cx="6438409" cy="111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52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1919</TotalTime>
  <Words>844</Words>
  <Application>Microsoft Office PowerPoint</Application>
  <PresentationFormat>宽屏</PresentationFormat>
  <Paragraphs>54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宋体</vt:lpstr>
      <vt:lpstr>Arial</vt:lpstr>
      <vt:lpstr>Times New Roman</vt:lpstr>
      <vt:lpstr>Office 主题​​</vt:lpstr>
      <vt:lpstr>计算机组成原理A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fuzhou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计算机组成原理A</dc:title>
  <dc:creator>wengqian</dc:creator>
  <cp:lastModifiedBy>wengqian</cp:lastModifiedBy>
  <cp:revision>34</cp:revision>
  <dcterms:created xsi:type="dcterms:W3CDTF">2020-03-06T06:33:45Z</dcterms:created>
  <dcterms:modified xsi:type="dcterms:W3CDTF">2020-04-28T03:14:48Z</dcterms:modified>
</cp:coreProperties>
</file>