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7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7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6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46A6-DB64-4DF4-980B-676740B6BBA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1A34-C7D0-43E5-81D2-0C804E1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计算机组成原理</a:t>
            </a:r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章   随堂测试分析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098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574" y="18289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章  随堂测试（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50574" y="1016206"/>
            <a:ext cx="105887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双端口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在（）情况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下会发生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读、写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冲突。</a:t>
            </a:r>
            <a:endParaRPr kumimoji="1"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dirty="0"/>
              <a:t>左端口和右端口的数据</a:t>
            </a:r>
            <a:r>
              <a:rPr lang="zh-CN" altLang="en-US" dirty="0" smtClean="0"/>
              <a:t>相同           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b="1" dirty="0">
                <a:solidFill>
                  <a:srgbClr val="FF0000"/>
                </a:solidFill>
              </a:rPr>
              <a:t>左端口和右端口的地址码相同</a:t>
            </a:r>
            <a:endParaRPr kumimoji="1"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dirty="0"/>
              <a:t>左端口和右端口的数据</a:t>
            </a:r>
            <a:r>
              <a:rPr lang="zh-CN" altLang="en-US" dirty="0" smtClean="0"/>
              <a:t>不同       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dirty="0"/>
              <a:t>左端口和右端口的地址码</a:t>
            </a:r>
            <a:r>
              <a:rPr lang="zh-CN" altLang="en-US" dirty="0" smtClean="0"/>
              <a:t>不同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577" y="2401201"/>
            <a:ext cx="108630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左、右端口地址相同时，发生冲突。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此时，哪个端口的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BUSY#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信号有效，则说明该端口暂停读、写，待信号失效后方可工作。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574" y="3687362"/>
            <a:ext cx="105887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、一个四体并行低位交叉存储器，每个模块容量是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64K*32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位，存取周期为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200 ns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，总线周期为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50 ns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 下述说法中，（）是正确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kumimoji="1"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A.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200ns</a:t>
            </a:r>
            <a:r>
              <a:rPr lang="zh-CN" altLang="en-US" b="1" dirty="0">
                <a:solidFill>
                  <a:srgbClr val="FF0000"/>
                </a:solidFill>
              </a:rPr>
              <a:t>内，存储器能向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提供</a:t>
            </a:r>
            <a:r>
              <a:rPr lang="en-US" altLang="zh-CN" b="1" dirty="0">
                <a:solidFill>
                  <a:srgbClr val="FF0000"/>
                </a:solidFill>
              </a:rPr>
              <a:t>128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</a:rPr>
              <a:t>信息          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dirty="0"/>
              <a:t> </a:t>
            </a:r>
            <a:r>
              <a:rPr lang="en-US" altLang="zh-CN" dirty="0"/>
              <a:t>200ns</a:t>
            </a:r>
            <a:r>
              <a:rPr lang="zh-CN" altLang="en-US" dirty="0"/>
              <a:t>内，存储器能向</a:t>
            </a:r>
            <a:r>
              <a:rPr lang="en-US" altLang="zh-CN" dirty="0"/>
              <a:t>CPU</a:t>
            </a:r>
            <a:r>
              <a:rPr lang="zh-CN" altLang="en-US" dirty="0"/>
              <a:t>提供</a:t>
            </a:r>
            <a:r>
              <a:rPr lang="en-US" altLang="zh-CN" dirty="0"/>
              <a:t>256</a:t>
            </a:r>
            <a:r>
              <a:rPr lang="zh-CN" altLang="en-US" dirty="0"/>
              <a:t>位信息</a:t>
            </a:r>
            <a:endParaRPr kumimoji="1"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dirty="0"/>
              <a:t> </a:t>
            </a:r>
            <a:r>
              <a:rPr lang="en-US" altLang="zh-CN" dirty="0"/>
              <a:t>200ns</a:t>
            </a:r>
            <a:r>
              <a:rPr lang="zh-CN" altLang="en-US" dirty="0"/>
              <a:t>内，存储器能向</a:t>
            </a:r>
            <a:r>
              <a:rPr lang="en-US" altLang="zh-CN" dirty="0"/>
              <a:t>CPU</a:t>
            </a:r>
            <a:r>
              <a:rPr lang="zh-CN" altLang="en-US" dirty="0"/>
              <a:t>提供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信息   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dirty="0"/>
              <a:t>选项都不对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726" y="5512131"/>
            <a:ext cx="1086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依题意可知</a:t>
            </a:r>
            <a:r>
              <a:rPr lang="en-US" altLang="zh-CN" b="1" dirty="0" err="1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mt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=T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m=4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t=50ns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T=200ns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），因此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200ns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内可以无冲突地连续读取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个单元内容。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32bit = 128bit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8887" y="750199"/>
            <a:ext cx="105887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考研真题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某计算机使用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体交叉编址存储器，假定在存储器总线上出现的主存地址（十进制）序列为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8005,8006,8007,8008,8001,8002,8003,8004,8000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。则，有可能发生访存冲突的地址对是（ 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A.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8000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8004</a:t>
            </a:r>
            <a:r>
              <a:rPr lang="zh-CN" altLang="en-US" b="1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dirty="0" smtClean="0"/>
              <a:t>B.8002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8007  </a:t>
            </a:r>
            <a:r>
              <a:rPr lang="zh-CN" altLang="en-US" dirty="0" smtClean="0"/>
              <a:t>          </a:t>
            </a:r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en-US" altLang="zh-CN" dirty="0"/>
              <a:t>8001 </a:t>
            </a:r>
            <a:r>
              <a:rPr lang="zh-CN" altLang="en-US" dirty="0"/>
              <a:t>和 </a:t>
            </a:r>
            <a:r>
              <a:rPr lang="en-US" altLang="zh-CN" dirty="0" smtClean="0"/>
              <a:t>8008           D.</a:t>
            </a:r>
            <a:r>
              <a:rPr lang="zh-CN" altLang="en-US" dirty="0"/>
              <a:t> </a:t>
            </a:r>
            <a:r>
              <a:rPr lang="en-US" altLang="zh-CN" dirty="0"/>
              <a:t>8004 </a:t>
            </a:r>
            <a:r>
              <a:rPr lang="zh-CN" altLang="en-US" dirty="0"/>
              <a:t>和 </a:t>
            </a:r>
            <a:r>
              <a:rPr lang="en-US" altLang="zh-CN" dirty="0"/>
              <a:t>8008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8887" y="2827120"/>
            <a:ext cx="10863048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41856"/>
              </p:ext>
            </p:extLst>
          </p:nvPr>
        </p:nvGraphicFramePr>
        <p:xfrm>
          <a:off x="1826411" y="3281155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3178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8145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97327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2713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87046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2225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719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3664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02569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5646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主存地址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38669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>
            <a:stCxn id="4" idx="0"/>
          </p:cNvCxnSpPr>
          <p:nvPr/>
        </p:nvCxnSpPr>
        <p:spPr>
          <a:xfrm>
            <a:off x="5890411" y="2827120"/>
            <a:ext cx="0" cy="230183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43458" y="2941322"/>
            <a:ext cx="0" cy="230183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09061" y="5128953"/>
            <a:ext cx="83082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最后两个将要访问的目标单元物理地址，落在同一个体内，因此会发生冲突。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574" y="249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章  随堂测试（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50574" y="1186282"/>
            <a:ext cx="1086304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、存储器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是计算机系统中的记忆设备，它主要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用来（    ）。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3050" indent="-273050"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．存放数据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．存放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      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．存放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数据和程序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．存放微程序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450574" y="2586325"/>
            <a:ext cx="10863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、存储单元一般是指（   ）。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3050" indent="-273050"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存放一个二进制信息位的存储元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存放一个机器字的所有存储元集合</a:t>
            </a:r>
          </a:p>
          <a:p>
            <a:pPr marL="273050" indent="-273050"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存放一个字节的所有存储元集合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存放两个字节的所有存储元集合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450574" y="3798746"/>
            <a:ext cx="1086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在没有特别强调的情况下，存储单元存放一个机器字。用来标识的地址，根据机器的具体设计与要求，可能分为字地址和字节地址。比如，会出现一个字（存储单元）有高字节地址和低字节地址。</a:t>
            </a:r>
            <a:endParaRPr lang="zh-CN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574" y="5328838"/>
            <a:ext cx="1159456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、计算机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的存储器采用分级存储体系的主要目的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是（  ）。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便于读写数据  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减小机箱的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体积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便于系统升级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解决存储容量、价格和存取速度之间的矛盾</a:t>
            </a:r>
          </a:p>
        </p:txBody>
      </p:sp>
    </p:spTree>
    <p:extLst>
      <p:ext uri="{BB962C8B-B14F-4D97-AF65-F5344CB8AC3E}">
        <p14:creationId xmlns:p14="http://schemas.microsoft.com/office/powerpoint/2010/main" val="3567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304" y="634551"/>
            <a:ext cx="1108363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、某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计算机字长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位，它的存储容量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，若按字编址，那么它的寻址范围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是（   ） 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64K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32K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64KB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32KB</a:t>
            </a:r>
          </a:p>
        </p:txBody>
      </p:sp>
      <p:sp>
        <p:nvSpPr>
          <p:cNvPr id="3" name="矩形 2"/>
          <p:cNvSpPr/>
          <p:nvPr/>
        </p:nvSpPr>
        <p:spPr>
          <a:xfrm>
            <a:off x="504304" y="1487808"/>
            <a:ext cx="10863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分析：寻址范围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有多少个地址，单位为个数，因此排除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按字编址，则一个地址对应存放一个字，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2B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 总容量（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64KB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字长（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2B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32K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若按字节编址，则寻址范围为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64KB / 1B = 64K</a:t>
            </a:r>
            <a:endParaRPr lang="zh-CN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304" y="3510754"/>
            <a:ext cx="1086304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、某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芯片，其存储容量为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64KX 16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位，该芯片的地址线和数据线数目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为（      ）。    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A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C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" name="矩形 4"/>
          <p:cNvSpPr/>
          <p:nvPr/>
        </p:nvSpPr>
        <p:spPr>
          <a:xfrm>
            <a:off x="614598" y="4433285"/>
            <a:ext cx="108630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分析：存储单元数量  决定 地址线根数（地址位数）； 存储字长  与 数据线根数（数据位数）相关。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64K = 2</a:t>
            </a:r>
            <a:r>
              <a:rPr lang="en-US" altLang="zh-CN" b="1" baseline="30000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，故地址线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根。数据线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</a:t>
            </a:r>
            <a:endParaRPr lang="zh-CN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5839" y="333375"/>
            <a:ext cx="10390909" cy="1511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暖身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问答：</a:t>
            </a:r>
            <a:endParaRPr kumimoji="1"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图是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的写入时序图。其中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R/W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是读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写命令控制线，当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R/W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线为低电平时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存储器按给定地址把数据线上的数据写入存储器。请指出下图写入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时序是否有误。 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5" descr="PCI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33664"/>
            <a:ext cx="42672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77" y="2633664"/>
            <a:ext cx="4314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9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574" y="249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章  随堂测试（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50574" y="3534858"/>
            <a:ext cx="1086304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考研真题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某容量为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256M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的存储器由若干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2K*2K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）*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位的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芯片构成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，该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芯片的地址引脚和数据引脚总数是（ ）。</a:t>
            </a:r>
          </a:p>
          <a:p>
            <a:pPr marL="273050" indent="-27305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  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36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D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574" y="941847"/>
            <a:ext cx="10991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盘属于（）类型的存储器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随机存取存储器  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主存   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 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只读存储器  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高速缓存</a:t>
            </a:r>
          </a:p>
        </p:txBody>
      </p:sp>
      <p:sp>
        <p:nvSpPr>
          <p:cNvPr id="9" name="矩形 8"/>
          <p:cNvSpPr/>
          <p:nvPr/>
        </p:nvSpPr>
        <p:spPr>
          <a:xfrm>
            <a:off x="450574" y="1957510"/>
            <a:ext cx="1086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盘采用闪存技术，是在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EEPROM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基础上发展起来的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选项，随机存取存储器，称为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RAM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。只读存储器也支持随机存取，但是不是随机存取存储器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574" y="4880004"/>
            <a:ext cx="10863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芯片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2K*2K</a:t>
            </a:r>
            <a:r>
              <a:rPr lang="zh-CN" altLang="en-US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数据线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                  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地址共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22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位，利用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根地址线分时传送行、列地址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所以，引脚数一共为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864" y="4421467"/>
            <a:ext cx="106181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考研真题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某存储容量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，按字节编制，地址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4000H-5FFFH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区，其余为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区。若使用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8k *4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位的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芯片进行设计，则需要该芯片的数量是（ ）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A. 16            B. 8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C. 14        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D. 7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864" y="2601781"/>
            <a:ext cx="10559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、机器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字长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位，存储器容量为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256KB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按字寻址，则其寻址范围是（ ）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A. 0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——2^18-1  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0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——2^17-1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C. 0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——2^20-1  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D. 0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——2^19-1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864" y="318390"/>
            <a:ext cx="113163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、下列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说法中，正确的是（）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半导体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是非易失性的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半导体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是易失性的，但只要电源不断电，所存的信息不丢失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C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是易失性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中的信息是不易失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半导体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可读可写，断电后仍保持记忆</a:t>
            </a:r>
          </a:p>
        </p:txBody>
      </p:sp>
      <p:sp>
        <p:nvSpPr>
          <p:cNvPr id="5" name="矩形 4"/>
          <p:cNvSpPr/>
          <p:nvPr/>
        </p:nvSpPr>
        <p:spPr>
          <a:xfrm>
            <a:off x="412864" y="1649152"/>
            <a:ext cx="10863048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RAM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是半导体材质、易失性的随机存取的存储器。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864" y="3427504"/>
            <a:ext cx="108630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</a:t>
            </a:r>
            <a:r>
              <a:rPr lang="zh-CN" altLang="en-US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地址的数量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256KB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（总容量）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 16bit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字长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128K = 2^17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。进而得到地址范围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864" y="5758327"/>
            <a:ext cx="1086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分析：依题意，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ROM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的存储单元个数为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2^13 = 8K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。则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RAM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区总容量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64KB – 8KB = 56KB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芯片数量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56KB(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总容量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/ 8K*4bit(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每个芯片容量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= 14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片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05839" y="333375"/>
            <a:ext cx="10390909" cy="1511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暖身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问答：</a:t>
            </a:r>
            <a:endParaRPr kumimoji="1"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某机器字长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位，主存容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1MB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容量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16KB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，每个主存块包含</a:t>
            </a:r>
            <a:r>
              <a: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个字。</a:t>
            </a:r>
            <a:endParaRPr kumimoji="1"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请问，该机器需要设置多少个标记寄存器？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060" y="2114665"/>
            <a:ext cx="107646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标记寄存器数量取决于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的行数。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的行大小与主存的块大小相同。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的行数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容量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行大小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16KB / 16*16bit = 512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所以，需要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512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个标记寄存器，用于记录当前保存在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中某个主存块的地址特征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574" y="18289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章  随堂测试（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50574" y="737051"/>
            <a:ext cx="10588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考研真题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计算机的存储系统由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和主存组成，某程序执行过程中访存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次，其中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缺失（未命中）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次，则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的命中率是（ 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95%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B. 9.5%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C.  5%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D.50%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574" y="2059033"/>
            <a:ext cx="10863048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 = </a:t>
            </a:r>
            <a:r>
              <a:rPr lang="en-US" altLang="zh-CN" b="1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Nc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/ (</a:t>
            </a:r>
            <a:r>
              <a:rPr lang="en-US" altLang="zh-CN" b="1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Nc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+Nm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= (1000-50) / 1000 = 95%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574" y="2734622"/>
            <a:ext cx="105887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、由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高速缓存、主存和硬盘构成的三级存储体系中，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访问该存储系统时发出的地址是（ ）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主存物理地址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虚拟地址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磁盘地址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高速缓存地址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574" y="3643042"/>
            <a:ext cx="11245433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访问存储系统时，发送主存的物理地址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。首先判断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是否命中，不命中时方访问主存。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只有虚拟存储器才使用虚拟地址，题目未指定。 磁盘地址是外存地址，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无法直接访问外存。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574" y="4720899"/>
            <a:ext cx="10929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、当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不命中时，访问主存后，主存不仅需要向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传送信息，通常同时还需要将信息写入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。在这两个过程中，传送和写入信息的数据宽度分别为（  ）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块、块          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块、页           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字、块         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字、字</a:t>
            </a:r>
          </a:p>
        </p:txBody>
      </p:sp>
      <p:sp>
        <p:nvSpPr>
          <p:cNvPr id="11" name="矩形 10"/>
          <p:cNvSpPr/>
          <p:nvPr/>
        </p:nvSpPr>
        <p:spPr>
          <a:xfrm>
            <a:off x="450574" y="6198227"/>
            <a:ext cx="108630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和主存间，以字为单位交换信息；主存和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之间，以块为单位交换信息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6952" y="665007"/>
            <a:ext cx="1058872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容量为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128KB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，每行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个字节，每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行为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组，采用相联映射方式。问：将内存中字节地址为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1234567H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的单元调入该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，则其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应为（  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A.048DH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2468H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C. 12345H           D.1234H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952" y="2156192"/>
            <a:ext cx="10863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分析：依题意可知，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共有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b="1" baseline="30000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13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行（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128KB / 16B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），每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组，一共被分为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b="1" baseline="30000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组。主存地址总位数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28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位。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在组相联方式下，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地址格式为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   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主存地址格式 为</a:t>
            </a:r>
            <a:endParaRPr lang="en-US" altLang="zh-CN" b="1" dirty="0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  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0001  0010 0011 01    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00 0101 0110     0111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Tag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部分转为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进制表示，为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048D</a:t>
            </a:r>
            <a:r>
              <a:rPr lang="en-US" altLang="zh-CN" b="1" dirty="0" smtClean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</a:t>
            </a:r>
            <a:endParaRPr lang="en-US" altLang="zh-CN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27044"/>
              </p:ext>
            </p:extLst>
          </p:nvPr>
        </p:nvGraphicFramePr>
        <p:xfrm>
          <a:off x="4850015" y="3006457"/>
          <a:ext cx="46597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75">
                  <a:extLst>
                    <a:ext uri="{9D8B030D-6E8A-4147-A177-3AD203B41FA5}">
                      <a16:colId xmlns:a16="http://schemas.microsoft.com/office/drawing/2014/main" val="2301875741"/>
                    </a:ext>
                  </a:extLst>
                </a:gridCol>
                <a:gridCol w="1742255">
                  <a:extLst>
                    <a:ext uri="{9D8B030D-6E8A-4147-A177-3AD203B41FA5}">
                      <a16:colId xmlns:a16="http://schemas.microsoft.com/office/drawing/2014/main" val="604097186"/>
                    </a:ext>
                  </a:extLst>
                </a:gridCol>
                <a:gridCol w="1446414">
                  <a:extLst>
                    <a:ext uri="{9D8B030D-6E8A-4147-A177-3AD203B41FA5}">
                      <a16:colId xmlns:a16="http://schemas.microsoft.com/office/drawing/2014/main" val="2957645467"/>
                    </a:ext>
                  </a:extLst>
                </a:gridCol>
              </a:tblGrid>
              <a:tr h="269549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组号（</a:t>
                      </a:r>
                      <a:r>
                        <a:rPr lang="en-US" altLang="zh-CN" b="0" dirty="0" smtClean="0"/>
                        <a:t>10</a:t>
                      </a:r>
                      <a:r>
                        <a:rPr lang="zh-CN" altLang="en-US" b="0" dirty="0" smtClean="0"/>
                        <a:t>）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组内行号（</a:t>
                      </a:r>
                      <a:r>
                        <a:rPr lang="en-US" altLang="zh-CN" b="0" dirty="0" smtClean="0"/>
                        <a:t>3</a:t>
                      </a:r>
                      <a:r>
                        <a:rPr lang="zh-CN" altLang="en-US" b="0" dirty="0" smtClean="0"/>
                        <a:t>）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行内字（</a:t>
                      </a:r>
                      <a:r>
                        <a:rPr lang="en-US" altLang="zh-CN" b="0" dirty="0" smtClean="0"/>
                        <a:t>4</a:t>
                      </a:r>
                      <a:r>
                        <a:rPr lang="zh-CN" altLang="en-US" b="0" dirty="0" smtClean="0"/>
                        <a:t>）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241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82749"/>
              </p:ext>
            </p:extLst>
          </p:nvPr>
        </p:nvGraphicFramePr>
        <p:xfrm>
          <a:off x="4846702" y="3503587"/>
          <a:ext cx="53363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18">
                  <a:extLst>
                    <a:ext uri="{9D8B030D-6E8A-4147-A177-3AD203B41FA5}">
                      <a16:colId xmlns:a16="http://schemas.microsoft.com/office/drawing/2014/main" val="2301875741"/>
                    </a:ext>
                  </a:extLst>
                </a:gridCol>
                <a:gridCol w="1820487">
                  <a:extLst>
                    <a:ext uri="{9D8B030D-6E8A-4147-A177-3AD203B41FA5}">
                      <a16:colId xmlns:a16="http://schemas.microsoft.com/office/drawing/2014/main" val="604097186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957645467"/>
                    </a:ext>
                  </a:extLst>
                </a:gridCol>
              </a:tblGrid>
              <a:tr h="26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28-10-4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/>
                        <a:t>组号（</a:t>
                      </a:r>
                      <a:r>
                        <a:rPr lang="en-US" altLang="zh-CN" b="0" dirty="0" smtClean="0"/>
                        <a:t>10</a:t>
                      </a:r>
                      <a:r>
                        <a:rPr lang="zh-CN" altLang="en-US" b="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块内字（</a:t>
                      </a:r>
                      <a:r>
                        <a:rPr lang="en-US" altLang="zh-CN" b="0" dirty="0" smtClean="0"/>
                        <a:t>4</a:t>
                      </a:r>
                      <a:r>
                        <a:rPr lang="zh-CN" altLang="en-US" b="0" dirty="0" smtClean="0"/>
                        <a:t>）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7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1756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计算机组成原理A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fuzhou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计算机组成原理A</dc:title>
  <dc:creator>wengqian</dc:creator>
  <cp:lastModifiedBy>wengqian</cp:lastModifiedBy>
  <cp:revision>22</cp:revision>
  <dcterms:created xsi:type="dcterms:W3CDTF">2020-03-07T08:53:18Z</dcterms:created>
  <dcterms:modified xsi:type="dcterms:W3CDTF">2020-03-27T09:22:55Z</dcterms:modified>
</cp:coreProperties>
</file>