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Roboto"/>
      <p:regular r:id="rId12"/>
      <p:bold r:id="rId13"/>
      <p:italic r:id="rId14"/>
      <p:boldItalic r:id="rId15"/>
    </p:embeddedFont>
    <p:embeddedFont>
      <p:font typeface="Lato Black"/>
      <p:bold r:id="rId16"/>
      <p:boldItalic r:id="rId17"/>
    </p:embeddedFont>
    <p:embeddedFont>
      <p:font typeface="Libre Baskerville"/>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5DKiS6eEEjwsK0bRcNHWN52dk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Baskerville-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LatoBlack-boldItalic.fntdata"/><Relationship Id="rId16" Type="http://schemas.openxmlformats.org/officeDocument/2006/relationships/font" Target="fonts/LatoBlack-bold.fntdata"/><Relationship Id="rId5" Type="http://schemas.openxmlformats.org/officeDocument/2006/relationships/slide" Target="slides/slide1.xml"/><Relationship Id="rId19" Type="http://schemas.openxmlformats.org/officeDocument/2006/relationships/font" Target="fonts/LibreBaskerville-bold.fntdata"/><Relationship Id="rId6" Type="http://schemas.openxmlformats.org/officeDocument/2006/relationships/slide" Target="slides/slide2.xml"/><Relationship Id="rId18" Type="http://schemas.openxmlformats.org/officeDocument/2006/relationships/font" Target="fonts/LibreBaskervill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168a1d86a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2c168a1d86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168a1d86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2c168a1d86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168a1d86a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c168a1d86a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inkedin.com/in/chris-jaron/" TargetMode="External"/><Relationship Id="rId4" Type="http://schemas.openxmlformats.org/officeDocument/2006/relationships/hyperlink" Target="https://www.linkedin.com/in/chris-jaron/" TargetMode="External"/><Relationship Id="rId5" Type="http://schemas.openxmlformats.org/officeDocument/2006/relationships/hyperlink" Target="https://www.linkedin.com/in/chris-jaron/" TargetMode="External"/><Relationship Id="rId6" Type="http://schemas.openxmlformats.org/officeDocument/2006/relationships/hyperlink" Target="https://github.com/ZERO2k21" TargetMode="External"/><Relationship Id="rId7" Type="http://schemas.openxmlformats.org/officeDocument/2006/relationships/hyperlink" Target="https://github.com/ZERO2k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IN" sz="1800">
                <a:solidFill>
                  <a:schemeClr val="dk1"/>
                </a:solidFill>
                <a:latin typeface="Calibri"/>
                <a:ea typeface="Calibri"/>
                <a:cs typeface="Calibri"/>
                <a:sym typeface="Calibri"/>
              </a:rPr>
              <a:t>AMCAT EXPLORATORY DATA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37800" y="1299175"/>
            <a:ext cx="10664700" cy="6297000"/>
          </a:xfrm>
          <a:prstGeom prst="rect">
            <a:avLst/>
          </a:prstGeom>
          <a:noFill/>
          <a:ln>
            <a:noFill/>
          </a:ln>
        </p:spPr>
        <p:txBody>
          <a:bodyPr anchorCtr="0" anchor="t" bIns="45700" lIns="91425" spcFirstLastPara="1" rIns="91425" wrap="square" tIns="45700">
            <a:spAutoFit/>
          </a:bodyPr>
          <a:lstStyle/>
          <a:p>
            <a:pPr indent="-342900" lvl="0" marL="457200" rtl="0" algn="l">
              <a:lnSpc>
                <a:spcPct val="115000"/>
              </a:lnSpc>
              <a:spcBef>
                <a:spcPts val="1500"/>
              </a:spcBef>
              <a:spcAft>
                <a:spcPts val="0"/>
              </a:spcAft>
              <a:buClr>
                <a:schemeClr val="dk1"/>
              </a:buClr>
              <a:buSzPts val="1800"/>
              <a:buFont typeface="Calibri"/>
              <a:buChar char="•"/>
            </a:pPr>
            <a:r>
              <a:rPr lang="en-IN" sz="1800">
                <a:solidFill>
                  <a:srgbClr val="0D0D0D"/>
                </a:solidFill>
                <a:highlight>
                  <a:srgbClr val="FFFFFF"/>
                </a:highlight>
                <a:latin typeface="Roboto"/>
                <a:ea typeface="Roboto"/>
                <a:cs typeface="Roboto"/>
                <a:sym typeface="Roboto"/>
              </a:rPr>
              <a:t>Currently pursuing a Bachelor of Technology (B-Tech) in Computer Science and Engineering at Karunya Institute of Technology and Sciences, I am deeply passionate about exploring the vast possibilities within the realm of Data Science. My academic journey has been filled with rigorous coursework and hands-on projects that have equipped me with a strong foundation in programming, data structures, algorithms, and the basics of machine learning.</a:t>
            </a:r>
            <a:endParaRPr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rgbClr val="0D0D0D"/>
                </a:solidFill>
                <a:highlight>
                  <a:srgbClr val="FFFFFF"/>
                </a:highlight>
                <a:latin typeface="Roboto"/>
                <a:ea typeface="Roboto"/>
                <a:cs typeface="Roboto"/>
                <a:sym typeface="Roboto"/>
              </a:rPr>
              <a:t>Although I have not yet had the opportunity to apply these skills in a professional work environment, my dedication to mastering the craft is unwavering. I actively seek out online courses and resources to further enhance my understanding of Data Science concepts, particularly those related to predictive analytics, data visualization, and machine learning.</a:t>
            </a:r>
            <a:endParaRPr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rgbClr val="0D0D0D"/>
                </a:solidFill>
                <a:highlight>
                  <a:srgbClr val="FFFFFF"/>
                </a:highlight>
                <a:latin typeface="Roboto"/>
                <a:ea typeface="Roboto"/>
                <a:cs typeface="Roboto"/>
                <a:sym typeface="Roboto"/>
              </a:rPr>
              <a:t>As I continue on my academic and professional journey, I am eager to connect with like-minded individuals, professionals, and organizations in the field of Data Science. I believe that through collaboration, sharing knowledge, and challenging each other, we can achieve remarkable advancements in this exciting and ever-evolving field.</a:t>
            </a:r>
            <a:endParaRPr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rgbClr val="0D0D0D"/>
                </a:solidFill>
                <a:highlight>
                  <a:srgbClr val="FFFFFF"/>
                </a:highlight>
                <a:latin typeface="Roboto"/>
                <a:ea typeface="Roboto"/>
                <a:cs typeface="Roboto"/>
                <a:sym typeface="Roboto"/>
              </a:rPr>
              <a:t>Let's connect and explore the potential for collaboration or just share insights and experiences in the world of Data Science and technology.</a:t>
            </a:r>
            <a:endParaRPr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rgbClr val="0D0D0D"/>
                </a:solidFill>
                <a:highlight>
                  <a:srgbClr val="FFFFFF"/>
                </a:highlight>
                <a:latin typeface="Roboto"/>
                <a:ea typeface="Roboto"/>
                <a:cs typeface="Roboto"/>
                <a:sym typeface="Roboto"/>
              </a:rPr>
              <a:t>LinkedIn:</a:t>
            </a:r>
            <a:r>
              <a:rPr lang="en-IN" sz="1800">
                <a:solidFill>
                  <a:srgbClr val="0D0D0D"/>
                </a:solidFill>
                <a:highlight>
                  <a:srgbClr val="FFFFFF"/>
                </a:highlight>
                <a:uFill>
                  <a:noFill/>
                </a:uFill>
                <a:latin typeface="Roboto"/>
                <a:ea typeface="Roboto"/>
                <a:cs typeface="Roboto"/>
                <a:sym typeface="Roboto"/>
                <a:hlinkClick r:id="rId3">
                  <a:extLst>
                    <a:ext uri="{A12FA001-AC4F-418D-AE19-62706E023703}">
                      <ahyp:hlinkClr val="tx"/>
                    </a:ext>
                  </a:extLst>
                </a:hlinkClick>
              </a:rPr>
              <a:t> </a:t>
            </a:r>
            <a:r>
              <a:rPr lang="en-IN" sz="1800">
                <a:solidFill>
                  <a:schemeClr val="hlink"/>
                </a:solidFill>
                <a:highlight>
                  <a:srgbClr val="FFFFFF"/>
                </a:highlight>
                <a:uFill>
                  <a:noFill/>
                </a:uFill>
                <a:latin typeface="Roboto"/>
                <a:ea typeface="Roboto"/>
                <a:cs typeface="Roboto"/>
                <a:sym typeface="Roboto"/>
                <a:hlinkClick r:id="rId4"/>
              </a:rPr>
              <a:t>Chris Jaron</a:t>
            </a:r>
            <a:br>
              <a:rPr lang="en-IN" sz="1800">
                <a:solidFill>
                  <a:schemeClr val="hlink"/>
                </a:solidFill>
                <a:highlight>
                  <a:srgbClr val="FFFFFF"/>
                </a:highlight>
                <a:uFill>
                  <a:noFill/>
                </a:uFill>
                <a:latin typeface="Roboto"/>
                <a:ea typeface="Roboto"/>
                <a:cs typeface="Roboto"/>
                <a:sym typeface="Roboto"/>
                <a:hlinkClick r:id="rId5"/>
              </a:rPr>
            </a:br>
            <a:r>
              <a:rPr lang="en-IN" sz="1800">
                <a:solidFill>
                  <a:srgbClr val="0D0D0D"/>
                </a:solidFill>
                <a:highlight>
                  <a:srgbClr val="FFFFFF"/>
                </a:highlight>
                <a:latin typeface="Roboto"/>
                <a:ea typeface="Roboto"/>
                <a:cs typeface="Roboto"/>
                <a:sym typeface="Roboto"/>
              </a:rPr>
              <a:t>GitHub:</a:t>
            </a:r>
            <a:r>
              <a:rPr lang="en-IN" sz="1800">
                <a:solidFill>
                  <a:srgbClr val="0D0D0D"/>
                </a:solidFill>
                <a:highlight>
                  <a:srgbClr val="FFFFFF"/>
                </a:highlight>
                <a:uFill>
                  <a:noFill/>
                </a:uFill>
                <a:latin typeface="Roboto"/>
                <a:ea typeface="Roboto"/>
                <a:cs typeface="Roboto"/>
                <a:sym typeface="Roboto"/>
                <a:hlinkClick r:id="rId6">
                  <a:extLst>
                    <a:ext uri="{A12FA001-AC4F-418D-AE19-62706E023703}">
                      <ahyp:hlinkClr val="tx"/>
                    </a:ext>
                  </a:extLst>
                </a:hlinkClick>
              </a:rPr>
              <a:t> </a:t>
            </a:r>
            <a:r>
              <a:rPr lang="en-IN" sz="1800">
                <a:solidFill>
                  <a:schemeClr val="hlink"/>
                </a:solidFill>
                <a:highlight>
                  <a:srgbClr val="FFFFFF"/>
                </a:highlight>
                <a:uFill>
                  <a:noFill/>
                </a:uFill>
                <a:latin typeface="Roboto"/>
                <a:ea typeface="Roboto"/>
                <a:cs typeface="Roboto"/>
                <a:sym typeface="Roboto"/>
                <a:hlinkClick r:id="rId7"/>
              </a:rPr>
              <a:t>ZERO2k21</a:t>
            </a:r>
            <a:endParaRPr sz="1800">
              <a:solidFill>
                <a:schemeClr val="hlink"/>
              </a:solidFill>
              <a:highlight>
                <a:srgbClr val="FFFFFF"/>
              </a:highlight>
              <a:latin typeface="Roboto"/>
              <a:ea typeface="Roboto"/>
              <a:cs typeface="Roboto"/>
              <a:sym typeface="Roboto"/>
            </a:endParaRPr>
          </a:p>
          <a:p>
            <a:pPr indent="0" lvl="0" marL="457200" rtl="0" algn="l">
              <a:lnSpc>
                <a:spcPct val="115000"/>
              </a:lnSpc>
              <a:spcBef>
                <a:spcPts val="1500"/>
              </a:spcBef>
              <a:spcAft>
                <a:spcPts val="0"/>
              </a:spcAft>
              <a:buNone/>
            </a:pPr>
            <a:r>
              <a:t/>
            </a:r>
            <a:endParaRPr sz="1800">
              <a:solidFill>
                <a:schemeClr val="dk1"/>
              </a:solidFill>
            </a:endParaRPr>
          </a:p>
          <a:p>
            <a:pPr indent="0" lvl="0" marL="45720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08472"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Introduction:</a:t>
            </a:r>
            <a:endParaRPr b="1">
              <a:solidFill>
                <a:srgbClr val="FF0000"/>
              </a:solidFill>
            </a:endParaRPr>
          </a:p>
        </p:txBody>
      </p:sp>
      <p:sp>
        <p:nvSpPr>
          <p:cNvPr id="111" name="Google Shape;111;p4"/>
          <p:cNvSpPr txBox="1"/>
          <p:nvPr>
            <p:ph idx="1" type="body"/>
          </p:nvPr>
        </p:nvSpPr>
        <p:spPr>
          <a:xfrm>
            <a:off x="684880" y="1919030"/>
            <a:ext cx="10515600" cy="4351338"/>
          </a:xfrm>
          <a:prstGeom prst="rect">
            <a:avLst/>
          </a:prstGeom>
          <a:noFill/>
          <a:ln>
            <a:noFill/>
          </a:ln>
        </p:spPr>
        <p:txBody>
          <a:bodyPr anchorCtr="0" anchor="t" bIns="45700" lIns="91425" spcFirstLastPara="1" rIns="91425" wrap="square" tIns="45700">
            <a:normAutofit/>
          </a:bodyPr>
          <a:lstStyle/>
          <a:p>
            <a:pPr indent="-130810" lvl="0" marL="228600" rtl="0" algn="l">
              <a:lnSpc>
                <a:spcPct val="90000"/>
              </a:lnSpc>
              <a:spcBef>
                <a:spcPts val="1000"/>
              </a:spcBef>
              <a:spcAft>
                <a:spcPts val="0"/>
              </a:spcAft>
              <a:buClr>
                <a:schemeClr val="dk1"/>
              </a:buClr>
              <a:buSzPts val="2800"/>
              <a:buNone/>
            </a:pPr>
            <a:r>
              <a:rPr b="1" lang="en-IN"/>
              <a:t>Purpose</a:t>
            </a:r>
            <a:r>
              <a:rPr lang="en-IN"/>
              <a:t>: Introduce the analysis's aim to uncover the factors influencing career outcomes in the tech industry. Highlight the importance of understanding these dynamics for students, educators, and professionals navigating their career paths.</a:t>
            </a:r>
            <a:endParaRPr/>
          </a:p>
          <a:p>
            <a:pPr indent="-130810" lvl="0" marL="228600" rtl="0" algn="l">
              <a:lnSpc>
                <a:spcPct val="90000"/>
              </a:lnSpc>
              <a:spcBef>
                <a:spcPts val="1000"/>
              </a:spcBef>
              <a:spcAft>
                <a:spcPts val="0"/>
              </a:spcAft>
              <a:buClr>
                <a:schemeClr val="dk1"/>
              </a:buClr>
              <a:buSzPts val="2800"/>
              <a:buNone/>
            </a:pPr>
            <a:r>
              <a:rPr b="1" lang="en-IN"/>
              <a:t>Dataset Overview</a:t>
            </a:r>
            <a:r>
              <a:rPr lang="en-IN"/>
              <a:t>: Explain the composition of the dataset, noting it includes both personal attributes (gender, academic scores) and professional details (salary, job designation). Mention the diversity of data points as a strength in providing a comprehensive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c168a1d86a_0_1"/>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Methodology:</a:t>
            </a:r>
            <a:endParaRPr b="1">
              <a:solidFill>
                <a:srgbClr val="FF0000"/>
              </a:solidFill>
            </a:endParaRPr>
          </a:p>
        </p:txBody>
      </p:sp>
      <p:sp>
        <p:nvSpPr>
          <p:cNvPr id="117" name="Google Shape;117;g2c168a1d86a_0_1"/>
          <p:cNvSpPr txBox="1"/>
          <p:nvPr>
            <p:ph idx="1" type="body"/>
          </p:nvPr>
        </p:nvSpPr>
        <p:spPr>
          <a:xfrm>
            <a:off x="684880" y="1919030"/>
            <a:ext cx="10515600" cy="4351200"/>
          </a:xfrm>
          <a:prstGeom prst="rect">
            <a:avLst/>
          </a:prstGeom>
          <a:noFill/>
          <a:ln>
            <a:noFill/>
          </a:ln>
        </p:spPr>
        <p:txBody>
          <a:bodyPr anchorCtr="0" anchor="t" bIns="45700" lIns="91425" spcFirstLastPara="1" rIns="91425" wrap="square" tIns="45700">
            <a:normAutofit fontScale="85000" lnSpcReduction="10000"/>
          </a:bodyPr>
          <a:lstStyle/>
          <a:p>
            <a:pPr indent="-130810" lvl="0" marL="228600" rtl="0" algn="l">
              <a:spcBef>
                <a:spcPts val="1000"/>
              </a:spcBef>
              <a:spcAft>
                <a:spcPts val="0"/>
              </a:spcAft>
              <a:buClr>
                <a:schemeClr val="dk1"/>
              </a:buClr>
              <a:buSzPct val="39285"/>
              <a:buFont typeface="Arial"/>
              <a:buNone/>
            </a:pPr>
            <a:r>
              <a:rPr b="1" lang="en-IN"/>
              <a:t>Data Understanding</a:t>
            </a:r>
            <a:r>
              <a:rPr lang="en-IN"/>
              <a:t>: Start with how the dataset was loaded and the initial exploration to understand its structure and the type of data it contains.</a:t>
            </a:r>
            <a:endParaRPr/>
          </a:p>
          <a:p>
            <a:pPr indent="-130810" lvl="0" marL="228600" rtl="0" algn="l">
              <a:spcBef>
                <a:spcPts val="1000"/>
              </a:spcBef>
              <a:spcAft>
                <a:spcPts val="0"/>
              </a:spcAft>
              <a:buClr>
                <a:schemeClr val="dk1"/>
              </a:buClr>
              <a:buSzPct val="39285"/>
              <a:buFont typeface="Arial"/>
              <a:buNone/>
            </a:pPr>
            <a:r>
              <a:rPr b="1" lang="en-IN"/>
              <a:t>Univariate Analysis</a:t>
            </a:r>
            <a:r>
              <a:rPr lang="en-IN"/>
              <a:t>: Describe the process of examining each variable independently to understand its distribution, using visual tools like histograms, boxplots, and countplots for numerical and categorical data, respectively.</a:t>
            </a:r>
            <a:endParaRPr/>
          </a:p>
          <a:p>
            <a:pPr indent="-130810" lvl="0" marL="228600" rtl="0" algn="l">
              <a:spcBef>
                <a:spcPts val="1000"/>
              </a:spcBef>
              <a:spcAft>
                <a:spcPts val="0"/>
              </a:spcAft>
              <a:buClr>
                <a:schemeClr val="dk1"/>
              </a:buClr>
              <a:buSzPct val="39285"/>
              <a:buFont typeface="Arial"/>
              <a:buNone/>
            </a:pPr>
            <a:r>
              <a:rPr b="1" lang="en-IN"/>
              <a:t>Outlier Detection</a:t>
            </a:r>
            <a:r>
              <a:rPr lang="en-IN"/>
              <a:t>: Discuss the approach to identifying outliers in the dataset, especially in numerical columns like salary, using boxplot visualizations, and the implications of these outliers on the analysis.</a:t>
            </a:r>
            <a:endParaRPr/>
          </a:p>
          <a:p>
            <a:pPr indent="-130810" lvl="0" marL="228600" rtl="0" algn="l">
              <a:spcBef>
                <a:spcPts val="1000"/>
              </a:spcBef>
              <a:spcAft>
                <a:spcPts val="0"/>
              </a:spcAft>
              <a:buClr>
                <a:schemeClr val="dk1"/>
              </a:buClr>
              <a:buSzPct val="39285"/>
              <a:buFont typeface="Arial"/>
              <a:buNone/>
            </a:pPr>
            <a:r>
              <a:rPr b="1" lang="en-IN"/>
              <a:t>Bivariate Analysis &amp; Statistical Testing</a:t>
            </a:r>
            <a:r>
              <a:rPr lang="en-IN"/>
              <a:t>: Talk about exploring relationships between two variables to understand correlations and patterns, and how statistical tests, like the chi-square test, were used to test hypotheses about the dataset.</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c168a1d86a_0_6"/>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Analysis Results:</a:t>
            </a:r>
            <a:endParaRPr b="1">
              <a:solidFill>
                <a:srgbClr val="FF0000"/>
              </a:solidFill>
            </a:endParaRPr>
          </a:p>
        </p:txBody>
      </p:sp>
      <p:sp>
        <p:nvSpPr>
          <p:cNvPr id="123" name="Google Shape;123;g2c168a1d86a_0_6"/>
          <p:cNvSpPr txBox="1"/>
          <p:nvPr>
            <p:ph idx="1" type="body"/>
          </p:nvPr>
        </p:nvSpPr>
        <p:spPr>
          <a:xfrm>
            <a:off x="684880" y="1919030"/>
            <a:ext cx="10515600" cy="4351200"/>
          </a:xfrm>
          <a:prstGeom prst="rect">
            <a:avLst/>
          </a:prstGeom>
          <a:noFill/>
          <a:ln>
            <a:noFill/>
          </a:ln>
        </p:spPr>
        <p:txBody>
          <a:bodyPr anchorCtr="0" anchor="t" bIns="45700" lIns="91425" spcFirstLastPara="1" rIns="91425" wrap="square" tIns="45700">
            <a:normAutofit fontScale="92500" lnSpcReduction="10000"/>
          </a:bodyPr>
          <a:lstStyle/>
          <a:p>
            <a:pPr indent="-130810" lvl="0" marL="228600" rtl="0" algn="l">
              <a:spcBef>
                <a:spcPts val="1000"/>
              </a:spcBef>
              <a:spcAft>
                <a:spcPts val="0"/>
              </a:spcAft>
              <a:buClr>
                <a:schemeClr val="dk1"/>
              </a:buClr>
              <a:buSzPct val="39285"/>
              <a:buFont typeface="Arial"/>
              <a:buNone/>
            </a:pPr>
            <a:r>
              <a:rPr b="1" lang="en-IN"/>
              <a:t>Univariate Analysis Findings</a:t>
            </a:r>
            <a:r>
              <a:rPr lang="en-IN"/>
              <a:t>: Highlight key observations from the distribution analysis, such as trends in salary distribution and gender representation in the dataset.</a:t>
            </a:r>
            <a:endParaRPr/>
          </a:p>
          <a:p>
            <a:pPr indent="-130810" lvl="0" marL="228600" rtl="0" algn="l">
              <a:spcBef>
                <a:spcPts val="1000"/>
              </a:spcBef>
              <a:spcAft>
                <a:spcPts val="0"/>
              </a:spcAft>
              <a:buClr>
                <a:schemeClr val="dk1"/>
              </a:buClr>
              <a:buSzPct val="39285"/>
              <a:buFont typeface="Arial"/>
              <a:buNone/>
            </a:pPr>
            <a:r>
              <a:rPr b="1" lang="en-IN"/>
              <a:t>Outlier Insights</a:t>
            </a:r>
            <a:r>
              <a:rPr lang="en-IN"/>
              <a:t>: Discuss specific outliers found and their potential impact on the analysis, such as high salary figures skewing the average salary data.</a:t>
            </a:r>
            <a:endParaRPr/>
          </a:p>
          <a:p>
            <a:pPr indent="-130810" lvl="0" marL="228600" rtl="0" algn="l">
              <a:spcBef>
                <a:spcPts val="1000"/>
              </a:spcBef>
              <a:spcAft>
                <a:spcPts val="0"/>
              </a:spcAft>
              <a:buClr>
                <a:schemeClr val="dk1"/>
              </a:buClr>
              <a:buSzPct val="39285"/>
              <a:buFont typeface="Arial"/>
              <a:buNone/>
            </a:pPr>
            <a:r>
              <a:rPr b="1" lang="en-IN"/>
              <a:t>Bivariate Analysis Highlights</a:t>
            </a:r>
            <a:r>
              <a:rPr lang="en-IN"/>
              <a:t>: Share insights from the relationship analysis, like the correlation between academic performance and salary.</a:t>
            </a:r>
            <a:endParaRPr/>
          </a:p>
          <a:p>
            <a:pPr indent="-130810" lvl="0" marL="228600" rtl="0" algn="l">
              <a:spcBef>
                <a:spcPts val="1000"/>
              </a:spcBef>
              <a:spcAft>
                <a:spcPts val="0"/>
              </a:spcAft>
              <a:buClr>
                <a:schemeClr val="dk1"/>
              </a:buClr>
              <a:buSzPct val="39285"/>
              <a:buFont typeface="Arial"/>
              <a:buNone/>
            </a:pPr>
            <a:r>
              <a:rPr b="1" lang="en-IN"/>
              <a:t>Statistical Testing Outcomes</a:t>
            </a:r>
            <a:r>
              <a:rPr lang="en-IN"/>
              <a:t>: Present the significant findings from statistical tests, including the chi-square test result indicating a dependence between gender and specialization.</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168a1d86a_0_11"/>
          <p:cNvSpPr txBox="1"/>
          <p:nvPr>
            <p:ph type="title"/>
          </p:nvPr>
        </p:nvSpPr>
        <p:spPr>
          <a:xfrm>
            <a:off x="208472"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Conclusions:</a:t>
            </a:r>
            <a:endParaRPr b="1">
              <a:solidFill>
                <a:srgbClr val="FF0000"/>
              </a:solidFill>
            </a:endParaRPr>
          </a:p>
        </p:txBody>
      </p:sp>
      <p:sp>
        <p:nvSpPr>
          <p:cNvPr id="129" name="Google Shape;129;g2c168a1d86a_0_11"/>
          <p:cNvSpPr txBox="1"/>
          <p:nvPr>
            <p:ph idx="1" type="body"/>
          </p:nvPr>
        </p:nvSpPr>
        <p:spPr>
          <a:xfrm>
            <a:off x="684880" y="1919030"/>
            <a:ext cx="10515600" cy="4351200"/>
          </a:xfrm>
          <a:prstGeom prst="rect">
            <a:avLst/>
          </a:prstGeom>
          <a:noFill/>
          <a:ln>
            <a:noFill/>
          </a:ln>
        </p:spPr>
        <p:txBody>
          <a:bodyPr anchorCtr="0" anchor="t" bIns="45700" lIns="91425" spcFirstLastPara="1" rIns="91425" wrap="square" tIns="45700">
            <a:normAutofit lnSpcReduction="20000"/>
          </a:bodyPr>
          <a:lstStyle/>
          <a:p>
            <a:pPr indent="-130810" lvl="0" marL="228600" rtl="0" algn="l">
              <a:spcBef>
                <a:spcPts val="1000"/>
              </a:spcBef>
              <a:spcAft>
                <a:spcPts val="0"/>
              </a:spcAft>
              <a:buClr>
                <a:schemeClr val="dk1"/>
              </a:buClr>
              <a:buSzPts val="1100"/>
              <a:buFont typeface="Arial"/>
              <a:buNone/>
            </a:pPr>
            <a:r>
              <a:rPr b="1" lang="en-IN"/>
              <a:t>Summary of Insights:</a:t>
            </a:r>
            <a:r>
              <a:rPr lang="en-IN"/>
              <a:t> Concisely summarize the key insights from the analysis, emphasizing the findings of a weak correlation between academic performance and salary, and the significant association between gender and specialization.</a:t>
            </a:r>
            <a:endParaRPr/>
          </a:p>
          <a:p>
            <a:pPr indent="-130810" lvl="0" marL="228600" rtl="0" algn="l">
              <a:spcBef>
                <a:spcPts val="1000"/>
              </a:spcBef>
              <a:spcAft>
                <a:spcPts val="0"/>
              </a:spcAft>
              <a:buClr>
                <a:schemeClr val="dk1"/>
              </a:buClr>
              <a:buSzPts val="1100"/>
              <a:buFont typeface="Arial"/>
              <a:buNone/>
            </a:pPr>
            <a:r>
              <a:rPr b="1" lang="en-IN"/>
              <a:t>Data Limitations: </a:t>
            </a:r>
            <a:r>
              <a:rPr lang="en-IN"/>
              <a:t>Acknowledge the limitations encountered during the analysis, particularly the dataset's lack of recent entries, and how it affected the ability to make certain conclusions.</a:t>
            </a:r>
            <a:endParaRPr/>
          </a:p>
          <a:p>
            <a:pPr indent="-130810" lvl="0" marL="228600" rtl="0" algn="l">
              <a:spcBef>
                <a:spcPts val="1000"/>
              </a:spcBef>
              <a:spcAft>
                <a:spcPts val="0"/>
              </a:spcAft>
              <a:buClr>
                <a:schemeClr val="dk1"/>
              </a:buClr>
              <a:buSzPts val="1100"/>
              <a:buFont typeface="Arial"/>
              <a:buNone/>
            </a:pPr>
            <a:r>
              <a:rPr b="1" lang="en-IN"/>
              <a:t>Implications of Findings: </a:t>
            </a:r>
            <a:r>
              <a:rPr lang="en-IN"/>
              <a:t>Discuss the broader implications of these findings for individuals in the tech industry, including how academic performance might play a role in career outcomes and the potential for gender preferences or biases in specialization choices.</a:t>
            </a:r>
            <a:endParaRPr/>
          </a:p>
          <a:p>
            <a:pPr indent="-13081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35" name="Google Shape;135;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