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5"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53E9-6254-0EA3-D5C4-87D5B7520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25981B-345E-ACC0-F21B-8A1604058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A83DC2-F625-9BDB-A653-6B86F92F4762}"/>
              </a:ext>
            </a:extLst>
          </p:cNvPr>
          <p:cNvSpPr>
            <a:spLocks noGrp="1"/>
          </p:cNvSpPr>
          <p:nvPr>
            <p:ph type="dt" sz="half" idx="10"/>
          </p:nvPr>
        </p:nvSpPr>
        <p:spPr/>
        <p:txBody>
          <a:bodyPr/>
          <a:lstStyle/>
          <a:p>
            <a:fld id="{3B1FF2A5-491E-4BC7-B35E-39E6D2D9623B}" type="datetimeFigureOut">
              <a:rPr lang="en-IN" smtClean="0"/>
              <a:t>12-05-2023</a:t>
            </a:fld>
            <a:endParaRPr lang="en-IN"/>
          </a:p>
        </p:txBody>
      </p:sp>
      <p:sp>
        <p:nvSpPr>
          <p:cNvPr id="5" name="Footer Placeholder 4">
            <a:extLst>
              <a:ext uri="{FF2B5EF4-FFF2-40B4-BE49-F238E27FC236}">
                <a16:creationId xmlns:a16="http://schemas.microsoft.com/office/drawing/2014/main" id="{602B04A6-ADA2-1A2E-423C-FAA4AE9B36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61E4F-325E-E476-D3BA-9F7B3773D896}"/>
              </a:ext>
            </a:extLst>
          </p:cNvPr>
          <p:cNvSpPr>
            <a:spLocks noGrp="1"/>
          </p:cNvSpPr>
          <p:nvPr>
            <p:ph type="sldNum" sz="quarter" idx="12"/>
          </p:nvPr>
        </p:nvSpPr>
        <p:spPr/>
        <p:txBody>
          <a:bodyPr/>
          <a:lstStyle/>
          <a:p>
            <a:fld id="{2289BD74-5251-404D-9F33-E78104A99A22}" type="slidenum">
              <a:rPr lang="en-IN" smtClean="0"/>
              <a:t>‹#›</a:t>
            </a:fld>
            <a:endParaRPr lang="en-IN"/>
          </a:p>
        </p:txBody>
      </p:sp>
    </p:spTree>
    <p:extLst>
      <p:ext uri="{BB962C8B-B14F-4D97-AF65-F5344CB8AC3E}">
        <p14:creationId xmlns:p14="http://schemas.microsoft.com/office/powerpoint/2010/main" val="116624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BDD5-3557-D4D8-3C93-6A79154FFE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1D4402-6A68-DD7C-3B15-9BF7F41F6D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E7BDA-E830-A00F-5060-92D7E1F549A0}"/>
              </a:ext>
            </a:extLst>
          </p:cNvPr>
          <p:cNvSpPr>
            <a:spLocks noGrp="1"/>
          </p:cNvSpPr>
          <p:nvPr>
            <p:ph type="dt" sz="half" idx="10"/>
          </p:nvPr>
        </p:nvSpPr>
        <p:spPr/>
        <p:txBody>
          <a:bodyPr/>
          <a:lstStyle/>
          <a:p>
            <a:fld id="{3B1FF2A5-491E-4BC7-B35E-39E6D2D9623B}" type="datetimeFigureOut">
              <a:rPr lang="en-IN" smtClean="0"/>
              <a:t>12-05-2023</a:t>
            </a:fld>
            <a:endParaRPr lang="en-IN"/>
          </a:p>
        </p:txBody>
      </p:sp>
      <p:sp>
        <p:nvSpPr>
          <p:cNvPr id="5" name="Footer Placeholder 4">
            <a:extLst>
              <a:ext uri="{FF2B5EF4-FFF2-40B4-BE49-F238E27FC236}">
                <a16:creationId xmlns:a16="http://schemas.microsoft.com/office/drawing/2014/main" id="{F6AF7BAE-5EBB-9659-BD5A-1110FB177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BAF5B8-C38B-7A91-B13C-DAC02469F8A5}"/>
              </a:ext>
            </a:extLst>
          </p:cNvPr>
          <p:cNvSpPr>
            <a:spLocks noGrp="1"/>
          </p:cNvSpPr>
          <p:nvPr>
            <p:ph type="sldNum" sz="quarter" idx="12"/>
          </p:nvPr>
        </p:nvSpPr>
        <p:spPr/>
        <p:txBody>
          <a:bodyPr/>
          <a:lstStyle/>
          <a:p>
            <a:fld id="{2289BD74-5251-404D-9F33-E78104A99A22}" type="slidenum">
              <a:rPr lang="en-IN" smtClean="0"/>
              <a:t>‹#›</a:t>
            </a:fld>
            <a:endParaRPr lang="en-IN"/>
          </a:p>
        </p:txBody>
      </p:sp>
    </p:spTree>
    <p:extLst>
      <p:ext uri="{BB962C8B-B14F-4D97-AF65-F5344CB8AC3E}">
        <p14:creationId xmlns:p14="http://schemas.microsoft.com/office/powerpoint/2010/main" val="163454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9E685-08FB-7C8F-DC05-76305A16F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522A60-C8B5-3DE6-446D-C820419C97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286BE-7A1F-409F-F17C-00F50E2DD462}"/>
              </a:ext>
            </a:extLst>
          </p:cNvPr>
          <p:cNvSpPr>
            <a:spLocks noGrp="1"/>
          </p:cNvSpPr>
          <p:nvPr>
            <p:ph type="dt" sz="half" idx="10"/>
          </p:nvPr>
        </p:nvSpPr>
        <p:spPr/>
        <p:txBody>
          <a:bodyPr/>
          <a:lstStyle/>
          <a:p>
            <a:fld id="{3B1FF2A5-491E-4BC7-B35E-39E6D2D9623B}" type="datetimeFigureOut">
              <a:rPr lang="en-IN" smtClean="0"/>
              <a:t>12-05-2023</a:t>
            </a:fld>
            <a:endParaRPr lang="en-IN"/>
          </a:p>
        </p:txBody>
      </p:sp>
      <p:sp>
        <p:nvSpPr>
          <p:cNvPr id="5" name="Footer Placeholder 4">
            <a:extLst>
              <a:ext uri="{FF2B5EF4-FFF2-40B4-BE49-F238E27FC236}">
                <a16:creationId xmlns:a16="http://schemas.microsoft.com/office/drawing/2014/main" id="{661AE54E-85F8-A0EB-77C7-D1260F8BEF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886E30-B279-CCF2-AF68-612FBB315715}"/>
              </a:ext>
            </a:extLst>
          </p:cNvPr>
          <p:cNvSpPr>
            <a:spLocks noGrp="1"/>
          </p:cNvSpPr>
          <p:nvPr>
            <p:ph type="sldNum" sz="quarter" idx="12"/>
          </p:nvPr>
        </p:nvSpPr>
        <p:spPr/>
        <p:txBody>
          <a:bodyPr/>
          <a:lstStyle/>
          <a:p>
            <a:fld id="{2289BD74-5251-404D-9F33-E78104A99A22}" type="slidenum">
              <a:rPr lang="en-IN" smtClean="0"/>
              <a:t>‹#›</a:t>
            </a:fld>
            <a:endParaRPr lang="en-IN"/>
          </a:p>
        </p:txBody>
      </p:sp>
    </p:spTree>
    <p:extLst>
      <p:ext uri="{BB962C8B-B14F-4D97-AF65-F5344CB8AC3E}">
        <p14:creationId xmlns:p14="http://schemas.microsoft.com/office/powerpoint/2010/main" val="244368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0B72-331D-E8A6-67A1-D4C188DC4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489EC3-1AA8-4127-35E6-FEDBED0B2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560C94-BC93-C4DF-9DE0-F81F8A3E184B}"/>
              </a:ext>
            </a:extLst>
          </p:cNvPr>
          <p:cNvSpPr>
            <a:spLocks noGrp="1"/>
          </p:cNvSpPr>
          <p:nvPr>
            <p:ph type="dt" sz="half" idx="10"/>
          </p:nvPr>
        </p:nvSpPr>
        <p:spPr/>
        <p:txBody>
          <a:bodyPr/>
          <a:lstStyle/>
          <a:p>
            <a:fld id="{3B1FF2A5-491E-4BC7-B35E-39E6D2D9623B}" type="datetimeFigureOut">
              <a:rPr lang="en-IN" smtClean="0"/>
              <a:t>12-05-2023</a:t>
            </a:fld>
            <a:endParaRPr lang="en-IN"/>
          </a:p>
        </p:txBody>
      </p:sp>
      <p:sp>
        <p:nvSpPr>
          <p:cNvPr id="5" name="Footer Placeholder 4">
            <a:extLst>
              <a:ext uri="{FF2B5EF4-FFF2-40B4-BE49-F238E27FC236}">
                <a16:creationId xmlns:a16="http://schemas.microsoft.com/office/drawing/2014/main" id="{7863E003-A209-C848-DE5D-813BFDCA2B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77F36-8C97-5A04-19B0-844E7B56146E}"/>
              </a:ext>
            </a:extLst>
          </p:cNvPr>
          <p:cNvSpPr>
            <a:spLocks noGrp="1"/>
          </p:cNvSpPr>
          <p:nvPr>
            <p:ph type="sldNum" sz="quarter" idx="12"/>
          </p:nvPr>
        </p:nvSpPr>
        <p:spPr/>
        <p:txBody>
          <a:bodyPr/>
          <a:lstStyle/>
          <a:p>
            <a:fld id="{2289BD74-5251-404D-9F33-E78104A99A22}" type="slidenum">
              <a:rPr lang="en-IN" smtClean="0"/>
              <a:t>‹#›</a:t>
            </a:fld>
            <a:endParaRPr lang="en-IN"/>
          </a:p>
        </p:txBody>
      </p:sp>
    </p:spTree>
    <p:extLst>
      <p:ext uri="{BB962C8B-B14F-4D97-AF65-F5344CB8AC3E}">
        <p14:creationId xmlns:p14="http://schemas.microsoft.com/office/powerpoint/2010/main" val="348495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A69A-3020-BE68-E269-32BC6EF3D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D76F7F-3D20-F515-C16A-5741675F5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99EEA0-C71D-40A0-0C39-495589785FDC}"/>
              </a:ext>
            </a:extLst>
          </p:cNvPr>
          <p:cNvSpPr>
            <a:spLocks noGrp="1"/>
          </p:cNvSpPr>
          <p:nvPr>
            <p:ph type="dt" sz="half" idx="10"/>
          </p:nvPr>
        </p:nvSpPr>
        <p:spPr/>
        <p:txBody>
          <a:bodyPr/>
          <a:lstStyle/>
          <a:p>
            <a:fld id="{3B1FF2A5-491E-4BC7-B35E-39E6D2D9623B}" type="datetimeFigureOut">
              <a:rPr lang="en-IN" smtClean="0"/>
              <a:t>12-05-2023</a:t>
            </a:fld>
            <a:endParaRPr lang="en-IN"/>
          </a:p>
        </p:txBody>
      </p:sp>
      <p:sp>
        <p:nvSpPr>
          <p:cNvPr id="5" name="Footer Placeholder 4">
            <a:extLst>
              <a:ext uri="{FF2B5EF4-FFF2-40B4-BE49-F238E27FC236}">
                <a16:creationId xmlns:a16="http://schemas.microsoft.com/office/drawing/2014/main" id="{ABBEC4BA-B960-43B8-3148-BDE625D5A4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BCE363-0ABF-B61D-7661-CDCAB7C1B0A7}"/>
              </a:ext>
            </a:extLst>
          </p:cNvPr>
          <p:cNvSpPr>
            <a:spLocks noGrp="1"/>
          </p:cNvSpPr>
          <p:nvPr>
            <p:ph type="sldNum" sz="quarter" idx="12"/>
          </p:nvPr>
        </p:nvSpPr>
        <p:spPr/>
        <p:txBody>
          <a:bodyPr/>
          <a:lstStyle/>
          <a:p>
            <a:fld id="{2289BD74-5251-404D-9F33-E78104A99A22}" type="slidenum">
              <a:rPr lang="en-IN" smtClean="0"/>
              <a:t>‹#›</a:t>
            </a:fld>
            <a:endParaRPr lang="en-IN"/>
          </a:p>
        </p:txBody>
      </p:sp>
    </p:spTree>
    <p:extLst>
      <p:ext uri="{BB962C8B-B14F-4D97-AF65-F5344CB8AC3E}">
        <p14:creationId xmlns:p14="http://schemas.microsoft.com/office/powerpoint/2010/main" val="1272767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9D9A-3BE1-6A99-170C-9E4F422F7C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4B9575-FCEC-BF33-FD9F-0AA3FBD678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CC464F-B2C7-5EBC-9D50-47C889FCB2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50C679-6C48-3D14-CDE2-A176FACBA6E5}"/>
              </a:ext>
            </a:extLst>
          </p:cNvPr>
          <p:cNvSpPr>
            <a:spLocks noGrp="1"/>
          </p:cNvSpPr>
          <p:nvPr>
            <p:ph type="dt" sz="half" idx="10"/>
          </p:nvPr>
        </p:nvSpPr>
        <p:spPr/>
        <p:txBody>
          <a:bodyPr/>
          <a:lstStyle/>
          <a:p>
            <a:fld id="{3B1FF2A5-491E-4BC7-B35E-39E6D2D9623B}" type="datetimeFigureOut">
              <a:rPr lang="en-IN" smtClean="0"/>
              <a:t>12-05-2023</a:t>
            </a:fld>
            <a:endParaRPr lang="en-IN"/>
          </a:p>
        </p:txBody>
      </p:sp>
      <p:sp>
        <p:nvSpPr>
          <p:cNvPr id="6" name="Footer Placeholder 5">
            <a:extLst>
              <a:ext uri="{FF2B5EF4-FFF2-40B4-BE49-F238E27FC236}">
                <a16:creationId xmlns:a16="http://schemas.microsoft.com/office/drawing/2014/main" id="{BC3A4E41-9A11-9071-C247-85D5390BF6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9386B5-20AF-5C29-851D-BD0CE16F2E16}"/>
              </a:ext>
            </a:extLst>
          </p:cNvPr>
          <p:cNvSpPr>
            <a:spLocks noGrp="1"/>
          </p:cNvSpPr>
          <p:nvPr>
            <p:ph type="sldNum" sz="quarter" idx="12"/>
          </p:nvPr>
        </p:nvSpPr>
        <p:spPr/>
        <p:txBody>
          <a:bodyPr/>
          <a:lstStyle/>
          <a:p>
            <a:fld id="{2289BD74-5251-404D-9F33-E78104A99A22}" type="slidenum">
              <a:rPr lang="en-IN" smtClean="0"/>
              <a:t>‹#›</a:t>
            </a:fld>
            <a:endParaRPr lang="en-IN"/>
          </a:p>
        </p:txBody>
      </p:sp>
    </p:spTree>
    <p:extLst>
      <p:ext uri="{BB962C8B-B14F-4D97-AF65-F5344CB8AC3E}">
        <p14:creationId xmlns:p14="http://schemas.microsoft.com/office/powerpoint/2010/main" val="65357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9E056-6C5D-CD31-E37A-64E75D932B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F61FA3-86D9-B32F-5D9F-5C0F98C9D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E77CD5-85EE-4CD9-D669-1BEE39A4EE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93A6DE-7A05-66FD-3D50-DB2264F7A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4ACDBD-EEEF-CC8E-2E51-6C86268585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E55E9D-D41D-8BB9-BDAB-EB17EDC914A3}"/>
              </a:ext>
            </a:extLst>
          </p:cNvPr>
          <p:cNvSpPr>
            <a:spLocks noGrp="1"/>
          </p:cNvSpPr>
          <p:nvPr>
            <p:ph type="dt" sz="half" idx="10"/>
          </p:nvPr>
        </p:nvSpPr>
        <p:spPr/>
        <p:txBody>
          <a:bodyPr/>
          <a:lstStyle/>
          <a:p>
            <a:fld id="{3B1FF2A5-491E-4BC7-B35E-39E6D2D9623B}" type="datetimeFigureOut">
              <a:rPr lang="en-IN" smtClean="0"/>
              <a:t>12-05-2023</a:t>
            </a:fld>
            <a:endParaRPr lang="en-IN"/>
          </a:p>
        </p:txBody>
      </p:sp>
      <p:sp>
        <p:nvSpPr>
          <p:cNvPr id="8" name="Footer Placeholder 7">
            <a:extLst>
              <a:ext uri="{FF2B5EF4-FFF2-40B4-BE49-F238E27FC236}">
                <a16:creationId xmlns:a16="http://schemas.microsoft.com/office/drawing/2014/main" id="{ECA14035-DA4F-3C4A-F529-84D2801B5F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507704-F535-1187-2DEC-6E601832570B}"/>
              </a:ext>
            </a:extLst>
          </p:cNvPr>
          <p:cNvSpPr>
            <a:spLocks noGrp="1"/>
          </p:cNvSpPr>
          <p:nvPr>
            <p:ph type="sldNum" sz="quarter" idx="12"/>
          </p:nvPr>
        </p:nvSpPr>
        <p:spPr/>
        <p:txBody>
          <a:bodyPr/>
          <a:lstStyle/>
          <a:p>
            <a:fld id="{2289BD74-5251-404D-9F33-E78104A99A22}" type="slidenum">
              <a:rPr lang="en-IN" smtClean="0"/>
              <a:t>‹#›</a:t>
            </a:fld>
            <a:endParaRPr lang="en-IN"/>
          </a:p>
        </p:txBody>
      </p:sp>
    </p:spTree>
    <p:extLst>
      <p:ext uri="{BB962C8B-B14F-4D97-AF65-F5344CB8AC3E}">
        <p14:creationId xmlns:p14="http://schemas.microsoft.com/office/powerpoint/2010/main" val="56170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72F6-2D98-016C-0082-D5DCD14B93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2EE9AC-9AA4-9453-63B4-E2AE3699EABC}"/>
              </a:ext>
            </a:extLst>
          </p:cNvPr>
          <p:cNvSpPr>
            <a:spLocks noGrp="1"/>
          </p:cNvSpPr>
          <p:nvPr>
            <p:ph type="dt" sz="half" idx="10"/>
          </p:nvPr>
        </p:nvSpPr>
        <p:spPr/>
        <p:txBody>
          <a:bodyPr/>
          <a:lstStyle/>
          <a:p>
            <a:fld id="{3B1FF2A5-491E-4BC7-B35E-39E6D2D9623B}" type="datetimeFigureOut">
              <a:rPr lang="en-IN" smtClean="0"/>
              <a:t>12-05-2023</a:t>
            </a:fld>
            <a:endParaRPr lang="en-IN"/>
          </a:p>
        </p:txBody>
      </p:sp>
      <p:sp>
        <p:nvSpPr>
          <p:cNvPr id="4" name="Footer Placeholder 3">
            <a:extLst>
              <a:ext uri="{FF2B5EF4-FFF2-40B4-BE49-F238E27FC236}">
                <a16:creationId xmlns:a16="http://schemas.microsoft.com/office/drawing/2014/main" id="{3B9C44B9-B01B-2A40-5CD5-FDEC186828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147B9D-F754-B0E1-EAA5-551B5E6772EB}"/>
              </a:ext>
            </a:extLst>
          </p:cNvPr>
          <p:cNvSpPr>
            <a:spLocks noGrp="1"/>
          </p:cNvSpPr>
          <p:nvPr>
            <p:ph type="sldNum" sz="quarter" idx="12"/>
          </p:nvPr>
        </p:nvSpPr>
        <p:spPr/>
        <p:txBody>
          <a:bodyPr/>
          <a:lstStyle/>
          <a:p>
            <a:fld id="{2289BD74-5251-404D-9F33-E78104A99A22}" type="slidenum">
              <a:rPr lang="en-IN" smtClean="0"/>
              <a:t>‹#›</a:t>
            </a:fld>
            <a:endParaRPr lang="en-IN"/>
          </a:p>
        </p:txBody>
      </p:sp>
    </p:spTree>
    <p:extLst>
      <p:ext uri="{BB962C8B-B14F-4D97-AF65-F5344CB8AC3E}">
        <p14:creationId xmlns:p14="http://schemas.microsoft.com/office/powerpoint/2010/main" val="393702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A61FE8-915F-35E1-FA33-CEA40EE4B5AD}"/>
              </a:ext>
            </a:extLst>
          </p:cNvPr>
          <p:cNvSpPr>
            <a:spLocks noGrp="1"/>
          </p:cNvSpPr>
          <p:nvPr>
            <p:ph type="dt" sz="half" idx="10"/>
          </p:nvPr>
        </p:nvSpPr>
        <p:spPr/>
        <p:txBody>
          <a:bodyPr/>
          <a:lstStyle/>
          <a:p>
            <a:fld id="{3B1FF2A5-491E-4BC7-B35E-39E6D2D9623B}" type="datetimeFigureOut">
              <a:rPr lang="en-IN" smtClean="0"/>
              <a:t>12-05-2023</a:t>
            </a:fld>
            <a:endParaRPr lang="en-IN"/>
          </a:p>
        </p:txBody>
      </p:sp>
      <p:sp>
        <p:nvSpPr>
          <p:cNvPr id="3" name="Footer Placeholder 2">
            <a:extLst>
              <a:ext uri="{FF2B5EF4-FFF2-40B4-BE49-F238E27FC236}">
                <a16:creationId xmlns:a16="http://schemas.microsoft.com/office/drawing/2014/main" id="{16BF22EB-1CAC-DFF4-7182-9AF07C948C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06941E-57E6-9308-605D-184BC429CFB4}"/>
              </a:ext>
            </a:extLst>
          </p:cNvPr>
          <p:cNvSpPr>
            <a:spLocks noGrp="1"/>
          </p:cNvSpPr>
          <p:nvPr>
            <p:ph type="sldNum" sz="quarter" idx="12"/>
          </p:nvPr>
        </p:nvSpPr>
        <p:spPr/>
        <p:txBody>
          <a:bodyPr/>
          <a:lstStyle/>
          <a:p>
            <a:fld id="{2289BD74-5251-404D-9F33-E78104A99A22}" type="slidenum">
              <a:rPr lang="en-IN" smtClean="0"/>
              <a:t>‹#›</a:t>
            </a:fld>
            <a:endParaRPr lang="en-IN"/>
          </a:p>
        </p:txBody>
      </p:sp>
    </p:spTree>
    <p:extLst>
      <p:ext uri="{BB962C8B-B14F-4D97-AF65-F5344CB8AC3E}">
        <p14:creationId xmlns:p14="http://schemas.microsoft.com/office/powerpoint/2010/main" val="70262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188F-844B-38BC-08CF-90BB6547A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B4560D-1420-9502-88A4-F780C21BD0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FAC45A-FA96-321C-6E7C-850281F6D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99B5C-A9D7-BFFB-4CC4-749667630D34}"/>
              </a:ext>
            </a:extLst>
          </p:cNvPr>
          <p:cNvSpPr>
            <a:spLocks noGrp="1"/>
          </p:cNvSpPr>
          <p:nvPr>
            <p:ph type="dt" sz="half" idx="10"/>
          </p:nvPr>
        </p:nvSpPr>
        <p:spPr/>
        <p:txBody>
          <a:bodyPr/>
          <a:lstStyle/>
          <a:p>
            <a:fld id="{3B1FF2A5-491E-4BC7-B35E-39E6D2D9623B}" type="datetimeFigureOut">
              <a:rPr lang="en-IN" smtClean="0"/>
              <a:t>12-05-2023</a:t>
            </a:fld>
            <a:endParaRPr lang="en-IN"/>
          </a:p>
        </p:txBody>
      </p:sp>
      <p:sp>
        <p:nvSpPr>
          <p:cNvPr id="6" name="Footer Placeholder 5">
            <a:extLst>
              <a:ext uri="{FF2B5EF4-FFF2-40B4-BE49-F238E27FC236}">
                <a16:creationId xmlns:a16="http://schemas.microsoft.com/office/drawing/2014/main" id="{96608667-061C-7655-2481-9CEBE8F578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CB4682-4B21-9971-7C98-02B31E852E4F}"/>
              </a:ext>
            </a:extLst>
          </p:cNvPr>
          <p:cNvSpPr>
            <a:spLocks noGrp="1"/>
          </p:cNvSpPr>
          <p:nvPr>
            <p:ph type="sldNum" sz="quarter" idx="12"/>
          </p:nvPr>
        </p:nvSpPr>
        <p:spPr/>
        <p:txBody>
          <a:bodyPr/>
          <a:lstStyle/>
          <a:p>
            <a:fld id="{2289BD74-5251-404D-9F33-E78104A99A22}" type="slidenum">
              <a:rPr lang="en-IN" smtClean="0"/>
              <a:t>‹#›</a:t>
            </a:fld>
            <a:endParaRPr lang="en-IN"/>
          </a:p>
        </p:txBody>
      </p:sp>
    </p:spTree>
    <p:extLst>
      <p:ext uri="{BB962C8B-B14F-4D97-AF65-F5344CB8AC3E}">
        <p14:creationId xmlns:p14="http://schemas.microsoft.com/office/powerpoint/2010/main" val="144014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7991-E469-0E5D-2D47-E69B8A79B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57E416-734A-8260-88E2-0DAA14D78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374DDA-F16B-4BA9-1EF0-EF39A0C4F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FDDA-AD3E-77F3-8EC9-2C97E4609FE0}"/>
              </a:ext>
            </a:extLst>
          </p:cNvPr>
          <p:cNvSpPr>
            <a:spLocks noGrp="1"/>
          </p:cNvSpPr>
          <p:nvPr>
            <p:ph type="dt" sz="half" idx="10"/>
          </p:nvPr>
        </p:nvSpPr>
        <p:spPr/>
        <p:txBody>
          <a:bodyPr/>
          <a:lstStyle/>
          <a:p>
            <a:fld id="{3B1FF2A5-491E-4BC7-B35E-39E6D2D9623B}" type="datetimeFigureOut">
              <a:rPr lang="en-IN" smtClean="0"/>
              <a:t>12-05-2023</a:t>
            </a:fld>
            <a:endParaRPr lang="en-IN"/>
          </a:p>
        </p:txBody>
      </p:sp>
      <p:sp>
        <p:nvSpPr>
          <p:cNvPr id="6" name="Footer Placeholder 5">
            <a:extLst>
              <a:ext uri="{FF2B5EF4-FFF2-40B4-BE49-F238E27FC236}">
                <a16:creationId xmlns:a16="http://schemas.microsoft.com/office/drawing/2014/main" id="{B7199154-6372-EBE7-6941-952607C6BF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3E95FB-78CC-F6CC-C912-2254D15D429F}"/>
              </a:ext>
            </a:extLst>
          </p:cNvPr>
          <p:cNvSpPr>
            <a:spLocks noGrp="1"/>
          </p:cNvSpPr>
          <p:nvPr>
            <p:ph type="sldNum" sz="quarter" idx="12"/>
          </p:nvPr>
        </p:nvSpPr>
        <p:spPr/>
        <p:txBody>
          <a:bodyPr/>
          <a:lstStyle/>
          <a:p>
            <a:fld id="{2289BD74-5251-404D-9F33-E78104A99A22}" type="slidenum">
              <a:rPr lang="en-IN" smtClean="0"/>
              <a:t>‹#›</a:t>
            </a:fld>
            <a:endParaRPr lang="en-IN"/>
          </a:p>
        </p:txBody>
      </p:sp>
    </p:spTree>
    <p:extLst>
      <p:ext uri="{BB962C8B-B14F-4D97-AF65-F5344CB8AC3E}">
        <p14:creationId xmlns:p14="http://schemas.microsoft.com/office/powerpoint/2010/main" val="185174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0F0326-AA21-119C-6E3A-1191FE8EC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70BB92-A4A3-A26C-FA56-D95522C5A6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BDCFCD-FC2C-7F01-7F82-684990957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FF2A5-491E-4BC7-B35E-39E6D2D9623B}" type="datetimeFigureOut">
              <a:rPr lang="en-IN" smtClean="0"/>
              <a:t>12-05-2023</a:t>
            </a:fld>
            <a:endParaRPr lang="en-IN"/>
          </a:p>
        </p:txBody>
      </p:sp>
      <p:sp>
        <p:nvSpPr>
          <p:cNvPr id="5" name="Footer Placeholder 4">
            <a:extLst>
              <a:ext uri="{FF2B5EF4-FFF2-40B4-BE49-F238E27FC236}">
                <a16:creationId xmlns:a16="http://schemas.microsoft.com/office/drawing/2014/main" id="{B5FB4643-9E97-F4A9-131B-2071B8B58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135BC8-4F1E-615E-5155-D627BF96B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9BD74-5251-404D-9F33-E78104A99A22}" type="slidenum">
              <a:rPr lang="en-IN" smtClean="0"/>
              <a:t>‹#›</a:t>
            </a:fld>
            <a:endParaRPr lang="en-IN"/>
          </a:p>
        </p:txBody>
      </p:sp>
    </p:spTree>
    <p:extLst>
      <p:ext uri="{BB962C8B-B14F-4D97-AF65-F5344CB8AC3E}">
        <p14:creationId xmlns:p14="http://schemas.microsoft.com/office/powerpoint/2010/main" val="402839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4B5AC99-D3FC-4B7E-67E2-F601A2FB720D}"/>
              </a:ext>
            </a:extLst>
          </p:cNvPr>
          <p:cNvPicPr>
            <a:picLocks noChangeAspect="1"/>
          </p:cNvPicPr>
          <p:nvPr/>
        </p:nvPicPr>
        <p:blipFill rotWithShape="1">
          <a:blip r:embed="rId2"/>
          <a:srcRect l="5473" t="10098" r="3616" b="-2"/>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4622B5-4EF3-ECC8-257A-99736C93796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OBJECT DETECTION USING DEEP LEARNING</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535C2DD-E42B-D67B-1663-A5BC38694B66}"/>
              </a:ext>
            </a:extLst>
          </p:cNvPr>
          <p:cNvSpPr txBox="1"/>
          <p:nvPr/>
        </p:nvSpPr>
        <p:spPr>
          <a:xfrm>
            <a:off x="408969" y="4658264"/>
            <a:ext cx="3748962"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Team Member:</a:t>
            </a:r>
          </a:p>
          <a:p>
            <a:r>
              <a:rPr lang="en-IN" dirty="0">
                <a:latin typeface="Times New Roman" panose="02020603050405020304" pitchFamily="18" charset="0"/>
                <a:cs typeface="Times New Roman" panose="02020603050405020304" pitchFamily="18" charset="0"/>
              </a:rPr>
              <a:t>Saksham Yadav [RA2011033010156]</a:t>
            </a:r>
          </a:p>
          <a:p>
            <a:r>
              <a:rPr lang="en-IN" dirty="0">
                <a:latin typeface="Times New Roman" panose="02020603050405020304" pitchFamily="18" charset="0"/>
                <a:cs typeface="Times New Roman" panose="02020603050405020304" pitchFamily="18" charset="0"/>
              </a:rPr>
              <a:t>Karthik </a:t>
            </a:r>
            <a:r>
              <a:rPr lang="en-IN" dirty="0" err="1">
                <a:latin typeface="Times New Roman" panose="02020603050405020304" pitchFamily="18" charset="0"/>
                <a:cs typeface="Times New Roman" panose="02020603050405020304" pitchFamily="18" charset="0"/>
              </a:rPr>
              <a:t>Panicker</a:t>
            </a:r>
            <a:r>
              <a:rPr lang="en-IN" dirty="0">
                <a:latin typeface="Times New Roman" panose="02020603050405020304" pitchFamily="18" charset="0"/>
                <a:cs typeface="Times New Roman" panose="02020603050405020304" pitchFamily="18" charset="0"/>
              </a:rPr>
              <a:t> [RA2011033010159]</a:t>
            </a:r>
          </a:p>
          <a:p>
            <a:r>
              <a:rPr lang="en-IN" dirty="0">
                <a:latin typeface="Times New Roman" panose="02020603050405020304" pitchFamily="18" charset="0"/>
                <a:cs typeface="Times New Roman" panose="02020603050405020304" pitchFamily="18" charset="0"/>
              </a:rPr>
              <a:t>Aditya Akshat [RA2011033010170]</a:t>
            </a:r>
          </a:p>
        </p:txBody>
      </p:sp>
    </p:spTree>
    <p:extLst>
      <p:ext uri="{BB962C8B-B14F-4D97-AF65-F5344CB8AC3E}">
        <p14:creationId xmlns:p14="http://schemas.microsoft.com/office/powerpoint/2010/main" val="239219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0D8127-C085-67CA-1B50-8964A629BB46}"/>
              </a:ext>
            </a:extLst>
          </p:cNvPr>
          <p:cNvSpPr>
            <a:spLocks noGrp="1"/>
          </p:cNvSpPr>
          <p:nvPr>
            <p:ph type="title"/>
          </p:nvPr>
        </p:nvSpPr>
        <p:spPr>
          <a:xfrm>
            <a:off x="2324509" y="1078956"/>
            <a:ext cx="7539582" cy="3542045"/>
          </a:xfrm>
        </p:spPr>
        <p:txBody>
          <a:bodyPr vert="horz" lIns="91440" tIns="45720" rIns="91440" bIns="45720" rtlCol="0" anchor="b">
            <a:normAutofit/>
          </a:bodyPr>
          <a:lstStyle/>
          <a:p>
            <a:r>
              <a:rPr lang="en-US" sz="11500" b="1" kern="1200" dirty="0">
                <a:solidFill>
                  <a:schemeClr val="tx1"/>
                </a:solidFill>
                <a:latin typeface="+mn-lt"/>
                <a:ea typeface="+mj-ea"/>
                <a:cs typeface="+mj-cs"/>
              </a:rPr>
              <a:t>THANK YOU</a:t>
            </a:r>
          </a:p>
        </p:txBody>
      </p:sp>
      <p:sp>
        <p:nvSpPr>
          <p:cNvPr id="3" name="TextBox 2">
            <a:extLst>
              <a:ext uri="{FF2B5EF4-FFF2-40B4-BE49-F238E27FC236}">
                <a16:creationId xmlns:a16="http://schemas.microsoft.com/office/drawing/2014/main" id="{B5DCD6C5-3E54-11DA-D41F-863C0DF94183}"/>
              </a:ext>
            </a:extLst>
          </p:cNvPr>
          <p:cNvSpPr txBox="1"/>
          <p:nvPr/>
        </p:nvSpPr>
        <p:spPr>
          <a:xfrm>
            <a:off x="4316658" y="4274039"/>
            <a:ext cx="3291840" cy="276999"/>
          </a:xfrm>
          <a:prstGeom prst="rect">
            <a:avLst/>
          </a:prstGeom>
          <a:noFill/>
        </p:spPr>
        <p:txBody>
          <a:bodyPr wrap="square" rtlCol="0">
            <a:spAutoFit/>
          </a:bodyPr>
          <a:lstStyle/>
          <a:p>
            <a:r>
              <a:rPr lang="en-IN" sz="1200" dirty="0">
                <a:solidFill>
                  <a:schemeClr val="bg1">
                    <a:lumMod val="65000"/>
                  </a:schemeClr>
                </a:solidFill>
              </a:rPr>
              <a:t>GITHUB : https://github.com/Kushak-S/ai_project</a:t>
            </a:r>
          </a:p>
        </p:txBody>
      </p:sp>
    </p:spTree>
    <p:extLst>
      <p:ext uri="{BB962C8B-B14F-4D97-AF65-F5344CB8AC3E}">
        <p14:creationId xmlns:p14="http://schemas.microsoft.com/office/powerpoint/2010/main" val="31997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5C938F0-0B5F-8512-1C60-0A8338F8413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Lst>
          </a:blip>
          <a:srcRect t="9091" r="23298"/>
          <a:stretch/>
        </p:blipFill>
        <p:spPr>
          <a:xfrm>
            <a:off x="3523488" y="10"/>
            <a:ext cx="8668512" cy="6857990"/>
          </a:xfrm>
          <a:prstGeom prst="rect">
            <a:avLst/>
          </a:prstGeom>
        </p:spPr>
      </p:pic>
      <p:sp>
        <p:nvSpPr>
          <p:cNvPr id="70" name="Rectangle 6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85621D-8AB9-97D9-FF61-146C2A1DA9A1}"/>
              </a:ext>
            </a:extLst>
          </p:cNvPr>
          <p:cNvSpPr>
            <a:spLocks noGrp="1"/>
          </p:cNvSpPr>
          <p:nvPr>
            <p:ph type="ctrTitle"/>
          </p:nvPr>
        </p:nvSpPr>
        <p:spPr>
          <a:xfrm>
            <a:off x="501251" y="927215"/>
            <a:ext cx="3868295" cy="897497"/>
          </a:xfrm>
        </p:spPr>
        <p:txBody>
          <a:bodyPr anchor="b">
            <a:normAutofit/>
          </a:bodyPr>
          <a:lstStyle/>
          <a:p>
            <a:pPr algn="l"/>
            <a:r>
              <a:rPr lang="en-IN" sz="4800" dirty="0">
                <a:solidFill>
                  <a:schemeClr val="accent2"/>
                </a:solidFill>
              </a:rPr>
              <a:t>ABSTRACT</a:t>
            </a:r>
          </a:p>
        </p:txBody>
      </p:sp>
      <p:sp>
        <p:nvSpPr>
          <p:cNvPr id="4" name="Rectangle 1">
            <a:extLst>
              <a:ext uri="{FF2B5EF4-FFF2-40B4-BE49-F238E27FC236}">
                <a16:creationId xmlns:a16="http://schemas.microsoft.com/office/drawing/2014/main" id="{B8E7C905-D94F-AE69-C5BE-D24050F2C876}"/>
              </a:ext>
            </a:extLst>
          </p:cNvPr>
          <p:cNvSpPr>
            <a:spLocks noGrp="1" noChangeArrowheads="1"/>
          </p:cNvSpPr>
          <p:nvPr>
            <p:ph type="subTitle" idx="1"/>
          </p:nvPr>
        </p:nvSpPr>
        <p:spPr bwMode="auto">
          <a:xfrm>
            <a:off x="501251" y="1762966"/>
            <a:ext cx="5027352" cy="280224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Söhne"/>
              </a:rPr>
              <a:t>This report examines Inception, a powerful convolutional neural network for object detection in images. Inception's unique architecture allows it to extract features at different levels of abstraction, improving its performance. Our project showcases Inception's potential for real-world applications in various fields, providing valuable insights for researchers and practitioners.</a:t>
            </a:r>
          </a:p>
          <a:p>
            <a:pPr marL="0" marR="0" lvl="0" indent="0" algn="l" defTabSz="914400" rtl="0" eaLnBrk="0" fontAlgn="base" latinLnBrk="0" hangingPunct="0">
              <a:spcBef>
                <a:spcPct val="0"/>
              </a:spcBef>
              <a:spcAft>
                <a:spcPts val="600"/>
              </a:spcAft>
              <a:buClrTx/>
              <a:buSzTx/>
              <a:buFontTx/>
              <a:buNone/>
              <a:tabLst/>
            </a:pPr>
            <a:br>
              <a:rPr kumimoji="0" lang="en-US" altLang="en-US" sz="2000" b="0" i="0" u="none" strike="noStrike" cap="none" normalizeH="0" baseline="0" dirty="0">
                <a:ln>
                  <a:noFill/>
                </a:ln>
                <a:effectLst/>
              </a:rPr>
            </a:br>
            <a:endParaRPr kumimoji="0" lang="en-US" altLang="en-US" sz="2000" b="0" i="0" u="none" strike="noStrike" cap="none" normalizeH="0" baseline="0" dirty="0">
              <a:ln>
                <a:noFill/>
              </a:ln>
              <a:effectLst/>
              <a:latin typeface="Arial" panose="020B0604020202020204" pitchFamily="34" charset="0"/>
            </a:endParaRPr>
          </a:p>
        </p:txBody>
      </p:sp>
      <p:sp>
        <p:nvSpPr>
          <p:cNvPr id="72" name="Rectangle 7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4" name="Rectangle 7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839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700"/>
                                        <p:tgtEl>
                                          <p:spTgt spid="4">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ack dots connected through lings to build a network">
            <a:extLst>
              <a:ext uri="{FF2B5EF4-FFF2-40B4-BE49-F238E27FC236}">
                <a16:creationId xmlns:a16="http://schemas.microsoft.com/office/drawing/2014/main" id="{5FAE78C8-1520-F2D0-30B2-61541D47F024}"/>
              </a:ext>
            </a:extLst>
          </p:cNvPr>
          <p:cNvPicPr>
            <a:picLocks noChangeAspect="1"/>
          </p:cNvPicPr>
          <p:nvPr/>
        </p:nvPicPr>
        <p:blipFill rotWithShape="1">
          <a:blip r:embed="rId2"/>
          <a:srcRect l="17163" t="6484" r="16346" b="-1"/>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471502-61CB-A630-E85D-9941B45F6056}"/>
              </a:ext>
            </a:extLst>
          </p:cNvPr>
          <p:cNvSpPr>
            <a:spLocks noGrp="1"/>
          </p:cNvSpPr>
          <p:nvPr>
            <p:ph type="ctrTitle"/>
          </p:nvPr>
        </p:nvSpPr>
        <p:spPr>
          <a:xfrm>
            <a:off x="446578" y="958066"/>
            <a:ext cx="3977641" cy="879210"/>
          </a:xfrm>
        </p:spPr>
        <p:txBody>
          <a:bodyPr anchor="b">
            <a:normAutofit/>
          </a:bodyPr>
          <a:lstStyle/>
          <a:p>
            <a:pPr algn="l"/>
            <a:r>
              <a:rPr lang="en-IN" sz="4400" dirty="0">
                <a:solidFill>
                  <a:schemeClr val="accent2"/>
                </a:solidFill>
              </a:rPr>
              <a:t>INTRODUCTION</a:t>
            </a:r>
          </a:p>
        </p:txBody>
      </p:sp>
      <p:sp>
        <p:nvSpPr>
          <p:cNvPr id="3" name="Subtitle 2">
            <a:extLst>
              <a:ext uri="{FF2B5EF4-FFF2-40B4-BE49-F238E27FC236}">
                <a16:creationId xmlns:a16="http://schemas.microsoft.com/office/drawing/2014/main" id="{8EEA183C-E5A4-5EA5-A566-52141EFBAAED}"/>
              </a:ext>
            </a:extLst>
          </p:cNvPr>
          <p:cNvSpPr>
            <a:spLocks noGrp="1"/>
          </p:cNvSpPr>
          <p:nvPr>
            <p:ph type="subTitle" idx="1"/>
          </p:nvPr>
        </p:nvSpPr>
        <p:spPr>
          <a:xfrm>
            <a:off x="446578" y="1837276"/>
            <a:ext cx="4283466" cy="2673068"/>
          </a:xfrm>
        </p:spPr>
        <p:txBody>
          <a:bodyPr>
            <a:noAutofit/>
          </a:bodyPr>
          <a:lstStyle/>
          <a:p>
            <a:pPr algn="just"/>
            <a:r>
              <a:rPr lang="en-US" sz="1600" b="0" i="0" dirty="0">
                <a:effectLst/>
                <a:latin typeface="Söhne"/>
              </a:rPr>
              <a:t>Object detection in images is a challenging problem in computer vision, with many real-world applications. Convolutional neural networks (CNNs) have become the most popular models for this task, and the Inception model, introduced by Google in 2014, is one of the most successful CNNs for object detection. Its unique architecture allows it to extract features at different levels of abstraction, improving its performance. We explore the Inception model's capabilities for object detection and evaluate its performance using TensorFlow.</a:t>
            </a:r>
            <a:endParaRPr lang="en-IN" sz="1600" dirty="0"/>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45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iagram&#10;&#10;Description automatically generated">
            <a:extLst>
              <a:ext uri="{FF2B5EF4-FFF2-40B4-BE49-F238E27FC236}">
                <a16:creationId xmlns:a16="http://schemas.microsoft.com/office/drawing/2014/main" id="{CFCA77CE-BA44-727E-F28F-8218F6E2AB60}"/>
              </a:ext>
            </a:extLst>
          </p:cNvPr>
          <p:cNvPicPr>
            <a:picLocks noChangeAspect="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7286" r="28172" b="2274"/>
          <a:stretch/>
        </p:blipFill>
        <p:spPr>
          <a:xfrm>
            <a:off x="3523488" y="10"/>
            <a:ext cx="8668512" cy="6857990"/>
          </a:xfrm>
          <a:prstGeom prst="rect">
            <a:avLst/>
          </a:prstGeom>
        </p:spPr>
      </p:pic>
      <p:sp>
        <p:nvSpPr>
          <p:cNvPr id="53" name="Rectangle 5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E2E745-8004-121C-8CBA-FD19C6700C5A}"/>
              </a:ext>
            </a:extLst>
          </p:cNvPr>
          <p:cNvSpPr>
            <a:spLocks noGrp="1"/>
          </p:cNvSpPr>
          <p:nvPr>
            <p:ph type="ctrTitle"/>
          </p:nvPr>
        </p:nvSpPr>
        <p:spPr>
          <a:xfrm>
            <a:off x="446579" y="623802"/>
            <a:ext cx="3977640" cy="1649658"/>
          </a:xfrm>
        </p:spPr>
        <p:txBody>
          <a:bodyPr anchor="b">
            <a:normAutofit/>
          </a:bodyPr>
          <a:lstStyle/>
          <a:p>
            <a:pPr algn="l"/>
            <a:r>
              <a:rPr lang="en-IN" sz="4800" dirty="0">
                <a:solidFill>
                  <a:schemeClr val="accent2"/>
                </a:solidFill>
              </a:rPr>
              <a:t>DEEP LEARNING</a:t>
            </a:r>
          </a:p>
        </p:txBody>
      </p:sp>
      <p:sp>
        <p:nvSpPr>
          <p:cNvPr id="3" name="Subtitle 2">
            <a:extLst>
              <a:ext uri="{FF2B5EF4-FFF2-40B4-BE49-F238E27FC236}">
                <a16:creationId xmlns:a16="http://schemas.microsoft.com/office/drawing/2014/main" id="{3F1EA984-1BED-2E01-1D4E-6B782FCBF8B2}"/>
              </a:ext>
            </a:extLst>
          </p:cNvPr>
          <p:cNvSpPr>
            <a:spLocks noGrp="1"/>
          </p:cNvSpPr>
          <p:nvPr>
            <p:ph type="subTitle" idx="1"/>
          </p:nvPr>
        </p:nvSpPr>
        <p:spPr>
          <a:xfrm>
            <a:off x="481030" y="2311080"/>
            <a:ext cx="3943190" cy="2136742"/>
          </a:xfrm>
        </p:spPr>
        <p:txBody>
          <a:bodyPr>
            <a:noAutofit/>
          </a:bodyPr>
          <a:lstStyle/>
          <a:p>
            <a:pPr algn="just"/>
            <a:r>
              <a:rPr lang="en-US" sz="1600" b="0" i="0" dirty="0">
                <a:effectLst/>
                <a:latin typeface="Söhne"/>
              </a:rPr>
              <a:t>Deep learning has revolutionized the field of computer vision and has become the most widely used approach for object detection in images. Deep learning models, such as convolutional neural networks (CNNs), can learn to extract features from images that are relevant to object detection and can identify objects in images with high accuracy and efficiency.</a:t>
            </a:r>
            <a:endParaRPr lang="en-IN" sz="1600" dirty="0"/>
          </a:p>
        </p:txBody>
      </p:sp>
      <p:sp>
        <p:nvSpPr>
          <p:cNvPr id="55" name="Rectangle 5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7" name="Rectangle 5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053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164FF-B028-E4D0-4D1D-4D2D8CDD31CB}"/>
              </a:ext>
            </a:extLst>
          </p:cNvPr>
          <p:cNvSpPr>
            <a:spLocks noGrp="1"/>
          </p:cNvSpPr>
          <p:nvPr>
            <p:ph type="ctrTitle"/>
          </p:nvPr>
        </p:nvSpPr>
        <p:spPr>
          <a:xfrm>
            <a:off x="638881" y="417576"/>
            <a:ext cx="10909640" cy="1249394"/>
          </a:xfrm>
        </p:spPr>
        <p:txBody>
          <a:bodyPr anchor="ctr">
            <a:normAutofit/>
          </a:bodyPr>
          <a:lstStyle/>
          <a:p>
            <a:r>
              <a:rPr lang="en-IN" sz="6600" b="1"/>
              <a:t>ARCHITECHTURE DIAGRAM</a:t>
            </a:r>
          </a:p>
        </p:txBody>
      </p:sp>
      <p:sp>
        <p:nvSpPr>
          <p:cNvPr id="5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iagram, plan, line, rectangle&#10;&#10;Description automatically generated">
            <a:extLst>
              <a:ext uri="{FF2B5EF4-FFF2-40B4-BE49-F238E27FC236}">
                <a16:creationId xmlns:a16="http://schemas.microsoft.com/office/drawing/2014/main" id="{5398FC0C-5F2E-C631-3FAB-E1FC06E8D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7" y="2018601"/>
            <a:ext cx="10784934" cy="4421823"/>
          </a:xfrm>
          <a:prstGeom prst="rect">
            <a:avLst/>
          </a:prstGeom>
        </p:spPr>
      </p:pic>
    </p:spTree>
    <p:extLst>
      <p:ext uri="{BB962C8B-B14F-4D97-AF65-F5344CB8AC3E}">
        <p14:creationId xmlns:p14="http://schemas.microsoft.com/office/powerpoint/2010/main" val="52015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1439D-E8D1-281C-95FC-A543DB42A42B}"/>
              </a:ext>
            </a:extLst>
          </p:cNvPr>
          <p:cNvSpPr>
            <a:spLocks noGrp="1"/>
          </p:cNvSpPr>
          <p:nvPr>
            <p:ph type="ctrTitle"/>
          </p:nvPr>
        </p:nvSpPr>
        <p:spPr>
          <a:xfrm>
            <a:off x="640080" y="667512"/>
            <a:ext cx="10908792" cy="1069848"/>
          </a:xfrm>
        </p:spPr>
        <p:txBody>
          <a:bodyPr anchor="ctr">
            <a:normAutofit/>
          </a:bodyPr>
          <a:lstStyle/>
          <a:p>
            <a:r>
              <a:rPr lang="en-IN" sz="5400" b="1"/>
              <a:t>SCREENSHOTS</a:t>
            </a:r>
          </a:p>
        </p:txBody>
      </p:sp>
      <p:sp>
        <p:nvSpPr>
          <p:cNvPr id="72"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F23263-93EF-95C5-A7AE-7EFFDCD8C21D}"/>
              </a:ext>
            </a:extLst>
          </p:cNvPr>
          <p:cNvPicPr>
            <a:picLocks noChangeAspect="1"/>
          </p:cNvPicPr>
          <p:nvPr/>
        </p:nvPicPr>
        <p:blipFill>
          <a:blip r:embed="rId2"/>
          <a:stretch>
            <a:fillRect/>
          </a:stretch>
        </p:blipFill>
        <p:spPr>
          <a:xfrm>
            <a:off x="1190070" y="2404872"/>
            <a:ext cx="4904406" cy="1459060"/>
          </a:xfrm>
          <a:prstGeom prst="rect">
            <a:avLst/>
          </a:prstGeom>
        </p:spPr>
      </p:pic>
      <p:pic>
        <p:nvPicPr>
          <p:cNvPr id="11" name="Picture 10" descr="A blue sports car on a road&#10;&#10;Description automatically generated with medium confidence">
            <a:extLst>
              <a:ext uri="{FF2B5EF4-FFF2-40B4-BE49-F238E27FC236}">
                <a16:creationId xmlns:a16="http://schemas.microsoft.com/office/drawing/2014/main" id="{A610E1CB-7805-080C-2AEC-3B73D9343831}"/>
              </a:ext>
            </a:extLst>
          </p:cNvPr>
          <p:cNvPicPr>
            <a:picLocks noChangeAspect="1"/>
          </p:cNvPicPr>
          <p:nvPr/>
        </p:nvPicPr>
        <p:blipFill>
          <a:blip r:embed="rId3"/>
          <a:stretch>
            <a:fillRect/>
          </a:stretch>
        </p:blipFill>
        <p:spPr>
          <a:xfrm>
            <a:off x="1155600" y="4435303"/>
            <a:ext cx="4940400" cy="1580926"/>
          </a:xfrm>
          <a:prstGeom prst="rect">
            <a:avLst/>
          </a:prstGeom>
        </p:spPr>
      </p:pic>
      <p:pic>
        <p:nvPicPr>
          <p:cNvPr id="9" name="Picture 8" descr="A close-up of a computer screen&#10;&#10;Description automatically generated with low confidence">
            <a:extLst>
              <a:ext uri="{FF2B5EF4-FFF2-40B4-BE49-F238E27FC236}">
                <a16:creationId xmlns:a16="http://schemas.microsoft.com/office/drawing/2014/main" id="{A515B5AA-B095-911A-69E4-B716AFA8AE22}"/>
              </a:ext>
            </a:extLst>
          </p:cNvPr>
          <p:cNvPicPr>
            <a:picLocks noChangeAspect="1"/>
          </p:cNvPicPr>
          <p:nvPr/>
        </p:nvPicPr>
        <p:blipFill>
          <a:blip r:embed="rId4"/>
          <a:stretch>
            <a:fillRect/>
          </a:stretch>
        </p:blipFill>
        <p:spPr>
          <a:xfrm>
            <a:off x="6329728" y="4044389"/>
            <a:ext cx="4552791" cy="2321921"/>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02542A4A-8CD9-73D0-2CF9-F45317C3CEF9}"/>
              </a:ext>
            </a:extLst>
          </p:cNvPr>
          <p:cNvPicPr>
            <a:picLocks noChangeAspect="1"/>
          </p:cNvPicPr>
          <p:nvPr/>
        </p:nvPicPr>
        <p:blipFill>
          <a:blip r:embed="rId5"/>
          <a:stretch>
            <a:fillRect/>
          </a:stretch>
        </p:blipFill>
        <p:spPr>
          <a:xfrm>
            <a:off x="6329728" y="2143288"/>
            <a:ext cx="4552791" cy="1639003"/>
          </a:xfrm>
          <a:prstGeom prst="rect">
            <a:avLst/>
          </a:prstGeom>
        </p:spPr>
      </p:pic>
    </p:spTree>
    <p:extLst>
      <p:ext uri="{BB962C8B-B14F-4D97-AF65-F5344CB8AC3E}">
        <p14:creationId xmlns:p14="http://schemas.microsoft.com/office/powerpoint/2010/main" val="387447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New Trick Lets Artificial Intelligence See in 3D | WIRED">
            <a:extLst>
              <a:ext uri="{FF2B5EF4-FFF2-40B4-BE49-F238E27FC236}">
                <a16:creationId xmlns:a16="http://schemas.microsoft.com/office/drawing/2014/main" id="{0EA8CDA6-E41C-111A-9392-3F20EF380529}"/>
              </a:ext>
            </a:extLst>
          </p:cNvPr>
          <p:cNvPicPr>
            <a:picLocks noChangeAspect="1" noChangeArrowheads="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14034" t="9091" r="2133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9" name="Rectangle 104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EA2071-677A-DB9A-8356-C189036E3358}"/>
              </a:ext>
            </a:extLst>
          </p:cNvPr>
          <p:cNvSpPr>
            <a:spLocks noGrp="1"/>
          </p:cNvSpPr>
          <p:nvPr>
            <p:ph type="ctrTitle"/>
          </p:nvPr>
        </p:nvSpPr>
        <p:spPr>
          <a:xfrm>
            <a:off x="477980" y="976058"/>
            <a:ext cx="4600456" cy="1170429"/>
          </a:xfrm>
        </p:spPr>
        <p:txBody>
          <a:bodyPr anchor="b">
            <a:normAutofit fontScale="90000"/>
          </a:bodyPr>
          <a:lstStyle/>
          <a:p>
            <a:pPr algn="l"/>
            <a:r>
              <a:rPr lang="en-IN" sz="4800" dirty="0">
                <a:solidFill>
                  <a:schemeClr val="accent2"/>
                </a:solidFill>
              </a:rPr>
              <a:t>APPLICATION OF OBJECT DETECTION</a:t>
            </a:r>
          </a:p>
        </p:txBody>
      </p:sp>
      <p:sp>
        <p:nvSpPr>
          <p:cNvPr id="3" name="Subtitle 2">
            <a:extLst>
              <a:ext uri="{FF2B5EF4-FFF2-40B4-BE49-F238E27FC236}">
                <a16:creationId xmlns:a16="http://schemas.microsoft.com/office/drawing/2014/main" id="{F412AAA1-6124-B50D-31FF-684BC0F49987}"/>
              </a:ext>
            </a:extLst>
          </p:cNvPr>
          <p:cNvSpPr>
            <a:spLocks noGrp="1"/>
          </p:cNvSpPr>
          <p:nvPr>
            <p:ph type="subTitle" idx="1"/>
          </p:nvPr>
        </p:nvSpPr>
        <p:spPr>
          <a:xfrm>
            <a:off x="423719" y="2146487"/>
            <a:ext cx="4767259" cy="2363857"/>
          </a:xfrm>
        </p:spPr>
        <p:txBody>
          <a:bodyPr>
            <a:noAutofit/>
          </a:bodyPr>
          <a:lstStyle/>
          <a:p>
            <a:pPr algn="l"/>
            <a:r>
              <a:rPr lang="en-US" sz="1600" b="0" i="0" dirty="0">
                <a:effectLst/>
                <a:latin typeface="clcicgqyw0002obe2xroteu2c"/>
              </a:rPr>
              <a:t>Object detection has a wide range of applications across various industries. In the automotive industry, it is used for autonomous driving and collision avoidance systems. In retail, it can be used for product recognition and inventory management.</a:t>
            </a:r>
          </a:p>
          <a:p>
            <a:pPr algn="l"/>
            <a:r>
              <a:rPr lang="en-US" sz="1600" b="0" i="0" dirty="0">
                <a:effectLst/>
                <a:latin typeface="clcicgqyw0002obe2xroteu2c"/>
              </a:rPr>
              <a:t>In the field of security and surveillance, object detection is used for threat detection, crowd monitoring, and facial recognition. It is also used in healthcare for medical imaging analysis and disease diagnosis.</a:t>
            </a:r>
          </a:p>
          <a:p>
            <a:pPr algn="l"/>
            <a:endParaRPr lang="en-IN" sz="1600" dirty="0"/>
          </a:p>
        </p:txBody>
      </p:sp>
      <p:sp>
        <p:nvSpPr>
          <p:cNvPr id="1046" name="Rectangle 10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8" name="Rectangle 10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070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bes connected with a red line">
            <a:extLst>
              <a:ext uri="{FF2B5EF4-FFF2-40B4-BE49-F238E27FC236}">
                <a16:creationId xmlns:a16="http://schemas.microsoft.com/office/drawing/2014/main" id="{4127E677-BD1B-6281-9DDB-F2C3A7179563}"/>
              </a:ext>
            </a:extLst>
          </p:cNvPr>
          <p:cNvPicPr>
            <a:picLocks noChangeAspect="1"/>
          </p:cNvPicPr>
          <p:nvPr/>
        </p:nvPicPr>
        <p:blipFill rotWithShape="1">
          <a:blip r:embed="rId2"/>
          <a:srcRect t="9091" r="11521" b="1"/>
          <a:stretch/>
        </p:blipFill>
        <p:spPr>
          <a:xfrm>
            <a:off x="3551623"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C81293-5778-6662-3520-4809AD88A182}"/>
              </a:ext>
            </a:extLst>
          </p:cNvPr>
          <p:cNvSpPr>
            <a:spLocks noGrp="1"/>
          </p:cNvSpPr>
          <p:nvPr>
            <p:ph type="ctrTitle"/>
          </p:nvPr>
        </p:nvSpPr>
        <p:spPr>
          <a:xfrm>
            <a:off x="423719" y="1230489"/>
            <a:ext cx="4023360" cy="2126578"/>
          </a:xfrm>
        </p:spPr>
        <p:txBody>
          <a:bodyPr anchor="b">
            <a:normAutofit/>
          </a:bodyPr>
          <a:lstStyle/>
          <a:p>
            <a:pPr algn="l"/>
            <a:r>
              <a:rPr lang="en-IN" sz="4800" dirty="0">
                <a:solidFill>
                  <a:schemeClr val="accent2"/>
                </a:solidFill>
              </a:rPr>
              <a:t>CHALLENGES AND LIMITATIONS</a:t>
            </a:r>
          </a:p>
        </p:txBody>
      </p:sp>
      <p:sp>
        <p:nvSpPr>
          <p:cNvPr id="3" name="Subtitle 2">
            <a:extLst>
              <a:ext uri="{FF2B5EF4-FFF2-40B4-BE49-F238E27FC236}">
                <a16:creationId xmlns:a16="http://schemas.microsoft.com/office/drawing/2014/main" id="{A73CC40E-3F1F-0FFF-C7EE-E4B9863A1250}"/>
              </a:ext>
            </a:extLst>
          </p:cNvPr>
          <p:cNvSpPr>
            <a:spLocks noGrp="1"/>
          </p:cNvSpPr>
          <p:nvPr>
            <p:ph type="subTitle" idx="1"/>
          </p:nvPr>
        </p:nvSpPr>
        <p:spPr>
          <a:xfrm>
            <a:off x="423719" y="3670426"/>
            <a:ext cx="4170859" cy="2256241"/>
          </a:xfrm>
        </p:spPr>
        <p:txBody>
          <a:bodyPr>
            <a:noAutofit/>
          </a:bodyPr>
          <a:lstStyle/>
          <a:p>
            <a:pPr algn="just"/>
            <a:r>
              <a:rPr lang="en-US" sz="1400" b="0" i="0" dirty="0">
                <a:effectLst/>
                <a:latin typeface="clcicgqyw0002obe2xroteu2c"/>
              </a:rPr>
              <a:t>Despite its many benefits, object detection still faces several challenges and limitations. One of the main challenges is the need for large amounts of labeled data to train the algorithms effectively.</a:t>
            </a:r>
          </a:p>
          <a:p>
            <a:pPr algn="just"/>
            <a:r>
              <a:rPr lang="en-US" sz="1400" b="0" i="0" dirty="0">
                <a:effectLst/>
                <a:latin typeface="clcicgqyw0002obe2xroteu2c"/>
              </a:rPr>
              <a:t>Another challenge is the trade-off between accuracy and speed, as more complex algorithms tend to be slower and require more computing power. Additionally, object detection algorithms may struggle with occlusions, cluttered backgrounds, and variations in lighting conditions.</a:t>
            </a:r>
          </a:p>
          <a:p>
            <a:pPr algn="just"/>
            <a:endParaRPr lang="en-IN" sz="1400" dirty="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494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ght bulb on yellow background with sketched light beams and cord">
            <a:extLst>
              <a:ext uri="{FF2B5EF4-FFF2-40B4-BE49-F238E27FC236}">
                <a16:creationId xmlns:a16="http://schemas.microsoft.com/office/drawing/2014/main" id="{84DF2E83-DCBF-C0ED-0E8C-C41AC6E40613}"/>
              </a:ext>
            </a:extLst>
          </p:cNvPr>
          <p:cNvPicPr>
            <a:picLocks noChangeAspect="1"/>
          </p:cNvPicPr>
          <p:nvPr/>
        </p:nvPicPr>
        <p:blipFill rotWithShape="1">
          <a:blip r:embed="rId2">
            <a:duotone>
              <a:prstClr val="black"/>
              <a:srgbClr val="D9C3A5">
                <a:tint val="50000"/>
                <a:satMod val="180000"/>
              </a:srgbClr>
            </a:duotone>
            <a:extLst>
              <a:ext uri="{BEBA8EAE-BF5A-486C-A8C5-ECC9F3942E4B}">
                <a14:imgProps xmlns:a14="http://schemas.microsoft.com/office/drawing/2010/main">
                  <a14:imgLayer r:embed="rId3">
                    <a14:imgEffect>
                      <a14:colorTemperature colorTemp="4700"/>
                    </a14:imgEffect>
                  </a14:imgLayer>
                </a14:imgProps>
              </a:ext>
            </a:extLst>
          </a:blip>
          <a:srcRect l="25851" t="9091" r="3480" b="1"/>
          <a:stretch/>
        </p:blipFill>
        <p:spPr>
          <a:xfrm>
            <a:off x="3535024" y="10"/>
            <a:ext cx="8668512" cy="6857990"/>
          </a:xfrm>
          <a:prstGeom prst="rect">
            <a:avLst/>
          </a:prstGeom>
        </p:spPr>
      </p:pic>
      <p:sp>
        <p:nvSpPr>
          <p:cNvPr id="34" name="Rectangle 3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F10043-F54D-A82D-24E0-6CA8A6D6EE94}"/>
              </a:ext>
            </a:extLst>
          </p:cNvPr>
          <p:cNvSpPr>
            <a:spLocks noGrp="1"/>
          </p:cNvSpPr>
          <p:nvPr>
            <p:ph type="ctrTitle"/>
          </p:nvPr>
        </p:nvSpPr>
        <p:spPr>
          <a:xfrm>
            <a:off x="481029" y="953692"/>
            <a:ext cx="3884954" cy="1016798"/>
          </a:xfrm>
        </p:spPr>
        <p:txBody>
          <a:bodyPr anchor="b">
            <a:normAutofit/>
          </a:bodyPr>
          <a:lstStyle/>
          <a:p>
            <a:pPr algn="l"/>
            <a:r>
              <a:rPr lang="en-IN" sz="4800" b="1" dirty="0">
                <a:solidFill>
                  <a:schemeClr val="accent2"/>
                </a:solidFill>
              </a:rPr>
              <a:t>CONCLUSION</a:t>
            </a:r>
          </a:p>
        </p:txBody>
      </p:sp>
      <p:sp>
        <p:nvSpPr>
          <p:cNvPr id="3" name="Subtitle 2">
            <a:extLst>
              <a:ext uri="{FF2B5EF4-FFF2-40B4-BE49-F238E27FC236}">
                <a16:creationId xmlns:a16="http://schemas.microsoft.com/office/drawing/2014/main" id="{59E42900-8B4D-4146-3469-FCECB9285248}"/>
              </a:ext>
            </a:extLst>
          </p:cNvPr>
          <p:cNvSpPr>
            <a:spLocks noGrp="1"/>
          </p:cNvSpPr>
          <p:nvPr>
            <p:ph type="subTitle" idx="1"/>
          </p:nvPr>
        </p:nvSpPr>
        <p:spPr>
          <a:xfrm>
            <a:off x="481029" y="1976713"/>
            <a:ext cx="4597408" cy="2394726"/>
          </a:xfrm>
        </p:spPr>
        <p:txBody>
          <a:bodyPr>
            <a:noAutofit/>
          </a:bodyPr>
          <a:lstStyle/>
          <a:p>
            <a:pPr algn="just"/>
            <a:r>
              <a:rPr lang="en-US" sz="1600" b="0" i="0" dirty="0">
                <a:effectLst/>
                <a:latin typeface="Söhne"/>
              </a:rPr>
              <a:t>In conclusion, this project demonstrated Inception's effectiveness for object detection in images and its potential for various fields. Enhancements can further improve performance and capabilities, making it a valuable resource for researchers and practitioners. It is suitable for real-world applications such as autonomous driving, surveillance, and robotics. Future enhancements include exploring performance on larger datasets, experimenting with hyperparameters and architectures, extending to video object detection, and exploring interpretability.</a:t>
            </a:r>
            <a:endParaRPr lang="en-IN" sz="1600" dirty="0"/>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112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492</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clcicgqyw0002obe2xroteu2c</vt:lpstr>
      <vt:lpstr>Söhne</vt:lpstr>
      <vt:lpstr>Times New Roman</vt:lpstr>
      <vt:lpstr>Office Theme</vt:lpstr>
      <vt:lpstr>OBJECT DETECTION USING DEEP LEARNING</vt:lpstr>
      <vt:lpstr>ABSTRACT</vt:lpstr>
      <vt:lpstr>INTRODUCTION</vt:lpstr>
      <vt:lpstr>DEEP LEARNING</vt:lpstr>
      <vt:lpstr>ARCHITECHTURE DIAGRAM</vt:lpstr>
      <vt:lpstr>SCREENSHOTS</vt:lpstr>
      <vt:lpstr>APPLICATION OF OBJECT DETECTION</vt:lpstr>
      <vt:lpstr>CHALLENGES AND LIMITATIONS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USING DEEP LEARNING</dc:title>
  <dc:creator>&gt; - &lt;</dc:creator>
  <cp:lastModifiedBy>&gt; - &lt;</cp:lastModifiedBy>
  <cp:revision>9</cp:revision>
  <dcterms:created xsi:type="dcterms:W3CDTF">2023-05-05T05:00:46Z</dcterms:created>
  <dcterms:modified xsi:type="dcterms:W3CDTF">2023-05-12T04:54:36Z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2023-05-05T05:46:31Z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b11994ea-751c-4dc2-b043-527e6b691795</vt:lpwstr>
  </property>
  <property fmtid="{D5CDD505-2E9C-101B-9397-08002B2CF9AE}" pid="7" name="MSIP_Label_defa4170-0d19-0005-0004-bc88714345d2_ActionId">
    <vt:lpwstr>b39ac966-59aa-480d-ad61-7968fa8ed4ed</vt:lpwstr>
  </property>
  <property fmtid="{D5CDD505-2E9C-101B-9397-08002B2CF9AE}" pid="8" name="MSIP_Label_defa4170-0d19-0005-0004-bc88714345d2_ContentBits">
    <vt:lpwstr>0</vt:lpwstr>
  </property>
</Properties>
</file>