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1_9BDAD3F4.xml" ContentType="application/vnd.ms-powerpoint.comments+xml"/>
  <Override PartName="/ppt/comments/modernComment_102_8BFA2A03.xml" ContentType="application/vnd.ms-powerpoint.comments+xml"/>
  <Override PartName="/ppt/comments/modernComment_103_E4A39214.xml" ContentType="application/vnd.ms-powerpoint.comments+xml"/>
  <Override PartName="/ppt/comments/modernComment_104_BB28D4C1.xml" ContentType="application/vnd.ms-powerpoint.comments+xml"/>
  <Override PartName="/ppt/comments/modernComment_106_3306D72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258" r:id="rId3"/>
    <p:sldId id="259" r:id="rId4"/>
    <p:sldId id="260" r:id="rId5"/>
    <p:sldId id="265" r:id="rId6"/>
    <p:sldId id="263" r:id="rId7"/>
    <p:sldId id="264" r:id="rId8"/>
    <p:sldId id="262" r:id="rId9"/>
    <p:sldId id="266" r:id="rId10"/>
    <p:sldId id="261"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AFDF85-BE3C-6CA9-C737-4829B55BABD4}" name="JUAN CARLOS FLORES ZENTENO" initials="JCFZ" userId="S::jfloresz@senati.pe::2edb320f-0abd-46f3-8e8e-5dffb77a36ab" providerId="AD"/>
  <p188:author id="{B53717E1-798E-06FB-7E7E-C7A75C3167C3}" name="zeta" initials="z" userId="zet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1" autoAdjust="0"/>
    <p:restoredTop sz="94660"/>
  </p:normalViewPr>
  <p:slideViewPr>
    <p:cSldViewPr snapToGrid="0">
      <p:cViewPr varScale="1">
        <p:scale>
          <a:sx n="74" d="100"/>
          <a:sy n="74" d="100"/>
        </p:scale>
        <p:origin x="72"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9BDAD3F4.xml><?xml version="1.0" encoding="utf-8"?>
<p188:cmLst xmlns:a="http://schemas.openxmlformats.org/drawingml/2006/main" xmlns:r="http://schemas.openxmlformats.org/officeDocument/2006/relationships" xmlns:p188="http://schemas.microsoft.com/office/powerpoint/2018/8/main">
  <p188:cm id="{AF04E01E-1478-4486-82A9-FD7EF87CF70F}" authorId="{94AFDF85-BE3C-6CA9-C737-4829B55BABD4}" created="2023-11-07T01:55:20.990">
    <pc:sldMkLst xmlns:pc="http://schemas.microsoft.com/office/powerpoint/2013/main/command">
      <pc:docMk/>
      <pc:sldMk cId="2614809588" sldId="257"/>
    </pc:sldMkLst>
    <p188:replyLst>
      <p188:reply id="{DE8F2CE2-EC10-4F21-AE37-A6D7E1445EC2}" authorId="{B53717E1-798E-06FB-7E7E-C7A75C3167C3}" created="2024-05-16T17:09:51.230">
        <p188:txBody>
          <a:bodyPr/>
          <a:lstStyle/>
          <a:p>
            <a:r>
              <a:rPr lang="es-PE"/>
              <a:t>Agrandar titulo para que sea visible para todos</a:t>
            </a:r>
          </a:p>
        </p188:txBody>
      </p188:reply>
    </p188:replyLst>
    <p188:txBody>
      <a:bodyPr/>
      <a:lstStyle/>
      <a:p>
        <a:r>
          <a:rPr lang="es-PE"/>
          <a:t>Estimado alumno,
Por favor, lea detenidamente las recomendaciones a continuación:
1. No cambie el tipo de fuente de la plantilla; el tamaño de fuente puede ser modificado ligeramente según lo requiera.
2. No modifique el tipo de transición y animación propuesta.
3. Lea los comentarios en algunas diapositivas y sígase de acuerdo a las recomendaciones.
4. Tenga en cuenta que dispondrá de un tiempo limitado de 15 o 20 minutos como máximo. Por lo tanto, le recomiendo enfocarse en presentar únicamente la información esencial y sustancial de su proyecto. Evite detalles innecesarios y concéntrese en los aspectos más relevantes para una presentación efectiva. </a:t>
        </a:r>
      </a:p>
    </p188:txBody>
  </p188:cm>
  <p188:cm id="{AB027ED6-85F2-4235-964D-74D5CB2FADE9}" authorId="{94AFDF85-BE3C-6CA9-C737-4829B55BABD4}" created="2023-11-07T01:55:57.913">
    <pc:sldMkLst xmlns:pc="http://schemas.microsoft.com/office/powerpoint/2013/main/command">
      <pc:docMk/>
      <pc:sldMk cId="2614809588" sldId="257"/>
    </pc:sldMkLst>
    <p188:txBody>
      <a:bodyPr/>
      <a:lstStyle/>
      <a:p>
        <a:r>
          <a:rPr lang="es-PE"/>
          <a:t>Es esencial que mencione el título de su proyecto de sustentación</a:t>
        </a:r>
      </a:p>
    </p188:txBody>
  </p188:cm>
</p188:cmLst>
</file>

<file path=ppt/comments/modernComment_102_8BFA2A03.xml><?xml version="1.0" encoding="utf-8"?>
<p188:cmLst xmlns:a="http://schemas.openxmlformats.org/drawingml/2006/main" xmlns:r="http://schemas.openxmlformats.org/officeDocument/2006/relationships" xmlns:p188="http://schemas.microsoft.com/office/powerpoint/2018/8/main">
  <p188:cm id="{47050474-BFA2-41E6-97A6-13728C25CBE6}" authorId="{94AFDF85-BE3C-6CA9-C737-4829B55BABD4}" created="2023-11-07T01:51:41.025">
    <pc:sldMkLst xmlns:pc="http://schemas.microsoft.com/office/powerpoint/2013/main/command">
      <pc:docMk/>
      <pc:sldMk cId="2348427779" sldId="258"/>
    </pc:sldMkLst>
    <p188:replyLst>
      <p188:reply id="{52B407C5-CE31-4F9B-9507-96819E3A1D1A}" authorId="{B53717E1-798E-06FB-7E7E-C7A75C3167C3}" created="2024-05-16T17:09:35.669">
        <p188:txBody>
          <a:bodyPr/>
          <a:lstStyle/>
          <a:p>
            <a:r>
              <a:rPr lang="es-PE"/>
              <a:t>Agrandar la letra</a:t>
            </a:r>
          </a:p>
        </p188:txBody>
      </p188:reply>
    </p188:replyLst>
    <p188:txBody>
      <a:bodyPr/>
      <a:lstStyle/>
      <a:p>
        <a:r>
          <a:rPr lang="es-PE"/>
          <a:t>En esta diapositiva, deberá presentarse de manera personal, mencionando su nombre, su carrera y el lugar donde se llevó a cabo el proyecto.</a:t>
        </a:r>
      </a:p>
    </p188:txBody>
  </p188:cm>
</p188:cmLst>
</file>

<file path=ppt/comments/modernComment_103_E4A39214.xml><?xml version="1.0" encoding="utf-8"?>
<p188:cmLst xmlns:a="http://schemas.openxmlformats.org/drawingml/2006/main" xmlns:r="http://schemas.openxmlformats.org/officeDocument/2006/relationships" xmlns:p188="http://schemas.microsoft.com/office/powerpoint/2018/8/main">
  <p188:cm id="{18594147-2EF5-47B2-ABC1-B665B2227F47}" authorId="{94AFDF85-BE3C-6CA9-C737-4829B55BABD4}" created="2023-11-07T02:13:14.976">
    <pc:sldMkLst xmlns:pc="http://schemas.microsoft.com/office/powerpoint/2013/main/command">
      <pc:docMk/>
      <pc:sldMk cId="3835925012" sldId="259"/>
    </pc:sldMkLst>
    <p188:txBody>
      <a:bodyPr/>
      <a:lstStyle/>
      <a:p>
        <a:r>
          <a:rPr lang="es-PE"/>
          <a:t>PRESENTACION DE LA EMPRESA
Por favor, asegúrese de mencionar de manera sucinta el lugar donde propone desarrollar el proyecto o, en su defecto, donde se realizó el estudio. Esta información es crucial para comprender y evaluar adecuadamente su proyecto.</a:t>
        </a:r>
      </a:p>
    </p188:txBody>
  </p188:cm>
</p188:cmLst>
</file>

<file path=ppt/comments/modernComment_104_BB28D4C1.xml><?xml version="1.0" encoding="utf-8"?>
<p188:cmLst xmlns:a="http://schemas.openxmlformats.org/drawingml/2006/main" xmlns:r="http://schemas.openxmlformats.org/officeDocument/2006/relationships" xmlns:p188="http://schemas.microsoft.com/office/powerpoint/2018/8/main">
  <p188:cm id="{A42BCF95-0522-40FA-B10F-FDEF02E391DB}" authorId="{94AFDF85-BE3C-6CA9-C737-4829B55BABD4}" created="2023-11-07T02:25:49.064">
    <pc:sldMkLst xmlns:pc="http://schemas.microsoft.com/office/powerpoint/2013/main/command">
      <pc:docMk/>
      <pc:sldMk cId="3140015297" sldId="260"/>
    </pc:sldMkLst>
    <p188:txBody>
      <a:bodyPr/>
      <a:lstStyle/>
      <a:p>
        <a:r>
          <a:rPr lang="es-PE"/>
          <a:t>Estimado Alumno,
Para continuar con su presentación, si necesita duplicar diapositivas, no dude en hacerlo según sea necesario para abordar todos los aspectos importantes de su proyecto. 
Asegúrese de que su presentación sea clara y concisa, y que se centre en los puntos más relevantes de su proyecto.</a:t>
        </a:r>
      </a:p>
    </p188:txBody>
  </p188:cm>
  <p188:cm id="{4B9ABE5A-5E74-4271-8E24-32FD2A3A7BA1}" authorId="{94AFDF85-BE3C-6CA9-C737-4829B55BABD4}" created="2024-05-16T14:33:32.288">
    <ac:deMkLst xmlns:ac="http://schemas.microsoft.com/office/drawing/2013/main/command">
      <pc:docMk xmlns:pc="http://schemas.microsoft.com/office/powerpoint/2013/main/command"/>
      <pc:sldMk xmlns:pc="http://schemas.microsoft.com/office/powerpoint/2013/main/command" cId="3140015297" sldId="260"/>
      <ac:spMk id="11" creationId="{24C241DC-E8A0-9756-A4BC-8B017E2E5923}"/>
    </ac:deMkLst>
    <p188:txBody>
      <a:bodyPr/>
      <a:lstStyle/>
      <a:p>
        <a:r>
          <a:rPr lang="es-PE"/>
          <a:t>A continuación, debe realizar un breve relato sobre su lugar de prácticas y los problemas que encontró.
Después, continúe con la explicación de las herramientas que utilizó para identificar el problema.
Es la parte en la que deberá presentar los resultados de su estudio (encuestas, observaciones, entrevistas).
Finalmente, muestre las herramientas técnicas que utilizó, como la Matriz Causa-Raíz, el diagrama de Ishikawa y el análisis de Pareto.</a:t>
        </a:r>
      </a:p>
    </p188:txBody>
  </p188:cm>
</p188:cmLst>
</file>

<file path=ppt/comments/modernComment_106_3306D723.xml><?xml version="1.0" encoding="utf-8"?>
<p188:cmLst xmlns:a="http://schemas.openxmlformats.org/drawingml/2006/main" xmlns:r="http://schemas.openxmlformats.org/officeDocument/2006/relationships" xmlns:p188="http://schemas.microsoft.com/office/powerpoint/2018/8/main">
  <p188:cm id="{FDA5CEA8-E4ED-4D4A-BE86-3F01C42B3AD3}" authorId="{94AFDF85-BE3C-6CA9-C737-4829B55BABD4}" created="2024-05-16T14:35:26.330">
    <pc:sldMkLst xmlns:pc="http://schemas.microsoft.com/office/powerpoint/2013/main/command">
      <pc:docMk/>
      <pc:sldMk cId="856086307" sldId="262"/>
    </pc:sldMkLst>
    <p188:txBody>
      <a:bodyPr/>
      <a:lstStyle/>
      <a:p>
        <a:r>
          <a:rPr lang="es-PE"/>
          <a:t>Una vez que haya explicado cómo identificó el problema, resáltelo en una diapositiva completa para causar impacto.</a:t>
        </a:r>
      </a:p>
    </p188:txBody>
  </p188:cm>
  <p188:cm id="{2DB0D97B-8078-4F47-93DC-EB6392023296}" authorId="{94AFDF85-BE3C-6CA9-C737-4829B55BABD4}" created="2024-05-16T14:38:02.822">
    <pc:sldMkLst xmlns:pc="http://schemas.microsoft.com/office/powerpoint/2013/main/command">
      <pc:docMk/>
      <pc:sldMk cId="856086307" sldId="262"/>
    </pc:sldMkLst>
    <p188:txBody>
      <a:bodyPr/>
      <a:lstStyle/>
      <a:p>
        <a:r>
          <a:rPr lang="es-PE"/>
          <a:t>Luego, continúe la explicación de su situación actual utilizando los diagramas DOP y DAP.
Para finalizar, justifique su proyecto presentando su propuesta de solución.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A8E735B-C052-3768-201C-169DEEC954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PE"/>
              <a:t>------------</a:t>
            </a:r>
          </a:p>
        </p:txBody>
      </p:sp>
      <p:sp>
        <p:nvSpPr>
          <p:cNvPr id="3" name="Marcador de fecha 2">
            <a:extLst>
              <a:ext uri="{FF2B5EF4-FFF2-40B4-BE49-F238E27FC236}">
                <a16:creationId xmlns:a16="http://schemas.microsoft.com/office/drawing/2014/main" id="{C89CDA20-A280-3ABD-E711-307387EFDE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29BCF3-871F-4874-9791-4291FA1F8482}" type="datetimeFigureOut">
              <a:rPr lang="es-PE" smtClean="0"/>
              <a:t>20/06/2024</a:t>
            </a:fld>
            <a:endParaRPr lang="es-PE"/>
          </a:p>
        </p:txBody>
      </p:sp>
      <p:sp>
        <p:nvSpPr>
          <p:cNvPr id="4" name="Marcador de pie de página 3">
            <a:extLst>
              <a:ext uri="{FF2B5EF4-FFF2-40B4-BE49-F238E27FC236}">
                <a16:creationId xmlns:a16="http://schemas.microsoft.com/office/drawing/2014/main" id="{DB9035F0-4A36-972A-7C18-A410A3B2FA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D0610D77-0C2C-50C9-C47D-9696CFA928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8522B-334A-4B92-BA03-48C7C6798DE9}" type="slidenum">
              <a:rPr lang="es-PE" smtClean="0"/>
              <a:t>‹Nº›</a:t>
            </a:fld>
            <a:endParaRPr lang="es-PE"/>
          </a:p>
        </p:txBody>
      </p:sp>
    </p:spTree>
    <p:extLst>
      <p:ext uri="{BB962C8B-B14F-4D97-AF65-F5344CB8AC3E}">
        <p14:creationId xmlns:p14="http://schemas.microsoft.com/office/powerpoint/2010/main" val="14170904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PE"/>
              <a:t>------------</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380F8-B4CD-469B-8FC9-DFE7C7AAF769}" type="datetimeFigureOut">
              <a:rPr lang="es-PE" smtClean="0"/>
              <a:t>20/06/2024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F6E06-57A1-4262-8A40-8F40ADE7C60A}" type="slidenum">
              <a:rPr lang="es-PE" smtClean="0"/>
              <a:t>‹Nº›</a:t>
            </a:fld>
            <a:endParaRPr lang="es-PE"/>
          </a:p>
        </p:txBody>
      </p:sp>
    </p:spTree>
    <p:extLst>
      <p:ext uri="{BB962C8B-B14F-4D97-AF65-F5344CB8AC3E}">
        <p14:creationId xmlns:p14="http://schemas.microsoft.com/office/powerpoint/2010/main" val="371255115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8B450-21E7-7804-8AA1-BCC5BF05F683}"/>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PE"/>
          </a:p>
        </p:txBody>
      </p:sp>
      <p:sp>
        <p:nvSpPr>
          <p:cNvPr id="3" name="Subtítulo 2">
            <a:extLst>
              <a:ext uri="{FF2B5EF4-FFF2-40B4-BE49-F238E27FC236}">
                <a16:creationId xmlns:a16="http://schemas.microsoft.com/office/drawing/2014/main" id="{D4C87C45-F209-F8CC-3E54-948FE0909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PE"/>
          </a:p>
        </p:txBody>
      </p:sp>
      <p:sp>
        <p:nvSpPr>
          <p:cNvPr id="4" name="Marcador de fecha 3">
            <a:extLst>
              <a:ext uri="{FF2B5EF4-FFF2-40B4-BE49-F238E27FC236}">
                <a16:creationId xmlns:a16="http://schemas.microsoft.com/office/drawing/2014/main" id="{6E3727A7-537F-9C5E-6958-03BA012C47EA}"/>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5" name="Marcador de pie de página 4">
            <a:extLst>
              <a:ext uri="{FF2B5EF4-FFF2-40B4-BE49-F238E27FC236}">
                <a16:creationId xmlns:a16="http://schemas.microsoft.com/office/drawing/2014/main" id="{8377EBF1-16C9-CFAD-5EFD-F7EAFB8BE0B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CDD896C-D899-D700-C564-F965BD10588E}"/>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47768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1D1DC-4A63-69E2-EA1C-C1EFB3297F23}"/>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5B10DC0E-27DC-E117-2D96-5D4BE375663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B0A029B5-D0F7-EC86-188A-C1E4A968FD82}"/>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5" name="Marcador de pie de página 4">
            <a:extLst>
              <a:ext uri="{FF2B5EF4-FFF2-40B4-BE49-F238E27FC236}">
                <a16:creationId xmlns:a16="http://schemas.microsoft.com/office/drawing/2014/main" id="{22C0D771-9F76-6C75-B5CC-36A8283AE3B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5204F75-44CB-1492-5F88-EA46299DA490}"/>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114194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9678DBE-4309-69CF-48F0-4B670ADFF723}"/>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C2D86B9F-6BA8-B806-C4CE-719919ECE16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3773687D-3B14-1F21-A941-71DDA4188555}"/>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5" name="Marcador de pie de página 4">
            <a:extLst>
              <a:ext uri="{FF2B5EF4-FFF2-40B4-BE49-F238E27FC236}">
                <a16:creationId xmlns:a16="http://schemas.microsoft.com/office/drawing/2014/main" id="{23949BAE-BA28-CFDB-16C5-C2E690F6D63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D581CCF-6473-D44B-4EF5-A9A28695A5FE}"/>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391884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4A60E-B5AD-163F-4270-FD4B24A12E0B}"/>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1B0F9592-51D7-4F70-8627-25F57ACEC777}"/>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A3F31C76-D05F-290C-1F26-68E9D56C71D6}"/>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5" name="Marcador de pie de página 4">
            <a:extLst>
              <a:ext uri="{FF2B5EF4-FFF2-40B4-BE49-F238E27FC236}">
                <a16:creationId xmlns:a16="http://schemas.microsoft.com/office/drawing/2014/main" id="{B286E359-3EAF-1268-8ECD-C2F417F3BC3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43DD55-52EE-8DFB-062F-393EFFFE4A38}"/>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155197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8A3A9-DC66-AB7A-BF17-B9EB3AD6B2E9}"/>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23FA3910-568B-4DA9-C383-B91E0219E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0F8E2BA1-BF96-7C3E-8040-758D2098F480}"/>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5" name="Marcador de pie de página 4">
            <a:extLst>
              <a:ext uri="{FF2B5EF4-FFF2-40B4-BE49-F238E27FC236}">
                <a16:creationId xmlns:a16="http://schemas.microsoft.com/office/drawing/2014/main" id="{EA2A8242-CB42-B0C2-654C-A31B4533E6B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036E9D0-B5DC-0931-63C3-D7432D1FA4ED}"/>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20009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1752A-5EAD-820F-BF4D-7038E2118F20}"/>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AABE90E7-0537-46D1-ED34-82CF94B8347C}"/>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contenido 3">
            <a:extLst>
              <a:ext uri="{FF2B5EF4-FFF2-40B4-BE49-F238E27FC236}">
                <a16:creationId xmlns:a16="http://schemas.microsoft.com/office/drawing/2014/main" id="{4FAFA517-85AB-67A6-85E9-E836C7172B67}"/>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fecha 4">
            <a:extLst>
              <a:ext uri="{FF2B5EF4-FFF2-40B4-BE49-F238E27FC236}">
                <a16:creationId xmlns:a16="http://schemas.microsoft.com/office/drawing/2014/main" id="{3275D08F-F0A8-41DB-4332-66935E392D38}"/>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6" name="Marcador de pie de página 5">
            <a:extLst>
              <a:ext uri="{FF2B5EF4-FFF2-40B4-BE49-F238E27FC236}">
                <a16:creationId xmlns:a16="http://schemas.microsoft.com/office/drawing/2014/main" id="{A3FE43DE-59BC-574D-220F-190C67374B5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4452198-D1D8-EF1B-EAEE-F373E607DEEA}"/>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97651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7DB03-618F-BC55-9764-2180B0AEF556}"/>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DFD98904-DCC0-396D-0968-9EF3455F4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B593DCF-E54F-61A4-72B6-96F72E70313D}"/>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texto 4">
            <a:extLst>
              <a:ext uri="{FF2B5EF4-FFF2-40B4-BE49-F238E27FC236}">
                <a16:creationId xmlns:a16="http://schemas.microsoft.com/office/drawing/2014/main" id="{4B856A79-5318-B100-3760-101C76EFDD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3F7B012C-3371-2129-FD50-701709C00CB9}"/>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7" name="Marcador de fecha 6">
            <a:extLst>
              <a:ext uri="{FF2B5EF4-FFF2-40B4-BE49-F238E27FC236}">
                <a16:creationId xmlns:a16="http://schemas.microsoft.com/office/drawing/2014/main" id="{2B24955C-5BDB-0E36-C40D-6C1D2C9CFE4C}"/>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8" name="Marcador de pie de página 7">
            <a:extLst>
              <a:ext uri="{FF2B5EF4-FFF2-40B4-BE49-F238E27FC236}">
                <a16:creationId xmlns:a16="http://schemas.microsoft.com/office/drawing/2014/main" id="{F3010D13-AD07-144A-BCE7-0DE05B4F4CC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99818770-D484-73B2-B551-3A4AF3D02681}"/>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189729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52E04-3036-2BC7-ED98-59267CDF9D28}"/>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DB1D6BD7-4E2F-1130-8AE6-D88BB96FDF80}"/>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4" name="Marcador de pie de página 3">
            <a:extLst>
              <a:ext uri="{FF2B5EF4-FFF2-40B4-BE49-F238E27FC236}">
                <a16:creationId xmlns:a16="http://schemas.microsoft.com/office/drawing/2014/main" id="{6D943B49-EB5E-7215-4D94-3942B5B7555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B92795AA-7E10-86E8-D038-5B39F62A321E}"/>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98931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79CF21-0A16-9F05-6A4E-C93C58008331}"/>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3" name="Marcador de pie de página 2">
            <a:extLst>
              <a:ext uri="{FF2B5EF4-FFF2-40B4-BE49-F238E27FC236}">
                <a16:creationId xmlns:a16="http://schemas.microsoft.com/office/drawing/2014/main" id="{C5270B92-E4B2-5C2B-438D-2F91BE0376D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5024D28-7EAB-BEA4-7F37-607D283484D2}"/>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260362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30EFCD-87E9-83E1-F913-219D6AD44470}"/>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7FBEBE5A-B205-8282-CE8A-F012BD2F6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texto 3">
            <a:extLst>
              <a:ext uri="{FF2B5EF4-FFF2-40B4-BE49-F238E27FC236}">
                <a16:creationId xmlns:a16="http://schemas.microsoft.com/office/drawing/2014/main" id="{A5C95744-7377-4394-0AD6-EC8911551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CE14DE22-31F0-E4C8-2B5A-38BF7E872CDD}"/>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6" name="Marcador de pie de página 5">
            <a:extLst>
              <a:ext uri="{FF2B5EF4-FFF2-40B4-BE49-F238E27FC236}">
                <a16:creationId xmlns:a16="http://schemas.microsoft.com/office/drawing/2014/main" id="{C708426D-17B3-47A4-A8C1-4F0460C25AE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30DB9AD-F538-803D-439F-60157A9A302A}"/>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223372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17687-68C4-A62E-276B-76C45641C45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posición de imagen 2">
            <a:extLst>
              <a:ext uri="{FF2B5EF4-FFF2-40B4-BE49-F238E27FC236}">
                <a16:creationId xmlns:a16="http://schemas.microsoft.com/office/drawing/2014/main" id="{292FD014-DDDC-6B1F-54D9-9C2827597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F8E21EFC-00BE-BCFC-1641-679D0F558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9D9641F-E31B-EBC6-50D1-7E50C44AF0F4}"/>
              </a:ext>
            </a:extLst>
          </p:cNvPr>
          <p:cNvSpPr>
            <a:spLocks noGrp="1"/>
          </p:cNvSpPr>
          <p:nvPr>
            <p:ph type="dt" sz="half" idx="10"/>
          </p:nvPr>
        </p:nvSpPr>
        <p:spPr/>
        <p:txBody>
          <a:bodyPr/>
          <a:lstStyle/>
          <a:p>
            <a:fld id="{9E67A932-66F2-430B-9910-83D04EC97180}" type="datetimeFigureOut">
              <a:rPr lang="es-PE" smtClean="0"/>
              <a:t>20/06/2024</a:t>
            </a:fld>
            <a:endParaRPr lang="es-PE"/>
          </a:p>
        </p:txBody>
      </p:sp>
      <p:sp>
        <p:nvSpPr>
          <p:cNvPr id="6" name="Marcador de pie de página 5">
            <a:extLst>
              <a:ext uri="{FF2B5EF4-FFF2-40B4-BE49-F238E27FC236}">
                <a16:creationId xmlns:a16="http://schemas.microsoft.com/office/drawing/2014/main" id="{B00F9EEE-B969-29E9-707A-0D61C99762D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74D4115-AA85-1260-1012-908B6E6A1929}"/>
              </a:ext>
            </a:extLst>
          </p:cNvPr>
          <p:cNvSpPr>
            <a:spLocks noGrp="1"/>
          </p:cNvSpPr>
          <p:nvPr>
            <p:ph type="sldNum" sz="quarter" idx="12"/>
          </p:nvPr>
        </p:nvSpPr>
        <p:spPr/>
        <p:txBody>
          <a:bodyPr/>
          <a:lstStyle/>
          <a:p>
            <a:fld id="{BB87F995-AB19-4D5B-A221-D807E1129D02}" type="slidenum">
              <a:rPr lang="es-PE" smtClean="0"/>
              <a:t>‹Nº›</a:t>
            </a:fld>
            <a:endParaRPr lang="es-PE"/>
          </a:p>
        </p:txBody>
      </p:sp>
    </p:spTree>
    <p:extLst>
      <p:ext uri="{BB962C8B-B14F-4D97-AF65-F5344CB8AC3E}">
        <p14:creationId xmlns:p14="http://schemas.microsoft.com/office/powerpoint/2010/main" val="106111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4AD80BE-BCE4-D54E-5EB3-1BAB3128C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5844D0B3-CD32-9FFF-C374-24CB94A3D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97078526-67F6-1DB0-3B60-5B6B2CC798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7A932-66F2-430B-9910-83D04EC97180}" type="datetimeFigureOut">
              <a:rPr lang="es-PE" smtClean="0"/>
              <a:t>20/06/2024</a:t>
            </a:fld>
            <a:endParaRPr lang="es-PE"/>
          </a:p>
        </p:txBody>
      </p:sp>
      <p:sp>
        <p:nvSpPr>
          <p:cNvPr id="5" name="Marcador de pie de página 4">
            <a:extLst>
              <a:ext uri="{FF2B5EF4-FFF2-40B4-BE49-F238E27FC236}">
                <a16:creationId xmlns:a16="http://schemas.microsoft.com/office/drawing/2014/main" id="{D4940516-15D1-3693-8F2C-4142A1D8A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144ED0F3-D9FD-6146-3F73-1F90A1FD7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7F995-AB19-4D5B-A221-D807E1129D02}" type="slidenum">
              <a:rPr lang="es-PE" smtClean="0"/>
              <a:t>‹Nº›</a:t>
            </a:fld>
            <a:endParaRPr lang="es-PE"/>
          </a:p>
        </p:txBody>
      </p:sp>
    </p:spTree>
    <p:extLst>
      <p:ext uri="{BB962C8B-B14F-4D97-AF65-F5344CB8AC3E}">
        <p14:creationId xmlns:p14="http://schemas.microsoft.com/office/powerpoint/2010/main" val="3611945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microsoft.com/office/2018/10/relationships/comments" Target="../comments/modernComment_101_9BDAD3F4.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2_8BFA2A0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3_E4A392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4_BB28D4C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6_3306D72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B00ED2E-3FB2-E4F7-EECD-878C7F3A7579}"/>
              </a:ext>
            </a:extLst>
          </p:cNvPr>
          <p:cNvSpPr txBox="1"/>
          <p:nvPr/>
        </p:nvSpPr>
        <p:spPr>
          <a:xfrm>
            <a:off x="492034" y="5199973"/>
            <a:ext cx="11207931" cy="584775"/>
          </a:xfrm>
          <a:prstGeom prst="rect">
            <a:avLst/>
          </a:prstGeom>
          <a:noFill/>
        </p:spPr>
        <p:txBody>
          <a:bodyPr wrap="square" rtlCol="0">
            <a:spAutoFit/>
          </a:bodyPr>
          <a:lstStyle/>
          <a:p>
            <a:pPr algn="ctr"/>
            <a:r>
              <a:rPr lang="es-MX" sz="3200" b="1" dirty="0">
                <a:latin typeface="Arial" panose="020B0604020202020204" pitchFamily="34" charset="0"/>
                <a:cs typeface="Arial" panose="020B0604020202020204" pitchFamily="34" charset="0"/>
              </a:rPr>
              <a:t>Sistema de Mejora y Automatización de Cotizaciones</a:t>
            </a:r>
            <a:endParaRPr lang="es-PE"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480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85F92F9-2771-A65E-9290-2BE94D248F6B}"/>
              </a:ext>
            </a:extLst>
          </p:cNvPr>
          <p:cNvSpPr txBox="1"/>
          <p:nvPr/>
        </p:nvSpPr>
        <p:spPr>
          <a:xfrm>
            <a:off x="492034" y="3534156"/>
            <a:ext cx="11207931" cy="923330"/>
          </a:xfrm>
          <a:prstGeom prst="rect">
            <a:avLst/>
          </a:prstGeom>
          <a:noFill/>
        </p:spPr>
        <p:txBody>
          <a:bodyPr wrap="square" rtlCol="0">
            <a:spAutoFit/>
          </a:bodyPr>
          <a:lstStyle/>
          <a:p>
            <a:pPr algn="ctr"/>
            <a:r>
              <a:rPr lang="es-MX" sz="5400" b="1" dirty="0">
                <a:solidFill>
                  <a:schemeClr val="bg1"/>
                </a:solidFill>
                <a:latin typeface="Arial" panose="020B0604020202020204" pitchFamily="34" charset="0"/>
                <a:cs typeface="Arial" panose="020B0604020202020204" pitchFamily="34" charset="0"/>
              </a:rPr>
              <a:t>GRACIAS !!!</a:t>
            </a:r>
            <a:endParaRPr lang="es-PE" sz="5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50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6AAD255-AD52-E9F9-BF6B-D43BB9A673D0}"/>
              </a:ext>
            </a:extLst>
          </p:cNvPr>
          <p:cNvSpPr txBox="1"/>
          <p:nvPr/>
        </p:nvSpPr>
        <p:spPr>
          <a:xfrm>
            <a:off x="548639" y="524256"/>
            <a:ext cx="11207931" cy="584775"/>
          </a:xfrm>
          <a:prstGeom prst="rect">
            <a:avLst/>
          </a:prstGeom>
          <a:noFill/>
        </p:spPr>
        <p:txBody>
          <a:bodyPr wrap="square" rtlCol="0">
            <a:spAutoFit/>
          </a:bodyPr>
          <a:lstStyle/>
          <a:p>
            <a:r>
              <a:rPr lang="es-MX" sz="3200" b="1" dirty="0">
                <a:solidFill>
                  <a:srgbClr val="012DFF"/>
                </a:solidFill>
                <a:latin typeface="Arial" panose="020B0604020202020204" pitchFamily="34" charset="0"/>
                <a:cs typeface="Arial" panose="020B0604020202020204" pitchFamily="34" charset="0"/>
              </a:rPr>
              <a:t>Presentación</a:t>
            </a:r>
            <a:endParaRPr lang="es-PE" sz="3200" b="1" dirty="0">
              <a:solidFill>
                <a:srgbClr val="012DFF"/>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778DA334-668A-0BBF-19C1-7A6550ABE507}"/>
              </a:ext>
            </a:extLst>
          </p:cNvPr>
          <p:cNvSpPr txBox="1"/>
          <p:nvPr/>
        </p:nvSpPr>
        <p:spPr>
          <a:xfrm>
            <a:off x="492034" y="2140769"/>
            <a:ext cx="11207931" cy="2985433"/>
          </a:xfrm>
          <a:prstGeom prst="rect">
            <a:avLst/>
          </a:prstGeom>
          <a:noFill/>
        </p:spPr>
        <p:txBody>
          <a:bodyPr wrap="square" rtlCol="0">
            <a:spAutoFit/>
          </a:bodyPr>
          <a:lstStyle/>
          <a:p>
            <a:r>
              <a:rPr lang="es-ES" sz="2000" b="1" dirty="0"/>
              <a:t>ESPECIALIDAD</a:t>
            </a:r>
            <a:r>
              <a:rPr lang="es-ES" sz="2000" dirty="0"/>
              <a:t> 	: Ingeniería del Software con Inteligencia Artificial </a:t>
            </a:r>
            <a:endParaRPr lang="es-PE" sz="2000" dirty="0"/>
          </a:p>
          <a:p>
            <a:r>
              <a:rPr lang="es-ES" sz="2000" b="1" dirty="0"/>
              <a:t>EMPRESA</a:t>
            </a:r>
            <a:r>
              <a:rPr lang="es-ES" sz="2000" dirty="0"/>
              <a:t> 	: 20606248092 - KATARI A &amp; C S.R.L.</a:t>
            </a:r>
          </a:p>
          <a:p>
            <a:r>
              <a:rPr lang="es-ES" sz="2000" b="1" dirty="0"/>
              <a:t>INTEGRANTE:</a:t>
            </a:r>
          </a:p>
          <a:p>
            <a:pPr lvl="1"/>
            <a:r>
              <a:rPr lang="es-ES" sz="2000" dirty="0"/>
              <a:t>- Elmer Gabriel Quispe Ponce</a:t>
            </a:r>
          </a:p>
          <a:p>
            <a:pPr lvl="1"/>
            <a:r>
              <a:rPr lang="es-ES" sz="2000" dirty="0"/>
              <a:t>- </a:t>
            </a:r>
            <a:r>
              <a:rPr lang="es-ES" sz="2000" dirty="0" err="1"/>
              <a:t>Josue</a:t>
            </a:r>
            <a:r>
              <a:rPr lang="es-ES" sz="2000" dirty="0"/>
              <a:t> Rossel </a:t>
            </a:r>
            <a:r>
              <a:rPr lang="es-ES" sz="2000" dirty="0" err="1"/>
              <a:t>Llatasi</a:t>
            </a:r>
            <a:r>
              <a:rPr lang="es-ES" sz="2000" dirty="0"/>
              <a:t> Chagua  </a:t>
            </a:r>
          </a:p>
          <a:p>
            <a:pPr lvl="1"/>
            <a:r>
              <a:rPr lang="es-ES" sz="2000" dirty="0"/>
              <a:t>- </a:t>
            </a:r>
            <a:r>
              <a:rPr lang="es-ES" sz="2000" dirty="0" err="1"/>
              <a:t>Jersson</a:t>
            </a:r>
            <a:r>
              <a:rPr lang="es-ES" sz="2000" dirty="0"/>
              <a:t> Pelayo Quispe Apaza</a:t>
            </a:r>
          </a:p>
          <a:p>
            <a:endParaRPr lang="es-PE" dirty="0"/>
          </a:p>
          <a:p>
            <a:endParaRPr lang="es-PE" dirty="0"/>
          </a:p>
          <a:p>
            <a:endParaRPr lang="es-MX"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842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uiExpand="1"/>
    </p:bldLst>
  </p:timing>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6AAD255-AD52-E9F9-BF6B-D43BB9A673D0}"/>
              </a:ext>
            </a:extLst>
          </p:cNvPr>
          <p:cNvSpPr txBox="1"/>
          <p:nvPr/>
        </p:nvSpPr>
        <p:spPr>
          <a:xfrm>
            <a:off x="548639" y="524256"/>
            <a:ext cx="11207931" cy="584775"/>
          </a:xfrm>
          <a:prstGeom prst="rect">
            <a:avLst/>
          </a:prstGeom>
          <a:noFill/>
        </p:spPr>
        <p:txBody>
          <a:bodyPr wrap="square" rtlCol="0">
            <a:spAutoFit/>
          </a:bodyPr>
          <a:lstStyle/>
          <a:p>
            <a:r>
              <a:rPr lang="es-MX" sz="3200" b="1" dirty="0">
                <a:solidFill>
                  <a:srgbClr val="012DFF"/>
                </a:solidFill>
                <a:latin typeface="Arial" panose="020B0604020202020204" pitchFamily="34" charset="0"/>
                <a:cs typeface="Arial" panose="020B0604020202020204" pitchFamily="34" charset="0"/>
              </a:rPr>
              <a:t>Empresa KATARI A</a:t>
            </a:r>
            <a:r>
              <a:rPr lang="es-PE" sz="3200" b="1" dirty="0">
                <a:solidFill>
                  <a:srgbClr val="012DFF"/>
                </a:solidFill>
                <a:latin typeface="Arial" panose="020B0604020202020204" pitchFamily="34" charset="0"/>
                <a:cs typeface="Arial" panose="020B0604020202020204" pitchFamily="34" charset="0"/>
              </a:rPr>
              <a:t>&amp;C</a:t>
            </a:r>
            <a:endParaRPr lang="es-MX" sz="3200" b="1" dirty="0">
              <a:solidFill>
                <a:srgbClr val="012DFF"/>
              </a:solid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4C241DC-E8A0-9756-A4BC-8B017E2E5923}"/>
              </a:ext>
            </a:extLst>
          </p:cNvPr>
          <p:cNvSpPr txBox="1"/>
          <p:nvPr/>
        </p:nvSpPr>
        <p:spPr>
          <a:xfrm>
            <a:off x="330431" y="1355880"/>
            <a:ext cx="11207931" cy="2554545"/>
          </a:xfrm>
          <a:prstGeom prst="rect">
            <a:avLst/>
          </a:prstGeom>
          <a:noFill/>
        </p:spPr>
        <p:txBody>
          <a:bodyPr wrap="square" rtlCol="0">
            <a:spAutoFit/>
          </a:bodyPr>
          <a:lstStyle/>
          <a:p>
            <a:r>
              <a:rPr lang="es-MX" sz="3200" b="1" dirty="0">
                <a:latin typeface="Arial" panose="020B0604020202020204" pitchFamily="34" charset="0"/>
                <a:cs typeface="Arial" panose="020B0604020202020204" pitchFamily="34" charset="0"/>
              </a:rPr>
              <a:t>RUC						: 20606248092 </a:t>
            </a:r>
          </a:p>
          <a:p>
            <a:r>
              <a:rPr lang="es-MX" sz="3200" b="1" dirty="0">
                <a:latin typeface="Arial" panose="020B0604020202020204" pitchFamily="34" charset="0"/>
                <a:cs typeface="Arial" panose="020B0604020202020204" pitchFamily="34" charset="0"/>
              </a:rPr>
              <a:t>EMPRESA 				: “KATARI A &amp; C S.R.L.”</a:t>
            </a:r>
          </a:p>
          <a:p>
            <a:r>
              <a:rPr lang="es-MX" sz="3200" b="1" dirty="0">
                <a:latin typeface="Arial" panose="020B0604020202020204" pitchFamily="34" charset="0"/>
                <a:cs typeface="Arial" panose="020B0604020202020204" pitchFamily="34" charset="0"/>
              </a:rPr>
              <a:t>REPRESENTANTE LEGAL 	:  Edgar Apaza Choque</a:t>
            </a:r>
          </a:p>
          <a:p>
            <a:r>
              <a:rPr lang="es-MX" sz="3200" b="1" dirty="0">
                <a:latin typeface="Arial" panose="020B0604020202020204" pitchFamily="34" charset="0"/>
                <a:cs typeface="Arial" panose="020B0604020202020204" pitchFamily="34" charset="0"/>
              </a:rPr>
              <a:t>UBICACIÓN 				: Barrio Porteño</a:t>
            </a:r>
          </a:p>
          <a:p>
            <a:endParaRPr lang="es-MX"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592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uiExpand="1"/>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6AAD255-AD52-E9F9-BF6B-D43BB9A673D0}"/>
              </a:ext>
            </a:extLst>
          </p:cNvPr>
          <p:cNvSpPr txBox="1"/>
          <p:nvPr/>
        </p:nvSpPr>
        <p:spPr>
          <a:xfrm>
            <a:off x="548639" y="524256"/>
            <a:ext cx="11207931" cy="584775"/>
          </a:xfrm>
          <a:prstGeom prst="rect">
            <a:avLst/>
          </a:prstGeom>
          <a:noFill/>
        </p:spPr>
        <p:txBody>
          <a:bodyPr wrap="square" rtlCol="0">
            <a:spAutoFit/>
          </a:bodyPr>
          <a:lstStyle/>
          <a:p>
            <a:r>
              <a:rPr lang="en-US" sz="3200" b="1" dirty="0" err="1">
                <a:solidFill>
                  <a:srgbClr val="012DFF"/>
                </a:solidFill>
                <a:latin typeface="Arial" panose="020B0604020202020204" pitchFamily="34" charset="0"/>
                <a:cs typeface="Arial" panose="020B0604020202020204" pitchFamily="34" charset="0"/>
              </a:rPr>
              <a:t>Identificacion</a:t>
            </a:r>
            <a:r>
              <a:rPr lang="en-US" sz="3200" b="1" dirty="0">
                <a:solidFill>
                  <a:srgbClr val="012DFF"/>
                </a:solidFill>
                <a:latin typeface="Arial" panose="020B0604020202020204" pitchFamily="34" charset="0"/>
                <a:cs typeface="Arial" panose="020B0604020202020204" pitchFamily="34" charset="0"/>
              </a:rPr>
              <a:t> del </a:t>
            </a:r>
            <a:r>
              <a:rPr lang="en-US" sz="3200" b="1" dirty="0" err="1">
                <a:solidFill>
                  <a:srgbClr val="012DFF"/>
                </a:solidFill>
                <a:latin typeface="Arial" panose="020B0604020202020204" pitchFamily="34" charset="0"/>
                <a:cs typeface="Arial" panose="020B0604020202020204" pitchFamily="34" charset="0"/>
              </a:rPr>
              <a:t>problema</a:t>
            </a:r>
            <a:r>
              <a:rPr lang="en-US" sz="3200" b="1" dirty="0">
                <a:solidFill>
                  <a:srgbClr val="012DFF"/>
                </a:solidFill>
                <a:latin typeface="Arial" panose="020B0604020202020204" pitchFamily="34" charset="0"/>
                <a:cs typeface="Arial" panose="020B0604020202020204" pitchFamily="34" charset="0"/>
              </a:rPr>
              <a:t> </a:t>
            </a:r>
            <a:r>
              <a:rPr lang="en-US" sz="3200" b="1" dirty="0" err="1">
                <a:solidFill>
                  <a:srgbClr val="012DFF"/>
                </a:solidFill>
                <a:latin typeface="Arial" panose="020B0604020202020204" pitchFamily="34" charset="0"/>
                <a:cs typeface="Arial" panose="020B0604020202020204" pitchFamily="34" charset="0"/>
              </a:rPr>
              <a:t>en</a:t>
            </a:r>
            <a:r>
              <a:rPr lang="en-US" sz="3200" b="1" dirty="0">
                <a:solidFill>
                  <a:srgbClr val="012DFF"/>
                </a:solidFill>
                <a:latin typeface="Arial" panose="020B0604020202020204" pitchFamily="34" charset="0"/>
                <a:cs typeface="Arial" panose="020B0604020202020204" pitchFamily="34" charset="0"/>
              </a:rPr>
              <a:t> KATARI A&amp;C</a:t>
            </a:r>
            <a:endParaRPr lang="es-PE" sz="3200" b="1" dirty="0">
              <a:solidFill>
                <a:srgbClr val="012DFF"/>
              </a:solid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4C241DC-E8A0-9756-A4BC-8B017E2E5923}"/>
              </a:ext>
            </a:extLst>
          </p:cNvPr>
          <p:cNvSpPr txBox="1"/>
          <p:nvPr/>
        </p:nvSpPr>
        <p:spPr>
          <a:xfrm>
            <a:off x="548640" y="1272752"/>
            <a:ext cx="11207931" cy="2169825"/>
          </a:xfrm>
          <a:prstGeom prst="rect">
            <a:avLst/>
          </a:prstGeom>
          <a:noFill/>
        </p:spPr>
        <p:txBody>
          <a:bodyPr wrap="square" rtlCol="0">
            <a:spAutoFit/>
          </a:bodyPr>
          <a:lstStyle/>
          <a:p>
            <a:r>
              <a:rPr lang="es-MX" sz="2700" dirty="0"/>
              <a:t>Actualmente el proceso de cotización en KATARI A&amp;C se realiza manualmente utilizando lápiz y papel. Este método anticuado es ineficaz, propenso a errores humanos y causa retrasos, por lo cual decidimos mejorar el sistema de cotizaciones manual que ya existía </a:t>
            </a:r>
            <a:r>
              <a:rPr lang="es-MX" sz="2700" dirty="0" err="1"/>
              <a:t>deasarrollamos</a:t>
            </a:r>
            <a:r>
              <a:rPr lang="es-MX" sz="2700" dirty="0"/>
              <a:t> un sistema para mejorar el proceso de </a:t>
            </a:r>
            <a:r>
              <a:rPr lang="es-MX" sz="2700" dirty="0" err="1"/>
              <a:t>sotizaciones</a:t>
            </a:r>
            <a:endParaRPr lang="es-MX"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001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uiExpand="1"/>
    </p:bldLst>
  </p:timing>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6AAD255-AD52-E9F9-BF6B-D43BB9A673D0}"/>
              </a:ext>
            </a:extLst>
          </p:cNvPr>
          <p:cNvSpPr txBox="1"/>
          <p:nvPr/>
        </p:nvSpPr>
        <p:spPr>
          <a:xfrm>
            <a:off x="548639" y="524256"/>
            <a:ext cx="11207931" cy="584775"/>
          </a:xfrm>
          <a:prstGeom prst="rect">
            <a:avLst/>
          </a:prstGeom>
          <a:noFill/>
        </p:spPr>
        <p:txBody>
          <a:bodyPr wrap="square" rtlCol="0">
            <a:spAutoFit/>
          </a:bodyPr>
          <a:lstStyle/>
          <a:p>
            <a:r>
              <a:rPr lang="en-US" sz="3200" b="1" dirty="0" err="1">
                <a:solidFill>
                  <a:srgbClr val="012DFF"/>
                </a:solidFill>
                <a:latin typeface="Arial" panose="020B0604020202020204" pitchFamily="34" charset="0"/>
                <a:cs typeface="Arial" panose="020B0604020202020204" pitchFamily="34" charset="0"/>
              </a:rPr>
              <a:t>Identificacion</a:t>
            </a:r>
            <a:r>
              <a:rPr lang="en-US" sz="3200" b="1" dirty="0">
                <a:solidFill>
                  <a:srgbClr val="012DFF"/>
                </a:solidFill>
                <a:latin typeface="Arial" panose="020B0604020202020204" pitchFamily="34" charset="0"/>
                <a:cs typeface="Arial" panose="020B0604020202020204" pitchFamily="34" charset="0"/>
              </a:rPr>
              <a:t> del </a:t>
            </a:r>
            <a:r>
              <a:rPr lang="en-US" sz="3200" b="1" dirty="0" err="1">
                <a:solidFill>
                  <a:srgbClr val="012DFF"/>
                </a:solidFill>
                <a:latin typeface="Arial" panose="020B0604020202020204" pitchFamily="34" charset="0"/>
                <a:cs typeface="Arial" panose="020B0604020202020204" pitchFamily="34" charset="0"/>
              </a:rPr>
              <a:t>problema</a:t>
            </a:r>
            <a:r>
              <a:rPr lang="en-US" sz="3200" b="1" dirty="0">
                <a:solidFill>
                  <a:srgbClr val="012DFF"/>
                </a:solidFill>
                <a:latin typeface="Arial" panose="020B0604020202020204" pitchFamily="34" charset="0"/>
                <a:cs typeface="Arial" panose="020B0604020202020204" pitchFamily="34" charset="0"/>
              </a:rPr>
              <a:t> </a:t>
            </a:r>
            <a:r>
              <a:rPr lang="en-US" sz="3200" b="1" dirty="0" err="1">
                <a:solidFill>
                  <a:srgbClr val="012DFF"/>
                </a:solidFill>
                <a:latin typeface="Arial" panose="020B0604020202020204" pitchFamily="34" charset="0"/>
                <a:cs typeface="Arial" panose="020B0604020202020204" pitchFamily="34" charset="0"/>
              </a:rPr>
              <a:t>en</a:t>
            </a:r>
            <a:r>
              <a:rPr lang="en-US" sz="3200" b="1" dirty="0">
                <a:solidFill>
                  <a:srgbClr val="012DFF"/>
                </a:solidFill>
                <a:latin typeface="Arial" panose="020B0604020202020204" pitchFamily="34" charset="0"/>
                <a:cs typeface="Arial" panose="020B0604020202020204" pitchFamily="34" charset="0"/>
              </a:rPr>
              <a:t> KATARI A&amp;C</a:t>
            </a:r>
            <a:endParaRPr lang="es-PE" sz="3200" b="1" dirty="0">
              <a:solidFill>
                <a:srgbClr val="012DFF"/>
              </a:solid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4C241DC-E8A0-9756-A4BC-8B017E2E5923}"/>
              </a:ext>
            </a:extLst>
          </p:cNvPr>
          <p:cNvSpPr txBox="1"/>
          <p:nvPr/>
        </p:nvSpPr>
        <p:spPr>
          <a:xfrm>
            <a:off x="492034" y="1272752"/>
            <a:ext cx="11207931" cy="2554545"/>
          </a:xfrm>
          <a:prstGeom prst="rect">
            <a:avLst/>
          </a:prstGeom>
          <a:noFill/>
        </p:spPr>
        <p:txBody>
          <a:bodyPr wrap="square" rtlCol="0">
            <a:spAutoFit/>
          </a:bodyPr>
          <a:lstStyle/>
          <a:p>
            <a:r>
              <a:rPr lang="es-MX" sz="3200" b="1" dirty="0" err="1">
                <a:latin typeface="Arial" panose="020B0604020202020204" pitchFamily="34" charset="0"/>
                <a:cs typeface="Arial" panose="020B0604020202020204" pitchFamily="34" charset="0"/>
              </a:rPr>
              <a:t>Despues</a:t>
            </a:r>
            <a:r>
              <a:rPr lang="es-MX" sz="3200" b="1" dirty="0">
                <a:latin typeface="Arial" panose="020B0604020202020204" pitchFamily="34" charset="0"/>
                <a:cs typeface="Arial" panose="020B0604020202020204" pitchFamily="34" charset="0"/>
              </a:rPr>
              <a:t> de recoger la respuesta de la encuesta en la cual participaron todos los empleados de la empresa, el análisis hecho da como resultado que la perdida de clientes se debe a una deficiencia en las cotizaciones que se le hace a los clientes potenciales.</a:t>
            </a:r>
          </a:p>
        </p:txBody>
      </p:sp>
      <p:pic>
        <p:nvPicPr>
          <p:cNvPr id="2" name="Imagen 1">
            <a:extLst>
              <a:ext uri="{FF2B5EF4-FFF2-40B4-BE49-F238E27FC236}">
                <a16:creationId xmlns:a16="http://schemas.microsoft.com/office/drawing/2014/main" id="{D90F8EC2-51A6-F3AD-5E1C-8152FED655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9380" y="3827297"/>
            <a:ext cx="4116250" cy="2202692"/>
          </a:xfrm>
          <a:prstGeom prst="rect">
            <a:avLst/>
          </a:prstGeom>
          <a:noFill/>
        </p:spPr>
      </p:pic>
      <p:pic>
        <p:nvPicPr>
          <p:cNvPr id="4" name="Imagen 3">
            <a:extLst>
              <a:ext uri="{FF2B5EF4-FFF2-40B4-BE49-F238E27FC236}">
                <a16:creationId xmlns:a16="http://schemas.microsoft.com/office/drawing/2014/main" id="{911AAB3F-D2DF-5F24-A2E0-E0BF403973F5}"/>
              </a:ext>
            </a:extLst>
          </p:cNvPr>
          <p:cNvPicPr>
            <a:picLocks noChangeAspect="1"/>
          </p:cNvPicPr>
          <p:nvPr/>
        </p:nvPicPr>
        <p:blipFill>
          <a:blip r:embed="rId4"/>
          <a:stretch>
            <a:fillRect/>
          </a:stretch>
        </p:blipFill>
        <p:spPr>
          <a:xfrm>
            <a:off x="5610224" y="3738674"/>
            <a:ext cx="4116250" cy="2396911"/>
          </a:xfrm>
          <a:prstGeom prst="rect">
            <a:avLst/>
          </a:prstGeom>
        </p:spPr>
      </p:pic>
    </p:spTree>
    <p:extLst>
      <p:ext uri="{BB962C8B-B14F-4D97-AF65-F5344CB8AC3E}">
        <p14:creationId xmlns:p14="http://schemas.microsoft.com/office/powerpoint/2010/main" val="192080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uiExpan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6AAD255-AD52-E9F9-BF6B-D43BB9A673D0}"/>
              </a:ext>
            </a:extLst>
          </p:cNvPr>
          <p:cNvSpPr txBox="1"/>
          <p:nvPr/>
        </p:nvSpPr>
        <p:spPr>
          <a:xfrm>
            <a:off x="548639" y="524256"/>
            <a:ext cx="11207931" cy="584775"/>
          </a:xfrm>
          <a:prstGeom prst="rect">
            <a:avLst/>
          </a:prstGeom>
          <a:noFill/>
        </p:spPr>
        <p:txBody>
          <a:bodyPr wrap="square" rtlCol="0">
            <a:spAutoFit/>
          </a:bodyPr>
          <a:lstStyle/>
          <a:p>
            <a:r>
              <a:rPr lang="en-US" sz="3200" b="1" dirty="0" err="1">
                <a:solidFill>
                  <a:srgbClr val="012DFF"/>
                </a:solidFill>
                <a:latin typeface="Arial" panose="020B0604020202020204" pitchFamily="34" charset="0"/>
                <a:cs typeface="Arial" panose="020B0604020202020204" pitchFamily="34" charset="0"/>
              </a:rPr>
              <a:t>Objetivo</a:t>
            </a:r>
            <a:endParaRPr lang="es-PE" sz="3200" b="1" dirty="0">
              <a:solidFill>
                <a:srgbClr val="012DFF"/>
              </a:solid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4C241DC-E8A0-9756-A4BC-8B017E2E5923}"/>
              </a:ext>
            </a:extLst>
          </p:cNvPr>
          <p:cNvSpPr txBox="1"/>
          <p:nvPr/>
        </p:nvSpPr>
        <p:spPr>
          <a:xfrm>
            <a:off x="548640" y="1272752"/>
            <a:ext cx="11207931" cy="2554545"/>
          </a:xfrm>
          <a:prstGeom prst="rect">
            <a:avLst/>
          </a:prstGeom>
          <a:noFill/>
        </p:spPr>
        <p:txBody>
          <a:bodyPr wrap="square" rtlCol="0">
            <a:spAutoFit/>
          </a:bodyPr>
          <a:lstStyle/>
          <a:p>
            <a:r>
              <a:rPr lang="es-MX" sz="3200" b="1" dirty="0">
                <a:latin typeface="Arial" panose="020B0604020202020204" pitchFamily="34" charset="0"/>
                <a:cs typeface="Arial" panose="020B0604020202020204" pitchFamily="34" charset="0"/>
              </a:rPr>
              <a:t>Implementar un sistema de administración de cotizaciones, proformas de los servicios prestados y seguimiento a estos mismos, a fin de mejorar la calidad respuesta a clientes y control de información de procesos internos.</a:t>
            </a:r>
          </a:p>
        </p:txBody>
      </p:sp>
    </p:spTree>
    <p:extLst>
      <p:ext uri="{BB962C8B-B14F-4D97-AF65-F5344CB8AC3E}">
        <p14:creationId xmlns:p14="http://schemas.microsoft.com/office/powerpoint/2010/main" val="144204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uiExpan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6AAD255-AD52-E9F9-BF6B-D43BB9A673D0}"/>
              </a:ext>
            </a:extLst>
          </p:cNvPr>
          <p:cNvSpPr txBox="1"/>
          <p:nvPr/>
        </p:nvSpPr>
        <p:spPr>
          <a:xfrm>
            <a:off x="548640" y="524256"/>
            <a:ext cx="11207931" cy="584775"/>
          </a:xfrm>
          <a:prstGeom prst="rect">
            <a:avLst/>
          </a:prstGeom>
          <a:noFill/>
        </p:spPr>
        <p:txBody>
          <a:bodyPr wrap="square" rtlCol="0">
            <a:spAutoFit/>
          </a:bodyPr>
          <a:lstStyle/>
          <a:p>
            <a:r>
              <a:rPr lang="en-US" sz="3200" b="1" dirty="0">
                <a:solidFill>
                  <a:srgbClr val="012DFF"/>
                </a:solidFill>
                <a:latin typeface="Arial" panose="020B0604020202020204" pitchFamily="34" charset="0"/>
                <a:cs typeface="Arial" panose="020B0604020202020204" pitchFamily="34" charset="0"/>
              </a:rPr>
              <a:t>Justification del Proyecto</a:t>
            </a:r>
            <a:endParaRPr lang="es-PE" sz="3200" b="1" dirty="0">
              <a:solidFill>
                <a:srgbClr val="012DFF"/>
              </a:solid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4C241DC-E8A0-9756-A4BC-8B017E2E5923}"/>
              </a:ext>
            </a:extLst>
          </p:cNvPr>
          <p:cNvSpPr txBox="1"/>
          <p:nvPr/>
        </p:nvSpPr>
        <p:spPr>
          <a:xfrm>
            <a:off x="548640" y="1272752"/>
            <a:ext cx="11207931" cy="4031873"/>
          </a:xfrm>
          <a:prstGeom prst="rect">
            <a:avLst/>
          </a:prstGeom>
          <a:noFill/>
        </p:spPr>
        <p:txBody>
          <a:bodyPr wrap="square" rtlCol="0">
            <a:spAutoFit/>
          </a:bodyPr>
          <a:lstStyle/>
          <a:p>
            <a:r>
              <a:rPr lang="es-MX" sz="3200" b="1" dirty="0">
                <a:latin typeface="Arial" panose="020B0604020202020204" pitchFamily="34" charset="0"/>
                <a:cs typeface="Arial" panose="020B0604020202020204" pitchFamily="34" charset="0"/>
              </a:rPr>
              <a:t>El problema que se investiga es la falta de eficiencia y la lentitud en el proceso de cotización de productos y servicios en el ámbito industrial de la Empresa KATARI SAC. La recopilación manual de información y la creación de presupuestos personalizados retrasan la respuesta a las solicitudes de los clientes, lo que afecta la satisfacción del cliente y la competitividad de la organización.</a:t>
            </a:r>
          </a:p>
        </p:txBody>
      </p:sp>
    </p:spTree>
    <p:extLst>
      <p:ext uri="{BB962C8B-B14F-4D97-AF65-F5344CB8AC3E}">
        <p14:creationId xmlns:p14="http://schemas.microsoft.com/office/powerpoint/2010/main" val="258137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uiExpan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0"/>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6AAD255-AD52-E9F9-BF6B-D43BB9A673D0}"/>
              </a:ext>
            </a:extLst>
          </p:cNvPr>
          <p:cNvSpPr txBox="1"/>
          <p:nvPr/>
        </p:nvSpPr>
        <p:spPr>
          <a:xfrm>
            <a:off x="548639" y="524256"/>
            <a:ext cx="11207931" cy="584775"/>
          </a:xfrm>
          <a:prstGeom prst="rect">
            <a:avLst/>
          </a:prstGeom>
          <a:noFill/>
        </p:spPr>
        <p:txBody>
          <a:bodyPr wrap="square" rtlCol="0">
            <a:spAutoFit/>
          </a:bodyPr>
          <a:lstStyle/>
          <a:p>
            <a:r>
              <a:rPr lang="en-US" sz="3200" b="1" dirty="0">
                <a:solidFill>
                  <a:srgbClr val="012DFF"/>
                </a:solidFill>
                <a:latin typeface="Arial" panose="020B0604020202020204" pitchFamily="34" charset="0"/>
                <a:cs typeface="Arial" panose="020B0604020202020204" pitchFamily="34" charset="0"/>
              </a:rPr>
              <a:t>DAP</a:t>
            </a:r>
            <a:endParaRPr lang="es-PE" sz="3200" b="1" dirty="0">
              <a:solidFill>
                <a:srgbClr val="012DFF"/>
              </a:solidFill>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E20C91D2-17C4-5464-929A-5A3301491D68}"/>
              </a:ext>
            </a:extLst>
          </p:cNvPr>
          <p:cNvPicPr>
            <a:picLocks noChangeAspect="1"/>
          </p:cNvPicPr>
          <p:nvPr/>
        </p:nvPicPr>
        <p:blipFill>
          <a:blip r:embed="rId4"/>
          <a:stretch>
            <a:fillRect/>
          </a:stretch>
        </p:blipFill>
        <p:spPr>
          <a:xfrm>
            <a:off x="2803907" y="1272752"/>
            <a:ext cx="5046130" cy="4728590"/>
          </a:xfrm>
          <a:prstGeom prst="rect">
            <a:avLst/>
          </a:prstGeom>
        </p:spPr>
      </p:pic>
    </p:spTree>
    <p:extLst>
      <p:ext uri="{BB962C8B-B14F-4D97-AF65-F5344CB8AC3E}">
        <p14:creationId xmlns:p14="http://schemas.microsoft.com/office/powerpoint/2010/main" val="85608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56AAD255-AD52-E9F9-BF6B-D43BB9A673D0}"/>
              </a:ext>
            </a:extLst>
          </p:cNvPr>
          <p:cNvSpPr txBox="1"/>
          <p:nvPr/>
        </p:nvSpPr>
        <p:spPr>
          <a:xfrm>
            <a:off x="548639" y="524256"/>
            <a:ext cx="11207931" cy="584775"/>
          </a:xfrm>
          <a:prstGeom prst="rect">
            <a:avLst/>
          </a:prstGeom>
          <a:noFill/>
        </p:spPr>
        <p:txBody>
          <a:bodyPr wrap="square" rtlCol="0">
            <a:spAutoFit/>
          </a:bodyPr>
          <a:lstStyle/>
          <a:p>
            <a:r>
              <a:rPr lang="en-US" sz="3200" b="1" dirty="0">
                <a:solidFill>
                  <a:srgbClr val="012DFF"/>
                </a:solidFill>
                <a:latin typeface="Arial" panose="020B0604020202020204" pitchFamily="34" charset="0"/>
                <a:cs typeface="Arial" panose="020B0604020202020204" pitchFamily="34" charset="0"/>
              </a:rPr>
              <a:t>DOP</a:t>
            </a:r>
            <a:endParaRPr lang="es-PE" sz="3200" b="1" dirty="0">
              <a:solidFill>
                <a:srgbClr val="012DFF"/>
              </a:solidFill>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F76D3EB2-F87C-94A8-2EBA-7A1CF572B0FD}"/>
              </a:ext>
            </a:extLst>
          </p:cNvPr>
          <p:cNvPicPr>
            <a:picLocks noChangeAspect="1"/>
          </p:cNvPicPr>
          <p:nvPr/>
        </p:nvPicPr>
        <p:blipFill>
          <a:blip r:embed="rId3"/>
          <a:stretch>
            <a:fillRect/>
          </a:stretch>
        </p:blipFill>
        <p:spPr>
          <a:xfrm>
            <a:off x="4450414" y="1109031"/>
            <a:ext cx="2297921" cy="4813540"/>
          </a:xfrm>
          <a:prstGeom prst="rect">
            <a:avLst/>
          </a:prstGeom>
        </p:spPr>
      </p:pic>
    </p:spTree>
    <p:extLst>
      <p:ext uri="{BB962C8B-B14F-4D97-AF65-F5344CB8AC3E}">
        <p14:creationId xmlns:p14="http://schemas.microsoft.com/office/powerpoint/2010/main" val="13858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323</Words>
  <Application>Microsoft Office PowerPoint</Application>
  <PresentationFormat>Panorámica</PresentationFormat>
  <Paragraphs>25</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FLORES ZENTENO</dc:creator>
  <cp:lastModifiedBy>zeta</cp:lastModifiedBy>
  <cp:revision>7</cp:revision>
  <dcterms:created xsi:type="dcterms:W3CDTF">2023-11-06T17:07:25Z</dcterms:created>
  <dcterms:modified xsi:type="dcterms:W3CDTF">2024-06-20T16:53:11Z</dcterms:modified>
</cp:coreProperties>
</file>