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A1954-7F5D-44C7-AD42-FC489792D3C8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64C70-1504-41C5-AFF4-AED817AF2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7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E708-0F52-4784-A35E-715C51A6E53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5032-13C0-4380-AB9E-1A8C2F6AC04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FD6-0EC5-4E06-AAAE-95675AE1DD39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A18-93F4-4F6F-B7F4-5496565D28E2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55E-5DB1-47AE-ADBB-908F7D53897A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91B-0EDA-4DCA-BAA0-8B21EA0670A5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1CD3-FBC3-44FA-A067-0852AED51506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5669-D118-4309-AEF6-829576E30998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AD91-5998-406F-95EB-5D03DBFEAA6B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5C75-E1ED-4542-9995-802E3191FE69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1FD2-96AD-40F0-832F-CE46CBEADA5B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A393B4D-E320-4C08-8E83-1D115FBDCDD9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FF6E4-1DAF-49EA-53CE-30486F52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GB" dirty="0"/>
              <a:t>Fast Food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E2606-DC6F-95BB-E513-A5105E3A7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en-GB" dirty="0"/>
              <a:t>By Zafer Zaarour</a:t>
            </a:r>
          </a:p>
          <a:p>
            <a:r>
              <a:rPr lang="en-GB" dirty="0"/>
              <a:t>Data Engineer</a:t>
            </a:r>
          </a:p>
        </p:txBody>
      </p:sp>
      <p:pic>
        <p:nvPicPr>
          <p:cNvPr id="4" name="Picture 3" descr="Burgers and milkshakes">
            <a:extLst>
              <a:ext uri="{FF2B5EF4-FFF2-40B4-BE49-F238E27FC236}">
                <a16:creationId xmlns:a16="http://schemas.microsoft.com/office/drawing/2014/main" id="{C2620F65-A257-DF28-D13B-1D3EEFAE3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6" r="22893" b="-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D34B4D98-F2F9-C1E8-1A8C-1CC76BEE3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65"/>
            <a:ext cx="1485900" cy="8858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7D18-1D2A-759C-14F0-463598CE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BB0E-740A-0D5F-AC73-83A20954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458B-9FAD-01E1-1A16-81654A4F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 project using AWS</a:t>
            </a:r>
          </a:p>
          <a:p>
            <a:r>
              <a:rPr lang="en-US" dirty="0"/>
              <a:t>Complete a project using a correct pipeline on cloud</a:t>
            </a:r>
          </a:p>
          <a:p>
            <a:r>
              <a:rPr lang="en-US" dirty="0"/>
              <a:t>Provide useful insight from the project outcome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CCA37D-58F6-E40F-9A67-E5BF9736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24" y="4162501"/>
            <a:ext cx="3298176" cy="197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1C28FFF8-7807-8EFC-2174-1A0ED80DE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65"/>
            <a:ext cx="1485900" cy="8858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3250D-CC54-8306-423A-00BE5A04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0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6ED4-FBA5-ECC1-748F-0D9AE555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E4E7-80C0-38C9-5A11-A5199BE0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Capture: </a:t>
            </a:r>
            <a:r>
              <a:rPr lang="en-GB" sz="2400" dirty="0">
                <a:solidFill>
                  <a:srgbClr val="FF0000"/>
                </a:solidFill>
              </a:rPr>
              <a:t>Dataset</a:t>
            </a:r>
            <a:r>
              <a:rPr lang="en-GB" sz="2400" dirty="0"/>
              <a:t>, API etc</a:t>
            </a:r>
          </a:p>
          <a:p>
            <a:r>
              <a:rPr lang="en-GB" sz="2400" dirty="0"/>
              <a:t>Ingestion: </a:t>
            </a:r>
            <a:r>
              <a:rPr lang="en-GB" sz="2400" dirty="0" err="1"/>
              <a:t>Eventbridge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FF0000"/>
                </a:solidFill>
              </a:rPr>
              <a:t>Cloudwatch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Lambda, S3 Bucket</a:t>
            </a:r>
          </a:p>
          <a:p>
            <a:r>
              <a:rPr lang="en-GB" sz="2400" dirty="0"/>
              <a:t>Processing: </a:t>
            </a:r>
            <a:r>
              <a:rPr lang="en-GB" sz="2400" dirty="0">
                <a:solidFill>
                  <a:srgbClr val="FF0000"/>
                </a:solidFill>
              </a:rPr>
              <a:t>Python</a:t>
            </a:r>
            <a:r>
              <a:rPr lang="en-GB" sz="2400" dirty="0"/>
              <a:t>, Pearl, etc</a:t>
            </a:r>
          </a:p>
          <a:p>
            <a:r>
              <a:rPr lang="en-GB" sz="2400" dirty="0"/>
              <a:t>Load: </a:t>
            </a:r>
            <a:r>
              <a:rPr lang="en-GB" sz="2400" dirty="0">
                <a:solidFill>
                  <a:srgbClr val="FF0000"/>
                </a:solidFill>
              </a:rPr>
              <a:t>Glue Crawler, Glue Data </a:t>
            </a:r>
            <a:r>
              <a:rPr lang="en-GB" sz="2400" dirty="0" err="1">
                <a:solidFill>
                  <a:srgbClr val="FF0000"/>
                </a:solidFill>
              </a:rPr>
              <a:t>catalog</a:t>
            </a:r>
            <a:r>
              <a:rPr lang="en-GB" sz="2400" dirty="0">
                <a:solidFill>
                  <a:srgbClr val="FF0000"/>
                </a:solidFill>
              </a:rPr>
              <a:t>, Athena</a:t>
            </a:r>
          </a:p>
          <a:p>
            <a:r>
              <a:rPr lang="en-GB" sz="2400" dirty="0"/>
              <a:t>Use: </a:t>
            </a:r>
            <a:r>
              <a:rPr lang="en-GB" sz="2400" dirty="0" err="1">
                <a:solidFill>
                  <a:srgbClr val="FF0000"/>
                </a:solidFill>
              </a:rPr>
              <a:t>QuickSight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894D2-967F-5C6F-3E01-F9CD4786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2AC9DE9F-CD1B-0FAC-55F5-A107CDB02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65"/>
            <a:ext cx="1485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4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BB0E-740A-0D5F-AC73-83A20954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690" y="307876"/>
            <a:ext cx="9950103" cy="973721"/>
          </a:xfrm>
        </p:spPr>
        <p:txBody>
          <a:bodyPr>
            <a:normAutofit/>
          </a:bodyPr>
          <a:lstStyle/>
          <a:p>
            <a:r>
              <a:rPr lang="en-GB" sz="4000" dirty="0"/>
              <a:t>Pipeline Graph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1C28FFF8-7807-8EFC-2174-1A0ED80DE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65"/>
            <a:ext cx="1485900" cy="8858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56C2A-8278-F431-11A8-DB0B6C5E35B0}"/>
              </a:ext>
            </a:extLst>
          </p:cNvPr>
          <p:cNvSpPr/>
          <p:nvPr/>
        </p:nvSpPr>
        <p:spPr>
          <a:xfrm>
            <a:off x="593065" y="3002154"/>
            <a:ext cx="1785668" cy="543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</a:t>
            </a:r>
          </a:p>
        </p:txBody>
      </p:sp>
      <p:pic>
        <p:nvPicPr>
          <p:cNvPr id="6" name="Picture 2" descr="CSV File Format Icon PNG vector in SVG, PDF, AI, CDR format">
            <a:extLst>
              <a:ext uri="{FF2B5EF4-FFF2-40B4-BE49-F238E27FC236}">
                <a16:creationId xmlns:a16="http://schemas.microsoft.com/office/drawing/2014/main" id="{55ACF350-5F51-C16E-CBDF-01B9527A0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66" y="1689740"/>
            <a:ext cx="1785668" cy="13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4C3F93-F583-629B-A828-3EE7E00DBBA2}"/>
              </a:ext>
            </a:extLst>
          </p:cNvPr>
          <p:cNvCxnSpPr>
            <a:cxnSpLocks/>
          </p:cNvCxnSpPr>
          <p:nvPr/>
        </p:nvCxnSpPr>
        <p:spPr>
          <a:xfrm>
            <a:off x="2378733" y="3273886"/>
            <a:ext cx="523495" cy="275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07A18E-C55C-CB78-D1AF-97782E1C085A}"/>
              </a:ext>
            </a:extLst>
          </p:cNvPr>
          <p:cNvSpPr/>
          <p:nvPr/>
        </p:nvSpPr>
        <p:spPr>
          <a:xfrm>
            <a:off x="2902228" y="3029663"/>
            <a:ext cx="1785668" cy="543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Ingestion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BEEAA4-E54D-EEED-5C97-D8E1A2E95D26}"/>
              </a:ext>
            </a:extLst>
          </p:cNvPr>
          <p:cNvGrpSpPr/>
          <p:nvPr/>
        </p:nvGrpSpPr>
        <p:grpSpPr>
          <a:xfrm>
            <a:off x="3099737" y="1589455"/>
            <a:ext cx="1526876" cy="1412698"/>
            <a:chOff x="3946270" y="2227810"/>
            <a:chExt cx="1526876" cy="1412698"/>
          </a:xfrm>
        </p:grpSpPr>
        <p:pic>
          <p:nvPicPr>
            <p:cNvPr id="2050" name="Picture 2" descr="EKS Logging Workshop">
              <a:extLst>
                <a:ext uri="{FF2B5EF4-FFF2-40B4-BE49-F238E27FC236}">
                  <a16:creationId xmlns:a16="http://schemas.microsoft.com/office/drawing/2014/main" id="{A027C598-B9F8-6AF9-19DC-20A867438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270" y="2227810"/>
              <a:ext cx="1390650" cy="1376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BDCBF1-D894-D139-0860-46CDA0D9BF96}"/>
                </a:ext>
              </a:extLst>
            </p:cNvPr>
            <p:cNvSpPr txBox="1"/>
            <p:nvPr/>
          </p:nvSpPr>
          <p:spPr>
            <a:xfrm>
              <a:off x="3946270" y="3271176"/>
              <a:ext cx="152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CloudWatch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D5584-0169-25CA-693A-2B7ABB8B9016}"/>
              </a:ext>
            </a:extLst>
          </p:cNvPr>
          <p:cNvGrpSpPr/>
          <p:nvPr/>
        </p:nvGrpSpPr>
        <p:grpSpPr>
          <a:xfrm>
            <a:off x="3010935" y="3609617"/>
            <a:ext cx="1615678" cy="1394611"/>
            <a:chOff x="3010935" y="3609617"/>
            <a:chExt cx="1654834" cy="168035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665B26C-14F7-294C-5D44-083B9B28F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935" y="3609617"/>
              <a:ext cx="1654834" cy="1654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F4B2D9-2ECF-0AE5-451C-16FB1AF7AA78}"/>
                </a:ext>
              </a:extLst>
            </p:cNvPr>
            <p:cNvSpPr txBox="1"/>
            <p:nvPr/>
          </p:nvSpPr>
          <p:spPr>
            <a:xfrm>
              <a:off x="3333551" y="4920643"/>
              <a:ext cx="1057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Lambda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1FA603-32BC-548F-A2EC-E0153189DA15}"/>
              </a:ext>
            </a:extLst>
          </p:cNvPr>
          <p:cNvSpPr/>
          <p:nvPr/>
        </p:nvSpPr>
        <p:spPr>
          <a:xfrm>
            <a:off x="5203166" y="3015908"/>
            <a:ext cx="1785668" cy="543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EB110-B826-3CB5-3BC0-C1F6E13B94F7}"/>
              </a:ext>
            </a:extLst>
          </p:cNvPr>
          <p:cNvCxnSpPr>
            <a:cxnSpLocks/>
          </p:cNvCxnSpPr>
          <p:nvPr/>
        </p:nvCxnSpPr>
        <p:spPr>
          <a:xfrm>
            <a:off x="4687896" y="3302449"/>
            <a:ext cx="523495" cy="275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0" descr="The Python Logo | Python Software Foundation">
            <a:extLst>
              <a:ext uri="{FF2B5EF4-FFF2-40B4-BE49-F238E27FC236}">
                <a16:creationId xmlns:a16="http://schemas.microsoft.com/office/drawing/2014/main" id="{EA59E5DD-3B0B-6F7F-BFAA-380210BC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43" y="1644547"/>
            <a:ext cx="2140316" cy="6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pandas (software) - Wikipedia">
            <a:extLst>
              <a:ext uri="{FF2B5EF4-FFF2-40B4-BE49-F238E27FC236}">
                <a16:creationId xmlns:a16="http://schemas.microsoft.com/office/drawing/2014/main" id="{8B20FDC2-71FF-2097-E1AC-14D6D7FA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781" y="2271755"/>
            <a:ext cx="1841204" cy="7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C3E8DA-318E-F800-07CA-DF5A0B5A7B86}"/>
              </a:ext>
            </a:extLst>
          </p:cNvPr>
          <p:cNvSpPr/>
          <p:nvPr/>
        </p:nvSpPr>
        <p:spPr>
          <a:xfrm>
            <a:off x="7522992" y="3002153"/>
            <a:ext cx="1785668" cy="543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F63F3-555D-F272-B157-5414384C9641}"/>
              </a:ext>
            </a:extLst>
          </p:cNvPr>
          <p:cNvCxnSpPr>
            <a:cxnSpLocks/>
          </p:cNvCxnSpPr>
          <p:nvPr/>
        </p:nvCxnSpPr>
        <p:spPr>
          <a:xfrm>
            <a:off x="6999497" y="3273885"/>
            <a:ext cx="523495" cy="275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2023 | AWS Glue - Simple, flexible, and cost-effective ETL | Cloud  Consulting | Cloud-Native Apps | ML &amp; AI">
            <a:extLst>
              <a:ext uri="{FF2B5EF4-FFF2-40B4-BE49-F238E27FC236}">
                <a16:creationId xmlns:a16="http://schemas.microsoft.com/office/drawing/2014/main" id="{97613B5F-E0A8-718E-D8DE-9641CA37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50" y="1490658"/>
            <a:ext cx="2116352" cy="137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asily query AWS service logs using Amazon Athena | AWS Big Data Blog">
            <a:extLst>
              <a:ext uri="{FF2B5EF4-FFF2-40B4-BE49-F238E27FC236}">
                <a16:creationId xmlns:a16="http://schemas.microsoft.com/office/drawing/2014/main" id="{A15A87AE-341F-D68C-0B60-35D09203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546" y="1644547"/>
            <a:ext cx="1735426" cy="12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1A3257-57D5-AE03-B702-EBBEFBCB32EA}"/>
              </a:ext>
            </a:extLst>
          </p:cNvPr>
          <p:cNvSpPr/>
          <p:nvPr/>
        </p:nvSpPr>
        <p:spPr>
          <a:xfrm>
            <a:off x="7660608" y="4941721"/>
            <a:ext cx="1785668" cy="543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B3489EB-C4FC-B1DD-E2F3-F7E4DA8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E356301-9DEC-1AFA-BDE3-6D3E728A0C8F}"/>
              </a:ext>
            </a:extLst>
          </p:cNvPr>
          <p:cNvCxnSpPr>
            <a:cxnSpLocks/>
          </p:cNvCxnSpPr>
          <p:nvPr/>
        </p:nvCxnSpPr>
        <p:spPr>
          <a:xfrm>
            <a:off x="9289772" y="3237274"/>
            <a:ext cx="156504" cy="1989550"/>
          </a:xfrm>
          <a:prstGeom prst="bentConnector3">
            <a:avLst>
              <a:gd name="adj1" fmla="val 2460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WS Quicksight">
            <a:extLst>
              <a:ext uri="{FF2B5EF4-FFF2-40B4-BE49-F238E27FC236}">
                <a16:creationId xmlns:a16="http://schemas.microsoft.com/office/drawing/2014/main" id="{5CA2C00D-2212-9E9F-3D21-B7B7001D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97" y="5537905"/>
            <a:ext cx="2100648" cy="10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tting Up AWS S3 for Open edX - Blog">
            <a:extLst>
              <a:ext uri="{FF2B5EF4-FFF2-40B4-BE49-F238E27FC236}">
                <a16:creationId xmlns:a16="http://schemas.microsoft.com/office/drawing/2014/main" id="{A958FF0B-7846-0281-475A-45C25CA6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24" y="5110441"/>
            <a:ext cx="2024247" cy="15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3559-2871-AA91-FB29-842266F4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88-C481-9748-BB65-01A63549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9950103" cy="1661605"/>
          </a:xfrm>
        </p:spPr>
        <p:txBody>
          <a:bodyPr/>
          <a:lstStyle/>
          <a:p>
            <a:r>
              <a:rPr lang="en-GB" sz="2000" dirty="0"/>
              <a:t>Initially uploaded a .csv file directly to S3 bucket</a:t>
            </a:r>
          </a:p>
          <a:p>
            <a:r>
              <a:rPr lang="en-GB" sz="2000" dirty="0"/>
              <a:t>Could use API as an alternative</a:t>
            </a:r>
          </a:p>
          <a:p>
            <a:r>
              <a:rPr lang="en-GB" sz="2000" dirty="0"/>
              <a:t>Contains nutritional information from the biggest fast-food chains in the world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22EF9-1E91-5AB0-DC72-D4294AC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McDonald's Logo and symbol, meaning, history, PNG, brand">
            <a:extLst>
              <a:ext uri="{FF2B5EF4-FFF2-40B4-BE49-F238E27FC236}">
                <a16:creationId xmlns:a16="http://schemas.microsoft.com/office/drawing/2014/main" id="{1AB2240C-C0F1-CD19-E97B-14423A21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998558"/>
            <a:ext cx="3784428" cy="21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8A496FD7-5F8E-D925-E4BF-959C69131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65"/>
            <a:ext cx="1485900" cy="885825"/>
          </a:xfrm>
          <a:prstGeom prst="rect">
            <a:avLst/>
          </a:prstGeom>
        </p:spPr>
      </p:pic>
      <p:pic>
        <p:nvPicPr>
          <p:cNvPr id="3076" name="Picture 4" descr="Burger King New Logo transparent PNG - StickPNG">
            <a:extLst>
              <a:ext uri="{FF2B5EF4-FFF2-40B4-BE49-F238E27FC236}">
                <a16:creationId xmlns:a16="http://schemas.microsoft.com/office/drawing/2014/main" id="{2B5710F1-8334-AD84-3C23-49AA129E3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56" y="3921146"/>
            <a:ext cx="4329252" cy="243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88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661D-A361-8A6E-F3D5-859DD194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are the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D903-AFF4-92B2-9094-186FF989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Customers are able to make more informed decisions when deciding which chain to visit</a:t>
            </a:r>
          </a:p>
          <a:p>
            <a:r>
              <a:rPr lang="en-GB" sz="2000" dirty="0"/>
              <a:t>Able to compare similar food items</a:t>
            </a:r>
          </a:p>
          <a:p>
            <a:r>
              <a:rPr lang="en-GB" sz="2000" dirty="0"/>
              <a:t>Caters for customers with health conditions</a:t>
            </a:r>
          </a:p>
          <a:p>
            <a:r>
              <a:rPr lang="en-GB" sz="2000" dirty="0"/>
              <a:t>Improves health of customers, at the expense of business sales</a:t>
            </a:r>
          </a:p>
          <a:p>
            <a:r>
              <a:rPr lang="en-GB" sz="2000" dirty="0"/>
              <a:t>Tailored towards the customer rather than the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98CA-6334-F00B-D849-3879B9A9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719F3EE9-22A9-367C-0CA0-62D36E13B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65"/>
            <a:ext cx="1485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F918-54FA-4BC6-171D-36AEAE1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Ways to Improve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4E99-7BCE-9BB4-4BCF-5B0A8387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873434"/>
            <a:ext cx="9950103" cy="3513514"/>
          </a:xfrm>
        </p:spPr>
        <p:txBody>
          <a:bodyPr/>
          <a:lstStyle/>
          <a:p>
            <a:r>
              <a:rPr lang="en-GB" sz="2000" dirty="0"/>
              <a:t>Use a more compendious API/Larger Dataset</a:t>
            </a:r>
          </a:p>
          <a:p>
            <a:r>
              <a:rPr lang="en-GB" sz="2000" dirty="0"/>
              <a:t>Expand the data to a wider range of fast-food chains</a:t>
            </a:r>
          </a:p>
          <a:p>
            <a:r>
              <a:rPr lang="en-GB" sz="2000" dirty="0"/>
              <a:t>Implement real-time streaming, however this doesn’t  apply to this use case</a:t>
            </a:r>
          </a:p>
          <a:p>
            <a:r>
              <a:rPr lang="en-GB" sz="2000" dirty="0"/>
              <a:t>Could tailor the outcome for people with specific dietary or health conditions, e.g. vegetarian, vegan, diabetes, high cholesterol.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273D-A5E2-8AF2-BED5-D85E8480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7B5B2F97-08DE-55F4-817D-6168BCDA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65"/>
            <a:ext cx="1485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4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4EE8BF-D523-4497-8D9A-BB4AC2F3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9595E-E288-B598-EC25-5BEDCFB0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5920756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26335" y="0"/>
            <a:ext cx="3472488" cy="3448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AE30F03F-004C-4719-9495-388C3B7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131" y="-13795"/>
            <a:ext cx="3444895" cy="347248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1208F-A90C-4F75-86C9-D42FDDEDF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26335" y="3444897"/>
            <a:ext cx="3465665" cy="3438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CB7AD30-D65C-4325-8C21-558C1A05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46203" y="3425029"/>
            <a:ext cx="3432752" cy="3472488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FC4E-CB03-4C55-8E17-F77BA3E3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C9C92A0-7062-9E6F-A3E7-B561AB148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165"/>
            <a:ext cx="1485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91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3B3522"/>
      </a:dk2>
      <a:lt2>
        <a:srgbClr val="E8E3E2"/>
      </a:lt2>
      <a:accent1>
        <a:srgbClr val="7BA9B5"/>
      </a:accent1>
      <a:accent2>
        <a:srgbClr val="76ADA1"/>
      </a:accent2>
      <a:accent3>
        <a:srgbClr val="81AB90"/>
      </a:accent3>
      <a:accent4>
        <a:srgbClr val="79AD76"/>
      </a:accent4>
      <a:accent5>
        <a:srgbClr val="92A87F"/>
      </a:accent5>
      <a:accent6>
        <a:srgbClr val="9FA571"/>
      </a:accent6>
      <a:hlink>
        <a:srgbClr val="AC746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BlocksVTI</vt:lpstr>
      <vt:lpstr>Fast Food Data</vt:lpstr>
      <vt:lpstr>Goal?</vt:lpstr>
      <vt:lpstr>Pipeline</vt:lpstr>
      <vt:lpstr>Pipeline Graph</vt:lpstr>
      <vt:lpstr>Data Sources</vt:lpstr>
      <vt:lpstr>What are the benefits?</vt:lpstr>
      <vt:lpstr>Ways to Improve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Data</dc:title>
  <dc:creator>UG-Zaarour, Zafer</dc:creator>
  <cp:lastModifiedBy>UG-Zaarour, Zafer</cp:lastModifiedBy>
  <cp:revision>16</cp:revision>
  <dcterms:created xsi:type="dcterms:W3CDTF">2023-08-15T11:39:05Z</dcterms:created>
  <dcterms:modified xsi:type="dcterms:W3CDTF">2023-08-15T18:30:05Z</dcterms:modified>
</cp:coreProperties>
</file>