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96" name="CustomShape 2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3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4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5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6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PlaceHolder 7"/>
          <p:cNvSpPr>
            <a:spLocks noGrp="1"/>
          </p:cNvSpPr>
          <p:nvPr>
            <p:ph type="sldImg"/>
          </p:nvPr>
        </p:nvSpPr>
        <p:spPr>
          <a:xfrm>
            <a:off x="-11798640" y="-11796840"/>
            <a:ext cx="11790360" cy="12484080"/>
          </a:xfrm>
          <a:prstGeom prst="rect">
            <a:avLst/>
          </a:prstGeom>
        </p:spPr>
        <p:txBody>
          <a:bodyPr lIns="90000" rIns="90000" tIns="46800" bIns="46800" anchor="b"/>
          <a:p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Click to move the slide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02" name="PlaceHolder 8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Click to edit the notes format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386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404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406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ldImg"/>
          </p:nvPr>
        </p:nvSpPr>
        <p:spPr>
          <a:xfrm>
            <a:off x="1440" y="0"/>
            <a:ext cx="1800" cy="1440"/>
          </a:xfrm>
          <a:prstGeom prst="rect">
            <a:avLst/>
          </a:prstGeom>
        </p:spPr>
      </p:sp>
      <p:sp>
        <p:nvSpPr>
          <p:cNvPr id="408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ldImg"/>
          </p:nvPr>
        </p:nvSpPr>
        <p:spPr>
          <a:xfrm>
            <a:off x="1440" y="0"/>
            <a:ext cx="1800" cy="1440"/>
          </a:xfrm>
          <a:prstGeom prst="rect">
            <a:avLst/>
          </a:prstGeom>
        </p:spPr>
      </p:sp>
      <p:sp>
        <p:nvSpPr>
          <p:cNvPr id="410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ldImg"/>
          </p:nvPr>
        </p:nvSpPr>
        <p:spPr>
          <a:xfrm>
            <a:off x="1440" y="0"/>
            <a:ext cx="1800" cy="1440"/>
          </a:xfrm>
          <a:prstGeom prst="rect">
            <a:avLst/>
          </a:prstGeom>
        </p:spPr>
      </p:sp>
      <p:sp>
        <p:nvSpPr>
          <p:cNvPr id="412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sldImg"/>
          </p:nvPr>
        </p:nvSpPr>
        <p:spPr>
          <a:xfrm>
            <a:off x="1440" y="0"/>
            <a:ext cx="1800" cy="1440"/>
          </a:xfrm>
          <a:prstGeom prst="rect">
            <a:avLst/>
          </a:prstGeom>
        </p:spPr>
      </p:sp>
      <p:sp>
        <p:nvSpPr>
          <p:cNvPr id="414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ldImg"/>
          </p:nvPr>
        </p:nvSpPr>
        <p:spPr>
          <a:xfrm>
            <a:off x="1440" y="0"/>
            <a:ext cx="1800" cy="1440"/>
          </a:xfrm>
          <a:prstGeom prst="rect">
            <a:avLst/>
          </a:prstGeom>
        </p:spPr>
      </p:sp>
      <p:sp>
        <p:nvSpPr>
          <p:cNvPr id="416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sldImg"/>
          </p:nvPr>
        </p:nvSpPr>
        <p:spPr>
          <a:xfrm>
            <a:off x="1440" y="0"/>
            <a:ext cx="1800" cy="1440"/>
          </a:xfrm>
          <a:prstGeom prst="rect">
            <a:avLst/>
          </a:prstGeom>
        </p:spPr>
      </p:sp>
      <p:sp>
        <p:nvSpPr>
          <p:cNvPr id="418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420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422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388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424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426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428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430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432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434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436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438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440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442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390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444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446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448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450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452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454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456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458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460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462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392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464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466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468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470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472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474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476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478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394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396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398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ldImg"/>
          </p:nvPr>
        </p:nvSpPr>
        <p:spPr>
          <a:xfrm>
            <a:off x="1440" y="0"/>
            <a:ext cx="1800" cy="1440"/>
          </a:xfrm>
          <a:prstGeom prst="rect">
            <a:avLst/>
          </a:prstGeom>
        </p:spPr>
      </p:sp>
      <p:sp>
        <p:nvSpPr>
          <p:cNvPr id="400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ldImg"/>
          </p:nvPr>
        </p:nvSpPr>
        <p:spPr>
          <a:xfrm>
            <a:off x="1440" y="0"/>
            <a:ext cx="1800" cy="1440"/>
          </a:xfrm>
          <a:prstGeom prst="rect">
            <a:avLst/>
          </a:prstGeom>
        </p:spPr>
      </p:sp>
      <p:sp>
        <p:nvSpPr>
          <p:cNvPr id="402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12080" cy="85572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12080" cy="2124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74640" y="3727080"/>
            <a:ext cx="7912080" cy="2124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12080" cy="85572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1000" cy="2124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728960" y="1400040"/>
            <a:ext cx="3861000" cy="2124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74640" y="3727080"/>
            <a:ext cx="3861000" cy="2124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728960" y="3727080"/>
            <a:ext cx="3861000" cy="2124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12080" cy="85572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2547360" cy="2124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349800" y="1400040"/>
            <a:ext cx="2547360" cy="2124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4960" y="1400040"/>
            <a:ext cx="2547360" cy="2124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74640" y="3727080"/>
            <a:ext cx="2547360" cy="2124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349800" y="3727080"/>
            <a:ext cx="2547360" cy="2124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4960" y="3727080"/>
            <a:ext cx="2547360" cy="2124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12080" cy="85572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674640" y="1400040"/>
            <a:ext cx="7912080" cy="445464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>
              <a:spcBef>
                <a:spcPts val="598"/>
              </a:spcBef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12080" cy="85572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12080" cy="44546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12080" cy="85572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1000" cy="44546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728960" y="1400040"/>
            <a:ext cx="3861000" cy="44546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12080" cy="85572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611280" y="259920"/>
            <a:ext cx="7912080" cy="396792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>
              <a:spcBef>
                <a:spcPts val="598"/>
              </a:spcBef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12080" cy="85572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1000" cy="2124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28960" y="1400040"/>
            <a:ext cx="3861000" cy="44546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74640" y="3727080"/>
            <a:ext cx="3861000" cy="2124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12080" cy="85572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74640" y="1400040"/>
            <a:ext cx="7912080" cy="445464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>
              <a:spcBef>
                <a:spcPts val="598"/>
              </a:spcBef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12080" cy="85572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1000" cy="44546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728960" y="1400040"/>
            <a:ext cx="3861000" cy="2124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728960" y="3727080"/>
            <a:ext cx="3861000" cy="2124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12080" cy="85572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1000" cy="2124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728960" y="1400040"/>
            <a:ext cx="3861000" cy="2124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74640" y="3727080"/>
            <a:ext cx="7912080" cy="2124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12080" cy="85572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12080" cy="2124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74640" y="3727080"/>
            <a:ext cx="7912080" cy="2124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12080" cy="85572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1000" cy="2124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728960" y="1400040"/>
            <a:ext cx="3861000" cy="2124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74640" y="3727080"/>
            <a:ext cx="3861000" cy="2124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728960" y="3727080"/>
            <a:ext cx="3861000" cy="2124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12080" cy="85572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2547360" cy="2124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349800" y="1400040"/>
            <a:ext cx="2547360" cy="2124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24960" y="1400040"/>
            <a:ext cx="2547360" cy="2124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674640" y="3727080"/>
            <a:ext cx="2547360" cy="2124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3349800" y="3727080"/>
            <a:ext cx="2547360" cy="2124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6024960" y="3727080"/>
            <a:ext cx="2547360" cy="2124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12080" cy="85572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12080" cy="44546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12080" cy="85572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1000" cy="44546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728960" y="1400040"/>
            <a:ext cx="3861000" cy="44546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12080" cy="85572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11280" y="259920"/>
            <a:ext cx="7912080" cy="396792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>
              <a:spcBef>
                <a:spcPts val="598"/>
              </a:spcBef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12080" cy="85572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1000" cy="2124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728960" y="1400040"/>
            <a:ext cx="3861000" cy="44546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74640" y="3727080"/>
            <a:ext cx="3861000" cy="2124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12080" cy="85572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1000" cy="44546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728960" y="1400040"/>
            <a:ext cx="3861000" cy="2124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728960" y="3727080"/>
            <a:ext cx="3861000" cy="2124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12080" cy="85572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1000" cy="2124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728960" y="1400040"/>
            <a:ext cx="3861000" cy="2124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74640" y="3727080"/>
            <a:ext cx="7912080" cy="2124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89000" y="368280"/>
            <a:ext cx="8216640" cy="1042920"/>
            <a:chOff x="189000" y="368280"/>
            <a:chExt cx="8216640" cy="1042920"/>
          </a:xfrm>
        </p:grpSpPr>
        <p:sp>
          <p:nvSpPr>
            <p:cNvPr id="1" name="CustomShape 2"/>
            <p:cNvSpPr/>
            <p:nvPr/>
          </p:nvSpPr>
          <p:spPr>
            <a:xfrm>
              <a:off x="507960" y="368280"/>
              <a:ext cx="22320" cy="104292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89000" y="1158840"/>
              <a:ext cx="8216640" cy="2232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12080" cy="85572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Click to edit the title text format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12080" cy="44546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598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2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4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5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6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610920" y="6165720"/>
            <a:ext cx="1895400" cy="44784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b="0" lang="th-TH" sz="2400" spc="-1" strike="noStrike">
                <a:latin typeface="Times New Roman"/>
                <a:ea typeface="DejaVu Sans"/>
              </a:rPr>
              <a:t>&lt;date/time&gt;</a:t>
            </a:r>
            <a:endParaRPr b="0" lang="en-GB" sz="2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3347640" y="6165720"/>
            <a:ext cx="2886120" cy="44784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Times New Roman"/>
                <a:ea typeface="DejaVu Sans"/>
              </a:rPr>
              <a:t>&lt;footer&gt;</a:t>
            </a:r>
            <a:endParaRPr b="0" lang="en-GB" sz="24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6803640" y="6165720"/>
            <a:ext cx="1895400" cy="44784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B4328B40-537A-4A03-9F86-F45E3D7CE96D}" type="slidenum">
              <a:rPr b="0" lang="en-US" sz="2400" spc="-1" strike="noStrike">
                <a:latin typeface="Times New Roman"/>
                <a:ea typeface="DejaVu Sans"/>
              </a:rPr>
              <a:t>&lt;number&gt;</a:t>
            </a:fld>
            <a:endParaRPr b="0" lang="en-GB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0" y="2438280"/>
            <a:ext cx="8999640" cy="1043280"/>
            <a:chOff x="0" y="2438280"/>
            <a:chExt cx="8999640" cy="1043280"/>
          </a:xfrm>
        </p:grpSpPr>
        <p:grpSp>
          <p:nvGrpSpPr>
            <p:cNvPr id="45" name="Group 2"/>
            <p:cNvGrpSpPr/>
            <p:nvPr/>
          </p:nvGrpSpPr>
          <p:grpSpPr>
            <a:xfrm>
              <a:off x="290520" y="2546280"/>
              <a:ext cx="701640" cy="465120"/>
              <a:chOff x="290520" y="2546280"/>
              <a:chExt cx="701640" cy="465120"/>
            </a:xfrm>
          </p:grpSpPr>
          <p:sp>
            <p:nvSpPr>
              <p:cNvPr id="46" name="CustomShape 3"/>
              <p:cNvSpPr/>
              <p:nvPr/>
            </p:nvSpPr>
            <p:spPr>
              <a:xfrm>
                <a:off x="290520" y="2546280"/>
                <a:ext cx="428760" cy="46512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" name="CustomShape 4"/>
              <p:cNvSpPr/>
              <p:nvPr/>
            </p:nvSpPr>
            <p:spPr>
              <a:xfrm>
                <a:off x="673200" y="2546280"/>
                <a:ext cx="318960" cy="46512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8" name="Group 5"/>
            <p:cNvGrpSpPr/>
            <p:nvPr/>
          </p:nvGrpSpPr>
          <p:grpSpPr>
            <a:xfrm>
              <a:off x="414360" y="2968560"/>
              <a:ext cx="728280" cy="465120"/>
              <a:chOff x="414360" y="2968560"/>
              <a:chExt cx="728280" cy="465120"/>
            </a:xfrm>
          </p:grpSpPr>
          <p:sp>
            <p:nvSpPr>
              <p:cNvPr id="49" name="CustomShape 6"/>
              <p:cNvSpPr/>
              <p:nvPr/>
            </p:nvSpPr>
            <p:spPr>
              <a:xfrm>
                <a:off x="414360" y="2968560"/>
                <a:ext cx="421560" cy="46512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" name="CustomShape 7"/>
              <p:cNvSpPr/>
              <p:nvPr/>
            </p:nvSpPr>
            <p:spPr>
              <a:xfrm>
                <a:off x="783360" y="2968560"/>
                <a:ext cx="359280" cy="46512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1" name="CustomShape 8"/>
            <p:cNvSpPr/>
            <p:nvPr/>
          </p:nvSpPr>
          <p:spPr>
            <a:xfrm>
              <a:off x="0" y="2895480"/>
              <a:ext cx="550800" cy="41292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9"/>
            <p:cNvSpPr/>
            <p:nvPr/>
          </p:nvSpPr>
          <p:spPr>
            <a:xfrm>
              <a:off x="635040" y="2438280"/>
              <a:ext cx="22320" cy="104328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10"/>
            <p:cNvSpPr/>
            <p:nvPr/>
          </p:nvSpPr>
          <p:spPr>
            <a:xfrm flipV="1">
              <a:off x="316080" y="3214440"/>
              <a:ext cx="8683560" cy="4572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4" name="PlaceHolder 11"/>
          <p:cNvSpPr>
            <a:spLocks noGrp="1"/>
          </p:cNvSpPr>
          <p:nvPr>
            <p:ph type="title"/>
          </p:nvPr>
        </p:nvSpPr>
        <p:spPr>
          <a:xfrm>
            <a:off x="990360" y="1676160"/>
            <a:ext cx="7762680" cy="1452600"/>
          </a:xfrm>
          <a:prstGeom prst="rect">
            <a:avLst/>
          </a:prstGeom>
        </p:spPr>
        <p:txBody>
          <a:bodyPr lIns="90000" rIns="90000" tIns="46800" bIns="46800" anchor="b"/>
          <a:p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Click to edit the title text format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5" name="PlaceHolder 12"/>
          <p:cNvSpPr>
            <a:spLocks noGrp="1"/>
          </p:cNvSpPr>
          <p:nvPr>
            <p:ph type="dt"/>
          </p:nvPr>
        </p:nvSpPr>
        <p:spPr>
          <a:xfrm>
            <a:off x="990360" y="6248160"/>
            <a:ext cx="1895400" cy="44748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b="0" lang="th-TH" sz="1400" spc="-1" strike="noStrike">
                <a:solidFill>
                  <a:srgbClr val="1c1c1c"/>
                </a:solidFill>
                <a:latin typeface="Times New Roman"/>
                <a:ea typeface="Arial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56" name="PlaceHolder 13"/>
          <p:cNvSpPr>
            <a:spLocks noGrp="1"/>
          </p:cNvSpPr>
          <p:nvPr>
            <p:ph type="ftr"/>
          </p:nvPr>
        </p:nvSpPr>
        <p:spPr>
          <a:xfrm>
            <a:off x="3428640" y="6248160"/>
            <a:ext cx="2886120" cy="447480"/>
          </a:xfrm>
          <a:prstGeom prst="rect">
            <a:avLst/>
          </a:prstGeom>
        </p:spPr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1c1c1c"/>
                </a:solidFill>
                <a:latin typeface="Times New Roman"/>
                <a:ea typeface="Arial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57" name="PlaceHolder 14"/>
          <p:cNvSpPr>
            <a:spLocks noGrp="1"/>
          </p:cNvSpPr>
          <p:nvPr>
            <p:ph type="sldNum"/>
          </p:nvPr>
        </p:nvSpPr>
        <p:spPr>
          <a:xfrm>
            <a:off x="6857640" y="6248160"/>
            <a:ext cx="1895400" cy="44748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77D6CC74-39D8-40B0-8B38-19D4D822CF3A}" type="slidenum">
              <a:rPr b="0" lang="en-US" sz="1400" spc="-1" strike="noStrike">
                <a:solidFill>
                  <a:srgbClr val="1c1c1c"/>
                </a:solidFill>
                <a:latin typeface="Times New Roman"/>
                <a:ea typeface="Arial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58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ctr">
              <a:spcBef>
                <a:spcPts val="598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 algn="ctr">
              <a:spcBef>
                <a:spcPts val="598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algn="ctr">
              <a:spcBef>
                <a:spcPts val="4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 algn="ctr"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990720" y="1676160"/>
            <a:ext cx="7446960" cy="146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Recursion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371600" y="3886200"/>
            <a:ext cx="6400800" cy="175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James Brucker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Designing Recursion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674280" y="1400040"/>
            <a:ext cx="7921800" cy="481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33360" indent="-333360">
              <a:spcBef>
                <a:spcPts val="598"/>
              </a:spcBef>
              <a:buClr>
                <a:srgbClr val="3333cc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Discover a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pattern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for recursion: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733320" indent="-276120">
              <a:spcBef>
                <a:spcPts val="598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solve a small problem by hand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733320" indent="-276120">
              <a:spcBef>
                <a:spcPts val="598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observe how you break down the problem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33360" indent="-333360">
              <a:spcBef>
                <a:spcPts val="1423"/>
              </a:spcBef>
              <a:buClr>
                <a:srgbClr val="3333cc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Recursion should provide </a:t>
            </a: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insight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simplify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the problem.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733320" indent="-276120">
              <a:spcBef>
                <a:spcPts val="598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Example: recursive sum does </a:t>
            </a:r>
            <a:r>
              <a:rPr b="0" i="1" lang="en-US" sz="2400" spc="-1" strike="noStrike" u="sng">
                <a:solidFill>
                  <a:srgbClr val="000080"/>
                </a:solidFill>
                <a:uFillTx/>
                <a:latin typeface="Arial"/>
              </a:rPr>
              <a:t>not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provide insight.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Easier and more efficient to use a loop.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33360" indent="-333360">
              <a:spcBef>
                <a:spcPts val="1423"/>
              </a:spcBef>
              <a:buClr>
                <a:srgbClr val="3333cc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Determine the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base case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when recursion stops. 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12400" indent="-212400">
              <a:spcBef>
                <a:spcPts val="1423"/>
              </a:spcBef>
              <a:buClr>
                <a:srgbClr val="000080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Termination: What can you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test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to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guarantee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recursion will stop?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Designing Recursion Example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503280" y="1399680"/>
            <a:ext cx="8091360" cy="507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algn="ctr">
              <a:lnSpc>
                <a:spcPct val="100000"/>
              </a:lnSpc>
              <a:spcBef>
                <a:spcPts val="598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sum(n) = 1 + 2 + 3 + ... + 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33360" indent="-33336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Discover 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pattern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for recursion: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733320" indent="-276120">
              <a:lnSpc>
                <a:spcPct val="100000"/>
              </a:lnSpc>
              <a:spcBef>
                <a:spcPts val="598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sum(n)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= (1 + 2 + ...+ n-1) + n =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sum(n-1)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+ 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33360" indent="-333360">
              <a:lnSpc>
                <a:spcPct val="100000"/>
              </a:lnSpc>
              <a:spcBef>
                <a:spcPts val="1423"/>
              </a:spcBef>
              <a:buClr>
                <a:srgbClr val="3333cc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Does recursion provide </a:t>
            </a: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insight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simplify?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733320" indent="-276120">
              <a:lnSpc>
                <a:spcPct val="100000"/>
              </a:lnSpc>
              <a:spcBef>
                <a:spcPts val="598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 -- a loop is easier to understand.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33360" indent="-333360">
              <a:lnSpc>
                <a:spcPct val="100000"/>
              </a:lnSpc>
              <a:spcBef>
                <a:spcPts val="1423"/>
              </a:spcBef>
              <a:buClr>
                <a:srgbClr val="3333cc"/>
              </a:buClr>
              <a:buFont typeface="Arial"/>
              <a:buAutoNum type="arabicParenR"/>
            </a:pP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base case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sum(n) = 0 for any n &lt;= 0.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Note: to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guarantee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recursion will always stop we need to consider case n &lt; 0, too! Not just n == 0.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If n &lt; 0 either throw exception or return 0.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33360" indent="-333360">
              <a:lnSpc>
                <a:spcPct val="100000"/>
              </a:lnSpc>
              <a:spcBef>
                <a:spcPts val="1423"/>
              </a:spcBef>
              <a:buClr>
                <a:srgbClr val="3333cc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Guarantee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Termination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?  Yes - each time we call sum(n-1) so parameter value is decreasing sum(3) -&gt; sum(2) -&gt; ...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Parameter value (n) must eventually be &lt;= 0.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Recursion using Helper Function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731880" y="1371600"/>
            <a:ext cx="7921440" cy="2193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33360" indent="-333360"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For some problems recursion is simpler if we define a special function for the recursive call.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This is sometimes called a "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helper function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41280" indent="-333360">
              <a:spcBef>
                <a:spcPts val="598"/>
              </a:spcBef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41280" indent="-333360"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Example:  sum elements of an array  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41280" indent="-333360">
              <a:spcBef>
                <a:spcPts val="598"/>
              </a:spcBef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41280" indent="-333360">
              <a:spcBef>
                <a:spcPts val="598"/>
              </a:spcBef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639720" y="3932280"/>
            <a:ext cx="8047080" cy="210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double sum( double [] a ) {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int n = a.length - 1;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return a[n] + </a:t>
            </a:r>
            <a:r>
              <a:rPr b="1" i="1" lang="en-US" sz="2200" spc="-1" strike="noStrike" u="sng">
                <a:solidFill>
                  <a:srgbClr val="000080"/>
                </a:solidFill>
                <a:uFillTx/>
                <a:latin typeface="Courier New"/>
              </a:rPr>
              <a:t>(sum of a[0] ... a[n-1])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 rot="16140000">
            <a:off x="6058800" y="3491640"/>
            <a:ext cx="209520" cy="4113360"/>
          </a:xfrm>
          <a:custGeom>
            <a:avLst/>
            <a:gdLst/>
            <a:ahLst/>
            <a:rect l="0" t="0" r="r" b="b"/>
            <a:pathLst>
              <a:path w="584" h="11429">
                <a:moveTo>
                  <a:pt x="582" y="1"/>
                </a:moveTo>
                <a:cubicBezTo>
                  <a:pt x="436" y="0"/>
                  <a:pt x="291" y="477"/>
                  <a:pt x="291" y="953"/>
                </a:cubicBezTo>
                <a:lnTo>
                  <a:pt x="290" y="4761"/>
                </a:lnTo>
                <a:cubicBezTo>
                  <a:pt x="291" y="5237"/>
                  <a:pt x="145" y="5714"/>
                  <a:pt x="0" y="5713"/>
                </a:cubicBezTo>
                <a:cubicBezTo>
                  <a:pt x="145" y="5714"/>
                  <a:pt x="290" y="6189"/>
                  <a:pt x="291" y="6666"/>
                </a:cubicBezTo>
                <a:lnTo>
                  <a:pt x="290" y="10474"/>
                </a:lnTo>
                <a:cubicBezTo>
                  <a:pt x="290" y="10950"/>
                  <a:pt x="437" y="11428"/>
                  <a:pt x="583" y="11427"/>
                </a:cubicBezTo>
              </a:path>
            </a:pathLst>
          </a:custGeom>
          <a:noFill/>
          <a:ln w="18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Array sum Helper Function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501120" y="3239640"/>
            <a:ext cx="7921800" cy="52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1280" indent="-333360">
              <a:spcBef>
                <a:spcPts val="598"/>
              </a:spcBef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sumTo( ) Helper Function sums part of the array.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428760" y="3767040"/>
            <a:ext cx="8138880" cy="292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Lucida Sans Unicode"/>
              </a:rPr>
              <a:t>/** Sum elements a[0] + ... + a[lastIndex] */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double </a:t>
            </a:r>
            <a:r>
              <a:rPr b="1" lang="en-US" sz="2200" spc="-1" strike="noStrike">
                <a:solidFill>
                  <a:srgbClr val="ce181e"/>
                </a:solidFill>
                <a:latin typeface="Courier New"/>
                <a:ea typeface="Lucida Sans Unicode"/>
              </a:rPr>
              <a:t>sumTo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( double a[], int lastIndex 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{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Lucida Sans Unicode"/>
              </a:rPr>
              <a:t>    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Lucida Sans Unicode"/>
              </a:rPr>
              <a:t>// base case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if (lastIndex &lt; 0) return 0.0;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Lucida Sans Unicode"/>
              </a:rPr>
              <a:t>    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Lucida Sans Unicode"/>
              </a:rPr>
              <a:t>// recursive case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return a[lastIndex] + sumTo(a,lastIndex-1);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}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503280" y="1368360"/>
            <a:ext cx="8139240" cy="1857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Lucida Sans Unicode"/>
              </a:rPr>
              <a:t>/** sum double[] array using recursion. */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double sum( double a[] ) {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  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Lucida Sans Unicode"/>
              </a:rPr>
              <a:t>// use HELPER FUNCTION to sum part of array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return </a:t>
            </a:r>
            <a:r>
              <a:rPr b="1" lang="en-US" sz="2200" spc="-1" strike="noStrike">
                <a:solidFill>
                  <a:srgbClr val="ce181e"/>
                </a:solidFill>
                <a:latin typeface="Courier New"/>
                <a:ea typeface="Lucida Sans Unicode"/>
              </a:rPr>
              <a:t>sumTo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( a, a.length-1 );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}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A different base case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639360" y="1308240"/>
            <a:ext cx="7921800" cy="52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1280" indent="-333360">
              <a:spcBef>
                <a:spcPts val="598"/>
              </a:spcBef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What do you think of this helper function?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549360" y="1828800"/>
            <a:ext cx="8138880" cy="292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Lucida Sans Unicode"/>
              </a:rPr>
              <a:t>/** Sum elements a[0] + ... + a[lastIndex] */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double sumTo( double a[], int lastIndex 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{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Lucida Sans Unicode"/>
              </a:rPr>
              <a:t>    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Lucida Sans Unicode"/>
              </a:rPr>
              <a:t>// base case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  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Lucida Sans Unicode"/>
              </a:rPr>
              <a:t>if (lastIndex == 0) return a[0];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Lucida Sans Unicode"/>
              </a:rPr>
              <a:t>    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Lucida Sans Unicode"/>
              </a:rPr>
              <a:t>// recursive case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return a[lastIndex] + sumTo(a,lastIndex-1);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}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576360" y="5111640"/>
            <a:ext cx="8064360" cy="45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/>
            <a:r>
              <a:rPr b="0" i="1" lang="en-GB" sz="2400" spc="-1" strike="noStrike">
                <a:solidFill>
                  <a:srgbClr val="000000"/>
                </a:solidFill>
                <a:latin typeface="Arial"/>
              </a:rPr>
              <a:t>Can you think of any case where this may </a:t>
            </a:r>
            <a:r>
              <a:rPr b="0" i="1" lang="en-GB" sz="2400" spc="-1" strike="noStrike">
                <a:solidFill>
                  <a:srgbClr val="ff0000"/>
                </a:solidFill>
                <a:latin typeface="Arial"/>
              </a:rPr>
              <a:t>fail</a:t>
            </a:r>
            <a:r>
              <a:rPr b="0" i="1" lang="en-GB" sz="2400" spc="-1" strike="noStrike">
                <a:solidFill>
                  <a:srgbClr val="000000"/>
                </a:solidFill>
                <a:latin typeface="Arial"/>
              </a:rPr>
              <a:t>?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Learn more about Helper Functions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674280" y="1399680"/>
            <a:ext cx="7921800" cy="446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spcBef>
                <a:spcPts val="598"/>
              </a:spcBef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Big Java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Chapter 13 (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Recursion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) has a section on helper methods.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Recursion uses more memory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674280" y="1399680"/>
            <a:ext cx="7921800" cy="5008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33360" indent="-333360"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can easily sum 1 to 1,000,000,000 using 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loop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but recursion will fail with "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out of memory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 error.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41280" indent="-333360">
              <a:spcBef>
                <a:spcPts val="598"/>
              </a:spcBef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33360" indent="-333360"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Why?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733320" indent="-276120">
              <a:spcBef>
                <a:spcPts val="598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each function call creates a </a:t>
            </a:r>
            <a:r>
              <a:rPr b="1" i="1" lang="en-US" sz="2400" spc="-1" strike="noStrike">
                <a:solidFill>
                  <a:srgbClr val="000080"/>
                </a:solidFill>
                <a:latin typeface="Arial"/>
              </a:rPr>
              <a:t>stack frame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to store information about the invocation (parameters, local vars, saved registers) and return value.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733320" indent="-276120">
              <a:spcBef>
                <a:spcPts val="598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stack frames consume memory on the "stack".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733320" indent="-276120">
              <a:spcBef>
                <a:spcPts val="598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Eventually, recursive calls may fill all the stack space.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41280" indent="-333360">
              <a:spcBef>
                <a:spcPts val="598"/>
              </a:spcBef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33360" indent="-333360"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For the curious:  read about "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tail recursion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733320" indent="-276120">
              <a:spcBef>
                <a:spcPts val="598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avoids creating stack frames in special cases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References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674280" y="1399680"/>
            <a:ext cx="7921800" cy="446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spcBef>
                <a:spcPts val="598"/>
              </a:spcBef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Big Java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Chapter 13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Recursion.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598"/>
              </a:spcBef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http://codingbat.com - programming problems using recursion.  First set is easy, second set is more challenging and fun.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990720" y="1676160"/>
            <a:ext cx="7446960" cy="146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Recursion to Compute Permutations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1371600" y="3886200"/>
            <a:ext cx="6400800" cy="175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spcBef>
                <a:spcPts val="598"/>
              </a:spcBef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Extra slides - not required.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This is a harder but practical example.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Recursion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greatly simplifies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the problem.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Iterator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makes it more efficient.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Recursion to Compute Permutations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414360" y="1402920"/>
            <a:ext cx="7921440" cy="152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749160" indent="-739800">
              <a:lnSpc>
                <a:spcPct val="10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Problem:  output all permutations of a group of letters.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749160" indent="-739800">
              <a:lnSpc>
                <a:spcPct val="10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How could you apply recursion to compute permutations?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749160" indent="-739800">
              <a:lnSpc>
                <a:spcPct val="10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Example:  compute all permutations of "a b c d".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749160" indent="-739800">
              <a:lnSpc>
                <a:spcPct val="10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1058760" y="3098880"/>
            <a:ext cx="1225800" cy="202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  b  c  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  b  d  c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  c  b  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  c  d  b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  d  b  c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  d  c  b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1305000" y="3125880"/>
            <a:ext cx="849240" cy="1947600"/>
          </a:xfrm>
          <a:prstGeom prst="rect">
            <a:avLst/>
          </a:prstGeom>
          <a:noFill/>
          <a:ln w="19080">
            <a:solidFill>
              <a:srgbClr val="006600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5"/>
          <p:cNvSpPr/>
          <p:nvPr/>
        </p:nvSpPr>
        <p:spPr>
          <a:xfrm>
            <a:off x="1071000" y="2595600"/>
            <a:ext cx="114732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marL="52200" indent="-42840"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"a" first: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CustomShape 6"/>
          <p:cNvSpPr/>
          <p:nvPr/>
        </p:nvSpPr>
        <p:spPr>
          <a:xfrm>
            <a:off x="2844720" y="3098880"/>
            <a:ext cx="1225800" cy="202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  a  c  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  a  d  c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  c  a  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  c  d  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  d  a  c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  d  c  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CustomShape 7"/>
          <p:cNvSpPr/>
          <p:nvPr/>
        </p:nvSpPr>
        <p:spPr>
          <a:xfrm>
            <a:off x="3090960" y="3125880"/>
            <a:ext cx="849240" cy="1947600"/>
          </a:xfrm>
          <a:prstGeom prst="rect">
            <a:avLst/>
          </a:prstGeom>
          <a:noFill/>
          <a:ln w="19080">
            <a:solidFill>
              <a:srgbClr val="006600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8"/>
          <p:cNvSpPr/>
          <p:nvPr/>
        </p:nvSpPr>
        <p:spPr>
          <a:xfrm>
            <a:off x="2860200" y="2595600"/>
            <a:ext cx="114732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marL="52200" indent="-42840"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"b" first: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CustomShape 9"/>
          <p:cNvSpPr/>
          <p:nvPr/>
        </p:nvSpPr>
        <p:spPr>
          <a:xfrm>
            <a:off x="4903920" y="3098880"/>
            <a:ext cx="1225440" cy="202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  a  b  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  a  d  b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  b  a  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  b  d  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  d  a  b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  d  b  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CustomShape 10"/>
          <p:cNvSpPr/>
          <p:nvPr/>
        </p:nvSpPr>
        <p:spPr>
          <a:xfrm>
            <a:off x="5149800" y="3125880"/>
            <a:ext cx="849240" cy="1947600"/>
          </a:xfrm>
          <a:prstGeom prst="rect">
            <a:avLst/>
          </a:prstGeom>
          <a:noFill/>
          <a:ln w="19080">
            <a:solidFill>
              <a:srgbClr val="006600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11"/>
          <p:cNvSpPr/>
          <p:nvPr/>
        </p:nvSpPr>
        <p:spPr>
          <a:xfrm>
            <a:off x="4906080" y="2595600"/>
            <a:ext cx="113364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marL="52200" indent="-42840"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"c" first: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CustomShape 12"/>
          <p:cNvSpPr/>
          <p:nvPr/>
        </p:nvSpPr>
        <p:spPr>
          <a:xfrm>
            <a:off x="6597720" y="3098880"/>
            <a:ext cx="1225440" cy="202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  a  b  c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  a  c  b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  b  a  c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  b  c  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  c  a  b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  c  b  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CustomShape 13"/>
          <p:cNvSpPr/>
          <p:nvPr/>
        </p:nvSpPr>
        <p:spPr>
          <a:xfrm>
            <a:off x="6843600" y="3125880"/>
            <a:ext cx="849600" cy="1947600"/>
          </a:xfrm>
          <a:prstGeom prst="rect">
            <a:avLst/>
          </a:prstGeom>
          <a:noFill/>
          <a:ln w="19080">
            <a:solidFill>
              <a:srgbClr val="006600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4"/>
          <p:cNvSpPr/>
          <p:nvPr/>
        </p:nvSpPr>
        <p:spPr>
          <a:xfrm>
            <a:off x="6611400" y="2595600"/>
            <a:ext cx="114732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marL="52200" indent="-42840"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"d" first: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CustomShape 15"/>
          <p:cNvSpPr/>
          <p:nvPr/>
        </p:nvSpPr>
        <p:spPr>
          <a:xfrm rot="5400000">
            <a:off x="1670760" y="4982400"/>
            <a:ext cx="352440" cy="900000"/>
          </a:xfrm>
          <a:custGeom>
            <a:avLst/>
            <a:gdLst/>
            <a:ahLst/>
            <a:rect l="0" t="0" r="r" b="b"/>
            <a:pathLst>
              <a:path w="981" h="2502">
                <a:moveTo>
                  <a:pt x="0" y="0"/>
                </a:moveTo>
                <a:cubicBezTo>
                  <a:pt x="245" y="0"/>
                  <a:pt x="490" y="104"/>
                  <a:pt x="490" y="208"/>
                </a:cubicBezTo>
                <a:lnTo>
                  <a:pt x="490" y="1042"/>
                </a:lnTo>
                <a:cubicBezTo>
                  <a:pt x="490" y="1146"/>
                  <a:pt x="735" y="1250"/>
                  <a:pt x="980" y="1250"/>
                </a:cubicBezTo>
                <a:cubicBezTo>
                  <a:pt x="735" y="1250"/>
                  <a:pt x="490" y="1354"/>
                  <a:pt x="490" y="1458"/>
                </a:cubicBezTo>
                <a:lnTo>
                  <a:pt x="490" y="2292"/>
                </a:lnTo>
                <a:cubicBezTo>
                  <a:pt x="490" y="2396"/>
                  <a:pt x="245" y="2501"/>
                  <a:pt x="0" y="2501"/>
                </a:cubicBezTo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16"/>
          <p:cNvSpPr/>
          <p:nvPr/>
        </p:nvSpPr>
        <p:spPr>
          <a:xfrm>
            <a:off x="1228680" y="5719680"/>
            <a:ext cx="125424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Permute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"b c d"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CustomShape 17"/>
          <p:cNvSpPr/>
          <p:nvPr/>
        </p:nvSpPr>
        <p:spPr>
          <a:xfrm rot="5400000">
            <a:off x="3377160" y="4982400"/>
            <a:ext cx="352440" cy="900000"/>
          </a:xfrm>
          <a:custGeom>
            <a:avLst/>
            <a:gdLst/>
            <a:ahLst/>
            <a:rect l="0" t="0" r="r" b="b"/>
            <a:pathLst>
              <a:path w="981" h="2502">
                <a:moveTo>
                  <a:pt x="0" y="0"/>
                </a:moveTo>
                <a:cubicBezTo>
                  <a:pt x="245" y="0"/>
                  <a:pt x="490" y="104"/>
                  <a:pt x="490" y="208"/>
                </a:cubicBezTo>
                <a:lnTo>
                  <a:pt x="490" y="1042"/>
                </a:lnTo>
                <a:cubicBezTo>
                  <a:pt x="490" y="1146"/>
                  <a:pt x="735" y="1250"/>
                  <a:pt x="980" y="1250"/>
                </a:cubicBezTo>
                <a:cubicBezTo>
                  <a:pt x="735" y="1250"/>
                  <a:pt x="490" y="1354"/>
                  <a:pt x="490" y="1458"/>
                </a:cubicBezTo>
                <a:lnTo>
                  <a:pt x="490" y="2292"/>
                </a:lnTo>
                <a:cubicBezTo>
                  <a:pt x="490" y="2396"/>
                  <a:pt x="245" y="2501"/>
                  <a:pt x="0" y="2501"/>
                </a:cubicBezTo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18"/>
          <p:cNvSpPr/>
          <p:nvPr/>
        </p:nvSpPr>
        <p:spPr>
          <a:xfrm>
            <a:off x="2935440" y="5719680"/>
            <a:ext cx="125388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Permute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"a c d"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CustomShape 19"/>
          <p:cNvSpPr/>
          <p:nvPr/>
        </p:nvSpPr>
        <p:spPr>
          <a:xfrm rot="5400000">
            <a:off x="5453640" y="4982400"/>
            <a:ext cx="352440" cy="900000"/>
          </a:xfrm>
          <a:custGeom>
            <a:avLst/>
            <a:gdLst/>
            <a:ahLst/>
            <a:rect l="0" t="0" r="r" b="b"/>
            <a:pathLst>
              <a:path w="981" h="2502">
                <a:moveTo>
                  <a:pt x="0" y="0"/>
                </a:moveTo>
                <a:cubicBezTo>
                  <a:pt x="245" y="0"/>
                  <a:pt x="490" y="104"/>
                  <a:pt x="490" y="208"/>
                </a:cubicBezTo>
                <a:lnTo>
                  <a:pt x="490" y="1042"/>
                </a:lnTo>
                <a:cubicBezTo>
                  <a:pt x="490" y="1146"/>
                  <a:pt x="735" y="1250"/>
                  <a:pt x="980" y="1250"/>
                </a:cubicBezTo>
                <a:cubicBezTo>
                  <a:pt x="735" y="1250"/>
                  <a:pt x="490" y="1354"/>
                  <a:pt x="490" y="1458"/>
                </a:cubicBezTo>
                <a:lnTo>
                  <a:pt x="490" y="2292"/>
                </a:lnTo>
                <a:cubicBezTo>
                  <a:pt x="490" y="2396"/>
                  <a:pt x="245" y="2501"/>
                  <a:pt x="0" y="2501"/>
                </a:cubicBezTo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20"/>
          <p:cNvSpPr/>
          <p:nvPr/>
        </p:nvSpPr>
        <p:spPr>
          <a:xfrm>
            <a:off x="5011560" y="5719680"/>
            <a:ext cx="125424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Permute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"a b d"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CustomShape 21"/>
          <p:cNvSpPr/>
          <p:nvPr/>
        </p:nvSpPr>
        <p:spPr>
          <a:xfrm rot="5400000">
            <a:off x="7147440" y="4982400"/>
            <a:ext cx="352440" cy="900000"/>
          </a:xfrm>
          <a:custGeom>
            <a:avLst/>
            <a:gdLst/>
            <a:ahLst/>
            <a:rect l="0" t="0" r="r" b="b"/>
            <a:pathLst>
              <a:path w="981" h="2502">
                <a:moveTo>
                  <a:pt x="0" y="0"/>
                </a:moveTo>
                <a:cubicBezTo>
                  <a:pt x="245" y="0"/>
                  <a:pt x="490" y="104"/>
                  <a:pt x="490" y="208"/>
                </a:cubicBezTo>
                <a:lnTo>
                  <a:pt x="490" y="1042"/>
                </a:lnTo>
                <a:cubicBezTo>
                  <a:pt x="490" y="1146"/>
                  <a:pt x="735" y="1250"/>
                  <a:pt x="980" y="1250"/>
                </a:cubicBezTo>
                <a:cubicBezTo>
                  <a:pt x="735" y="1250"/>
                  <a:pt x="490" y="1354"/>
                  <a:pt x="490" y="1458"/>
                </a:cubicBezTo>
                <a:lnTo>
                  <a:pt x="490" y="2292"/>
                </a:lnTo>
                <a:cubicBezTo>
                  <a:pt x="490" y="2396"/>
                  <a:pt x="245" y="2501"/>
                  <a:pt x="0" y="2501"/>
                </a:cubicBezTo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22"/>
          <p:cNvSpPr/>
          <p:nvPr/>
        </p:nvSpPr>
        <p:spPr>
          <a:xfrm>
            <a:off x="6705720" y="5719680"/>
            <a:ext cx="125388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Permute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"a b c"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What is Recursion?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611280" y="1371600"/>
            <a:ext cx="7921440" cy="502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Recursion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means for a function or method to call itself.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 typical example of this is computing factorials: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n! = n * (n-1)!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Using recursion, we can compute n! like this: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n *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(n-1)*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    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(n-2)*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            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(n-3)*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                   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... *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                         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= 1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1546200" y="3749760"/>
            <a:ext cx="274680" cy="2286000"/>
          </a:xfrm>
          <a:custGeom>
            <a:avLst/>
            <a:gdLst/>
            <a:ahLst/>
            <a:rect l="0" t="0" r="r" b="b"/>
            <a:pathLst>
              <a:path w="765" h="6352">
                <a:moveTo>
                  <a:pt x="764" y="0"/>
                </a:moveTo>
                <a:cubicBezTo>
                  <a:pt x="573" y="0"/>
                  <a:pt x="382" y="264"/>
                  <a:pt x="382" y="529"/>
                </a:cubicBezTo>
                <a:lnTo>
                  <a:pt x="382" y="2646"/>
                </a:lnTo>
                <a:cubicBezTo>
                  <a:pt x="382" y="2910"/>
                  <a:pt x="191" y="3175"/>
                  <a:pt x="0" y="3175"/>
                </a:cubicBezTo>
                <a:cubicBezTo>
                  <a:pt x="191" y="3175"/>
                  <a:pt x="382" y="3440"/>
                  <a:pt x="382" y="3704"/>
                </a:cubicBezTo>
                <a:lnTo>
                  <a:pt x="382" y="5821"/>
                </a:lnTo>
                <a:cubicBezTo>
                  <a:pt x="382" y="6086"/>
                  <a:pt x="573" y="6351"/>
                  <a:pt x="764" y="6351"/>
                </a:cubicBez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4"/>
          <p:cNvSpPr/>
          <p:nvPr/>
        </p:nvSpPr>
        <p:spPr>
          <a:xfrm>
            <a:off x="2959200" y="4206960"/>
            <a:ext cx="274680" cy="1920960"/>
          </a:xfrm>
          <a:custGeom>
            <a:avLst/>
            <a:gdLst/>
            <a:ahLst/>
            <a:rect l="0" t="0" r="r" b="b"/>
            <a:pathLst>
              <a:path w="765" h="5338">
                <a:moveTo>
                  <a:pt x="764" y="0"/>
                </a:moveTo>
                <a:cubicBezTo>
                  <a:pt x="573" y="0"/>
                  <a:pt x="382" y="222"/>
                  <a:pt x="382" y="444"/>
                </a:cubicBezTo>
                <a:lnTo>
                  <a:pt x="382" y="2223"/>
                </a:lnTo>
                <a:cubicBezTo>
                  <a:pt x="382" y="2446"/>
                  <a:pt x="191" y="2668"/>
                  <a:pt x="0" y="2668"/>
                </a:cubicBezTo>
                <a:cubicBezTo>
                  <a:pt x="191" y="2668"/>
                  <a:pt x="382" y="2890"/>
                  <a:pt x="382" y="3113"/>
                </a:cubicBezTo>
                <a:lnTo>
                  <a:pt x="382" y="4892"/>
                </a:lnTo>
                <a:cubicBezTo>
                  <a:pt x="382" y="5114"/>
                  <a:pt x="573" y="5337"/>
                  <a:pt x="764" y="5337"/>
                </a:cubicBez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5"/>
          <p:cNvSpPr/>
          <p:nvPr/>
        </p:nvSpPr>
        <p:spPr>
          <a:xfrm>
            <a:off x="4389480" y="4664160"/>
            <a:ext cx="274680" cy="1371600"/>
          </a:xfrm>
          <a:custGeom>
            <a:avLst/>
            <a:gdLst/>
            <a:ahLst/>
            <a:rect l="0" t="0" r="r" b="b"/>
            <a:pathLst>
              <a:path w="765" h="3812">
                <a:moveTo>
                  <a:pt x="764" y="0"/>
                </a:moveTo>
                <a:cubicBezTo>
                  <a:pt x="573" y="0"/>
                  <a:pt x="382" y="158"/>
                  <a:pt x="382" y="317"/>
                </a:cubicBezTo>
                <a:lnTo>
                  <a:pt x="382" y="1587"/>
                </a:lnTo>
                <a:cubicBezTo>
                  <a:pt x="382" y="1746"/>
                  <a:pt x="191" y="1905"/>
                  <a:pt x="0" y="1905"/>
                </a:cubicBezTo>
                <a:cubicBezTo>
                  <a:pt x="191" y="1905"/>
                  <a:pt x="382" y="2064"/>
                  <a:pt x="382" y="2223"/>
                </a:cubicBezTo>
                <a:lnTo>
                  <a:pt x="382" y="3493"/>
                </a:lnTo>
                <a:cubicBezTo>
                  <a:pt x="382" y="3652"/>
                  <a:pt x="573" y="3811"/>
                  <a:pt x="764" y="3811"/>
                </a:cubicBez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6"/>
          <p:cNvSpPr/>
          <p:nvPr/>
        </p:nvSpPr>
        <p:spPr>
          <a:xfrm>
            <a:off x="6675480" y="5486400"/>
            <a:ext cx="274680" cy="639720"/>
          </a:xfrm>
          <a:custGeom>
            <a:avLst/>
            <a:gdLst/>
            <a:ahLst/>
            <a:rect l="0" t="0" r="r" b="b"/>
            <a:pathLst>
              <a:path w="765" h="1779">
                <a:moveTo>
                  <a:pt x="764" y="0"/>
                </a:moveTo>
                <a:cubicBezTo>
                  <a:pt x="573" y="0"/>
                  <a:pt x="382" y="74"/>
                  <a:pt x="382" y="148"/>
                </a:cubicBezTo>
                <a:lnTo>
                  <a:pt x="382" y="740"/>
                </a:lnTo>
                <a:cubicBezTo>
                  <a:pt x="382" y="814"/>
                  <a:pt x="191" y="889"/>
                  <a:pt x="0" y="889"/>
                </a:cubicBezTo>
                <a:cubicBezTo>
                  <a:pt x="191" y="889"/>
                  <a:pt x="382" y="963"/>
                  <a:pt x="382" y="1037"/>
                </a:cubicBezTo>
                <a:lnTo>
                  <a:pt x="382" y="1629"/>
                </a:lnTo>
                <a:cubicBezTo>
                  <a:pt x="382" y="1703"/>
                  <a:pt x="573" y="1778"/>
                  <a:pt x="764" y="1778"/>
                </a:cubicBez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7"/>
          <p:cNvSpPr/>
          <p:nvPr/>
        </p:nvSpPr>
        <p:spPr>
          <a:xfrm>
            <a:off x="449280" y="4664160"/>
            <a:ext cx="10969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(n-1)!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ustomShape 8"/>
          <p:cNvSpPr/>
          <p:nvPr/>
        </p:nvSpPr>
        <p:spPr>
          <a:xfrm>
            <a:off x="1892160" y="4937040"/>
            <a:ext cx="10972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(n-2)!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CustomShape 9"/>
          <p:cNvSpPr/>
          <p:nvPr/>
        </p:nvSpPr>
        <p:spPr>
          <a:xfrm>
            <a:off x="3413160" y="5121360"/>
            <a:ext cx="10969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(n-3)!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CustomShape 10"/>
          <p:cNvSpPr/>
          <p:nvPr/>
        </p:nvSpPr>
        <p:spPr>
          <a:xfrm>
            <a:off x="5810400" y="5640480"/>
            <a:ext cx="914400" cy="39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(1)!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Recursion to Compute Permutations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614520" y="1460520"/>
            <a:ext cx="7921440" cy="163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749160" indent="-739800">
              <a:lnSpc>
                <a:spcPct val="10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How could you apply recursion to compute permutations?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749160" indent="-739800">
              <a:lnSpc>
                <a:spcPct val="10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Think about how you would solve the problem yourself....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749160" indent="-739800">
              <a:lnSpc>
                <a:spcPct val="10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To Permute "a b c d":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749160" indent="-739800">
              <a:lnSpc>
                <a:spcPct val="10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1. put "a" first: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749160" indent="-739800">
              <a:lnSpc>
                <a:spcPct val="10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1046160" y="3017880"/>
            <a:ext cx="1225440" cy="202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  b  c  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  b  d  c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  c  b  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  c  d  b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  d  b  c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  d  c  b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1292400" y="3044880"/>
            <a:ext cx="849240" cy="1947960"/>
          </a:xfrm>
          <a:prstGeom prst="rect">
            <a:avLst/>
          </a:prstGeom>
          <a:noFill/>
          <a:ln w="19080">
            <a:solidFill>
              <a:srgbClr val="006600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Line 5"/>
          <p:cNvSpPr/>
          <p:nvPr/>
        </p:nvSpPr>
        <p:spPr>
          <a:xfrm flipV="1">
            <a:off x="2127240" y="3451320"/>
            <a:ext cx="1855800" cy="33120"/>
          </a:xfrm>
          <a:prstGeom prst="line">
            <a:avLst/>
          </a:prstGeom>
          <a:ln w="936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6"/>
          <p:cNvSpPr/>
          <p:nvPr/>
        </p:nvSpPr>
        <p:spPr>
          <a:xfrm>
            <a:off x="2298600" y="3030480"/>
            <a:ext cx="19195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Permute "b c d"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CustomShape 7"/>
          <p:cNvSpPr/>
          <p:nvPr/>
        </p:nvSpPr>
        <p:spPr>
          <a:xfrm>
            <a:off x="4098960" y="3025800"/>
            <a:ext cx="950760" cy="69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 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 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CustomShape 8"/>
          <p:cNvSpPr/>
          <p:nvPr/>
        </p:nvSpPr>
        <p:spPr>
          <a:xfrm>
            <a:off x="4094280" y="3801960"/>
            <a:ext cx="950760" cy="69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 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 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CustomShape 9"/>
          <p:cNvSpPr/>
          <p:nvPr/>
        </p:nvSpPr>
        <p:spPr>
          <a:xfrm>
            <a:off x="4089240" y="4594320"/>
            <a:ext cx="951120" cy="69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 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 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Line 10"/>
          <p:cNvSpPr/>
          <p:nvPr/>
        </p:nvSpPr>
        <p:spPr>
          <a:xfrm flipV="1">
            <a:off x="5024520" y="3379680"/>
            <a:ext cx="1762200" cy="22320"/>
          </a:xfrm>
          <a:prstGeom prst="line">
            <a:avLst/>
          </a:prstGeom>
          <a:ln w="19080">
            <a:solidFill>
              <a:srgbClr val="006600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11"/>
          <p:cNvSpPr/>
          <p:nvPr/>
        </p:nvSpPr>
        <p:spPr>
          <a:xfrm>
            <a:off x="5221440" y="2778120"/>
            <a:ext cx="191916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put "b" first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Permute "c d"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CustomShape 12"/>
          <p:cNvSpPr/>
          <p:nvPr/>
        </p:nvSpPr>
        <p:spPr>
          <a:xfrm>
            <a:off x="6784920" y="3025800"/>
            <a:ext cx="676440" cy="69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006600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  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  c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CustomShape 13"/>
          <p:cNvSpPr/>
          <p:nvPr/>
        </p:nvSpPr>
        <p:spPr>
          <a:xfrm>
            <a:off x="5178600" y="3543480"/>
            <a:ext cx="191916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put "c" first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Permute "b d"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CustomShape 14"/>
          <p:cNvSpPr/>
          <p:nvPr/>
        </p:nvSpPr>
        <p:spPr>
          <a:xfrm>
            <a:off x="6767640" y="3790800"/>
            <a:ext cx="676080" cy="69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006600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  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  b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Line 15"/>
          <p:cNvSpPr/>
          <p:nvPr/>
        </p:nvSpPr>
        <p:spPr>
          <a:xfrm flipV="1">
            <a:off x="5032440" y="4209840"/>
            <a:ext cx="1736640" cy="21960"/>
          </a:xfrm>
          <a:prstGeom prst="line">
            <a:avLst/>
          </a:prstGeom>
          <a:ln w="19080">
            <a:solidFill>
              <a:srgbClr val="006600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16"/>
          <p:cNvSpPr/>
          <p:nvPr/>
        </p:nvSpPr>
        <p:spPr>
          <a:xfrm>
            <a:off x="5213520" y="4411800"/>
            <a:ext cx="191916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put "d" first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Permute "b c"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CustomShape 17"/>
          <p:cNvSpPr/>
          <p:nvPr/>
        </p:nvSpPr>
        <p:spPr>
          <a:xfrm>
            <a:off x="6777000" y="4567320"/>
            <a:ext cx="676440" cy="69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006600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  c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  b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Line 18"/>
          <p:cNvSpPr/>
          <p:nvPr/>
        </p:nvSpPr>
        <p:spPr>
          <a:xfrm flipV="1">
            <a:off x="5067360" y="4986360"/>
            <a:ext cx="1736640" cy="22320"/>
          </a:xfrm>
          <a:prstGeom prst="line">
            <a:avLst/>
          </a:prstGeom>
          <a:ln w="19080">
            <a:solidFill>
              <a:srgbClr val="006600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19"/>
          <p:cNvSpPr/>
          <p:nvPr/>
        </p:nvSpPr>
        <p:spPr>
          <a:xfrm>
            <a:off x="4414680" y="3083040"/>
            <a:ext cx="574920" cy="614160"/>
          </a:xfrm>
          <a:prstGeom prst="rect">
            <a:avLst/>
          </a:prstGeom>
          <a:noFill/>
          <a:ln w="19080">
            <a:solidFill>
              <a:srgbClr val="006600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20"/>
          <p:cNvSpPr/>
          <p:nvPr/>
        </p:nvSpPr>
        <p:spPr>
          <a:xfrm>
            <a:off x="4359240" y="3849840"/>
            <a:ext cx="574560" cy="601560"/>
          </a:xfrm>
          <a:prstGeom prst="rect">
            <a:avLst/>
          </a:prstGeom>
          <a:noFill/>
          <a:ln w="19080">
            <a:solidFill>
              <a:srgbClr val="006600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21"/>
          <p:cNvSpPr/>
          <p:nvPr/>
        </p:nvSpPr>
        <p:spPr>
          <a:xfrm>
            <a:off x="4381560" y="4654440"/>
            <a:ext cx="574560" cy="614520"/>
          </a:xfrm>
          <a:prstGeom prst="rect">
            <a:avLst/>
          </a:prstGeom>
          <a:noFill/>
          <a:ln w="19080">
            <a:solidFill>
              <a:srgbClr val="006600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22"/>
          <p:cNvSpPr/>
          <p:nvPr/>
        </p:nvSpPr>
        <p:spPr>
          <a:xfrm>
            <a:off x="609480" y="5256360"/>
            <a:ext cx="792180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749160" indent="-739800"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2. put "b" first: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749160" indent="-739800"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CustomShape 23"/>
          <p:cNvSpPr/>
          <p:nvPr/>
        </p:nvSpPr>
        <p:spPr>
          <a:xfrm>
            <a:off x="1004760" y="5749920"/>
            <a:ext cx="1241640" cy="69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  a  c  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  . . 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Line 24"/>
          <p:cNvSpPr/>
          <p:nvPr/>
        </p:nvSpPr>
        <p:spPr>
          <a:xfrm flipV="1">
            <a:off x="2292480" y="6183000"/>
            <a:ext cx="1763640" cy="20520"/>
          </a:xfrm>
          <a:prstGeom prst="line">
            <a:avLst/>
          </a:prstGeom>
          <a:ln w="936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25"/>
          <p:cNvSpPr/>
          <p:nvPr/>
        </p:nvSpPr>
        <p:spPr>
          <a:xfrm>
            <a:off x="2332080" y="5722920"/>
            <a:ext cx="19191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Permute "a c d"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CustomShape 26"/>
          <p:cNvSpPr/>
          <p:nvPr/>
        </p:nvSpPr>
        <p:spPr>
          <a:xfrm>
            <a:off x="4094280" y="5805360"/>
            <a:ext cx="950760" cy="69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 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 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41" name="Group 27"/>
          <p:cNvGrpSpPr/>
          <p:nvPr/>
        </p:nvGrpSpPr>
        <p:grpSpPr>
          <a:xfrm>
            <a:off x="4375080" y="5608800"/>
            <a:ext cx="3062520" cy="854640"/>
            <a:chOff x="4375080" y="5608800"/>
            <a:chExt cx="3062520" cy="854640"/>
          </a:xfrm>
        </p:grpSpPr>
        <p:sp>
          <p:nvSpPr>
            <p:cNvPr id="242" name="CustomShape 28"/>
            <p:cNvSpPr/>
            <p:nvPr/>
          </p:nvSpPr>
          <p:spPr>
            <a:xfrm>
              <a:off x="5207040" y="5608800"/>
              <a:ext cx="1909800" cy="642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>
                <a:spcBef>
                  <a:spcPts val="448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put "a" first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Permute "c d"</a:t>
              </a:r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3" name="CustomShape 29"/>
            <p:cNvSpPr/>
            <p:nvPr/>
          </p:nvSpPr>
          <p:spPr>
            <a:xfrm>
              <a:off x="6770520" y="5763960"/>
              <a:ext cx="667080" cy="699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80">
              <a:solidFill>
                <a:srgbClr val="006600"/>
              </a:solidFill>
              <a:custDash>
                <a:ds d="400000" sp="3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>
                <a:spcBef>
                  <a:spcPts val="448"/>
                </a:spcBef>
              </a:pPr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spcBef>
                  <a:spcPts val="448"/>
                </a:spcBef>
              </a:pPr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4" name="Line 30"/>
            <p:cNvSpPr/>
            <p:nvPr/>
          </p:nvSpPr>
          <p:spPr>
            <a:xfrm flipV="1">
              <a:off x="5060880" y="6172200"/>
              <a:ext cx="1727280" cy="12600"/>
            </a:xfrm>
            <a:prstGeom prst="line">
              <a:avLst/>
            </a:prstGeom>
            <a:ln w="19080">
              <a:solidFill>
                <a:srgbClr val="006600"/>
              </a:solidFill>
              <a:miter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CustomShape 31"/>
            <p:cNvSpPr/>
            <p:nvPr/>
          </p:nvSpPr>
          <p:spPr>
            <a:xfrm>
              <a:off x="4375080" y="5849280"/>
              <a:ext cx="565200" cy="595800"/>
            </a:xfrm>
            <a:prstGeom prst="rect">
              <a:avLst/>
            </a:prstGeom>
            <a:noFill/>
            <a:ln w="19080">
              <a:solidFill>
                <a:srgbClr val="006600"/>
              </a:solidFill>
              <a:custDash>
                <a:ds d="400000" sp="3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6" name="CustomShape 32"/>
          <p:cNvSpPr/>
          <p:nvPr/>
        </p:nvSpPr>
        <p:spPr>
          <a:xfrm>
            <a:off x="5370480" y="6294600"/>
            <a:ext cx="19191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etc...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Designing a Permutation Class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614520" y="1461600"/>
            <a:ext cx="7921440" cy="118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Each Permutation object contains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another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permutation object, which it uses to compute permutations of a subnet of the data.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973080" y="2874960"/>
            <a:ext cx="2506680" cy="136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head = "a"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+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new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spcBef>
                <a:spcPts val="448"/>
              </a:spcBef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Permutation("bcd")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CustomShape 4"/>
          <p:cNvSpPr/>
          <p:nvPr/>
        </p:nvSpPr>
        <p:spPr>
          <a:xfrm>
            <a:off x="1071720" y="2662200"/>
            <a:ext cx="2273040" cy="2784600"/>
          </a:xfrm>
          <a:prstGeom prst="ellipse">
            <a:avLst/>
          </a:pr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5"/>
          <p:cNvSpPr/>
          <p:nvPr/>
        </p:nvSpPr>
        <p:spPr>
          <a:xfrm>
            <a:off x="4321080" y="3489480"/>
            <a:ext cx="1816200" cy="2238120"/>
          </a:xfrm>
          <a:prstGeom prst="ellipse">
            <a:avLst/>
          </a:pr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6"/>
          <p:cNvSpPr/>
          <p:nvPr/>
        </p:nvSpPr>
        <p:spPr>
          <a:xfrm>
            <a:off x="1062000" y="2322360"/>
            <a:ext cx="25480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spcBef>
                <a:spcPts val="448"/>
              </a:spcBef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Permutation("abcd")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CustomShape 7"/>
          <p:cNvSpPr/>
          <p:nvPr/>
        </p:nvSpPr>
        <p:spPr>
          <a:xfrm>
            <a:off x="3930480" y="3076560"/>
            <a:ext cx="25480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spcBef>
                <a:spcPts val="448"/>
              </a:spcBef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Permutation("bcd")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CustomShape 8"/>
          <p:cNvSpPr/>
          <p:nvPr/>
        </p:nvSpPr>
        <p:spPr>
          <a:xfrm>
            <a:off x="3959280" y="3835440"/>
            <a:ext cx="2506680" cy="136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head = "b"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+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new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spcBef>
                <a:spcPts val="448"/>
              </a:spcBef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Permutation("cd")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Line 9"/>
          <p:cNvSpPr/>
          <p:nvPr/>
        </p:nvSpPr>
        <p:spPr>
          <a:xfrm>
            <a:off x="3370320" y="4089240"/>
            <a:ext cx="977760" cy="180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0"/>
          <p:cNvSpPr/>
          <p:nvPr/>
        </p:nvSpPr>
        <p:spPr>
          <a:xfrm>
            <a:off x="6889680" y="4700520"/>
            <a:ext cx="1241640" cy="1716120"/>
          </a:xfrm>
          <a:prstGeom prst="ellipse">
            <a:avLst/>
          </a:pr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Line 11"/>
          <p:cNvSpPr/>
          <p:nvPr/>
        </p:nvSpPr>
        <p:spPr>
          <a:xfrm>
            <a:off x="6213600" y="5011560"/>
            <a:ext cx="768240" cy="180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2"/>
          <p:cNvSpPr/>
          <p:nvPr/>
        </p:nvSpPr>
        <p:spPr>
          <a:xfrm>
            <a:off x="6199200" y="4287960"/>
            <a:ext cx="25480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spcBef>
                <a:spcPts val="448"/>
              </a:spcBef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Permutation("cd")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CustomShape 13"/>
          <p:cNvSpPr/>
          <p:nvPr/>
        </p:nvSpPr>
        <p:spPr>
          <a:xfrm>
            <a:off x="743040" y="5438880"/>
            <a:ext cx="3317760" cy="119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Each object chooses a head, then creates a Permutation object to handle the other letters.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Special Issues for this Problem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674280" y="1399680"/>
            <a:ext cx="7921800" cy="446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33360" indent="-333360"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many recursion problems the work is done silently.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Example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finding a Knight Tour, counting nodes in a true.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33360" indent="-333360"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Other problems require output at each step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Example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get the permutations one by one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41280" indent="-333360">
              <a:spcBef>
                <a:spcPts val="598"/>
              </a:spcBef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Defining a Permutation Class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558360" y="1472760"/>
            <a:ext cx="7921800" cy="282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95280" indent="-385920">
              <a:lnSpc>
                <a:spcPct val="100000"/>
              </a:lnSpc>
              <a:spcBef>
                <a:spcPts val="848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To design a class, ask yourself: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85560" indent="-385560">
              <a:lnSpc>
                <a:spcPct val="100000"/>
              </a:lnSpc>
              <a:spcBef>
                <a:spcPts val="84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what </a:t>
            </a:r>
            <a:r>
              <a:rPr b="0" lang="en-US" sz="2000" spc="-1" strike="noStrike">
                <a:solidFill>
                  <a:srgbClr val="000080"/>
                </a:solidFill>
                <a:latin typeface="Arial"/>
                <a:ea typeface="Arial"/>
              </a:rPr>
              <a:t>behavior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should a Permutation object have?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85560" indent="-385560">
              <a:lnSpc>
                <a:spcPct val="100000"/>
              </a:lnSpc>
              <a:spcBef>
                <a:spcPts val="84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what </a:t>
            </a:r>
            <a:r>
              <a:rPr b="0" lang="en-US" sz="2000" spc="-1" strike="noStrike">
                <a:solidFill>
                  <a:srgbClr val="000080"/>
                </a:solidFill>
                <a:latin typeface="Arial"/>
                <a:ea typeface="Arial"/>
              </a:rPr>
              <a:t>state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is necessary to perform this behavior?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There may be </a:t>
            </a:r>
            <a:r>
              <a:rPr b="1" lang="en-US" sz="2000" spc="-1" strike="noStrike">
                <a:solidFill>
                  <a:srgbClr val="000080"/>
                </a:solidFill>
                <a:latin typeface="Arial"/>
                <a:ea typeface="Arial"/>
              </a:rPr>
              <a:t>many, many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permutations of letters.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Instead of computing and storing them all...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let's use an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Iterator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    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- produce and return the permutations one at a time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95280" indent="-385920">
              <a:lnSpc>
                <a:spcPct val="100000"/>
              </a:lnSpc>
              <a:spcBef>
                <a:spcPts val="499"/>
              </a:spcBef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5157720" y="4894200"/>
            <a:ext cx="2295720" cy="161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spcBef>
                <a:spcPts val="1123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Permutation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123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123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123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Line 4"/>
          <p:cNvSpPr/>
          <p:nvPr/>
        </p:nvSpPr>
        <p:spPr>
          <a:xfrm flipV="1">
            <a:off x="1963800" y="5294160"/>
            <a:ext cx="3003480" cy="2088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5"/>
          <p:cNvSpPr/>
          <p:nvPr/>
        </p:nvSpPr>
        <p:spPr>
          <a:xfrm>
            <a:off x="2236680" y="4594320"/>
            <a:ext cx="2212920" cy="69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symbols to permute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"abcd"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Line 6"/>
          <p:cNvSpPr/>
          <p:nvPr/>
        </p:nvSpPr>
        <p:spPr>
          <a:xfrm flipV="1">
            <a:off x="1963800" y="5826240"/>
            <a:ext cx="3003480" cy="33120"/>
          </a:xfrm>
          <a:prstGeom prst="line">
            <a:avLst/>
          </a:prstGeom>
          <a:ln w="19080">
            <a:solidFill>
              <a:srgbClr val="333399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7"/>
          <p:cNvSpPr/>
          <p:nvPr/>
        </p:nvSpPr>
        <p:spPr>
          <a:xfrm>
            <a:off x="2146320" y="5454720"/>
            <a:ext cx="2800440" cy="78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while (hasNext())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get next() permutation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CustomShape 8"/>
          <p:cNvSpPr/>
          <p:nvPr/>
        </p:nvSpPr>
        <p:spPr>
          <a:xfrm>
            <a:off x="5275440" y="5692680"/>
            <a:ext cx="2106360" cy="78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+ hasNext( ) : bool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+ next( ) : String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Line 9"/>
          <p:cNvSpPr/>
          <p:nvPr/>
        </p:nvSpPr>
        <p:spPr>
          <a:xfrm>
            <a:off x="5170320" y="5683320"/>
            <a:ext cx="2297160" cy="1440"/>
          </a:xfrm>
          <a:prstGeom prst="line">
            <a:avLst/>
          </a:prstGeom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Line 10"/>
          <p:cNvSpPr/>
          <p:nvPr/>
        </p:nvSpPr>
        <p:spPr>
          <a:xfrm>
            <a:off x="5135400" y="5261040"/>
            <a:ext cx="2297160" cy="1440"/>
          </a:xfrm>
          <a:prstGeom prst="line">
            <a:avLst/>
          </a:prstGeom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Defining a Permutation Class (2)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558360" y="1473120"/>
            <a:ext cx="7921800" cy="57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95280" indent="-385920">
              <a:lnSpc>
                <a:spcPct val="10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Pseudo-code for our Permutation program might look like this: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95280" indent="-385920">
              <a:lnSpc>
                <a:spcPct val="100000"/>
              </a:lnSpc>
              <a:spcBef>
                <a:spcPts val="499"/>
              </a:spcBef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660240" y="2246400"/>
            <a:ext cx="7599600" cy="275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0" lang="en-US" sz="2000" spc="-1" strike="noStrike">
                <a:solidFill>
                  <a:srgbClr val="006600"/>
                </a:solidFill>
                <a:latin typeface="Lucida Sans Unicode"/>
                <a:ea typeface="Lucida Sans Unicode"/>
              </a:rPr>
              <a:t>// create a Permutation object and tell it what to permute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Permutation me = new Permutation("</a:t>
            </a:r>
            <a:r>
              <a:rPr b="0" lang="en-US" sz="2000" spc="-1" strike="noStrike">
                <a:solidFill>
                  <a:srgbClr val="a50021"/>
                </a:solidFill>
                <a:latin typeface="Lucida Sans Unicode"/>
                <a:ea typeface="Lucida Sans Unicode"/>
              </a:rPr>
              <a:t>abcd</a:t>
            </a:r>
            <a:r>
              <a:rPr b="0" lang="en-US" sz="20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");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0" lang="en-US" sz="2000" spc="-1" strike="noStrike">
                <a:solidFill>
                  <a:srgbClr val="006600"/>
                </a:solidFill>
                <a:latin typeface="Lucida Sans Unicode"/>
                <a:ea typeface="Lucida Sans Unicode"/>
              </a:rPr>
              <a:t>// now print all the permutations, one per line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while ( me.hasNext( ) )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System.out.println( me.next( ) );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0" lang="en-US" sz="2000" spc="-1" strike="noStrike">
                <a:solidFill>
                  <a:srgbClr val="006600"/>
                </a:solidFill>
                <a:latin typeface="Lucida Sans Unicode"/>
                <a:ea typeface="Lucida Sans Unicode"/>
              </a:rPr>
              <a:t>// wasn't that </a:t>
            </a:r>
            <a:r>
              <a:rPr b="0" i="1" lang="en-US" sz="2000" spc="-1" strike="noStrike">
                <a:solidFill>
                  <a:srgbClr val="006600"/>
                </a:solidFill>
                <a:latin typeface="Lucida Sans Unicode"/>
                <a:ea typeface="Lucida Sans Unicode"/>
              </a:rPr>
              <a:t>easy</a:t>
            </a:r>
            <a:r>
              <a:rPr b="0" lang="en-US" sz="2000" spc="-1" strike="noStrike">
                <a:solidFill>
                  <a:srgbClr val="006600"/>
                </a:solidFill>
                <a:latin typeface="Lucida Sans Unicode"/>
                <a:ea typeface="Lucida Sans Unicode"/>
              </a:rPr>
              <a:t> ?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Defining a Permutation Class (3)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614520" y="1461600"/>
            <a:ext cx="7921440" cy="273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280800" indent="-271440"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Now, what does a Permutation object need to know to perform this behavior?  A permutation object needs...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71440" indent="-271440">
              <a:spcBef>
                <a:spcPts val="49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chars in the String to permute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71440" indent="-271440">
              <a:spcBef>
                <a:spcPts val="49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keep track of which character has been chosen as the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first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character of permutation.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71440" indent="-271440">
              <a:spcBef>
                <a:spcPts val="49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another permutation object that is responsible to permute the remaining characters (here is where we use recursion).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2322360" y="3919680"/>
            <a:ext cx="3426120" cy="241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24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Permutation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- theString: String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- currentIndex: int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- currentChar: char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- tail: Permutation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+ hasNext( ) : boolean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+ next( ) : String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Line 4"/>
          <p:cNvSpPr/>
          <p:nvPr/>
        </p:nvSpPr>
        <p:spPr>
          <a:xfrm>
            <a:off x="2297160" y="4265640"/>
            <a:ext cx="3459240" cy="1440"/>
          </a:xfrm>
          <a:prstGeom prst="line">
            <a:avLst/>
          </a:prstGeom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Line 5"/>
          <p:cNvSpPr/>
          <p:nvPr/>
        </p:nvSpPr>
        <p:spPr>
          <a:xfrm>
            <a:off x="2305080" y="5649840"/>
            <a:ext cx="3459240" cy="1800"/>
          </a:xfrm>
          <a:prstGeom prst="line">
            <a:avLst/>
          </a:prstGeom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Defining a Permutation Class (4)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81" name="TextShape 2"/>
          <p:cNvSpPr txBox="1"/>
          <p:nvPr/>
        </p:nvSpPr>
        <p:spPr>
          <a:xfrm>
            <a:off x="614520" y="1486080"/>
            <a:ext cx="7921440" cy="85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280800" indent="-271440"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Using the UML class diagram, we can start to implement the Permutation class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774720" y="2435400"/>
            <a:ext cx="7599240" cy="427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006600"/>
                </a:solidFill>
                <a:latin typeface="Courier New"/>
                <a:ea typeface="Courier New"/>
              </a:rPr>
              <a:t>/** constructor for a new Permutation.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006600"/>
                </a:solidFill>
                <a:latin typeface="Courier New"/>
                <a:ea typeface="Courier New"/>
              </a:rPr>
              <a:t> </a:t>
            </a:r>
            <a:r>
              <a:rPr b="1" lang="en-US" sz="1800" spc="-1" strike="noStrike">
                <a:solidFill>
                  <a:srgbClr val="006600"/>
                </a:solidFill>
                <a:latin typeface="Courier New"/>
                <a:ea typeface="Courier New"/>
              </a:rPr>
              <a:t>* @param text to permutate. Must contain at least one  * character.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006600"/>
                </a:solidFill>
                <a:latin typeface="Courier New"/>
                <a:ea typeface="Courier New"/>
              </a:rPr>
              <a:t> </a:t>
            </a:r>
            <a:r>
              <a:rPr b="1" lang="en-US" sz="1800" spc="-1" strike="noStrike">
                <a:solidFill>
                  <a:srgbClr val="006600"/>
                </a:solidFill>
                <a:latin typeface="Courier New"/>
                <a:ea typeface="Courier New"/>
              </a:rPr>
              <a:t>*/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public Permutation(String text) {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if (text == null) throw new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IllegalArgumentException("Must not be null");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theString = text;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currentIndex = 0;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currentChar  = text.charAt( currentIndex );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// create a Permutation object for recursion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String tailString = makeTailString(currentIndex);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tail = new Permutation(tailString);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Method to create tailString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558360" y="1407600"/>
            <a:ext cx="7921800" cy="11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After we choose a character to be first element, we need to create a new String containing all the other characters.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99"/>
              </a:spcBef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692280" y="2583000"/>
            <a:ext cx="7797600" cy="311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/**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* Create a new string by removing the character 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* the given index.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* @param index is index of char to remove from string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* @return a new string with one character removed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*/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private String makeTailString(int index) {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6600"/>
                </a:solidFill>
                <a:latin typeface="Courier New"/>
                <a:ea typeface="Courier New"/>
              </a:rPr>
              <a:t>   </a:t>
            </a:r>
            <a:r>
              <a:rPr b="1" lang="en-US" sz="1800" spc="-1" strike="noStrike">
                <a:solidFill>
                  <a:srgbClr val="000080"/>
                </a:solidFill>
                <a:latin typeface="Courier New"/>
                <a:ea typeface="Courier New"/>
              </a:rPr>
              <a:t>String therest</a:t>
            </a:r>
            <a:r>
              <a:rPr b="1" lang="en-US" sz="1800" spc="-1" strike="noStrike">
                <a:solidFill>
                  <a:srgbClr val="006600"/>
                </a:solidFill>
                <a:latin typeface="Courier New"/>
                <a:ea typeface="Courier New"/>
              </a:rPr>
              <a:t> =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theString.substring(0, index)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+ theString.substring( index+1 );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return </a:t>
            </a:r>
            <a:r>
              <a:rPr b="1" lang="en-US" sz="1800" spc="-1" strike="noStrike">
                <a:solidFill>
                  <a:srgbClr val="000080"/>
                </a:solidFill>
                <a:latin typeface="Courier New"/>
                <a:ea typeface="Courier New"/>
              </a:rPr>
              <a:t>therest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Permutation Iterator: hasNext( )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87" name="TextShape 2"/>
          <p:cNvSpPr txBox="1"/>
          <p:nvPr/>
        </p:nvSpPr>
        <p:spPr>
          <a:xfrm>
            <a:off x="614520" y="1407600"/>
            <a:ext cx="7921440" cy="48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We need to define </a:t>
            </a:r>
            <a:r>
              <a:rPr b="0" lang="en-US" sz="2000" spc="-1" strike="noStrike">
                <a:solidFill>
                  <a:srgbClr val="333399"/>
                </a:solidFill>
                <a:latin typeface="Arial"/>
              </a:rPr>
              <a:t>hasNext( 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to check for more permutations.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99"/>
              </a:spcBef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569880" y="1949400"/>
            <a:ext cx="8008920" cy="279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006600"/>
                </a:solidFill>
                <a:latin typeface="Courier New"/>
                <a:ea typeface="Courier New"/>
              </a:rPr>
              <a:t>/** @return true if there are more permutations */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public String hasNext(  ) {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return true if one of these is true: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(1) tail has more permutations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If (1) is false then...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(2) return true if firstChar can be advanced to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another character of the String.  In this case,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also perform this operation.  Note that you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must change the tail, too.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CustomShape 4"/>
          <p:cNvSpPr/>
          <p:nvPr/>
        </p:nvSpPr>
        <p:spPr>
          <a:xfrm>
            <a:off x="614520" y="5011560"/>
            <a:ext cx="7921440" cy="142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When you implement this, you may find some code is duplicated in hasNext( ) and next( ).  Eliminate duplicate code. 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Obviously hasNext() cannot call next( ) [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why?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],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Rewrite next( ) so that it calls hasNext( ).  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next( ) method will become very simple.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99"/>
              </a:spcBef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Define the Iterator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91" name="TextShape 2"/>
          <p:cNvSpPr txBox="1"/>
          <p:nvPr/>
        </p:nvSpPr>
        <p:spPr>
          <a:xfrm>
            <a:off x="558360" y="1407600"/>
            <a:ext cx="7921800" cy="11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iterators, hasNext() usually does most of the work.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99"/>
              </a:spcBef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692280" y="2583000"/>
            <a:ext cx="7797600" cy="393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char c = theString.charAt( startChar );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if ( tail.hasNext() )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return c + tail.next( ); 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1800" spc="-1" strike="noStrike">
                <a:solidFill>
                  <a:srgbClr val="006600"/>
                </a:solidFill>
                <a:latin typeface="Courier New"/>
                <a:ea typeface="Courier New"/>
              </a:rPr>
              <a:t>// returns: abcd, abdc, acbd, acdb, ...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6600"/>
                </a:solidFill>
                <a:latin typeface="Courier New"/>
                <a:ea typeface="Courier New"/>
              </a:rPr>
              <a:t>... actually, your code is more complex than this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6600"/>
                </a:solidFill>
                <a:latin typeface="Courier New"/>
                <a:ea typeface="Courier New"/>
              </a:rPr>
              <a:t>// if no more permutations of the tail, then we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6600"/>
                </a:solidFill>
                <a:latin typeface="Courier New"/>
                <a:ea typeface="Courier New"/>
              </a:rPr>
              <a:t>// must choose a new startChar (and a new tail)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startChar++;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1800" spc="-1" strike="noStrike">
                <a:solidFill>
                  <a:srgbClr val="006600"/>
                </a:solidFill>
                <a:latin typeface="Courier New"/>
                <a:ea typeface="Courier New"/>
              </a:rPr>
              <a:t>// choose a new first character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char c = theString.charAt( startChar );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6600"/>
                </a:solidFill>
                <a:latin typeface="Courier New"/>
                <a:ea typeface="Courier New"/>
              </a:rPr>
              <a:t>// construct a new tailString and a new tail object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tailString = theString.substring(0, startChar)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+ theString.substring( startChar+1 );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tail = new Permutation( tailString );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Recursive factorial(n)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674280" y="1391760"/>
            <a:ext cx="7921800" cy="107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We can write a function that computes factorials by calling itself to compute factorial of a smaller number: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674640" y="2468520"/>
            <a:ext cx="7680240" cy="162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long factorial( int n ) {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if ( n &lt;= 1 ) return 1;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return n * factorial(n-1);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}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582480" y="4754520"/>
            <a:ext cx="7921800" cy="95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Suppose we call this function to compute factorial(4). 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What statements will be executed?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Permutation Iterator: next( )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614520" y="1407600"/>
            <a:ext cx="7921440" cy="48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We need to define </a:t>
            </a:r>
            <a:r>
              <a:rPr b="1" lang="en-US" sz="2000" spc="-1" strike="noStrike">
                <a:solidFill>
                  <a:srgbClr val="333399"/>
                </a:solidFill>
                <a:latin typeface="Arial"/>
                <a:ea typeface="Arial"/>
              </a:rPr>
              <a:t>next</a:t>
            </a:r>
            <a:r>
              <a:rPr b="0" lang="en-US" sz="2000" spc="-1" strike="noStrike">
                <a:solidFill>
                  <a:srgbClr val="333399"/>
                </a:solidFill>
                <a:latin typeface="Arial"/>
                <a:ea typeface="Arial"/>
              </a:rPr>
              <a:t>( 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to implement the iterator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99"/>
              </a:spcBef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569880" y="1949400"/>
            <a:ext cx="8008920" cy="460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006600"/>
                </a:solidFill>
                <a:latin typeface="Courier New"/>
                <a:ea typeface="Courier New"/>
              </a:rPr>
              <a:t>/** return the next permutation of this String, if any */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public String next(  ) {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if ( tail.hasNext( ) )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333399"/>
                </a:solidFill>
                <a:latin typeface="Courier New"/>
                <a:ea typeface="Courier New"/>
              </a:rPr>
              <a:t>	</a:t>
            </a:r>
            <a:r>
              <a:rPr b="1" lang="en-US" sz="1800" spc="-1" strike="noStrike">
                <a:solidFill>
                  <a:srgbClr val="333399"/>
                </a:solidFill>
                <a:latin typeface="Courier New"/>
                <a:ea typeface="Courier New"/>
              </a:rPr>
              <a:t>	</a:t>
            </a:r>
            <a:r>
              <a:rPr b="1" lang="en-US" sz="1800" spc="-1" strike="noStrike">
                <a:solidFill>
                  <a:srgbClr val="006600"/>
                </a:solidFill>
                <a:latin typeface="Courier New"/>
                <a:ea typeface="Courier New"/>
              </a:rPr>
              <a:t>// return firstChar followed by next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006600"/>
                </a:solidFill>
                <a:latin typeface="Courier New"/>
                <a:ea typeface="Courier New"/>
              </a:rPr>
              <a:t>	</a:t>
            </a:r>
            <a:r>
              <a:rPr b="1" lang="en-US" sz="1800" spc="-1" strike="noStrike">
                <a:solidFill>
                  <a:srgbClr val="006600"/>
                </a:solidFill>
                <a:latin typeface="Courier New"/>
                <a:ea typeface="Courier New"/>
              </a:rPr>
              <a:t>	</a:t>
            </a:r>
            <a:r>
              <a:rPr b="1" lang="en-US" sz="1800" spc="-1" strike="noStrike">
                <a:solidFill>
                  <a:srgbClr val="006600"/>
                </a:solidFill>
                <a:latin typeface="Courier New"/>
                <a:ea typeface="Courier New"/>
              </a:rPr>
              <a:t>// permutation from our tail permutation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333399"/>
                </a:solidFill>
                <a:latin typeface="Courier New"/>
                <a:ea typeface="Courier New"/>
              </a:rPr>
              <a:t>	</a:t>
            </a:r>
            <a:r>
              <a:rPr b="1" lang="en-US" sz="1800" spc="-1" strike="noStrike">
                <a:solidFill>
                  <a:srgbClr val="333399"/>
                </a:solidFill>
                <a:latin typeface="Courier New"/>
                <a:ea typeface="Courier New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return startChar + tail.next( ) 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333399"/>
                </a:solidFill>
                <a:latin typeface="Courier New"/>
                <a:ea typeface="Courier New"/>
              </a:rPr>
              <a:t>	</a:t>
            </a:r>
            <a:r>
              <a:rPr b="1" lang="en-US" sz="1800" spc="-1" strike="noStrike">
                <a:solidFill>
                  <a:srgbClr val="006600"/>
                </a:solidFill>
                <a:latin typeface="Courier New"/>
                <a:ea typeface="Courier New"/>
              </a:rPr>
              <a:t>// otherwise, move thisChar to the next character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333399"/>
                </a:solidFill>
                <a:latin typeface="Courier New"/>
                <a:ea typeface="Courier New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firstChar++;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006600"/>
                </a:solidFill>
                <a:latin typeface="Courier New"/>
                <a:ea typeface="Courier New"/>
              </a:rPr>
              <a:t>// TO DO: check that we have reached end of string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006600"/>
                </a:solidFill>
                <a:latin typeface="Courier New"/>
                <a:ea typeface="Courier New"/>
              </a:rPr>
              <a:t>// TO DO: construct a new tail String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tailString = ...;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tail = new Permutation( tailString );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return theString.charAt( thisChar )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+ tail.getNextPermutation( );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Identify the Base Case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558360" y="1407960"/>
            <a:ext cx="7921800" cy="389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Base case: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 </a:t>
            </a:r>
            <a:r>
              <a:rPr b="1" lang="en-US" sz="2400" spc="-1" strike="noStrike">
                <a:solidFill>
                  <a:srgbClr val="333399"/>
                </a:solidFill>
                <a:latin typeface="Courier New"/>
                <a:ea typeface="Courier New"/>
              </a:rPr>
              <a:t>theString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contains 0 or 1 characters (</a:t>
            </a:r>
            <a:r>
              <a:rPr b="1" lang="en-US" sz="2400" spc="-1" strike="noStrike">
                <a:solidFill>
                  <a:srgbClr val="333399"/>
                </a:solidFill>
                <a:latin typeface="Courier New"/>
                <a:ea typeface="Courier New"/>
              </a:rPr>
              <a:t>tailString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is empty).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 when </a:t>
            </a:r>
            <a:r>
              <a:rPr b="1" lang="en-US" sz="2400" spc="-1" strike="noStrike">
                <a:solidFill>
                  <a:srgbClr val="333399"/>
                </a:solidFill>
                <a:latin typeface="Courier New"/>
                <a:ea typeface="Courier New"/>
              </a:rPr>
              <a:t>currentIndex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is the last character in </a:t>
            </a:r>
            <a:r>
              <a:rPr b="1" lang="en-US" sz="2400" spc="-1" strike="noStrike">
                <a:solidFill>
                  <a:srgbClr val="333399"/>
                </a:solidFill>
                <a:latin typeface="Courier New"/>
                <a:ea typeface="Courier New"/>
              </a:rPr>
              <a:t>theString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what is the tail?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 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99"/>
              </a:spcBef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Ensuring Termination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674280" y="1399680"/>
            <a:ext cx="7921800" cy="446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33360" indent="-333360"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Will this algorithm terminate?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33360" indent="-333360"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the loop, </a:t>
            </a:r>
            <a:r>
              <a:rPr b="0" lang="en-US" sz="2400" spc="-1" strike="noStrike">
                <a:solidFill>
                  <a:srgbClr val="333399"/>
                </a:solidFill>
                <a:latin typeface="Lucida Sans Unicode"/>
              </a:rPr>
              <a:t>hasNext( 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is called.  So, will </a:t>
            </a:r>
            <a:r>
              <a:rPr b="0" lang="en-US" sz="2400" spc="-1" strike="noStrike">
                <a:solidFill>
                  <a:srgbClr val="333399"/>
                </a:solidFill>
                <a:latin typeface="Lucida Sans Unicode"/>
              </a:rPr>
              <a:t>hasNext()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eventually return false?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33360" indent="-333360"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Notice that the permutation printed at each iteration is the characters at positions </a:t>
            </a:r>
            <a:r>
              <a:rPr b="0" lang="en-US" sz="2400" spc="-1" strike="noStrike">
                <a:solidFill>
                  <a:srgbClr val="333399"/>
                </a:solidFill>
                <a:latin typeface="Lucida Sans Unicode"/>
              </a:rPr>
              <a:t>this.firstChar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2400" spc="-1" strike="noStrike">
                <a:solidFill>
                  <a:srgbClr val="333399"/>
                </a:solidFill>
                <a:latin typeface="Lucida Sans Unicode"/>
              </a:rPr>
              <a:t>tail.firstChar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2400" spc="-1" strike="noStrike">
                <a:solidFill>
                  <a:srgbClr val="333399"/>
                </a:solidFill>
                <a:latin typeface="Lucida Sans Unicode"/>
              </a:rPr>
              <a:t>tail.tail.firstChar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...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33360" indent="-33336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333399"/>
                </a:solidFill>
                <a:latin typeface="Lucida Sans Unicode"/>
              </a:rPr>
              <a:t>hasNext( 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should check the value of </a:t>
            </a:r>
            <a:r>
              <a:rPr b="0" lang="en-US" sz="2400" spc="-1" strike="noStrike">
                <a:solidFill>
                  <a:srgbClr val="333399"/>
                </a:solidFill>
                <a:latin typeface="Lucida Sans Unicode"/>
              </a:rPr>
              <a:t>firstChar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33360" indent="-33336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Hence, we should ensure that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thisChar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or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tail.thisChar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or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tail.tail.thisChar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etc..., is incremented each time next() is used.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Combinations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674280" y="1400040"/>
            <a:ext cx="7921800" cy="171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33360" indent="-33336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Computing combinations of objects, say "4 choose 2" is similar to permutations.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33360" indent="-33336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Recursion is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easier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for combinations.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33360" indent="-33336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Example:  compute call combinations of "4 choose 3".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663480" y="3184560"/>
            <a:ext cx="79218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749160" indent="-739800"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1. select "1" as first element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749160" indent="-739800"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1.1 print all combinations of "3 choose 2" using numbers 2 - 4.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749160" indent="-739800"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CustomShape 4"/>
          <p:cNvSpPr/>
          <p:nvPr/>
        </p:nvSpPr>
        <p:spPr>
          <a:xfrm>
            <a:off x="1085760" y="4257720"/>
            <a:ext cx="932040" cy="136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1 2  3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1 2  4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1 3  4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CustomShape 5"/>
          <p:cNvSpPr/>
          <p:nvPr/>
        </p:nvSpPr>
        <p:spPr>
          <a:xfrm>
            <a:off x="1332000" y="4284720"/>
            <a:ext cx="552240" cy="981000"/>
          </a:xfrm>
          <a:prstGeom prst="rect">
            <a:avLst/>
          </a:prstGeom>
          <a:noFill/>
          <a:ln w="19080">
            <a:solidFill>
              <a:srgbClr val="006600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Line 6"/>
          <p:cNvSpPr/>
          <p:nvPr/>
        </p:nvSpPr>
        <p:spPr>
          <a:xfrm flipV="1">
            <a:off x="2166840" y="4691160"/>
            <a:ext cx="1855800" cy="33120"/>
          </a:xfrm>
          <a:prstGeom prst="line">
            <a:avLst/>
          </a:prstGeom>
          <a:ln w="936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7"/>
          <p:cNvSpPr/>
          <p:nvPr/>
        </p:nvSpPr>
        <p:spPr>
          <a:xfrm>
            <a:off x="2338560" y="4270320"/>
            <a:ext cx="17208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"2-4 choose 2"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CustomShape 8"/>
          <p:cNvSpPr/>
          <p:nvPr/>
        </p:nvSpPr>
        <p:spPr>
          <a:xfrm>
            <a:off x="4138560" y="4265640"/>
            <a:ext cx="722520" cy="69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2 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2 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CustomShape 9"/>
          <p:cNvSpPr/>
          <p:nvPr/>
        </p:nvSpPr>
        <p:spPr>
          <a:xfrm>
            <a:off x="4125960" y="5238720"/>
            <a:ext cx="7491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3   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CustomShape 10"/>
          <p:cNvSpPr/>
          <p:nvPr/>
        </p:nvSpPr>
        <p:spPr>
          <a:xfrm>
            <a:off x="4091040" y="5851440"/>
            <a:ext cx="7920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4   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Line 11"/>
          <p:cNvSpPr/>
          <p:nvPr/>
        </p:nvSpPr>
        <p:spPr>
          <a:xfrm flipV="1">
            <a:off x="5064120" y="4619520"/>
            <a:ext cx="1762200" cy="22320"/>
          </a:xfrm>
          <a:prstGeom prst="line">
            <a:avLst/>
          </a:prstGeom>
          <a:ln w="19080">
            <a:solidFill>
              <a:srgbClr val="006600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12"/>
          <p:cNvSpPr/>
          <p:nvPr/>
        </p:nvSpPr>
        <p:spPr>
          <a:xfrm>
            <a:off x="5207040" y="4192560"/>
            <a:ext cx="19191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"3-4 choose 1"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CustomShape 13"/>
          <p:cNvSpPr/>
          <p:nvPr/>
        </p:nvSpPr>
        <p:spPr>
          <a:xfrm>
            <a:off x="6824520" y="4265640"/>
            <a:ext cx="317520" cy="69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006600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CustomShape 14"/>
          <p:cNvSpPr/>
          <p:nvPr/>
        </p:nvSpPr>
        <p:spPr>
          <a:xfrm>
            <a:off x="5021280" y="4973760"/>
            <a:ext cx="17812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"4-4 choose 1"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CustomShape 15"/>
          <p:cNvSpPr/>
          <p:nvPr/>
        </p:nvSpPr>
        <p:spPr>
          <a:xfrm>
            <a:off x="6799320" y="5237280"/>
            <a:ext cx="3636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006600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3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Line 16"/>
          <p:cNvSpPr/>
          <p:nvPr/>
        </p:nvSpPr>
        <p:spPr>
          <a:xfrm flipV="1">
            <a:off x="5072040" y="5449680"/>
            <a:ext cx="1736640" cy="21960"/>
          </a:xfrm>
          <a:prstGeom prst="line">
            <a:avLst/>
          </a:prstGeom>
          <a:ln w="19080">
            <a:solidFill>
              <a:srgbClr val="006600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17"/>
          <p:cNvSpPr/>
          <p:nvPr/>
        </p:nvSpPr>
        <p:spPr>
          <a:xfrm>
            <a:off x="5253120" y="5667480"/>
            <a:ext cx="14778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"5-4 ch. 1"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CustomShape 18"/>
          <p:cNvSpPr/>
          <p:nvPr/>
        </p:nvSpPr>
        <p:spPr>
          <a:xfrm>
            <a:off x="6816600" y="5851440"/>
            <a:ext cx="7970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006600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none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Line 19"/>
          <p:cNvSpPr/>
          <p:nvPr/>
        </p:nvSpPr>
        <p:spPr>
          <a:xfrm flipV="1">
            <a:off x="5099040" y="6027480"/>
            <a:ext cx="1736640" cy="21960"/>
          </a:xfrm>
          <a:prstGeom prst="line">
            <a:avLst/>
          </a:prstGeom>
          <a:ln w="19080">
            <a:solidFill>
              <a:srgbClr val="006600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20"/>
          <p:cNvSpPr/>
          <p:nvPr/>
        </p:nvSpPr>
        <p:spPr>
          <a:xfrm>
            <a:off x="4454640" y="4322880"/>
            <a:ext cx="315720" cy="614160"/>
          </a:xfrm>
          <a:prstGeom prst="rect">
            <a:avLst/>
          </a:prstGeom>
          <a:noFill/>
          <a:ln w="19080">
            <a:solidFill>
              <a:srgbClr val="006600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21"/>
          <p:cNvSpPr/>
          <p:nvPr/>
        </p:nvSpPr>
        <p:spPr>
          <a:xfrm>
            <a:off x="4398840" y="5264280"/>
            <a:ext cx="414360" cy="312480"/>
          </a:xfrm>
          <a:prstGeom prst="rect">
            <a:avLst/>
          </a:prstGeom>
          <a:noFill/>
          <a:ln w="19080">
            <a:solidFill>
              <a:srgbClr val="006600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22"/>
          <p:cNvSpPr/>
          <p:nvPr/>
        </p:nvSpPr>
        <p:spPr>
          <a:xfrm>
            <a:off x="4421160" y="5894280"/>
            <a:ext cx="392040" cy="301680"/>
          </a:xfrm>
          <a:prstGeom prst="rect">
            <a:avLst/>
          </a:prstGeom>
          <a:noFill/>
          <a:ln w="19080">
            <a:solidFill>
              <a:srgbClr val="006600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A recursion-friendly Combinatorial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23" name="TextShape 2"/>
          <p:cNvSpPr txBox="1"/>
          <p:nvPr/>
        </p:nvSpPr>
        <p:spPr>
          <a:xfrm>
            <a:off x="674640" y="1399680"/>
            <a:ext cx="8066160" cy="280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33360" indent="-33336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We want to define a Combinatorial class in a way that is conducive to recursion.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33360" indent="-33336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Look at the way you would solve the problem by hand.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33360" indent="-33336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At each step you look for a Combinatorial of n numbers between startVal and endVal.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33360" indent="-33336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Think of a constructor: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Combinatorial( how_many, startVal, endVal )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441360" y="4568760"/>
            <a:ext cx="8405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749160" indent="-739800"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Combinatorial(3, 1, 4)       Combinatorial(2, 2, 4)    Combinatorial(1,3,4)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1978200" y="5092560"/>
            <a:ext cx="931680" cy="136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1 2  3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1 2  4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1 3  4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etc...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CustomShape 5"/>
          <p:cNvSpPr/>
          <p:nvPr/>
        </p:nvSpPr>
        <p:spPr>
          <a:xfrm>
            <a:off x="2224080" y="5119560"/>
            <a:ext cx="552600" cy="981360"/>
          </a:xfrm>
          <a:prstGeom prst="rect">
            <a:avLst/>
          </a:prstGeom>
          <a:noFill/>
          <a:ln w="19080">
            <a:solidFill>
              <a:srgbClr val="006600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Line 6"/>
          <p:cNvSpPr/>
          <p:nvPr/>
        </p:nvSpPr>
        <p:spPr>
          <a:xfrm flipV="1">
            <a:off x="3059280" y="5551560"/>
            <a:ext cx="1855800" cy="33120"/>
          </a:xfrm>
          <a:prstGeom prst="line">
            <a:avLst/>
          </a:prstGeom>
          <a:ln w="936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7"/>
          <p:cNvSpPr/>
          <p:nvPr/>
        </p:nvSpPr>
        <p:spPr>
          <a:xfrm>
            <a:off x="3230640" y="5105520"/>
            <a:ext cx="17208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"2-4 choose 2"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CustomShape 8"/>
          <p:cNvSpPr/>
          <p:nvPr/>
        </p:nvSpPr>
        <p:spPr>
          <a:xfrm>
            <a:off x="5030640" y="5100480"/>
            <a:ext cx="722520" cy="130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2 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etc... 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Line 9"/>
          <p:cNvSpPr/>
          <p:nvPr/>
        </p:nvSpPr>
        <p:spPr>
          <a:xfrm flipV="1">
            <a:off x="5956200" y="5454720"/>
            <a:ext cx="1762200" cy="22320"/>
          </a:xfrm>
          <a:prstGeom prst="line">
            <a:avLst/>
          </a:prstGeom>
          <a:ln w="19080">
            <a:solidFill>
              <a:srgbClr val="006600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10"/>
          <p:cNvSpPr/>
          <p:nvPr/>
        </p:nvSpPr>
        <p:spPr>
          <a:xfrm>
            <a:off x="6099120" y="5027760"/>
            <a:ext cx="19195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"3-4 choose 1"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CustomShape 11"/>
          <p:cNvSpPr/>
          <p:nvPr/>
        </p:nvSpPr>
        <p:spPr>
          <a:xfrm>
            <a:off x="7716960" y="5100480"/>
            <a:ext cx="317520" cy="69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CustomShape 12"/>
          <p:cNvSpPr/>
          <p:nvPr/>
        </p:nvSpPr>
        <p:spPr>
          <a:xfrm>
            <a:off x="5346720" y="5157720"/>
            <a:ext cx="315720" cy="614520"/>
          </a:xfrm>
          <a:prstGeom prst="rect">
            <a:avLst/>
          </a:prstGeom>
          <a:noFill/>
          <a:ln w="19080">
            <a:solidFill>
              <a:srgbClr val="006600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Line 13"/>
          <p:cNvSpPr/>
          <p:nvPr/>
        </p:nvSpPr>
        <p:spPr>
          <a:xfrm>
            <a:off x="534960" y="5394240"/>
            <a:ext cx="1443240" cy="1800"/>
          </a:xfrm>
          <a:prstGeom prst="line">
            <a:avLst/>
          </a:prstGeom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14"/>
          <p:cNvSpPr/>
          <p:nvPr/>
        </p:nvSpPr>
        <p:spPr>
          <a:xfrm>
            <a:off x="257040" y="5010120"/>
            <a:ext cx="17211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"1-4 choose 3"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Combinatorial: identify behavior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37" name="TextShape 2"/>
          <p:cNvSpPr txBox="1"/>
          <p:nvPr/>
        </p:nvSpPr>
        <p:spPr>
          <a:xfrm>
            <a:off x="674280" y="1400040"/>
            <a:ext cx="7921800" cy="171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33360" indent="-33336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Combinatorial.hasNext( ):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return true if there are more combinations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33360" indent="-33336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Combinatorial.next( ):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return string representation of next Combination.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41280" indent="-333360">
              <a:lnSpc>
                <a:spcPct val="100000"/>
              </a:lnSpc>
              <a:spcBef>
                <a:spcPts val="598"/>
              </a:spcBef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663480" y="3067200"/>
            <a:ext cx="7921800" cy="18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749160" indent="-739800"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1. select "1" as first element.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749160" indent="-739800"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1.1 Combinatorial theRest = new Combinatorial(2, 2, 4);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749160" indent="-739800"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1.2 while ( theRest.hasNext() )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749160" indent="-739800"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println "1" + theRest.next( );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749160" indent="-739800"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2. then what?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749160" indent="-739800"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CustomShape 4"/>
          <p:cNvSpPr/>
          <p:nvPr/>
        </p:nvSpPr>
        <p:spPr>
          <a:xfrm>
            <a:off x="1978200" y="5079960"/>
            <a:ext cx="931680" cy="136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1 2  3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1 2  4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1 3  4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CustomShape 5"/>
          <p:cNvSpPr/>
          <p:nvPr/>
        </p:nvSpPr>
        <p:spPr>
          <a:xfrm>
            <a:off x="2224080" y="5106960"/>
            <a:ext cx="552600" cy="981000"/>
          </a:xfrm>
          <a:prstGeom prst="rect">
            <a:avLst/>
          </a:prstGeom>
          <a:noFill/>
          <a:ln w="19080">
            <a:solidFill>
              <a:srgbClr val="006600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Line 6"/>
          <p:cNvSpPr/>
          <p:nvPr/>
        </p:nvSpPr>
        <p:spPr>
          <a:xfrm>
            <a:off x="3059280" y="5522760"/>
            <a:ext cx="1855800" cy="1800"/>
          </a:xfrm>
          <a:prstGeom prst="line">
            <a:avLst/>
          </a:prstGeom>
          <a:ln w="936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7"/>
          <p:cNvSpPr/>
          <p:nvPr/>
        </p:nvSpPr>
        <p:spPr>
          <a:xfrm>
            <a:off x="3230640" y="5092560"/>
            <a:ext cx="17208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"2-4 choose 2"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8"/>
          <p:cNvSpPr/>
          <p:nvPr/>
        </p:nvSpPr>
        <p:spPr>
          <a:xfrm>
            <a:off x="5030640" y="5087880"/>
            <a:ext cx="722520" cy="69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2 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2 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Line 9"/>
          <p:cNvSpPr/>
          <p:nvPr/>
        </p:nvSpPr>
        <p:spPr>
          <a:xfrm>
            <a:off x="5956200" y="5454720"/>
            <a:ext cx="1747800" cy="9360"/>
          </a:xfrm>
          <a:prstGeom prst="line">
            <a:avLst/>
          </a:prstGeom>
          <a:ln w="19080">
            <a:solidFill>
              <a:srgbClr val="006600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10"/>
          <p:cNvSpPr/>
          <p:nvPr/>
        </p:nvSpPr>
        <p:spPr>
          <a:xfrm>
            <a:off x="6099120" y="5014800"/>
            <a:ext cx="19195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"3-4 choose 1"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CustomShape 11"/>
          <p:cNvSpPr/>
          <p:nvPr/>
        </p:nvSpPr>
        <p:spPr>
          <a:xfrm>
            <a:off x="7716960" y="5087880"/>
            <a:ext cx="317520" cy="69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006600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CustomShape 12"/>
          <p:cNvSpPr/>
          <p:nvPr/>
        </p:nvSpPr>
        <p:spPr>
          <a:xfrm>
            <a:off x="5346720" y="5145120"/>
            <a:ext cx="315720" cy="614160"/>
          </a:xfrm>
          <a:prstGeom prst="rect">
            <a:avLst/>
          </a:prstGeom>
          <a:noFill/>
          <a:ln w="19080">
            <a:solidFill>
              <a:srgbClr val="006600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Line 13"/>
          <p:cNvSpPr/>
          <p:nvPr/>
        </p:nvSpPr>
        <p:spPr>
          <a:xfrm>
            <a:off x="534960" y="5394240"/>
            <a:ext cx="1443240" cy="1800"/>
          </a:xfrm>
          <a:prstGeom prst="line">
            <a:avLst/>
          </a:prstGeom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14"/>
          <p:cNvSpPr/>
          <p:nvPr/>
        </p:nvSpPr>
        <p:spPr>
          <a:xfrm>
            <a:off x="257040" y="5010120"/>
            <a:ext cx="17211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"1-4 choose 3"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990720" y="1676160"/>
            <a:ext cx="7446960" cy="146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Knight Tour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914400" y="3474720"/>
            <a:ext cx="7680240" cy="251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Find a sequence of moves in chess so that a knight visits every square on chess board exactly once.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Recursion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greatly simplifies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the problem.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This example uses 2 special features: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(a)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backtracking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undo a failed path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(b)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shared state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info shared between recursive calls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Knight Tour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53" name="TextShape 2"/>
          <p:cNvSpPr txBox="1"/>
          <p:nvPr/>
        </p:nvSpPr>
        <p:spPr>
          <a:xfrm>
            <a:off x="674280" y="1400040"/>
            <a:ext cx="7921800" cy="385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33360" indent="-33336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Describe the problem.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33360" indent="-33336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This is an example of recursion with </a:t>
            </a:r>
            <a:r>
              <a:rPr b="1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backtracking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33360" indent="-33336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For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backtracking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to work you need: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733320" indent="-276120">
              <a:lnSpc>
                <a:spcPct val="100000"/>
              </a:lnSpc>
              <a:spcBef>
                <a:spcPts val="598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 way to go back to a previous state,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33360" indent="-33336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it usually also involves 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shared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state.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733320" indent="-276120">
              <a:lnSpc>
                <a:spcPct val="100000"/>
              </a:lnSpc>
              <a:spcBef>
                <a:spcPts val="598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"shared" data that is used by all levels of the recursion process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733320" indent="-276120">
              <a:lnSpc>
                <a:spcPct val="100000"/>
              </a:lnSpc>
              <a:spcBef>
                <a:spcPts val="598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for Knight Tour, the shared information is the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chess board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containing list of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occupied squares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76120">
              <a:lnSpc>
                <a:spcPct val="100000"/>
              </a:lnSpc>
              <a:spcBef>
                <a:spcPts val="598"/>
              </a:spcBef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lnSpc>
                <a:spcPct val="100000"/>
              </a:lnSpc>
              <a:spcBef>
                <a:spcPts val="598"/>
              </a:spcBef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614520" y="5433840"/>
            <a:ext cx="7921440" cy="757440"/>
          </a:xfrm>
          <a:prstGeom prst="rect">
            <a:avLst/>
          </a:pr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499"/>
              </a:spcBef>
            </a:pPr>
            <a:r>
              <a:rPr b="1" lang="en-US" sz="2000" spc="-1" strike="noStrike">
                <a:solidFill>
                  <a:srgbClr val="333399"/>
                </a:solidFill>
                <a:latin typeface="Arial"/>
                <a:ea typeface="Arial"/>
              </a:rPr>
              <a:t>Backtracking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:  when an attempted solution fails, go back to a previous state (back track) and try another path to a solution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Knight Tour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56" name="TextShape 2"/>
          <p:cNvSpPr txBox="1"/>
          <p:nvPr/>
        </p:nvSpPr>
        <p:spPr>
          <a:xfrm>
            <a:off x="674280" y="1399680"/>
            <a:ext cx="7921800" cy="486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33360" indent="-33336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How would you solve the knight tour problem yourself?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lnSpc>
                <a:spcPct val="100000"/>
              </a:lnSpc>
              <a:spcBef>
                <a:spcPts val="598"/>
              </a:spcBef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636480" y="2244600"/>
            <a:ext cx="7921800" cy="35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749160" indent="-739800"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1. choose first move and mark it on chess board.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749160" indent="-739800"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1.1 choose second move and mark it on chess board.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749160" indent="-739800"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1.1.1 choose third move and mark it.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749160" indent="-739800"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...etc...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749160" indent="-739800"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         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if fails, then erase the last move(s) and try again.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749160" indent="-739800"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...etc...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749160" indent="-739800"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if fails, then erase 3rd move and try a different sequence.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749160" indent="-739800"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...etc...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749160" indent="-739800"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if fails, then erase 2nd move and try a different sequence.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749160" indent="-739800"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Knight Tour: identify behavior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59" name="TextShape 2"/>
          <p:cNvSpPr txBox="1"/>
          <p:nvPr/>
        </p:nvSpPr>
        <p:spPr>
          <a:xfrm>
            <a:off x="674280" y="1400040"/>
            <a:ext cx="7921800" cy="510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33360" indent="-333360"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canMoveTo( x, y 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true if position (x,y) is valid and you haven't visited their yet.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33360" indent="-333360"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moveTo( x, y 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move to a new square and label it using the current sequence number (1, 2, 3, ...)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33360" indent="-333360"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unmoveTo( x, y 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retract a move: unlabel the square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33360" indent="-333360"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isBoardFull( 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test whether every square on the board has been visited (labeled) yet.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33360" indent="-333360"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knightTour( x, y 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attempt to tour the chess board starting at position (x,y); any squares which have already been labeled are included in the tour.  That is, you can't move to those squares again.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33360" indent="-333360"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knightTour( x, y 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is how we implement recursion!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factorial(n) execution trace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52600" y="1492200"/>
            <a:ext cx="353196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long result = factorial( 4 );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1468440" y="2219400"/>
            <a:ext cx="3532320" cy="87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factorial( 4 ) {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return 4 * </a:t>
            </a:r>
            <a:r>
              <a:rPr b="0" lang="en-US" sz="1600" spc="-1" strike="noStrike">
                <a:solidFill>
                  <a:srgbClr val="000080"/>
                </a:solidFill>
                <a:latin typeface="Lucida Sans Unicode"/>
                <a:ea typeface="Lucida Sans Unicode"/>
              </a:rPr>
              <a:t>factorial( 3 )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;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}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2952720" y="3408480"/>
            <a:ext cx="3532320" cy="87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factorial( 3 ) {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return 3 * </a:t>
            </a:r>
            <a:r>
              <a:rPr b="0" lang="en-US" sz="1600" spc="-1" strike="noStrike">
                <a:solidFill>
                  <a:srgbClr val="000080"/>
                </a:solidFill>
                <a:latin typeface="Lucida Sans Unicode"/>
                <a:ea typeface="Lucida Sans Unicode"/>
              </a:rPr>
              <a:t>factorial( 2 )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;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}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4013280" y="4530600"/>
            <a:ext cx="3531960" cy="87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factorial( 2 ) {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return 2 * </a:t>
            </a:r>
            <a:r>
              <a:rPr b="0" lang="en-US" sz="1600" spc="-1" strike="noStrike">
                <a:solidFill>
                  <a:srgbClr val="000080"/>
                </a:solidFill>
                <a:latin typeface="Lucida Sans Unicode"/>
                <a:ea typeface="Lucida Sans Unicode"/>
              </a:rPr>
              <a:t>factorial( 1 )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;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}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CustomShape 6"/>
          <p:cNvSpPr/>
          <p:nvPr/>
        </p:nvSpPr>
        <p:spPr>
          <a:xfrm>
            <a:off x="4818240" y="5702400"/>
            <a:ext cx="3531960" cy="87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factorial( 1 ) {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if ( 1 &lt;= 1 ) return 1;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}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Line 7"/>
          <p:cNvSpPr/>
          <p:nvPr/>
        </p:nvSpPr>
        <p:spPr>
          <a:xfrm>
            <a:off x="2548080" y="1816200"/>
            <a:ext cx="1440" cy="40320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Line 8"/>
          <p:cNvSpPr/>
          <p:nvPr/>
        </p:nvSpPr>
        <p:spPr>
          <a:xfrm>
            <a:off x="3887640" y="2739960"/>
            <a:ext cx="1800" cy="66852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9"/>
          <p:cNvSpPr/>
          <p:nvPr/>
        </p:nvSpPr>
        <p:spPr>
          <a:xfrm>
            <a:off x="5124600" y="3924360"/>
            <a:ext cx="1440" cy="60624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10"/>
          <p:cNvSpPr/>
          <p:nvPr/>
        </p:nvSpPr>
        <p:spPr>
          <a:xfrm>
            <a:off x="5967360" y="5097600"/>
            <a:ext cx="1800" cy="60624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1"/>
          <p:cNvSpPr/>
          <p:nvPr/>
        </p:nvSpPr>
        <p:spPr>
          <a:xfrm>
            <a:off x="1704960" y="1828800"/>
            <a:ext cx="8874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spcBef>
                <a:spcPts val="1123"/>
              </a:spcBef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call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CustomShape 12"/>
          <p:cNvSpPr/>
          <p:nvPr/>
        </p:nvSpPr>
        <p:spPr>
          <a:xfrm>
            <a:off x="2952720" y="3040200"/>
            <a:ext cx="8874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spcBef>
                <a:spcPts val="1123"/>
              </a:spcBef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call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ustomShape 13"/>
          <p:cNvSpPr/>
          <p:nvPr/>
        </p:nvSpPr>
        <p:spPr>
          <a:xfrm>
            <a:off x="4206960" y="4206960"/>
            <a:ext cx="8874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spcBef>
                <a:spcPts val="1123"/>
              </a:spcBef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call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Knight Tour: implement recursion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61" name="TextShape 2"/>
          <p:cNvSpPr txBox="1"/>
          <p:nvPr/>
        </p:nvSpPr>
        <p:spPr>
          <a:xfrm>
            <a:off x="674280" y="1400040"/>
            <a:ext cx="7921800" cy="663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33360" indent="-33336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how to recursively traverse the board?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lnSpc>
                <a:spcPct val="100000"/>
              </a:lnSpc>
              <a:spcBef>
                <a:spcPts val="598"/>
              </a:spcBef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CustomShape 3"/>
          <p:cNvSpPr/>
          <p:nvPr/>
        </p:nvSpPr>
        <p:spPr>
          <a:xfrm>
            <a:off x="509760" y="1973160"/>
            <a:ext cx="7967520" cy="430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public boolean knightTour(int x, int y) {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if ( ! canMoveTo(x,y) ) return false;  </a:t>
            </a:r>
            <a:r>
              <a:rPr b="0" lang="en-US" sz="1800" spc="-1" strike="noStrike">
                <a:solidFill>
                  <a:srgbClr val="333399"/>
                </a:solidFill>
                <a:latin typeface="Lucida Sans Unicode"/>
                <a:ea typeface="Arial"/>
              </a:rPr>
              <a:t>// square already visited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moveTo(x, y);  </a:t>
            </a:r>
            <a:r>
              <a:rPr b="0" lang="en-US" sz="1800" spc="-1" strike="noStrike">
                <a:solidFill>
                  <a:srgbClr val="333399"/>
                </a:solidFill>
                <a:latin typeface="Lucida Sans Unicode"/>
                <a:ea typeface="Arial"/>
              </a:rPr>
              <a:t>// add this square to the knight tour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333399"/>
                </a:solidFill>
                <a:latin typeface="Lucida Sans Unicode"/>
                <a:ea typeface="Arial"/>
              </a:rPr>
              <a:t>// have we toured the entire board?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if ( isBoardFull( ) ) return true;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333399"/>
                </a:solidFill>
                <a:latin typeface="Lucida Sans Unicode"/>
                <a:ea typeface="Arial"/>
              </a:rPr>
              <a:t>// Otherwise, try to continue the knight tour.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333399"/>
                </a:solidFill>
                <a:latin typeface="Lucida Sans Unicode"/>
                <a:ea typeface="Arial"/>
              </a:rPr>
              <a:t>// Try all 8 possible moves  (use an array and loop is better)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if ( knightTour(x+2, y+1) ) return true; </a:t>
            </a:r>
            <a:r>
              <a:rPr b="0" lang="en-US" sz="1800" spc="-1" strike="noStrike">
                <a:solidFill>
                  <a:srgbClr val="333399"/>
                </a:solidFill>
                <a:latin typeface="Lucida Sans Unicode"/>
                <a:ea typeface="Arial"/>
              </a:rPr>
              <a:t>// success!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if ( knightTour(x+1, y+2) ) return true;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..etc...</a:t>
            </a:r>
            <a:r>
              <a:rPr b="0" lang="en-US" sz="1800" spc="-1" strike="noStrike">
                <a:solidFill>
                  <a:srgbClr val="333399"/>
                </a:solidFill>
                <a:latin typeface="Lucida Sans Unicode"/>
                <a:ea typeface="Arial"/>
              </a:rPr>
              <a:t> // try all 8 possible moves.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>
                <a:solidFill>
                  <a:srgbClr val="333399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333399"/>
                </a:solidFill>
                <a:latin typeface="Lucida Sans Unicode"/>
                <a:ea typeface="Arial"/>
              </a:rPr>
              <a:t>// if all moves fail, then unlabel this square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unmoveTo(x, y);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return false;  </a:t>
            </a:r>
            <a:r>
              <a:rPr b="0" lang="en-US" sz="1800" spc="-1" strike="noStrike">
                <a:solidFill>
                  <a:srgbClr val="333399"/>
                </a:solidFill>
                <a:latin typeface="Lucida Sans Unicode"/>
                <a:ea typeface="Arial"/>
              </a:rPr>
              <a:t>// failed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610920" y="259920"/>
            <a:ext cx="806436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Knight Tour: guarantee termination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674280" y="1400040"/>
            <a:ext cx="7921800" cy="257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3336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Can we guarantee the recursive calls will terminate?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33360" indent="-33336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at each level of recursion an additional square is added to the knight tour ( moveTo(x,y) ) or failure returned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33360" indent="-33336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each new move is tried only once.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33360" indent="-33336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therefore, eventually either (i) no move is possible, or (ii) all squares are occupied.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lnSpc>
                <a:spcPct val="100000"/>
              </a:lnSpc>
              <a:spcBef>
                <a:spcPts val="598"/>
              </a:spcBef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561960" y="4383000"/>
            <a:ext cx="7967520" cy="202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public boolean knightTour(int x, int y) {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if ( ! canMoveTo(x,y) ) return false;   </a:t>
            </a:r>
            <a:r>
              <a:rPr b="0" lang="en-US" sz="1800" spc="-1" strike="noStrike">
                <a:solidFill>
                  <a:srgbClr val="333399"/>
                </a:solidFill>
                <a:latin typeface="Lucida Sans Unicode"/>
                <a:ea typeface="Arial"/>
              </a:rPr>
              <a:t>// FAILS is no move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moveTo(x, y);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333399"/>
                </a:solidFill>
                <a:latin typeface="Lucida Sans Unicode"/>
                <a:ea typeface="Arial"/>
              </a:rPr>
              <a:t>// have we toured the entire board?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if ( isBoardFull( ) ) return true;          </a:t>
            </a:r>
            <a:r>
              <a:rPr b="0" lang="en-US" sz="1800" spc="-1" strike="noStrike">
                <a:solidFill>
                  <a:srgbClr val="333399"/>
                </a:solidFill>
                <a:latin typeface="Lucida Sans Unicode"/>
                <a:ea typeface="Arial"/>
              </a:rPr>
              <a:t>// SUCCESS!!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333399"/>
                </a:solidFill>
                <a:latin typeface="Lucida Sans Unicode"/>
                <a:ea typeface="Arial"/>
              </a:rPr>
              <a:t>...etc...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Knight Tour: identify state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67" name="TextShape 2"/>
          <p:cNvSpPr txBox="1"/>
          <p:nvPr/>
        </p:nvSpPr>
        <p:spPr>
          <a:xfrm>
            <a:off x="674280" y="1399680"/>
            <a:ext cx="7921800" cy="252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33360" indent="-33336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What do we need to "remember" while trying a knight tour?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33360" indent="-33336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current position is a parameter to the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knightTour( 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method, so it does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not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need to be a class attribute.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33360" indent="-33336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what we need to remember is the state of the chess board -- its size and what squares have been visited.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33360" indent="-33336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et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theBoard[i][j]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= n &gt; 0 if (i,j) visited at move 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= 0       if (i,j) not yet visited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CustomShape 3"/>
          <p:cNvSpPr/>
          <p:nvPr/>
        </p:nvSpPr>
        <p:spPr>
          <a:xfrm>
            <a:off x="900000" y="4357800"/>
            <a:ext cx="7340760" cy="1693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800" spc="-1" strike="noStrike">
                <a:solidFill>
                  <a:srgbClr val="333399"/>
                </a:solidFill>
                <a:latin typeface="Lucida Sans Unicode"/>
                <a:ea typeface="Arial"/>
              </a:rPr>
              <a:t>// attributes (state variables)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private int boardSize;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333399"/>
                </a:solidFill>
                <a:latin typeface="Lucida Sans Unicode"/>
                <a:ea typeface="Arial"/>
              </a:rPr>
              <a:t>// the board size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private int[][] theBoard;  </a:t>
            </a:r>
            <a:r>
              <a:rPr b="0" lang="en-US" sz="1800" spc="-1" strike="noStrike">
                <a:solidFill>
                  <a:srgbClr val="333399"/>
                </a:solidFill>
                <a:latin typeface="Lucida Sans Unicode"/>
                <a:ea typeface="Arial"/>
              </a:rPr>
              <a:t>// the chess board, a 2-D array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private int sequenceNum; </a:t>
            </a:r>
            <a:r>
              <a:rPr b="0" lang="en-US" sz="1800" spc="-1" strike="noStrike">
                <a:solidFill>
                  <a:srgbClr val="333399"/>
                </a:solidFill>
                <a:latin typeface="Lucida Sans Unicode"/>
                <a:ea typeface="Arial"/>
              </a:rPr>
              <a:t>// number of squares visited, also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800" spc="-1" strike="noStrike">
                <a:solidFill>
                  <a:srgbClr val="333399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333399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333399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333399"/>
                </a:solidFill>
                <a:latin typeface="Lucida Sans Unicode"/>
                <a:ea typeface="Arial"/>
              </a:rPr>
              <a:t>   </a:t>
            </a:r>
            <a:r>
              <a:rPr b="0" lang="en-US" sz="1800" spc="-1" strike="noStrike">
                <a:solidFill>
                  <a:srgbClr val="333399"/>
                </a:solidFill>
                <a:latin typeface="Lucida Sans Unicode"/>
                <a:ea typeface="Arial"/>
              </a:rPr>
              <a:t>// used to label the next square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Knight Tour: build the class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784080" y="1398600"/>
            <a:ext cx="7340760" cy="545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public class ChessBoard {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333399"/>
                </a:solidFill>
                <a:latin typeface="Lucida Sans Unicode"/>
                <a:ea typeface="Arial"/>
              </a:rPr>
              <a:t>// state variables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private int boardSize;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333399"/>
                </a:solidFill>
                <a:latin typeface="Lucida Sans Unicode"/>
                <a:ea typeface="Arial"/>
              </a:rPr>
              <a:t>// the board size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private int[][] theBoard;  </a:t>
            </a:r>
            <a:r>
              <a:rPr b="0" lang="en-US" sz="1800" spc="-1" strike="noStrike">
                <a:solidFill>
                  <a:srgbClr val="333399"/>
                </a:solidFill>
                <a:latin typeface="Lucida Sans Unicode"/>
                <a:ea typeface="Arial"/>
              </a:rPr>
              <a:t>// the chess board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private int sequenceNum; </a:t>
            </a:r>
            <a:r>
              <a:rPr b="0" lang="en-US" sz="1800" spc="-1" strike="noStrike">
                <a:solidFill>
                  <a:srgbClr val="333399"/>
                </a:solidFill>
                <a:latin typeface="Lucida Sans Unicode"/>
                <a:ea typeface="Arial"/>
              </a:rPr>
              <a:t>// number of squares visited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public ChessBoard( int size ) {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if (size &lt; 1) </a:t>
            </a:r>
            <a:r>
              <a:rPr b="0" lang="en-US" sz="1800" spc="-1" strike="noStrike">
                <a:solidFill>
                  <a:srgbClr val="ff0000"/>
                </a:solidFill>
                <a:latin typeface="Lucida Sans Unicode"/>
                <a:ea typeface="Arial"/>
              </a:rPr>
              <a:t>/* ERROR */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 System.exit(0);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boardSize = size;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theBoard = new int[size][size];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sequenceNum = 0;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333399"/>
                </a:solidFill>
                <a:latin typeface="Lucida Sans Unicode"/>
                <a:ea typeface="Arial"/>
              </a:rPr>
              <a:t>// set all elements of theBoard[ ][ ] to 0.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public boolean knightTour(int x, int y) { ... }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public boolean canMoveTo(int x, int y) { ... }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public void moveTo(int x, int y) { ... }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public void unmoveTo(int x, int y) { theBoard(x,y) = 0; }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Knight Tour:  starting the tour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784080" y="2495520"/>
            <a:ext cx="7340760" cy="369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public class ChessBoard {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333399"/>
                </a:solidFill>
                <a:latin typeface="Lucida Sans Unicode"/>
                <a:ea typeface="Arial"/>
              </a:rPr>
              <a:t>// define attributes (state variables)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...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333399"/>
                </a:solidFill>
                <a:latin typeface="Lucida Sans Unicode"/>
                <a:ea typeface="Arial"/>
              </a:rPr>
              <a:t>// define methods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...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public static void main( String [] args ) {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ChessBoard board = new ChessBoard(5);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333399"/>
                </a:solidFill>
                <a:latin typeface="Lucida Sans Unicode"/>
                <a:ea typeface="Arial"/>
              </a:rPr>
              <a:t>// start at a corner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if ( board.knightTour( 0, 0 ) 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{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System.out.println("Found a tour!");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board.printBoard( );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TextShape 3"/>
          <p:cNvSpPr txBox="1"/>
          <p:nvPr/>
        </p:nvSpPr>
        <p:spPr>
          <a:xfrm>
            <a:off x="674280" y="1399680"/>
            <a:ext cx="7921800" cy="133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33360" indent="-333360"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perform the knight tour using the main( ) method.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33360" indent="-333360"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create a ChessBoard object and call knightTour( )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spcBef>
                <a:spcPts val="598"/>
              </a:spcBef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Self-sequencing the Knight Tour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75" name="TextShape 2"/>
          <p:cNvSpPr txBox="1"/>
          <p:nvPr/>
        </p:nvSpPr>
        <p:spPr>
          <a:xfrm>
            <a:off x="609120" y="1465200"/>
            <a:ext cx="7921800" cy="2782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33360" indent="-333360">
              <a:lnSpc>
                <a:spcPct val="100000"/>
              </a:lnSpc>
              <a:spcBef>
                <a:spcPts val="49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the ChessBoard object keeps track of sequence numbers so you don't have to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33360" indent="-333360">
              <a:lnSpc>
                <a:spcPct val="100000"/>
              </a:lnSpc>
              <a:spcBef>
                <a:spcPts val="49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initially, sequenceNum = 0 (no moves yet)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33360" indent="-333360">
              <a:lnSpc>
                <a:spcPct val="100000"/>
              </a:lnSpc>
              <a:spcBef>
                <a:spcPts val="49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each time moveTo( ) a square, increment sequenceNum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33360" indent="-333360">
              <a:lnSpc>
                <a:spcPct val="100000"/>
              </a:lnSpc>
              <a:spcBef>
                <a:spcPts val="49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each time unmoveTo( ) a square, decrease sequenceNum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lnSpc>
                <a:spcPct val="100000"/>
              </a:lnSpc>
              <a:spcBef>
                <a:spcPts val="499"/>
              </a:spcBef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CustomShape 3"/>
          <p:cNvSpPr/>
          <p:nvPr/>
        </p:nvSpPr>
        <p:spPr>
          <a:xfrm>
            <a:off x="900000" y="3657600"/>
            <a:ext cx="7340760" cy="268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public void moveTo(int x, int y) {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sequenceNum++;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theBoard[x][y] = sequenceNum;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public void unmoveTo(int x, int y) {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sequenceNum--;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theBoard[x][y] = 0;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Checking for feasible moves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78" name="TextShape 2"/>
          <p:cNvSpPr txBox="1"/>
          <p:nvPr/>
        </p:nvSpPr>
        <p:spPr>
          <a:xfrm>
            <a:off x="609120" y="1464840"/>
            <a:ext cx="7921800" cy="87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33360" indent="-333360">
              <a:lnSpc>
                <a:spcPct val="100000"/>
              </a:lnSpc>
              <a:spcBef>
                <a:spcPts val="499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canMoveTo(x, y) checks for feasible moves.  Doing bounds checking here makes the rest of the program simpler.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lnSpc>
                <a:spcPct val="100000"/>
              </a:lnSpc>
              <a:spcBef>
                <a:spcPts val="499"/>
              </a:spcBef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lnSpc>
                <a:spcPct val="100000"/>
              </a:lnSpc>
              <a:spcBef>
                <a:spcPts val="499"/>
              </a:spcBef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900000" y="2730600"/>
            <a:ext cx="7340760" cy="235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public boolean canMoveTo(int x, int y) {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333399"/>
                </a:solidFill>
                <a:latin typeface="Lucida Sans Unicode"/>
                <a:ea typeface="Arial"/>
              </a:rPr>
              <a:t>// bounds checking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if ( x &lt; 0 || x &gt;= boardSize ) return false;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if ( y &lt; 0 || y &gt;= boardSize ) return false;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333399"/>
                </a:solidFill>
                <a:latin typeface="Lucida Sans Unicode"/>
                <a:ea typeface="Arial"/>
              </a:rPr>
              <a:t>// return true if board at (x,y) is unoccupied (0)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return theBoard[x][y] == 0 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KnightTour: modification for efficiency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81" name="TextShape 2"/>
          <p:cNvSpPr txBox="1"/>
          <p:nvPr/>
        </p:nvSpPr>
        <p:spPr>
          <a:xfrm>
            <a:off x="674280" y="1400040"/>
            <a:ext cx="7921800" cy="97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33360" indent="-33336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canMoveTo( ) and moveTo( ) are always called as a pair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CustomShape 3"/>
          <p:cNvSpPr/>
          <p:nvPr/>
        </p:nvSpPr>
        <p:spPr>
          <a:xfrm>
            <a:off x="585720" y="2376360"/>
            <a:ext cx="7967880" cy="127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public boolean knightTour(int x, int y) {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if ( ! canMoveTo(x,y) ) return false;  </a:t>
            </a:r>
            <a:r>
              <a:rPr b="0" lang="en-US" sz="1800" spc="-1" strike="noStrike">
                <a:solidFill>
                  <a:srgbClr val="333399"/>
                </a:solidFill>
                <a:latin typeface="Lucida Sans Unicode"/>
                <a:ea typeface="Arial"/>
              </a:rPr>
              <a:t>// square already visited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moveTo(x, y);  </a:t>
            </a:r>
            <a:r>
              <a:rPr b="0" lang="en-US" sz="1800" spc="-1" strike="noStrike">
                <a:solidFill>
                  <a:srgbClr val="333399"/>
                </a:solidFill>
                <a:latin typeface="Lucida Sans Unicode"/>
                <a:ea typeface="Arial"/>
              </a:rPr>
              <a:t>// add this square to the knight tour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333399"/>
                </a:solidFill>
                <a:latin typeface="Lucida Sans Unicode"/>
                <a:ea typeface="Arial"/>
              </a:rPr>
              <a:t>...etc...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CustomShape 4"/>
          <p:cNvSpPr/>
          <p:nvPr/>
        </p:nvSpPr>
        <p:spPr>
          <a:xfrm>
            <a:off x="609480" y="3881520"/>
            <a:ext cx="7921800" cy="66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333360" indent="-333360"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to reduce function calls and make the program faster, combine canMoveTo( ) and moveTo( ) into one:  moveTo(x,y) returns true if a move succeeds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spcBef>
                <a:spcPts val="598"/>
              </a:spcBef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CustomShape 5"/>
          <p:cNvSpPr/>
          <p:nvPr/>
        </p:nvSpPr>
        <p:spPr>
          <a:xfrm>
            <a:off x="585720" y="5256360"/>
            <a:ext cx="7967880" cy="97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public boolean knightTour(int x, int y) {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if ( ! moveTo(x,y) ) return false;  </a:t>
            </a:r>
            <a:r>
              <a:rPr b="0" lang="en-US" sz="1800" spc="-1" strike="noStrike">
                <a:solidFill>
                  <a:srgbClr val="333399"/>
                </a:solidFill>
                <a:latin typeface="Lucida Sans Unicode"/>
                <a:ea typeface="Arial"/>
              </a:rPr>
              <a:t>// square already visited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	</a:t>
            </a:r>
            <a:r>
              <a:rPr b="0" lang="en-US" sz="1800" spc="-1" strike="noStrike">
                <a:solidFill>
                  <a:srgbClr val="333399"/>
                </a:solidFill>
                <a:latin typeface="Lucida Sans Unicode"/>
                <a:ea typeface="Arial"/>
              </a:rPr>
              <a:t>...etc...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factorial(n) return trace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52600" y="1492200"/>
            <a:ext cx="353196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long result = factorial( 4 );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1468440" y="2219400"/>
            <a:ext cx="3532320" cy="87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factorial( 4 ) {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return 4 * factorial( 3 );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}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2952720" y="3408480"/>
            <a:ext cx="3532320" cy="87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factorial( 3 ) {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return 3 * factorial( 2 );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}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4013280" y="4530600"/>
            <a:ext cx="3531960" cy="87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factorial( 2 ) {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return 2 * factorial( 1 );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}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4818240" y="5702400"/>
            <a:ext cx="3531960" cy="87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factorial( 1 ) {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if ( 1 &lt;= 1 ) return 1;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}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Line 7"/>
          <p:cNvSpPr/>
          <p:nvPr/>
        </p:nvSpPr>
        <p:spPr>
          <a:xfrm>
            <a:off x="2548080" y="1816200"/>
            <a:ext cx="1440" cy="40320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8"/>
          <p:cNvSpPr/>
          <p:nvPr/>
        </p:nvSpPr>
        <p:spPr>
          <a:xfrm>
            <a:off x="3887640" y="2739960"/>
            <a:ext cx="1800" cy="66852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Line 9"/>
          <p:cNvSpPr/>
          <p:nvPr/>
        </p:nvSpPr>
        <p:spPr>
          <a:xfrm>
            <a:off x="5122800" y="3968640"/>
            <a:ext cx="1800" cy="51120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10"/>
          <p:cNvSpPr/>
          <p:nvPr/>
        </p:nvSpPr>
        <p:spPr>
          <a:xfrm>
            <a:off x="5967360" y="5097600"/>
            <a:ext cx="1800" cy="60624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11"/>
          <p:cNvSpPr/>
          <p:nvPr/>
        </p:nvSpPr>
        <p:spPr>
          <a:xfrm flipH="1" flipV="1">
            <a:off x="6374880" y="5079600"/>
            <a:ext cx="933480" cy="979560"/>
          </a:xfrm>
          <a:prstGeom prst="line">
            <a:avLst/>
          </a:prstGeom>
          <a:ln w="1908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2"/>
          <p:cNvSpPr/>
          <p:nvPr/>
        </p:nvSpPr>
        <p:spPr>
          <a:xfrm>
            <a:off x="6897600" y="5402160"/>
            <a:ext cx="23479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return 1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Line 13"/>
          <p:cNvSpPr/>
          <p:nvPr/>
        </p:nvSpPr>
        <p:spPr>
          <a:xfrm flipH="1" flipV="1">
            <a:off x="5370480" y="3936600"/>
            <a:ext cx="851040" cy="849240"/>
          </a:xfrm>
          <a:prstGeom prst="line">
            <a:avLst/>
          </a:prstGeom>
          <a:ln w="1908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4"/>
          <p:cNvSpPr/>
          <p:nvPr/>
        </p:nvSpPr>
        <p:spPr>
          <a:xfrm>
            <a:off x="6037200" y="4237200"/>
            <a:ext cx="18590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return 2*1 = 2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Line 15"/>
          <p:cNvSpPr/>
          <p:nvPr/>
        </p:nvSpPr>
        <p:spPr>
          <a:xfrm flipH="1" flipV="1">
            <a:off x="4174920" y="2801520"/>
            <a:ext cx="850680" cy="849240"/>
          </a:xfrm>
          <a:prstGeom prst="line">
            <a:avLst/>
          </a:prstGeom>
          <a:ln w="1908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6"/>
          <p:cNvSpPr/>
          <p:nvPr/>
        </p:nvSpPr>
        <p:spPr>
          <a:xfrm>
            <a:off x="4788000" y="3063960"/>
            <a:ext cx="18144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return 3*2 = 6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Line 17"/>
          <p:cNvSpPr/>
          <p:nvPr/>
        </p:nvSpPr>
        <p:spPr>
          <a:xfrm flipH="1" flipV="1">
            <a:off x="2949480" y="1758600"/>
            <a:ext cx="798480" cy="787320"/>
          </a:xfrm>
          <a:prstGeom prst="line">
            <a:avLst/>
          </a:prstGeom>
          <a:ln w="1908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8"/>
          <p:cNvSpPr/>
          <p:nvPr/>
        </p:nvSpPr>
        <p:spPr>
          <a:xfrm>
            <a:off x="3362400" y="1866960"/>
            <a:ext cx="18144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return 4*6 = 24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CustomShape 19"/>
          <p:cNvSpPr/>
          <p:nvPr/>
        </p:nvSpPr>
        <p:spPr>
          <a:xfrm>
            <a:off x="1704960" y="1828800"/>
            <a:ext cx="8874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spcBef>
                <a:spcPts val="1123"/>
              </a:spcBef>
            </a:pPr>
            <a:r>
              <a:rPr b="0" lang="en-US" sz="1800" spc="-1" strike="noStrike">
                <a:solidFill>
                  <a:srgbClr val="333399"/>
                </a:solidFill>
                <a:latin typeface="Arial"/>
                <a:ea typeface="Arial"/>
              </a:rPr>
              <a:t>call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CustomShape 20"/>
          <p:cNvSpPr/>
          <p:nvPr/>
        </p:nvSpPr>
        <p:spPr>
          <a:xfrm>
            <a:off x="2948040" y="3046320"/>
            <a:ext cx="8874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spcBef>
                <a:spcPts val="1123"/>
              </a:spcBef>
            </a:pPr>
            <a:r>
              <a:rPr b="0" lang="en-US" sz="1800" spc="-1" strike="noStrike">
                <a:solidFill>
                  <a:srgbClr val="333399"/>
                </a:solidFill>
                <a:latin typeface="Arial"/>
                <a:ea typeface="Arial"/>
              </a:rPr>
              <a:t>call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CustomShape 21"/>
          <p:cNvSpPr/>
          <p:nvPr/>
        </p:nvSpPr>
        <p:spPr>
          <a:xfrm>
            <a:off x="3292560" y="1492200"/>
            <a:ext cx="18144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= 24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Important Feature of Recursion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674280" y="1391760"/>
            <a:ext cx="7921800" cy="120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Recursion must </a:t>
            </a: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Arial"/>
              </a:rPr>
              <a:t>guarantee to stop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eventually (no infinite calls)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Recursion should not change any state variable that other levels of recursion will use, </a:t>
            </a:r>
            <a:r>
              <a:rPr b="0" lang="en-US" sz="2200" spc="-1" strike="noStrike">
                <a:solidFill>
                  <a:srgbClr val="000080"/>
                </a:solidFill>
                <a:latin typeface="Arial"/>
                <a:ea typeface="Arial"/>
              </a:rPr>
              <a:t>except by design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558720" y="2771640"/>
            <a:ext cx="5019840" cy="140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long factorial( long n ) {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if ( n &lt;= 1 ) return 1;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return n * factorial(n-1);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}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Line 4"/>
          <p:cNvSpPr/>
          <p:nvPr/>
        </p:nvSpPr>
        <p:spPr>
          <a:xfrm flipH="1">
            <a:off x="4470480" y="3278160"/>
            <a:ext cx="1535040" cy="144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5"/>
          <p:cNvSpPr/>
          <p:nvPr/>
        </p:nvSpPr>
        <p:spPr>
          <a:xfrm>
            <a:off x="6073920" y="2795760"/>
            <a:ext cx="2300040" cy="146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This test (n &lt;= 1) 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guarantees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that factorial( ) will eventual stop using recursion.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558720" y="4857840"/>
            <a:ext cx="5019840" cy="140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long factorial( long n ) {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if ( n == 1 ) return 1;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return n * factorial(n-1);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}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Line 7"/>
          <p:cNvSpPr/>
          <p:nvPr/>
        </p:nvSpPr>
        <p:spPr>
          <a:xfrm flipH="1">
            <a:off x="4470480" y="5364000"/>
            <a:ext cx="1535040" cy="180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8"/>
          <p:cNvSpPr/>
          <p:nvPr/>
        </p:nvSpPr>
        <p:spPr>
          <a:xfrm>
            <a:off x="6073920" y="4881600"/>
            <a:ext cx="243036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What happens if factorial(0) is called?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CustomShape 9"/>
          <p:cNvSpPr/>
          <p:nvPr/>
        </p:nvSpPr>
        <p:spPr>
          <a:xfrm>
            <a:off x="558720" y="4368960"/>
            <a:ext cx="23004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</a:pPr>
            <a:r>
              <a:rPr b="1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Wrong: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Base Case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674280" y="1463760"/>
            <a:ext cx="7921800" cy="228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case where recursion stops is called the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base case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factorial(n): 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base case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is n == 1  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but you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should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also test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for n &lt; 0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Recursive Sum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674280" y="1400040"/>
            <a:ext cx="7921800" cy="298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long sum(int n)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compute sum of 1 to 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Recursion:   n + { sum of 1 to n-1 }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Base Case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sum(1) or sum(0)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Code for recursive sum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674280" y="1400040"/>
            <a:ext cx="7921800" cy="70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Complete this code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598"/>
              </a:spcBef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39720" y="2011320"/>
            <a:ext cx="7680240" cy="397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Lucida Sans Unicode"/>
              </a:rPr>
              <a:t>/**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Lucida Sans Unicode"/>
              </a:rPr>
              <a:t>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Lucida Sans Unicode"/>
              </a:rPr>
              <a:t>* Sum integers 1 to n.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Lucida Sans Unicode"/>
              </a:rPr>
              <a:t>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Lucida Sans Unicode"/>
              </a:rPr>
              <a:t>* @param n largest number to sum, must be positive.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Lucida Sans Unicode"/>
              </a:rPr>
              <a:t>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Lucida Sans Unicode"/>
              </a:rPr>
              <a:t>* @return the sum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Lucida Sans Unicode"/>
              </a:rPr>
              <a:t>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Lucida Sans Unicode"/>
              </a:rPr>
              <a:t>*/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static long sum( int n ) {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Lucida Sans Unicode"/>
              </a:rPr>
              <a:t>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Lucida Sans Unicode"/>
              </a:rPr>
              <a:t>// base case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if (n &lt;= 0) return 0;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Lucida Sans Unicode"/>
              </a:rPr>
              <a:t>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Lucida Sans Unicode"/>
              </a:rPr>
              <a:t>// recursive case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return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______</a:t>
            </a:r>
            <a:r>
              <a:rPr b="1" lang="en-US" sz="2000" spc="-1" strike="noStrike">
                <a:solidFill>
                  <a:srgbClr val="ce181e"/>
                </a:solidFill>
                <a:latin typeface="Courier New"/>
                <a:ea typeface="Lucida Sans Unicode"/>
              </a:rPr>
              <a:t>?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_______; //</a:t>
            </a:r>
            <a:r>
              <a:rPr b="1" lang="en-US" sz="2000" spc="-1" strike="noStrike">
                <a:solidFill>
                  <a:srgbClr val="ce181e"/>
                </a:solidFill>
                <a:latin typeface="Courier New"/>
                <a:ea typeface="Lucida Sans Unicode"/>
              </a:rPr>
              <a:t>what should go here?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}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2004-07-29T15:50:05Z</dcterms:created>
  <dc:creator>Jim</dc:creator>
  <dc:description/>
  <dc:language>en-GB</dc:language>
  <cp:lastModifiedBy/>
  <dcterms:modified xsi:type="dcterms:W3CDTF">2020-03-25T10:54:18Z</dcterms:modified>
  <cp:revision>41</cp:revision>
  <dc:subject/>
  <dc:title>Recursion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