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73D22F2-F38F-40BA-880C-3A7D2F8A518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09560" y="4861080"/>
            <a:ext cx="5677560" cy="460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14588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674640" y="3263040"/>
            <a:ext cx="919440" cy="7333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674640" y="3263040"/>
            <a:ext cx="919440" cy="73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120" cy="443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14588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14588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674640" y="3263040"/>
            <a:ext cx="919440" cy="7333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674640" y="3263040"/>
            <a:ext cx="919440" cy="73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120" cy="443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14588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14588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674640" y="3263040"/>
            <a:ext cx="919440" cy="73332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674640" y="3263040"/>
            <a:ext cx="919440" cy="73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10920" y="165960"/>
            <a:ext cx="7917120" cy="4431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7464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44600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45880" y="372960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145880" y="1400040"/>
            <a:ext cx="44856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74640" y="3729600"/>
            <a:ext cx="919440" cy="2127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90520" y="2546280"/>
            <a:ext cx="433800" cy="470520"/>
          </a:xfrm>
          <a:prstGeom prst="rect">
            <a:avLst/>
          </a:prstGeom>
          <a:solidFill>
            <a:srgbClr val="3333c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673200" y="2546280"/>
            <a:ext cx="324360" cy="4705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14360" y="2968560"/>
            <a:ext cx="420480" cy="47052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783360" y="2968560"/>
            <a:ext cx="364680" cy="4705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2895480"/>
            <a:ext cx="556200" cy="4183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35040" y="2438280"/>
            <a:ext cx="27360" cy="104832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 flipV="1">
            <a:off x="316080" y="3258360"/>
            <a:ext cx="8688600" cy="511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41280" y="615960"/>
            <a:ext cx="430920" cy="473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358920" y="1039680"/>
            <a:ext cx="413280" cy="473760"/>
          </a:xfrm>
          <a:prstGeom prst="rect">
            <a:avLst/>
          </a:prstGeom>
          <a:gradFill>
            <a:gsLst>
              <a:gs pos="0">
                <a:srgbClr val="17175e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196920" y="903240"/>
            <a:ext cx="411480" cy="421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507960" y="368280"/>
            <a:ext cx="27360" cy="104832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189000" y="1158840"/>
            <a:ext cx="8222040" cy="273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41280" y="615960"/>
            <a:ext cx="430920" cy="4734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358920" y="1039680"/>
            <a:ext cx="413280" cy="473760"/>
          </a:xfrm>
          <a:prstGeom prst="rect">
            <a:avLst/>
          </a:prstGeom>
          <a:gradFill>
            <a:gsLst>
              <a:gs pos="0">
                <a:srgbClr val="17175e"/>
              </a:gs>
              <a:gs pos="100000">
                <a:srgbClr val="3333c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96920" y="903240"/>
            <a:ext cx="411480" cy="421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0000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507960" y="368280"/>
            <a:ext cx="27360" cy="104832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189000" y="1158840"/>
            <a:ext cx="8222040" cy="2736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610920" y="165960"/>
            <a:ext cx="7917120" cy="95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7464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8"/>
          <p:cNvSpPr>
            <a:spLocks noGrp="1"/>
          </p:cNvSpPr>
          <p:nvPr>
            <p:ph type="body"/>
          </p:nvPr>
        </p:nvSpPr>
        <p:spPr>
          <a:xfrm>
            <a:off x="1640880" y="1400040"/>
            <a:ext cx="919440" cy="44600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1676160"/>
            <a:ext cx="746676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Designing components using a finite state machine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behavior depends on state?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11280" y="1447920"/>
            <a:ext cx="792036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1280" y="1447920"/>
            <a:ext cx="7923960" cy="488196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double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getElapsed()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if (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running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return (System.nanoTime()-startTime)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* NANOSECONDS;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else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return (stopTime-startTime)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* NANOSECONDS;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void stop()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if (!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running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) return;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stopTime = System.nanoTime();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running = false;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State Variable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762120" y="1371600"/>
            <a:ext cx="761868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used a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boolean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variable to record the state.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works when there are only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states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more states we need another type of state variable.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Consider: a StopWatch with Start, Stop, and Hold states.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10920" y="259920"/>
            <a:ext cx="79171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 ways to represent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674640" y="1400040"/>
            <a:ext cx="3863160" cy="44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use "int" or "char"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StopWatch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state;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int STOPPED = 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int RUNNING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 int HOLDING = 2;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start( 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(state == RUNNING)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732560" y="1400040"/>
            <a:ext cx="4228560" cy="44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use an enum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enum State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STOPPED,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HOLDING;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StopWatch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state;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start()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(state == RUNNING)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O-O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31520" y="1371600"/>
            <a:ext cx="7618680" cy="182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Objects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 encapsulate state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behavior that depends on state.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context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delegates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behavior to state objects.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431000" y="2783520"/>
            <a:ext cx="6706080" cy="407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Delegating Behavior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11280" y="1447920"/>
            <a:ext cx="792036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Delegate means "let someone else do it".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Stopwatch delegates behavior to the </a:t>
            </a: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state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70320" y="2651760"/>
            <a:ext cx="7923960" cy="365652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class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StopWatch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private State </a:t>
            </a:r>
            <a:r>
              <a:rPr b="1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state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void start( ) {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</a:t>
            </a:r>
            <a:r>
              <a:rPr b="1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state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.start();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void stop()   {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</a:t>
            </a:r>
            <a:r>
              <a:rPr b="1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state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.stop();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double getElapsed()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return </a:t>
            </a:r>
            <a:r>
              <a:rPr b="1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state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.getElapsed();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Objects and Changing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11280" y="1447920"/>
            <a:ext cx="792036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(StopWatch) needs a setState method as a way of changing the state.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70320" y="2327760"/>
            <a:ext cx="7923960" cy="365652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Create states with a reference to the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stopwatch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final State RUNNING = new RunningState(this);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final State STOPPED = new StoppedState(this);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private State state = STOPPED;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provide a method for changing the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void </a:t>
            </a:r>
            <a:r>
              <a:rPr b="1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setState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(State newstate)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this.state = newstate;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of Changing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11280" y="1447920"/>
            <a:ext cx="792036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the stopwatch is running and the Stop button is pressed, then change to stopped state...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70320" y="2468880"/>
            <a:ext cx="7923960" cy="384012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RunningState implements State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private StopWatch context;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void stop()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context.stopTime = System.nanoTime();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context.setState( context.STOPPED 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void start()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already running so do nothing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 State Machine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182880" y="2194560"/>
            <a:ext cx="8411760" cy="374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UML State Machine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762120" y="1371600"/>
            <a:ext cx="7847280" cy="8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Read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UML Distilled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chapter 10.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Also good: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UML for Java Programmers,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chapter 10.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Exercise: Skytrain Ticket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31520" y="1554480"/>
            <a:ext cx="7771320" cy="25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What are the states.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What are the events.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What actions/activities does ticket machine perform?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Draw a UML State Machine Diagram.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State Matters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11280" y="1447920"/>
            <a:ext cx="7920360" cy="467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components behave differently depending on what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they are in.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Alarm Clock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 Watch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 of Sale (POS) device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/>
              <a:buChar char="l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most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188720" y="91440"/>
            <a:ext cx="6582600" cy="676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Exercise: Syllable Counter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31520" y="1554480"/>
            <a:ext cx="822924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the syllables in a word.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a heuristic, we will count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vowel sequences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 = (o)bj(e)ct = 2 vowel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beauty = b(eau)t(y) = 2 vowel sequences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Special cases: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l(a)y(ou)t =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treat "y" as consonant after other vowel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l(a)the = don't count final "e" if it is a single vowel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m(o)v(ie) = 2 vowel seq.  "final e" rule doesn't apply here.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th(e) = exception. count final "e" if it is </a:t>
            </a:r>
            <a:r>
              <a:rPr b="0" i="1" lang="en-US" sz="2400" spc="-1" strike="noStrike" u="sng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vowel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anti-oxident = (a)nt(i)-(o)x(i)d(e)nt   "-" is non-vowel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731520" y="1554480"/>
            <a:ext cx="82285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many vowel sequences in these words: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remarkable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county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coincidentally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isn't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Exercise: Calculator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731520" y="1554480"/>
            <a:ext cx="77713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calculator that behaves like Windows calc.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Use:  http://www.online-calculator.com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What are the states.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What are the events.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What actions/activities does ticket machine perform?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Draw a UML State Machine Diagram.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(not so easy)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PA5: Cheap Digital Clock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31520" y="1554480"/>
            <a:ext cx="7771320" cy="51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cheap digital alarm clock.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states!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0920" y="259920"/>
            <a:ext cx="79171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Example: Stopwatch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4640" y="1400040"/>
            <a:ext cx="7917480" cy="44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Stopwatch </a:t>
            </a:r>
            <a:r>
              <a:rPr b="0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behaves differently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it is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stopped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0920" y="259920"/>
            <a:ext cx="79171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Identify 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4640" y="1482480"/>
            <a:ext cx="791748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Stopwatch states: 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 and STOPPED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1097280" y="3017520"/>
            <a:ext cx="2102040" cy="14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669280" y="2947680"/>
            <a:ext cx="2102040" cy="14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0920" y="259920"/>
            <a:ext cx="79171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42960" y="1482480"/>
            <a:ext cx="791748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actions that can cause a state machine to change state.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cause a stopwatch to change state?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097280" y="3737520"/>
            <a:ext cx="2102040" cy="14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669280" y="3667680"/>
            <a:ext cx="2102040" cy="14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3465720" y="3084840"/>
            <a:ext cx="2376720" cy="3657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>
            <a:off x="3291840" y="5120640"/>
            <a:ext cx="2376720" cy="36576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7"/>
          <p:cNvSpPr/>
          <p:nvPr/>
        </p:nvSpPr>
        <p:spPr>
          <a:xfrm>
            <a:off x="1280880" y="5212080"/>
            <a:ext cx="1553760" cy="445680"/>
          </a:xfrm>
          <a:prstGeom prst="rect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Freeform 8"/>
          <p:cNvSpPr/>
          <p:nvPr/>
        </p:nvSpPr>
        <p:spPr>
          <a:xfrm>
            <a:off x="1920240" y="4480200"/>
            <a:ext cx="457560" cy="1235520"/>
          </a:xfrm>
          <a:custGeom>
            <a:avLst/>
            <a:gdLst/>
            <a:ahLst/>
            <a:rect l="0" t="0" r="r" b="b"/>
            <a:pathLst>
              <a:path w="1271" h="3432">
                <a:moveTo>
                  <a:pt x="1270" y="0"/>
                </a:moveTo>
                <a:cubicBezTo>
                  <a:pt x="564" y="3431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9" name="Freeform 9"/>
          <p:cNvSpPr/>
          <p:nvPr/>
        </p:nvSpPr>
        <p:spPr>
          <a:xfrm>
            <a:off x="3108960" y="3085560"/>
            <a:ext cx="2743560" cy="1029600"/>
          </a:xfrm>
          <a:custGeom>
            <a:avLst/>
            <a:gdLst/>
            <a:ahLst/>
            <a:rect l="0" t="0" r="r" b="b"/>
            <a:pathLst>
              <a:path w="7621" h="2860">
                <a:moveTo>
                  <a:pt x="0" y="2859"/>
                </a:moveTo>
                <a:cubicBezTo>
                  <a:pt x="4233" y="0"/>
                  <a:pt x="7620" y="2859"/>
                  <a:pt x="7620" y="2859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0" name="Freeform 10"/>
          <p:cNvSpPr/>
          <p:nvPr/>
        </p:nvSpPr>
        <p:spPr>
          <a:xfrm>
            <a:off x="3017880" y="4512960"/>
            <a:ext cx="2743560" cy="1029600"/>
          </a:xfrm>
          <a:custGeom>
            <a:avLst/>
            <a:gdLst/>
            <a:ahLst/>
            <a:rect l="0" t="0" r="r" b="b"/>
            <a:pathLst>
              <a:path w="7621" h="2860">
                <a:moveTo>
                  <a:pt x="7620" y="0"/>
                </a:moveTo>
                <a:cubicBezTo>
                  <a:pt x="3387" y="2859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10920" y="259920"/>
            <a:ext cx="79171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4640" y="1482480"/>
            <a:ext cx="791748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stopwatch performs some </a:t>
            </a:r>
            <a:r>
              <a:rPr b="0" i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response to an event.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65760" y="3017520"/>
            <a:ext cx="283356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entry/ </a:t>
            </a: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timer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5669280" y="2947680"/>
            <a:ext cx="3016440" cy="183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STOPPED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entry/ </a:t>
            </a:r>
            <a:r>
              <a:rPr b="0" lang="en-US" sz="2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stop timer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Freeform 5"/>
          <p:cNvSpPr/>
          <p:nvPr/>
        </p:nvSpPr>
        <p:spPr>
          <a:xfrm>
            <a:off x="2854800" y="2262960"/>
            <a:ext cx="3363480" cy="1029600"/>
          </a:xfrm>
          <a:custGeom>
            <a:avLst/>
            <a:gdLst/>
            <a:ahLst/>
            <a:rect l="0" t="0" r="r" b="b"/>
            <a:pathLst>
              <a:path w="9343" h="2860">
                <a:moveTo>
                  <a:pt x="0" y="2859"/>
                </a:moveTo>
                <a:cubicBezTo>
                  <a:pt x="5190" y="0"/>
                  <a:pt x="9342" y="2859"/>
                  <a:pt x="9342" y="2859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6" name="Freeform 6"/>
          <p:cNvSpPr/>
          <p:nvPr/>
        </p:nvSpPr>
        <p:spPr>
          <a:xfrm>
            <a:off x="2743200" y="3690360"/>
            <a:ext cx="3363480" cy="1029600"/>
          </a:xfrm>
          <a:custGeom>
            <a:avLst/>
            <a:gdLst/>
            <a:ahLst/>
            <a:rect l="0" t="0" r="r" b="b"/>
            <a:pathLst>
              <a:path w="9343" h="2860">
                <a:moveTo>
                  <a:pt x="9342" y="0"/>
                </a:moveTo>
                <a:cubicBezTo>
                  <a:pt x="4152" y="2859"/>
                  <a:pt x="0" y="0"/>
                  <a:pt x="0" y="0"/>
                </a:cubicBezTo>
              </a:path>
            </a:pathLst>
          </a:cu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0920" y="259920"/>
            <a:ext cx="7917120" cy="86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/>
          <a:p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7520" y="1391760"/>
            <a:ext cx="7917480" cy="44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activity is something that lasts for some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(nearly)</a:t>
            </a: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instantaneous.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the StopWatch UI, "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display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 is an activity.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Programming a State 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11280" y="1447920"/>
            <a:ext cx="7920360" cy="44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the state machine first – step by step.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Identify the </a:t>
            </a: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Identify </a:t>
            </a: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external and internally generated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000" indent="-360000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 Identify </a:t>
            </a: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b="1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activities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state machine  performs in response to events or change in state.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 Draw a </a:t>
            </a:r>
            <a:r>
              <a:rPr b="0" lang="en-US" sz="2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 machine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diagram.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Finally,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Code </a:t>
            </a: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state-dependent behavior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using state machine.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11280" y="259920"/>
            <a:ext cx="7920360" cy="86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behavior depends on state?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11280" y="1447920"/>
            <a:ext cx="7920360" cy="7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the attribute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running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keep track of state.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07680" y="2011680"/>
            <a:ext cx="7923960" cy="3522960"/>
          </a:xfrm>
          <a:prstGeom prst="rect">
            <a:avLst/>
          </a:prstGeom>
          <a:solidFill>
            <a:srgbClr val="ffffcc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StopWatch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private boolean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running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public void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( 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if (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running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) return;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startTime = System.nanoTime();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running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= true; // change state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2017-03-28T18:28:04Z</dcterms:modified>
  <cp:revision>1</cp:revision>
  <dc:subject/>
  <dc:title/>
</cp:coreProperties>
</file>