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13B56A-92A2-409C-AA2E-00C6B3BDE7EB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09560" y="4861080"/>
            <a:ext cx="5677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2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2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0432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26200" y="140004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977760" y="140004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74640" y="372960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826200" y="372960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977760" y="372960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448200" cy="445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20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6760" cy="443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448200" cy="445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90432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2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2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2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90432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26200" y="140004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977760" y="140004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74640" y="372960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826200" y="372960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977760" y="372960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448200" cy="445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20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20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6760" cy="443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90432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2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2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2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90432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826200" y="140004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977760" y="140004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74640" y="372960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826200" y="372960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977760" y="3729600"/>
            <a:ext cx="1440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6760" cy="443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445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04320" y="372960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04320" y="1400040"/>
            <a:ext cx="21852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200" cy="212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0520" y="2546280"/>
            <a:ext cx="433440" cy="47016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73200" y="2546280"/>
            <a:ext cx="324000" cy="47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14360" y="2968560"/>
            <a:ext cx="420120" cy="47016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83360" y="2968560"/>
            <a:ext cx="364320" cy="47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2895480"/>
            <a:ext cx="555840" cy="4179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35040" y="2438280"/>
            <a:ext cx="27000" cy="104796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V="1">
            <a:off x="316080" y="3257640"/>
            <a:ext cx="8688240" cy="507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7960" y="368280"/>
            <a:ext cx="27000" cy="104796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89000" y="1158840"/>
            <a:ext cx="8221680" cy="27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7960" y="368280"/>
            <a:ext cx="27000" cy="104796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189000" y="1158840"/>
            <a:ext cx="8221680" cy="27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6760" cy="955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200" cy="4459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200" cy="4459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1676160"/>
            <a:ext cx="746640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  <a:ea typeface="DejaVu Sans"/>
              </a:rPr>
              <a:t>State Machine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Designing components using a state machine model.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Programming a State Machine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11280" y="1447920"/>
            <a:ext cx="8316720" cy="44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Design the state machine first – step by step.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Identify the </a:t>
            </a:r>
            <a:r>
              <a:rPr b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states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Identify </a:t>
            </a:r>
            <a:r>
              <a:rPr b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events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external and internally generated</a:t>
            </a:r>
            <a:endParaRPr b="0" lang="en-GB" sz="24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Identify </a:t>
            </a:r>
            <a:r>
              <a:rPr b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actions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&amp; </a:t>
            </a:r>
            <a:r>
              <a:rPr b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activities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 state machine performs</a:t>
            </a:r>
            <a:endParaRPr b="0" lang="en-GB" sz="24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Draw a </a:t>
            </a:r>
            <a:r>
              <a:rPr b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state machine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diagram.</a:t>
            </a:r>
            <a:endParaRPr b="0" lang="en-GB" sz="24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Finally,</a:t>
            </a:r>
            <a:endParaRPr b="0" lang="en-GB" sz="24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5. Code 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state-dependent behavior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using state machine.</a:t>
            </a:r>
            <a:endParaRPr b="0" lang="en-GB" sz="24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What behavior depends on state?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11280" y="1447920"/>
            <a:ext cx="792000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use the attribute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running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keep track of state.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07680" y="2011680"/>
            <a:ext cx="7923600" cy="352260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StopWatch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private boolean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running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void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start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( 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if (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running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) return;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startTime = System.nanoTime();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running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= true; // change state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What behavior depends on state?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11280" y="1447920"/>
            <a:ext cx="792000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04000" y="2016000"/>
            <a:ext cx="7923600" cy="452808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public double </a:t>
            </a:r>
            <a:r>
              <a:rPr b="1" lang="en-GB" sz="2200" spc="-1" strike="noStrike">
                <a:solidFill>
                  <a:srgbClr val="000080"/>
                </a:solidFill>
                <a:latin typeface="Courier New"/>
                <a:ea typeface="Arial"/>
              </a:rPr>
              <a:t>getElapsed</a:t>
            </a:r>
            <a:r>
              <a:rPr b="1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()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{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if (</a:t>
            </a:r>
            <a:r>
              <a:rPr b="1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running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) 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return (System.nanoTime()-startTime)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* NANOSECONDS;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else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return (stopTime-startTime) 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* NANOSECONDS;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public void </a:t>
            </a:r>
            <a:r>
              <a:rPr b="1" lang="en-GB" sz="2200" spc="-1" strike="noStrike">
                <a:solidFill>
                  <a:srgbClr val="000080"/>
                </a:solidFill>
                <a:latin typeface="Courier New"/>
                <a:ea typeface="Arial"/>
              </a:rPr>
              <a:t>stop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() {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if (! </a:t>
            </a:r>
            <a:r>
              <a:rPr b="1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running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) return;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stopTime = System.nanoTime();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running = false;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432000" y="1368000"/>
            <a:ext cx="8099280" cy="78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2400" spc="-1" strike="noStrike">
                <a:latin typeface="Courier New"/>
              </a:rPr>
              <a:t>start(), stop(), getElapsed(), isRunning()</a:t>
            </a:r>
            <a:endParaRPr b="0" lang="en-GB" sz="2400" spc="-1" strike="noStrike">
              <a:latin typeface="Courier New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259920"/>
            <a:ext cx="835200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Two Implementations of State Machine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77520" y="1391760"/>
            <a:ext cx="7917120" cy="44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State variable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 use a variable to represent state</a:t>
            </a:r>
            <a:endParaRPr b="0" lang="en-GB" sz="2400" spc="-1" strike="noStrike">
              <a:latin typeface="Arial"/>
            </a:endParaRPr>
          </a:p>
          <a:p>
            <a:pPr marL="648000" indent="-612000"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 use a "switch" statement inside state-dependent methods.  States are "case" in the switch.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Object-Oriented Approach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an Interface for State.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one class for each concrete state.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State Variable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62120" y="1371600"/>
            <a:ext cx="761832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We used a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boolean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variable (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running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) to record the state.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This works when there are only </a:t>
            </a:r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states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For more states we need another type of state variable.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Example: a StopWatch with Start, Stop, and Hold states.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0920" y="259920"/>
            <a:ext cx="79167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State variable to remember state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4640" y="1400040"/>
            <a:ext cx="3862800" cy="5151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// use "int" or "char"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StopWatch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final int STOPPED = 0;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final int RUNNING = 1;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final int HOLDING = 2;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int state;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stop( 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  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switch(state)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  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case RUNNING: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     </a:t>
            </a: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// handle "stop" when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         </a:t>
            </a: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// stopwatch is in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         </a:t>
            </a: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// RUNNING state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732560" y="1400040"/>
            <a:ext cx="3979440" cy="5151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// use an enum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StopWatch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enum State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     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STOPPED,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     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RUNNING,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     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HOLDING;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State state;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stop()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 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switch(state)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  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case RUNNING: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     </a:t>
            </a: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// handle "stop" when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         </a:t>
            </a: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// stopwatch is in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         </a:t>
            </a: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// RUNNING state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10920" y="259920"/>
            <a:ext cx="79167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State variable with "switch"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64000" y="1400040"/>
            <a:ext cx="8096760" cy="44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// Stopwatch with enum for </a:t>
            </a:r>
            <a:r>
              <a:rPr b="0" lang="en-GB" sz="2400" spc="-1" strike="noStrike">
                <a:solidFill>
                  <a:srgbClr val="008000"/>
                </a:solidFill>
                <a:latin typeface="Arial"/>
                <a:ea typeface="DejaVu Sans"/>
              </a:rPr>
              <a:t>states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StopWatch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private State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void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start()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switch 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(state)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case RUNNING: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return; 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// do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nothing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case STOPPED: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   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// start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the stopwatch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startTime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= System.nanoTime();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 =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State.RUNNING;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case HOLD: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    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...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O-O Approach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31520" y="1371600"/>
            <a:ext cx="7618320" cy="18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Use 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Objects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to encapsulate state </a:t>
            </a:r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the behavior that depends on state.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i="1" lang="en-GB" sz="2400" spc="-1" strike="noStrike">
                <a:solidFill>
                  <a:srgbClr val="000080"/>
                </a:solidFill>
                <a:latin typeface="Arial"/>
                <a:ea typeface="Arial"/>
              </a:rPr>
              <a:t>context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(StopWatch) </a:t>
            </a:r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delegates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behavior to state objects.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078640" y="2670480"/>
            <a:ext cx="6705720" cy="407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88000" y="259920"/>
            <a:ext cx="8496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for State-dependent Behavior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11280" y="1303920"/>
            <a:ext cx="7920000" cy="13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Actual states must each provide this behavior.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70320" y="1872000"/>
            <a:ext cx="7923600" cy="453600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class State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Arial"/>
              </a:rPr>
              <a:t>/** Handle start event */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void start();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Arial"/>
              </a:rPr>
              <a:t>/** Handle stop event */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void stop();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Arial"/>
              </a:rPr>
              <a:t>/** Get the elapsed time */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double getElapsed();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Arial"/>
              </a:rPr>
              <a:t>/** Inquire if stopwatch is running */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boolean isRunning();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88000" y="259920"/>
            <a:ext cx="8496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States without "if"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11280" y="1303920"/>
            <a:ext cx="7920000" cy="13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Each state knows exactly what to do.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670320" y="1872000"/>
            <a:ext cx="7923600" cy="453600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class RunningState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Arial"/>
              </a:rPr>
              <a:t>/** Handle start event */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void start()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// do nothing -- already running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8000"/>
                </a:solidFill>
                <a:latin typeface="Courier New"/>
                <a:ea typeface="Arial"/>
              </a:rPr>
              <a:t>/** Inquire if stopwatch is running */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boolean isRunning()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return true;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When State Matters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11280" y="1447920"/>
            <a:ext cx="792000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 components behave differently depending on the </a:t>
            </a:r>
            <a:r>
              <a:rPr b="0" i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state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they are in.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Examples:</a:t>
            </a: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Alarm Clock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showing time, setting alarm, ringing</a:t>
            </a: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Stop Watch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running or stopped</a:t>
            </a: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Calculator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has value or not, has operand or not</a:t>
            </a: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parsers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state depends on previous value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Delegating Behavior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11280" y="1447920"/>
            <a:ext cx="7920000" cy="13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Delegate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means "let someone else do it".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Stopwatch delegates behavior to the </a:t>
            </a:r>
            <a:r>
              <a:rPr b="1" lang="en-GB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70320" y="2651760"/>
            <a:ext cx="7923600" cy="390024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class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StopWatch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private State 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state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void start( ) {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    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state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.start();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void stop() {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 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state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.stop();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public double getElapsed() 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return 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state</a:t>
            </a: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.getElapsed();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State Objects and Changing State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11280" y="1447920"/>
            <a:ext cx="7920000" cy="13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context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(StopWatch) needs a setState method as a way of changing the state.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670320" y="2327760"/>
            <a:ext cx="7923600" cy="408024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8000"/>
                </a:solidFill>
                <a:latin typeface="Courier New"/>
                <a:ea typeface="Arial"/>
              </a:rPr>
              <a:t>// Create states with a reference to stopwatch 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final State RUNNING = new RunningState(this);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final State STOPPED = new StoppedState(this);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8000"/>
                </a:solidFill>
                <a:latin typeface="Courier New"/>
                <a:ea typeface="Arial"/>
              </a:rPr>
              <a:t>// initially the Stopwatch is stopped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private State state = STOPPED;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8000"/>
                </a:solidFill>
                <a:latin typeface="Courier New"/>
                <a:ea typeface="Arial"/>
              </a:rPr>
              <a:t>// a method for changing the state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80"/>
                </a:solidFill>
                <a:latin typeface="Courier New"/>
                <a:ea typeface="Arial"/>
              </a:rPr>
              <a:t>public void setState(State newstate) {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GB" sz="2200" spc="-1" strike="noStrike">
                <a:solidFill>
                  <a:srgbClr val="000080"/>
                </a:solidFill>
                <a:latin typeface="Courier New"/>
                <a:ea typeface="Arial"/>
              </a:rPr>
              <a:t>this.state = newstate;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80"/>
                </a:solidFill>
                <a:latin typeface="Courier New"/>
                <a:ea typeface="Arial"/>
              </a:rPr>
              <a:t>}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Example of Changing State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1280" y="1303920"/>
            <a:ext cx="7920000" cy="13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the stopwatch is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running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the Stop button is pressed, then change to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stopped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state...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670320" y="2144880"/>
            <a:ext cx="7923600" cy="433512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RunningState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implements </a:t>
            </a:r>
            <a:r>
              <a:rPr b="1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private StopWatch context;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public RunningState(StopWatch sw) {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this.context = sw;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1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public void stop()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{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context.stopTime = System.nanoTime();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GB" sz="2200" spc="-1" strike="noStrike">
                <a:solidFill>
                  <a:srgbClr val="008000"/>
                </a:solidFill>
                <a:latin typeface="Courier New"/>
                <a:ea typeface="Arial"/>
              </a:rPr>
              <a:t>// CHANGE STATE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GB" sz="2200" spc="-1" strike="noStrike">
                <a:solidFill>
                  <a:srgbClr val="ff0000"/>
                </a:solidFill>
                <a:latin typeface="Courier New"/>
                <a:ea typeface="Arial"/>
              </a:rPr>
              <a:t>context.setState( context.STOPPED );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UML State Machine Diagram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82880" y="2194560"/>
            <a:ext cx="8411400" cy="3747960"/>
          </a:xfrm>
          <a:prstGeom prst="rect">
            <a:avLst/>
          </a:prstGeom>
          <a:ln>
            <a:noFill/>
          </a:ln>
        </p:spPr>
      </p:pic>
      <p:sp>
        <p:nvSpPr>
          <p:cNvPr id="218" name="TextShape 2"/>
          <p:cNvSpPr txBox="1"/>
          <p:nvPr/>
        </p:nvSpPr>
        <p:spPr>
          <a:xfrm>
            <a:off x="936000" y="1584000"/>
            <a:ext cx="684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800" spc="-1" strike="noStrike">
                <a:latin typeface="Arial"/>
              </a:rPr>
              <a:t>States for course enrollment.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UML State Machine Diagram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76000" y="1371600"/>
            <a:ext cx="8033040" cy="8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Read </a:t>
            </a:r>
            <a:r>
              <a:rPr b="0" i="1" lang="en-GB" sz="2800" spc="-1" strike="noStrike">
                <a:solidFill>
                  <a:srgbClr val="000080"/>
                </a:solidFill>
                <a:latin typeface="Arial"/>
                <a:ea typeface="Arial"/>
              </a:rPr>
              <a:t>UML Distilled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, chapter 10.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Also good: </a:t>
            </a:r>
            <a:r>
              <a:rPr b="0" i="1" lang="en-GB" sz="2800" spc="-1" strike="noStrike">
                <a:solidFill>
                  <a:srgbClr val="000080"/>
                </a:solidFill>
                <a:latin typeface="Arial"/>
                <a:ea typeface="Arial"/>
              </a:rPr>
              <a:t>UML for Java Programmers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chapter 10.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Exercise: Syllable Counter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87520" y="1230480"/>
            <a:ext cx="8228880" cy="51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Count the syllables in a word.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 a heuristic, count </a:t>
            </a:r>
            <a:r>
              <a:rPr b="1" i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vowel sequences</a:t>
            </a:r>
            <a:r>
              <a:rPr b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Examples: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object = (o)bj(e)ct = 2 vowel sequences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beauty = b(eau)t(y) = 2 vowel sequences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Special cases: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l(a)y(ou)t = </a:t>
            </a:r>
            <a:r>
              <a:rPr b="0" i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treat "y" as consonant if </a:t>
            </a:r>
            <a:r>
              <a:rPr b="0" i="1" lang="en-GB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after</a:t>
            </a:r>
            <a:r>
              <a:rPr b="0" i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other vowel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l(a)the = </a:t>
            </a:r>
            <a:r>
              <a:rPr b="0" lang="en-GB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don't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count final "e" if it is a single vowel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m(o)v(ie) = 2 vowel seq.  "final e" rule doesn't apply here.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th(e) = </a:t>
            </a:r>
            <a:r>
              <a:rPr b="0" lang="en-GB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exception: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count final "e" if it is the </a:t>
            </a:r>
            <a:r>
              <a:rPr b="0" i="1" lang="en-GB" sz="24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vowel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anti-oxidant = (a)nt(i)-(o)x(i)d(a)nt   "-" is non-vowel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Example Words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731520" y="1302480"/>
            <a:ext cx="8228160" cy="51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How many vowel sequences in these words?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remarkable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selfie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county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coincidentally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she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mate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isn't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States for Syllable Counter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762120" y="1371600"/>
            <a:ext cx="7846920" cy="8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Using the above vowel counting houristic, what are the states?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consonant - last seen letter is a consonant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single_vowel - recent letter was first vowel in sequence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multi_vowel - recent letter was vowel after another vowel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hyphen - most recent char is a hyphen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nonword - the character sequence is not a word (violates some rule for word such as containing an invalid character, .e.g. a digit)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States for Syllable Counter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762120" y="1371600"/>
            <a:ext cx="7846920" cy="8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What should be the 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starting state​?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See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Arial"/>
              </a:rPr>
              <a:t>Syllable Counter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Arial"/>
              </a:rPr>
              <a:t>Lab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on for details.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2021040" y="1313280"/>
            <a:ext cx="5394960" cy="5544720"/>
          </a:xfrm>
          <a:prstGeom prst="rect">
            <a:avLst/>
          </a:prstGeom>
          <a:ln>
            <a:noFill/>
          </a:ln>
        </p:spPr>
      </p:pic>
      <p:sp>
        <p:nvSpPr>
          <p:cNvPr id="230" name="TextShape 1"/>
          <p:cNvSpPr txBox="1"/>
          <p:nvPr/>
        </p:nvSpPr>
        <p:spPr>
          <a:xfrm>
            <a:off x="974520" y="405360"/>
            <a:ext cx="701748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Exercise: Skytrain Ticket Machine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10920" y="259920"/>
            <a:ext cx="79167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Simple Example: Stopwatch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74640" y="1400040"/>
            <a:ext cx="7917120" cy="44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Stopwatch </a:t>
            </a:r>
            <a:r>
              <a:rPr b="0" i="1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behaves differently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it is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running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stopped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Skytrain Ticket Machine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31520" y="1554480"/>
            <a:ext cx="7770960" cy="25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What are the states?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What are the events?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What actions/activities does ticket machine perform?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4. Draw a UML State Machine Diagram.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0920" y="259920"/>
            <a:ext cx="79167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Identify States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74640" y="1482480"/>
            <a:ext cx="791712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Stopwatch states: 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RUNNING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 STOPPED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097280" y="3017520"/>
            <a:ext cx="210168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669280" y="2947680"/>
            <a:ext cx="210168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STOPPED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10920" y="259920"/>
            <a:ext cx="79167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Events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42960" y="1482480"/>
            <a:ext cx="791712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Events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are actions that can cause a state machine to change state.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events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cause a stopwatch to change state?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66320" y="3960000"/>
            <a:ext cx="2101680" cy="582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5852160" y="3888000"/>
            <a:ext cx="2101680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STOPPED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1920240" y="4542480"/>
            <a:ext cx="457200" cy="1235160"/>
          </a:xfrm>
          <a:custGeom>
            <a:avLst/>
            <a:gdLst/>
            <a:ahLst/>
            <a:rect l="l" t="t" r="r" b="b"/>
            <a:pathLst>
              <a:path w="1271" h="3432">
                <a:moveTo>
                  <a:pt x="1270" y="0"/>
                </a:moveTo>
                <a:cubicBezTo>
                  <a:pt x="564" y="3431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/>
          <p:cNvSpPr/>
          <p:nvPr/>
        </p:nvSpPr>
        <p:spPr>
          <a:xfrm>
            <a:off x="3160800" y="2880000"/>
            <a:ext cx="2743200" cy="1029240"/>
          </a:xfrm>
          <a:custGeom>
            <a:avLst/>
            <a:gdLst/>
            <a:ahLst/>
            <a:rect l="l" t="t" r="r" b="b"/>
            <a:pathLst>
              <a:path w="7621" h="2860">
                <a:moveTo>
                  <a:pt x="0" y="2859"/>
                </a:moveTo>
                <a:cubicBezTo>
                  <a:pt x="4233" y="0"/>
                  <a:pt x="7620" y="2859"/>
                  <a:pt x="7620" y="2859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3240000" y="4512960"/>
            <a:ext cx="2743200" cy="1029240"/>
          </a:xfrm>
          <a:custGeom>
            <a:avLst/>
            <a:gdLst/>
            <a:ahLst/>
            <a:rect l="l" t="t" r="r" b="b"/>
            <a:pathLst>
              <a:path w="7621" h="2860">
                <a:moveTo>
                  <a:pt x="7620" y="0"/>
                </a:moveTo>
                <a:cubicBezTo>
                  <a:pt x="3387" y="2859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8"/>
          <p:cNvSpPr txBox="1"/>
          <p:nvPr/>
        </p:nvSpPr>
        <p:spPr>
          <a:xfrm>
            <a:off x="4445280" y="5129280"/>
            <a:ext cx="3787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800" spc="-1" strike="noStrike">
                <a:latin typeface="Arial"/>
              </a:rPr>
              <a:t>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0" name="TextShape 9"/>
          <p:cNvSpPr txBox="1"/>
          <p:nvPr/>
        </p:nvSpPr>
        <p:spPr>
          <a:xfrm>
            <a:off x="4392000" y="2897280"/>
            <a:ext cx="3787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800" spc="-1" strike="noStrike">
                <a:latin typeface="Arial"/>
              </a:rPr>
              <a:t>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1" name="TextShape 10"/>
          <p:cNvSpPr txBox="1"/>
          <p:nvPr/>
        </p:nvSpPr>
        <p:spPr>
          <a:xfrm>
            <a:off x="1920240" y="5256000"/>
            <a:ext cx="3787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800" spc="-1" strike="noStrike">
                <a:latin typeface="Arial"/>
              </a:rPr>
              <a:t>?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10920" y="259920"/>
            <a:ext cx="79167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Events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42960" y="1482480"/>
            <a:ext cx="791712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latin typeface="Arial"/>
                <a:ea typeface="DejaVu Sans"/>
              </a:rPr>
              <a:t>Events can be </a:t>
            </a:r>
            <a:r>
              <a:rPr b="0" i="1" lang="en-GB" sz="2400" spc="-1" strike="noStrike">
                <a:latin typeface="Arial"/>
                <a:ea typeface="DejaVu Sans"/>
              </a:rPr>
              <a:t>user actions</a:t>
            </a:r>
            <a:r>
              <a:rPr b="0" lang="en-GB" sz="2400" spc="-1" strike="noStrike">
                <a:latin typeface="Arial"/>
                <a:ea typeface="DejaVu Sans"/>
              </a:rPr>
              <a:t> or other external events.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66320" y="3960000"/>
            <a:ext cx="2101680" cy="582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5852160" y="3888000"/>
            <a:ext cx="2101680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STOPPED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920240" y="4542480"/>
            <a:ext cx="457200" cy="1235160"/>
          </a:xfrm>
          <a:custGeom>
            <a:avLst/>
            <a:gdLst/>
            <a:ahLst/>
            <a:rect l="l" t="t" r="r" b="b"/>
            <a:pathLst>
              <a:path w="1271" h="3432">
                <a:moveTo>
                  <a:pt x="1270" y="0"/>
                </a:moveTo>
                <a:cubicBezTo>
                  <a:pt x="564" y="3431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3160800" y="2880000"/>
            <a:ext cx="2743200" cy="1029240"/>
          </a:xfrm>
          <a:custGeom>
            <a:avLst/>
            <a:gdLst/>
            <a:ahLst/>
            <a:rect l="l" t="t" r="r" b="b"/>
            <a:pathLst>
              <a:path w="7621" h="2860">
                <a:moveTo>
                  <a:pt x="0" y="2859"/>
                </a:moveTo>
                <a:cubicBezTo>
                  <a:pt x="4233" y="0"/>
                  <a:pt x="7620" y="2859"/>
                  <a:pt x="7620" y="2859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"/>
          <p:cNvSpPr/>
          <p:nvPr/>
        </p:nvSpPr>
        <p:spPr>
          <a:xfrm>
            <a:off x="3240000" y="4512960"/>
            <a:ext cx="2743200" cy="1029240"/>
          </a:xfrm>
          <a:custGeom>
            <a:avLst/>
            <a:gdLst/>
            <a:ahLst/>
            <a:rect l="l" t="t" r="r" b="b"/>
            <a:pathLst>
              <a:path w="7621" h="2860">
                <a:moveTo>
                  <a:pt x="7620" y="0"/>
                </a:moveTo>
                <a:cubicBezTo>
                  <a:pt x="3387" y="2859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8"/>
          <p:cNvSpPr txBox="1"/>
          <p:nvPr/>
        </p:nvSpPr>
        <p:spPr>
          <a:xfrm>
            <a:off x="3713400" y="5129280"/>
            <a:ext cx="1845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start event</a:t>
            </a:r>
            <a:endParaRPr b="0" i="1" lang="en-GB" sz="28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160" name="TextShape 9"/>
          <p:cNvSpPr txBox="1"/>
          <p:nvPr/>
        </p:nvSpPr>
        <p:spPr>
          <a:xfrm>
            <a:off x="3669840" y="2897280"/>
            <a:ext cx="1825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stop event</a:t>
            </a:r>
            <a:endParaRPr b="0" i="1" lang="en-GB" sz="28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161" name="TextShape 10"/>
          <p:cNvSpPr txBox="1"/>
          <p:nvPr/>
        </p:nvSpPr>
        <p:spPr>
          <a:xfrm>
            <a:off x="1188360" y="5256000"/>
            <a:ext cx="1845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start event</a:t>
            </a:r>
            <a:br/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(no effect)</a:t>
            </a:r>
            <a:endParaRPr b="0" i="1" lang="en-GB" sz="2800" spc="-1" strike="noStrike">
              <a:solidFill>
                <a:srgbClr val="00008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10920" y="259920"/>
            <a:ext cx="79167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Actions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42960" y="1482480"/>
            <a:ext cx="791712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The stopwatch performs an </a:t>
            </a:r>
            <a:r>
              <a:rPr b="0" i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action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in response to an event.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latin typeface="Arial"/>
                <a:ea typeface="DejaVu Sans"/>
              </a:rPr>
              <a:t>As shown here, some events cause it to change state.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066320" y="3960000"/>
            <a:ext cx="2101680" cy="582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5852160" y="3888000"/>
            <a:ext cx="2101680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STOPPED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920240" y="4542480"/>
            <a:ext cx="457200" cy="1235160"/>
          </a:xfrm>
          <a:custGeom>
            <a:avLst/>
            <a:gdLst/>
            <a:ahLst/>
            <a:rect l="l" t="t" r="r" b="b"/>
            <a:pathLst>
              <a:path w="1271" h="3432">
                <a:moveTo>
                  <a:pt x="1270" y="0"/>
                </a:moveTo>
                <a:cubicBezTo>
                  <a:pt x="564" y="3431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"/>
          <p:cNvSpPr/>
          <p:nvPr/>
        </p:nvSpPr>
        <p:spPr>
          <a:xfrm>
            <a:off x="3160800" y="2880000"/>
            <a:ext cx="2743200" cy="1029240"/>
          </a:xfrm>
          <a:custGeom>
            <a:avLst/>
            <a:gdLst/>
            <a:ahLst/>
            <a:rect l="l" t="t" r="r" b="b"/>
            <a:pathLst>
              <a:path w="7621" h="2860">
                <a:moveTo>
                  <a:pt x="0" y="2859"/>
                </a:moveTo>
                <a:cubicBezTo>
                  <a:pt x="4233" y="0"/>
                  <a:pt x="7620" y="2859"/>
                  <a:pt x="7620" y="2859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7"/>
          <p:cNvSpPr/>
          <p:nvPr/>
        </p:nvSpPr>
        <p:spPr>
          <a:xfrm>
            <a:off x="3240000" y="4512960"/>
            <a:ext cx="2743200" cy="1029240"/>
          </a:xfrm>
          <a:custGeom>
            <a:avLst/>
            <a:gdLst/>
            <a:ahLst/>
            <a:rect l="l" t="t" r="r" b="b"/>
            <a:pathLst>
              <a:path w="7621" h="2860">
                <a:moveTo>
                  <a:pt x="7620" y="0"/>
                </a:moveTo>
                <a:cubicBezTo>
                  <a:pt x="3387" y="2859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8"/>
          <p:cNvSpPr txBox="1"/>
          <p:nvPr/>
        </p:nvSpPr>
        <p:spPr>
          <a:xfrm>
            <a:off x="3713400" y="5129280"/>
            <a:ext cx="1845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start event</a:t>
            </a:r>
            <a:endParaRPr b="0" i="1" lang="en-GB" sz="28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3669840" y="2897280"/>
            <a:ext cx="1825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stop event</a:t>
            </a:r>
            <a:endParaRPr b="0" i="1" lang="en-GB" sz="28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171" name="TextShape 10"/>
          <p:cNvSpPr txBox="1"/>
          <p:nvPr/>
        </p:nvSpPr>
        <p:spPr>
          <a:xfrm>
            <a:off x="1188360" y="5256000"/>
            <a:ext cx="1845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start event</a:t>
            </a:r>
            <a:br/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(no effect)</a:t>
            </a:r>
            <a:endParaRPr b="0" i="1" lang="en-GB" sz="2800" spc="-1" strike="noStrike">
              <a:solidFill>
                <a:srgbClr val="00008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0920" y="259920"/>
            <a:ext cx="79167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More Actions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4640" y="1482480"/>
            <a:ext cx="791712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The stopwatch performs an </a:t>
            </a:r>
            <a:r>
              <a:rPr b="0" i="1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action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whenever it enters a new state.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65760" y="3017520"/>
            <a:ext cx="2833200" cy="18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entry/ </a:t>
            </a:r>
            <a:r>
              <a:rPr b="0" lang="en-GB" sz="2800" spc="-1" strike="noStrike">
                <a:solidFill>
                  <a:srgbClr val="000080"/>
                </a:solidFill>
                <a:latin typeface="Arial"/>
                <a:ea typeface="DejaVu Sans"/>
              </a:rPr>
              <a:t>start timer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5669280" y="2947680"/>
            <a:ext cx="3016080" cy="18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STOPPED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entry/ </a:t>
            </a:r>
            <a:r>
              <a:rPr b="0" lang="en-GB" sz="2800" spc="-1" strike="noStrike">
                <a:solidFill>
                  <a:srgbClr val="000080"/>
                </a:solidFill>
                <a:latin typeface="Arial"/>
                <a:ea typeface="DejaVu Sans"/>
              </a:rPr>
              <a:t>stop timer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854800" y="2262960"/>
            <a:ext cx="3363120" cy="1029240"/>
          </a:xfrm>
          <a:custGeom>
            <a:avLst/>
            <a:gdLst/>
            <a:ahLst/>
            <a:rect l="l" t="t" r="r" b="b"/>
            <a:pathLst>
              <a:path w="9343" h="2860">
                <a:moveTo>
                  <a:pt x="0" y="2859"/>
                </a:moveTo>
                <a:cubicBezTo>
                  <a:pt x="5190" y="0"/>
                  <a:pt x="9342" y="2859"/>
                  <a:pt x="9342" y="2859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2743200" y="3690360"/>
            <a:ext cx="3363120" cy="1029240"/>
          </a:xfrm>
          <a:custGeom>
            <a:avLst/>
            <a:gdLst/>
            <a:ahLst/>
            <a:rect l="l" t="t" r="r" b="b"/>
            <a:pathLst>
              <a:path w="9343" h="2860">
                <a:moveTo>
                  <a:pt x="9342" y="0"/>
                </a:moveTo>
                <a:cubicBezTo>
                  <a:pt x="4152" y="2859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10920" y="259920"/>
            <a:ext cx="79167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Activities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77520" y="1391760"/>
            <a:ext cx="7917120" cy="44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activity is something that lasts for some time.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GB" sz="2400" spc="-1" strike="noStrike">
                <a:solidFill>
                  <a:srgbClr val="000080"/>
                </a:solidFill>
                <a:latin typeface="Arial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action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is (nearly)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DejaVu Sans"/>
              </a:rPr>
              <a:t> instantaneous.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the StopWatch UI, "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 display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is an activity.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2020-05-02T11:24:00Z</dcterms:modified>
  <cp:revision>5</cp:revision>
  <dc:subject/>
  <dc:title>State Machine</dc:title>
</cp:coreProperties>
</file>