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04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EBC3-239C-1F42-BE35-50DE2A979EEA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0AC-D53C-8744-97BD-E114E69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5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EBC3-239C-1F42-BE35-50DE2A979EEA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0AC-D53C-8744-97BD-E114E69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EBC3-239C-1F42-BE35-50DE2A979EEA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0AC-D53C-8744-97BD-E114E69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2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EBC3-239C-1F42-BE35-50DE2A979EEA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0AC-D53C-8744-97BD-E114E69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7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EBC3-239C-1F42-BE35-50DE2A979EEA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0AC-D53C-8744-97BD-E114E69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9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EBC3-239C-1F42-BE35-50DE2A979EEA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0AC-D53C-8744-97BD-E114E69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0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EBC3-239C-1F42-BE35-50DE2A979EEA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0AC-D53C-8744-97BD-E114E69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4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EBC3-239C-1F42-BE35-50DE2A979EEA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0AC-D53C-8744-97BD-E114E69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5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EBC3-239C-1F42-BE35-50DE2A979EEA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0AC-D53C-8744-97BD-E114E69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2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EBC3-239C-1F42-BE35-50DE2A979EEA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0AC-D53C-8744-97BD-E114E69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4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EBC3-239C-1F42-BE35-50DE2A979EEA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0AC-D53C-8744-97BD-E114E69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9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EBC3-239C-1F42-BE35-50DE2A979EEA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30AC-D53C-8744-97BD-E114E69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2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</a:p>
          <a:p>
            <a:r>
              <a:rPr lang="en-US" dirty="0" smtClean="0"/>
              <a:t>CS </a:t>
            </a:r>
            <a:r>
              <a:rPr lang="en-US" dirty="0" smtClean="0"/>
              <a:t>561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736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Creating a method for a class</a:t>
            </a:r>
          </a:p>
          <a:p>
            <a:pPr lvl="1"/>
            <a:r>
              <a:rPr lang="en-US" dirty="0" smtClean="0"/>
              <a:t>Another class already has that operation</a:t>
            </a:r>
          </a:p>
          <a:p>
            <a:pPr lvl="1"/>
            <a:r>
              <a:rPr lang="en-US" dirty="0" smtClean="0"/>
              <a:t>Inheritance should not be used because the “is-a” rule does not apply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Effectively make use of a method existing in another class</a:t>
            </a:r>
          </a:p>
          <a:p>
            <a:r>
              <a:rPr lang="en-US" dirty="0" smtClean="0"/>
              <a:t>Forces</a:t>
            </a:r>
          </a:p>
          <a:p>
            <a:pPr lvl="1"/>
            <a:r>
              <a:rPr lang="en-US" dirty="0" smtClean="0"/>
              <a:t>Development costs should be minimized by reusing methods from other classes</a:t>
            </a:r>
          </a:p>
          <a:p>
            <a:pPr lvl="1"/>
            <a:r>
              <a:rPr lang="en-US" dirty="0" smtClean="0"/>
              <a:t>Ensure work is completed by an appropriate class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9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Create a &lt;&lt;Delegator&gt;&gt; class that calls a method in an associated &lt;&lt;Delegate&gt;&gt; class</a:t>
            </a:r>
          </a:p>
          <a:p>
            <a:pPr lvl="1"/>
            <a:r>
              <a:rPr lang="en-US" dirty="0" smtClean="0"/>
              <a:t>Typically an association already exists between the &lt;&lt;Delegator&gt;&gt; and the &lt;&lt;Delegate&gt;&gt;</a:t>
            </a:r>
          </a:p>
          <a:p>
            <a:pPr lvl="1"/>
            <a:r>
              <a:rPr lang="en-US" dirty="0" smtClean="0"/>
              <a:t>Sometimes such an association is created if it reduces system complexity</a:t>
            </a:r>
          </a:p>
          <a:p>
            <a:pPr lvl="1"/>
            <a:r>
              <a:rPr lang="en-US" dirty="0" smtClean="0"/>
              <a:t>Delegation could be viewed as a form of selective inheritance</a:t>
            </a:r>
          </a:p>
          <a:p>
            <a:pPr lvl="1"/>
            <a:r>
              <a:rPr lang="en-US" dirty="0" smtClean="0"/>
              <a:t>Some languages like C# support delegates using a 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2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Delegation</a:t>
            </a:r>
            <a:endParaRPr lang="en-US" dirty="0"/>
          </a:p>
        </p:txBody>
      </p:sp>
      <p:pic>
        <p:nvPicPr>
          <p:cNvPr id="4" name="Picture 15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7469" y="1889066"/>
            <a:ext cx="7010400" cy="386715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924110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Delegation</a:t>
            </a:r>
            <a:endParaRPr lang="en-US" dirty="0"/>
          </a:p>
        </p:txBody>
      </p:sp>
      <p:pic>
        <p:nvPicPr>
          <p:cNvPr id="4" name="Picture 6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8632" y="2443163"/>
            <a:ext cx="7543800" cy="2655887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96643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Anti-patterns</a:t>
            </a:r>
          </a:p>
          <a:p>
            <a:pPr lvl="1"/>
            <a:r>
              <a:rPr lang="en-US" dirty="0" smtClean="0"/>
              <a:t>Common to inherit method to be reused instead of delegating it</a:t>
            </a:r>
            <a:endParaRPr lang="en-US" dirty="0"/>
          </a:p>
          <a:p>
            <a:pPr lvl="1"/>
            <a:r>
              <a:rPr lang="en-US" dirty="0" smtClean="0"/>
              <a:t>Should avoid duplicating code unless necessary</a:t>
            </a:r>
            <a:endParaRPr lang="en-US" dirty="0"/>
          </a:p>
          <a:p>
            <a:pPr lvl="1"/>
            <a:r>
              <a:rPr lang="en-US" dirty="0" smtClean="0"/>
              <a:t>Should avoid directly accessing code within the delegate class that is outside of the delegated method </a:t>
            </a:r>
          </a:p>
        </p:txBody>
      </p:sp>
    </p:spTree>
    <p:extLst>
      <p:ext uri="{BB962C8B-B14F-4D97-AF65-F5344CB8AC3E}">
        <p14:creationId xmlns:p14="http://schemas.microsoft.com/office/powerpoint/2010/main" val="3273202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Incorporate an existing class into an inheritance hierarchy</a:t>
            </a:r>
          </a:p>
          <a:p>
            <a:pPr lvl="1"/>
            <a:r>
              <a:rPr lang="en-US" dirty="0" smtClean="0"/>
              <a:t>Methods may have different names and class may be part of its own inheritance hierarchy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How to use polymorphism when reusing a class with the same functionality but a different signature</a:t>
            </a:r>
            <a:endParaRPr lang="en-US" dirty="0"/>
          </a:p>
          <a:p>
            <a:r>
              <a:rPr lang="en-US" dirty="0" smtClean="0"/>
              <a:t>Forces</a:t>
            </a:r>
          </a:p>
          <a:p>
            <a:pPr lvl="1"/>
            <a:r>
              <a:rPr lang="en-US" dirty="0" smtClean="0"/>
              <a:t>Assume multiple inheritance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697463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83"/>
            <a:ext cx="8229600" cy="1143000"/>
          </a:xfrm>
        </p:spPr>
        <p:txBody>
          <a:bodyPr/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3249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Solution</a:t>
            </a:r>
          </a:p>
          <a:p>
            <a:pPr lvl="1"/>
            <a:r>
              <a:rPr lang="en-US" sz="2200" dirty="0" smtClean="0"/>
              <a:t>Create an &lt;&lt;Adapter&gt;&gt; class that connects via association to an &lt;&lt;</a:t>
            </a:r>
            <a:r>
              <a:rPr lang="en-US" sz="2200" dirty="0" err="1" smtClean="0"/>
              <a:t>Adaptee</a:t>
            </a:r>
            <a:r>
              <a:rPr lang="en-US" sz="2200" dirty="0" smtClean="0"/>
              <a:t>&gt;&gt;</a:t>
            </a:r>
            <a:endParaRPr lang="en-US" sz="2200" dirty="0"/>
          </a:p>
          <a:p>
            <a:pPr lvl="1"/>
            <a:r>
              <a:rPr lang="en-US" sz="2200" dirty="0" smtClean="0"/>
              <a:t>The methods of &lt;&lt;Adapter&gt;&gt; delegate to those of the &lt;&lt;</a:t>
            </a:r>
            <a:r>
              <a:rPr lang="en-US" sz="2200" dirty="0" err="1" smtClean="0"/>
              <a:t>Adaptee</a:t>
            </a:r>
            <a:r>
              <a:rPr lang="en-US" sz="2200" dirty="0" smtClean="0"/>
              <a:t>&gt;&gt;</a:t>
            </a:r>
          </a:p>
          <a:p>
            <a:pPr lvl="1"/>
            <a:r>
              <a:rPr lang="en-US" sz="2200" dirty="0" smtClean="0"/>
              <a:t>Sometimes called a wrapper class</a:t>
            </a:r>
          </a:p>
        </p:txBody>
      </p:sp>
      <p:pic>
        <p:nvPicPr>
          <p:cNvPr id="4" name="Picture 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3391159"/>
            <a:ext cx="6096000" cy="298767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42330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pic>
        <p:nvPicPr>
          <p:cNvPr id="4" name="Picture 4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905000"/>
            <a:ext cx="6629400" cy="317817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80852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</a:t>
            </a:r>
            <a:r>
              <a:rPr lang="en-GB" dirty="0" err="1" smtClean="0">
                <a:cs typeface="Times" charset="0"/>
              </a:rPr>
              <a:t>ç</a:t>
            </a:r>
            <a:r>
              <a:rPr lang="en-US" dirty="0" err="1" smtClean="0"/>
              <a:t>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Need to manipulate many different classes in many packages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Simplify the programmer’s view of these packages</a:t>
            </a:r>
          </a:p>
          <a:p>
            <a:r>
              <a:rPr lang="en-US" dirty="0" smtClean="0"/>
              <a:t>Forces</a:t>
            </a:r>
          </a:p>
          <a:p>
            <a:pPr lvl="1"/>
            <a:r>
              <a:rPr lang="en-US" dirty="0" smtClean="0"/>
              <a:t>Often hard to understand and use an entire subsystem</a:t>
            </a:r>
          </a:p>
          <a:p>
            <a:pPr lvl="1"/>
            <a:r>
              <a:rPr lang="en-US" dirty="0" smtClean="0"/>
              <a:t>Modifications made to the package would necessitate a complete review of its subsystems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98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201"/>
            <a:ext cx="8229600" cy="1143000"/>
          </a:xfrm>
        </p:spPr>
        <p:txBody>
          <a:bodyPr/>
          <a:lstStyle/>
          <a:p>
            <a:r>
              <a:rPr lang="en-US" dirty="0" err="1"/>
              <a:t>Fa</a:t>
            </a:r>
            <a:r>
              <a:rPr lang="en-GB" dirty="0" err="1">
                <a:cs typeface="Times" charset="0"/>
              </a:rPr>
              <a:t>ç</a:t>
            </a:r>
            <a:r>
              <a:rPr lang="en-US" dirty="0" err="1"/>
              <a:t>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392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Solution</a:t>
            </a:r>
          </a:p>
          <a:p>
            <a:pPr lvl="1"/>
            <a:r>
              <a:rPr lang="en-US" sz="1800" dirty="0" smtClean="0"/>
              <a:t>Use a &lt;&lt;</a:t>
            </a:r>
            <a:r>
              <a:rPr lang="en-US" sz="1800" dirty="0" err="1" smtClean="0"/>
              <a:t>Fa</a:t>
            </a:r>
            <a:r>
              <a:rPr lang="en-GB" sz="1800" dirty="0" err="1" smtClean="0">
                <a:cs typeface="Times" charset="0"/>
              </a:rPr>
              <a:t>ç</a:t>
            </a:r>
            <a:r>
              <a:rPr lang="en-US" sz="1800" dirty="0" err="1" smtClean="0"/>
              <a:t>ade</a:t>
            </a:r>
            <a:r>
              <a:rPr lang="en-US" sz="1800" dirty="0" smtClean="0"/>
              <a:t>&gt;&gt; class to simplify use of the package(s)</a:t>
            </a:r>
          </a:p>
          <a:p>
            <a:pPr lvl="1"/>
            <a:r>
              <a:rPr lang="en-US" sz="1800" dirty="0" smtClean="0"/>
              <a:t>Create a simplified set of public methods to interact with the package(s)</a:t>
            </a:r>
          </a:p>
          <a:p>
            <a:pPr lvl="1"/>
            <a:r>
              <a:rPr lang="en-US" sz="1800" dirty="0" smtClean="0"/>
              <a:t>Changes should only need to be made </a:t>
            </a:r>
            <a:r>
              <a:rPr lang="en-US" sz="1800" dirty="0"/>
              <a:t>to the &lt;&lt;</a:t>
            </a:r>
            <a:r>
              <a:rPr lang="en-US" sz="1800" dirty="0" err="1" smtClean="0"/>
              <a:t>Fa</a:t>
            </a:r>
            <a:r>
              <a:rPr lang="en-GB" sz="1800" dirty="0" err="1" smtClean="0">
                <a:cs typeface="Times" charset="0"/>
              </a:rPr>
              <a:t>ç</a:t>
            </a:r>
            <a:r>
              <a:rPr lang="en-US" sz="1800" dirty="0" err="1" smtClean="0"/>
              <a:t>ade</a:t>
            </a:r>
            <a:r>
              <a:rPr lang="en-US" sz="1800" dirty="0" smtClean="0"/>
              <a:t>&gt;&gt; rather than the package(s)</a:t>
            </a:r>
            <a:endParaRPr lang="en-US" sz="1800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2705389"/>
            <a:ext cx="6400800" cy="404177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06360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</a:t>
            </a:r>
            <a:r>
              <a:rPr lang="en-US" smtClean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design patterns</a:t>
            </a:r>
          </a:p>
          <a:p>
            <a:r>
              <a:rPr lang="en-US" dirty="0" smtClean="0"/>
              <a:t>Abstraction-Occurrence</a:t>
            </a:r>
          </a:p>
          <a:p>
            <a:r>
              <a:rPr lang="en-US" dirty="0" smtClean="0"/>
              <a:t>General Hierarchy</a:t>
            </a:r>
          </a:p>
          <a:p>
            <a:r>
              <a:rPr lang="en-US" dirty="0" smtClean="0"/>
              <a:t>Player-Role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18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Immutable object has a state that never changes after creation – e.g. a Java String</a:t>
            </a:r>
          </a:p>
          <a:p>
            <a:pPr lvl="1"/>
            <a:r>
              <a:rPr lang="en-US" dirty="0" smtClean="0"/>
              <a:t>Content can be trusted to not change unexpectedly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How to create a class with immutable instances</a:t>
            </a:r>
          </a:p>
          <a:p>
            <a:r>
              <a:rPr lang="en-US" dirty="0" smtClean="0"/>
              <a:t>Forces</a:t>
            </a:r>
          </a:p>
          <a:p>
            <a:pPr lvl="1"/>
            <a:r>
              <a:rPr lang="en-US" dirty="0" smtClean="0"/>
              <a:t>Immutability must be enforced</a:t>
            </a:r>
          </a:p>
          <a:p>
            <a:pPr lvl="1"/>
            <a:r>
              <a:rPr lang="en-US" dirty="0" smtClean="0"/>
              <a:t>Don’t allow loopholes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Only allow instance variables to be modified within the constructor</a:t>
            </a:r>
          </a:p>
          <a:p>
            <a:pPr lvl="1"/>
            <a:r>
              <a:rPr lang="en-US" dirty="0" smtClean="0"/>
              <a:t>Instance methods should have no side effects</a:t>
            </a:r>
          </a:p>
          <a:p>
            <a:pPr lvl="1"/>
            <a:r>
              <a:rPr lang="en-US" dirty="0" smtClean="0"/>
              <a:t>Instead of using side effects to modify instance variables, instance methods should create a new instance of the class and return a new object with new values containing the results of the side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98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Read-Only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Create a privileged class that may modify attributes of objects that are otherwise immutable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How to create a situation where some classes see another as read-only</a:t>
            </a:r>
          </a:p>
          <a:p>
            <a:r>
              <a:rPr lang="en-US" dirty="0" smtClean="0"/>
              <a:t>Forces</a:t>
            </a:r>
          </a:p>
          <a:p>
            <a:pPr lvl="1"/>
            <a:r>
              <a:rPr lang="en-US" dirty="0" smtClean="0"/>
              <a:t>Java allows access control by public, private, and protected keywords, but public access still allows read and write access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Create a &lt;&lt;Mutable&gt;&gt; class that you may pass instances of to methods that are allowed to make changes</a:t>
            </a:r>
          </a:p>
          <a:p>
            <a:pPr lvl="1"/>
            <a:r>
              <a:rPr lang="en-US" dirty="0" smtClean="0"/>
              <a:t>Allow associations to unprivileged classes only through a &lt;&lt;</a:t>
            </a:r>
            <a:r>
              <a:rPr lang="en-US" dirty="0" err="1" smtClean="0"/>
              <a:t>ReadOnlyInterface</a:t>
            </a:r>
            <a:r>
              <a:rPr lang="en-US" dirty="0" smtClean="0"/>
              <a:t>&gt;&gt;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01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Read-Only Interface</a:t>
            </a:r>
            <a:endParaRPr lang="en-US" dirty="0"/>
          </a:p>
        </p:txBody>
      </p:sp>
      <p:pic>
        <p:nvPicPr>
          <p:cNvPr id="4" name="Picture 12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938338"/>
            <a:ext cx="6553200" cy="4157662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521087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Read-Only Interface</a:t>
            </a:r>
            <a:endParaRPr lang="en-US" dirty="0"/>
          </a:p>
        </p:txBody>
      </p:sp>
      <p:pic>
        <p:nvPicPr>
          <p:cNvPr id="4" name="Picture 4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5200" y="1620403"/>
            <a:ext cx="2047875" cy="454342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269887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Sometimes it is time consuming or complicated to create instances of a class that has lots of data (a heavyweight class)</a:t>
            </a:r>
          </a:p>
          <a:p>
            <a:pPr lvl="1"/>
            <a:r>
              <a:rPr lang="en-US" dirty="0" smtClean="0"/>
              <a:t>Could cost CPU time, memory usage, etc.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Reduce the need to create instances of such classes</a:t>
            </a:r>
          </a:p>
          <a:p>
            <a:r>
              <a:rPr lang="en-US" dirty="0" smtClean="0"/>
              <a:t>Forces</a:t>
            </a:r>
          </a:p>
          <a:p>
            <a:pPr lvl="1"/>
            <a:r>
              <a:rPr lang="en-US" dirty="0" smtClean="0"/>
              <a:t>Want availability of such heavyweight objects without the cost</a:t>
            </a:r>
          </a:p>
          <a:p>
            <a:pPr lvl="1"/>
            <a:r>
              <a:rPr lang="en-US" dirty="0" smtClean="0"/>
              <a:t>Persistence of these objects from run to run is key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Create a simpler version of the &lt;&lt;</a:t>
            </a:r>
            <a:r>
              <a:rPr lang="en-US" dirty="0" err="1" smtClean="0"/>
              <a:t>HeavyWeight</a:t>
            </a:r>
            <a:r>
              <a:rPr lang="en-US" dirty="0" smtClean="0"/>
              <a:t>&gt;&gt; class called a &lt;&lt;Proxy&gt;&gt;</a:t>
            </a:r>
          </a:p>
          <a:p>
            <a:pPr lvl="1"/>
            <a:r>
              <a:rPr lang="en-US" dirty="0" smtClean="0"/>
              <a:t>The &lt;&lt;Proxy&gt;&gt; has the same interface as the &lt;&lt;</a:t>
            </a:r>
            <a:r>
              <a:rPr lang="en-US" dirty="0" err="1" smtClean="0"/>
              <a:t>HeavyWeight</a:t>
            </a:r>
            <a:r>
              <a:rPr lang="en-US" dirty="0" smtClean="0"/>
              <a:t>&gt;&gt;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66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pic>
        <p:nvPicPr>
          <p:cNvPr id="4" name="Picture 18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1269" y="1981200"/>
            <a:ext cx="7010400" cy="249872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222981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pic>
        <p:nvPicPr>
          <p:cNvPr id="4" name="Picture 141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0041" y="1417638"/>
            <a:ext cx="5334000" cy="2114550"/>
          </a:xfrm>
          <a:prstGeom prst="rect">
            <a:avLst/>
          </a:prstGeom>
          <a:noFill/>
          <a:ln/>
        </p:spPr>
      </p:pic>
      <p:pic>
        <p:nvPicPr>
          <p:cNvPr id="5" name="Picture 14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00178" y="3733800"/>
            <a:ext cx="4343400" cy="221297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4068037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Have reusable framework that creates objects but created objects depend upon the application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Allow programmer to add an &lt;&lt;</a:t>
            </a:r>
            <a:r>
              <a:rPr lang="en-US" dirty="0" err="1" smtClean="0"/>
              <a:t>ApplSpecificClass</a:t>
            </a:r>
            <a:r>
              <a:rPr lang="en-US" dirty="0" smtClean="0"/>
              <a:t>&gt;&gt; into the framework</a:t>
            </a:r>
          </a:p>
          <a:p>
            <a:pPr lvl="1"/>
            <a:r>
              <a:rPr lang="en-US" dirty="0" smtClean="0"/>
              <a:t>Allow framework to instantiate this class without modifying the framework</a:t>
            </a:r>
          </a:p>
          <a:p>
            <a:r>
              <a:rPr lang="en-US" dirty="0" smtClean="0"/>
              <a:t>Forces</a:t>
            </a:r>
          </a:p>
          <a:p>
            <a:pPr lvl="1"/>
            <a:r>
              <a:rPr lang="en-US" dirty="0" smtClean="0"/>
              <a:t>Want framework benefits and flexibility of having the framework to create and work with application-specific classes that the framework does not yet know about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Framework delegates creation of instances of &lt;&lt;</a:t>
            </a:r>
            <a:r>
              <a:rPr lang="en-US" dirty="0" err="1" smtClean="0"/>
              <a:t>ApplSpecificClass</a:t>
            </a:r>
            <a:r>
              <a:rPr lang="en-US" dirty="0" smtClean="0"/>
              <a:t>&gt;&gt; to a specialized class &lt;&lt;</a:t>
            </a:r>
            <a:r>
              <a:rPr lang="en-US" dirty="0" err="1" smtClean="0"/>
              <a:t>ApplSpecificFactory</a:t>
            </a:r>
            <a:r>
              <a:rPr lang="en-US" dirty="0" smtClean="0"/>
              <a:t>&gt;&gt;</a:t>
            </a:r>
          </a:p>
          <a:p>
            <a:pPr lvl="1"/>
            <a:r>
              <a:rPr lang="en-US" dirty="0" smtClean="0"/>
              <a:t>&lt;&lt;</a:t>
            </a:r>
            <a:r>
              <a:rPr lang="en-US" dirty="0" err="1" smtClean="0"/>
              <a:t>ApplSpecificFactory</a:t>
            </a:r>
            <a:r>
              <a:rPr lang="en-US" dirty="0" smtClean="0"/>
              <a:t>&gt;&gt; implements a generic &lt;&lt;Factory&gt;&gt; interface that is predefined within the framework</a:t>
            </a:r>
          </a:p>
          <a:p>
            <a:pPr lvl="1"/>
            <a:r>
              <a:rPr lang="en-US" dirty="0" smtClean="0"/>
              <a:t>&lt;&lt;Factory&gt;&gt; contains an abstract method called </a:t>
            </a:r>
            <a:r>
              <a:rPr lang="en-US" dirty="0" err="1" smtClean="0"/>
              <a:t>createInstance</a:t>
            </a:r>
            <a:r>
              <a:rPr lang="en-US" dirty="0" smtClean="0"/>
              <a:t> that is implemented by &lt;&lt;</a:t>
            </a:r>
            <a:r>
              <a:rPr lang="en-US" dirty="0" err="1" smtClean="0"/>
              <a:t>ApplSpecificFactory</a:t>
            </a:r>
            <a:r>
              <a:rPr lang="en-US" dirty="0" smtClean="0"/>
              <a:t>&gt;&gt;</a:t>
            </a:r>
          </a:p>
          <a:p>
            <a:pPr lvl="1"/>
            <a:r>
              <a:rPr lang="en-US" dirty="0" smtClean="0"/>
              <a:t>A &lt;&lt;</a:t>
            </a:r>
            <a:r>
              <a:rPr lang="en-US" dirty="0" err="1" smtClean="0"/>
              <a:t>CreationRequester</a:t>
            </a:r>
            <a:r>
              <a:rPr lang="en-US" dirty="0" smtClean="0"/>
              <a:t>&gt;&gt; declares a method to create a &lt;&lt;Factory&gt;&gt; of &lt;&lt;</a:t>
            </a:r>
            <a:r>
              <a:rPr lang="en-US" dirty="0" err="1" smtClean="0"/>
              <a:t>GenericClass</a:t>
            </a:r>
            <a:r>
              <a:rPr lang="en-US" dirty="0" smtClean="0"/>
              <a:t>&gt;&gt; which can be carried out with an &lt;&lt;</a:t>
            </a:r>
            <a:r>
              <a:rPr lang="en-US" dirty="0" err="1" smtClean="0"/>
              <a:t>ApplSpecificFactory</a:t>
            </a:r>
            <a:r>
              <a:rPr lang="en-US" dirty="0" smtClean="0"/>
              <a:t>&gt;&gt; and an &lt;&lt;</a:t>
            </a:r>
            <a:r>
              <a:rPr lang="en-US" dirty="0" err="1" smtClean="0"/>
              <a:t>ApplSpecificClass</a:t>
            </a:r>
            <a:r>
              <a:rPr lang="en-US" dirty="0" smtClean="0"/>
              <a:t>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61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2085975"/>
            <a:ext cx="494347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96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043113"/>
            <a:ext cx="5110162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7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Singleton pattern</a:t>
            </a:r>
          </a:p>
          <a:p>
            <a:r>
              <a:rPr lang="en-US" dirty="0" smtClean="0"/>
              <a:t>Observer pattern</a:t>
            </a:r>
          </a:p>
          <a:p>
            <a:r>
              <a:rPr lang="en-US" dirty="0" smtClean="0"/>
              <a:t>Delegation pattern</a:t>
            </a:r>
          </a:p>
          <a:p>
            <a:r>
              <a:rPr lang="en-US" dirty="0" smtClean="0"/>
              <a:t>Adapter pattern</a:t>
            </a:r>
          </a:p>
          <a:p>
            <a:r>
              <a:rPr lang="en-US" dirty="0" smtClean="0"/>
              <a:t>Façade pattern</a:t>
            </a:r>
          </a:p>
          <a:p>
            <a:r>
              <a:rPr lang="en-US" dirty="0" smtClean="0"/>
              <a:t>Immutable pattern</a:t>
            </a:r>
          </a:p>
          <a:p>
            <a:r>
              <a:rPr lang="en-US" dirty="0" smtClean="0"/>
              <a:t>Read-Only Interface pattern</a:t>
            </a:r>
          </a:p>
          <a:p>
            <a:r>
              <a:rPr lang="en-US" dirty="0" smtClean="0"/>
              <a:t>Factory pattern</a:t>
            </a:r>
          </a:p>
        </p:txBody>
      </p:sp>
    </p:spTree>
    <p:extLst>
      <p:ext uri="{BB962C8B-B14F-4D97-AF65-F5344CB8AC3E}">
        <p14:creationId xmlns:p14="http://schemas.microsoft.com/office/powerpoint/2010/main" val="355608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Common to want only one instance of a class</a:t>
            </a:r>
          </a:p>
          <a:p>
            <a:pPr lvl="1"/>
            <a:r>
              <a:rPr lang="en-US" dirty="0" smtClean="0"/>
              <a:t>Referred to as a singleton</a:t>
            </a:r>
          </a:p>
          <a:p>
            <a:pPr lvl="1"/>
            <a:r>
              <a:rPr lang="en-US" dirty="0" smtClean="0"/>
              <a:t>E.g. a Company or University class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How to ensure only one instance</a:t>
            </a:r>
          </a:p>
          <a:p>
            <a:r>
              <a:rPr lang="en-US" dirty="0" smtClean="0"/>
              <a:t>Forces</a:t>
            </a:r>
          </a:p>
          <a:p>
            <a:pPr lvl="1"/>
            <a:r>
              <a:rPr lang="en-US" dirty="0" smtClean="0"/>
              <a:t>Public constructor will not guarantee only one instance</a:t>
            </a:r>
          </a:p>
          <a:p>
            <a:pPr lvl="1"/>
            <a:r>
              <a:rPr lang="en-US" dirty="0" smtClean="0"/>
              <a:t>Constructor must be accessible to all classes that need it, though.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7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217"/>
            <a:ext cx="8229600" cy="1143000"/>
          </a:xfrm>
        </p:spPr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6905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Solution</a:t>
            </a:r>
          </a:p>
          <a:p>
            <a:pPr lvl="1"/>
            <a:r>
              <a:rPr lang="en-US" sz="2000" dirty="0" smtClean="0"/>
              <a:t>Use a private class variable for one (the) instance of the class</a:t>
            </a:r>
          </a:p>
          <a:p>
            <a:pPr lvl="1"/>
            <a:r>
              <a:rPr lang="en-US" sz="2000" dirty="0" smtClean="0"/>
              <a:t>Use a public static class method runs the constructor only on its first call, and make the constructor private</a:t>
            </a:r>
          </a:p>
          <a:p>
            <a:endParaRPr lang="en-US" sz="2000" dirty="0"/>
          </a:p>
        </p:txBody>
      </p:sp>
      <p:pic>
        <p:nvPicPr>
          <p:cNvPr id="4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2728230"/>
            <a:ext cx="6324600" cy="374967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69168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Two way associations make code for pairs of classes inseparable</a:t>
            </a:r>
          </a:p>
          <a:p>
            <a:pPr lvl="1"/>
            <a:r>
              <a:rPr lang="en-US" dirty="0" smtClean="0"/>
              <a:t>Need both classes for reuse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How to reduce interconnection between classes</a:t>
            </a:r>
          </a:p>
          <a:p>
            <a:pPr lvl="1"/>
            <a:r>
              <a:rPr lang="en-US" dirty="0" smtClean="0"/>
              <a:t>How to ensure communication with other objects without knowing what class they belong to</a:t>
            </a:r>
          </a:p>
          <a:p>
            <a:r>
              <a:rPr lang="en-US" dirty="0" smtClean="0"/>
              <a:t>Forces</a:t>
            </a:r>
          </a:p>
          <a:p>
            <a:pPr lvl="1"/>
            <a:r>
              <a:rPr lang="en-US" dirty="0" smtClean="0"/>
              <a:t>Maximize flexibility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5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Create abstract class called &lt;&lt;Observable&gt;&gt;</a:t>
            </a:r>
          </a:p>
          <a:p>
            <a:pPr lvl="1"/>
            <a:r>
              <a:rPr lang="en-US" dirty="0" smtClean="0"/>
              <a:t>Includes mechanism to add and remove observers</a:t>
            </a:r>
          </a:p>
          <a:p>
            <a:pPr lvl="1"/>
            <a:r>
              <a:rPr lang="en-US" dirty="0" smtClean="0"/>
              <a:t>Method to send an update message to each &lt;&lt;Observer&gt;&gt;</a:t>
            </a:r>
          </a:p>
          <a:p>
            <a:pPr lvl="1"/>
            <a:r>
              <a:rPr lang="en-US" dirty="0" smtClean="0"/>
              <a:t>Allow any application class to be &lt;&lt;Observable&gt;&gt;</a:t>
            </a:r>
          </a:p>
          <a:p>
            <a:r>
              <a:rPr lang="en-US" dirty="0" smtClean="0"/>
              <a:t>&lt;&lt;Observer&gt;&gt; is an interface with an abstract update method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234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pic>
        <p:nvPicPr>
          <p:cNvPr id="4" name="Picture 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2157" y="1513328"/>
            <a:ext cx="5410200" cy="431482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371340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A Forecaster object would perform many calculations</a:t>
            </a:r>
          </a:p>
          <a:p>
            <a:pPr lvl="1"/>
            <a:r>
              <a:rPr lang="en-US" dirty="0" err="1" smtClean="0"/>
              <a:t>WeatherViewer</a:t>
            </a:r>
            <a:r>
              <a:rPr lang="en-US" dirty="0" smtClean="0"/>
              <a:t> is needed to obtain values from this object</a:t>
            </a:r>
          </a:p>
          <a:p>
            <a:pPr lvl="1"/>
            <a:r>
              <a:rPr lang="en-US" dirty="0" smtClean="0"/>
              <a:t>Java contains an Observer interface and an Observable class</a:t>
            </a:r>
          </a:p>
          <a:p>
            <a:r>
              <a:rPr lang="en-US" dirty="0" smtClean="0"/>
              <a:t>Anti-patterns</a:t>
            </a:r>
          </a:p>
          <a:p>
            <a:pPr lvl="1"/>
            <a:r>
              <a:rPr lang="en-US" dirty="0" smtClean="0"/>
              <a:t>Connecting an observer directly to something that is observable</a:t>
            </a:r>
          </a:p>
          <a:p>
            <a:pPr lvl="1"/>
            <a:r>
              <a:rPr lang="en-US" dirty="0" smtClean="0"/>
              <a:t>Making observers subclasses of what is observable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4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9748</TotalTime>
  <Words>1107</Words>
  <Application>Microsoft Macintosh PowerPoint</Application>
  <PresentationFormat>On-screen Show (4:3)</PresentationFormat>
  <Paragraphs>161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Design Patterns</vt:lpstr>
      <vt:lpstr>Last Time</vt:lpstr>
      <vt:lpstr>This Time</vt:lpstr>
      <vt:lpstr>Singleton</vt:lpstr>
      <vt:lpstr>Singleton</vt:lpstr>
      <vt:lpstr>Observer</vt:lpstr>
      <vt:lpstr>Observer</vt:lpstr>
      <vt:lpstr>Observer</vt:lpstr>
      <vt:lpstr>Observer</vt:lpstr>
      <vt:lpstr>Delegation</vt:lpstr>
      <vt:lpstr>Delegation</vt:lpstr>
      <vt:lpstr>Delegation</vt:lpstr>
      <vt:lpstr>Delegation</vt:lpstr>
      <vt:lpstr>Delegation</vt:lpstr>
      <vt:lpstr>Adapter</vt:lpstr>
      <vt:lpstr>Adapter</vt:lpstr>
      <vt:lpstr>Adapter</vt:lpstr>
      <vt:lpstr>Façade</vt:lpstr>
      <vt:lpstr>Façade</vt:lpstr>
      <vt:lpstr>Immutable</vt:lpstr>
      <vt:lpstr>Read-Only Interface</vt:lpstr>
      <vt:lpstr>Read-Only Interface</vt:lpstr>
      <vt:lpstr>Read-Only Interface</vt:lpstr>
      <vt:lpstr>Proxy</vt:lpstr>
      <vt:lpstr>Proxy</vt:lpstr>
      <vt:lpstr>Proxy</vt:lpstr>
      <vt:lpstr>Factory</vt:lpstr>
      <vt:lpstr>Factory</vt:lpstr>
      <vt:lpstr>Factory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David Monismith</dc:creator>
  <cp:lastModifiedBy>David Monismith</cp:lastModifiedBy>
  <cp:revision>18</cp:revision>
  <dcterms:created xsi:type="dcterms:W3CDTF">2012-10-23T23:52:43Z</dcterms:created>
  <dcterms:modified xsi:type="dcterms:W3CDTF">2013-10-16T18:00:57Z</dcterms:modified>
</cp:coreProperties>
</file>