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6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3"/>
          <p:cNvSpPr>
            <a:spLocks noGrp="1"/>
          </p:cNvSpPr>
          <p:nvPr>
            <p:ph type="sldImg"/>
          </p:nvPr>
        </p:nvSpPr>
        <p:spPr>
          <a:xfrm>
            <a:off x="-11798640" y="-11796840"/>
            <a:ext cx="11796840" cy="124905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8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48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8824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96556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092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8824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96556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998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918200" cy="39978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998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998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8824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965560" y="137124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1092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8824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965560" y="3701520"/>
            <a:ext cx="254952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918200" cy="39978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998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8480" y="370152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8480" y="1371240"/>
            <a:ext cx="386388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0920" y="3701520"/>
            <a:ext cx="7918200" cy="2127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23120" cy="1049400"/>
            <a:chOff x="189000" y="368280"/>
            <a:chExt cx="8223120" cy="104940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28440" cy="1049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23120" cy="28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8200" cy="8622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Click to edit the title </a:t>
            </a: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text format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18200" cy="446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65720"/>
            <a:ext cx="1901880" cy="45432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65720"/>
            <a:ext cx="2892600" cy="45432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5720"/>
            <a:ext cx="1901880" cy="45432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fld id="{E28BBC19-EB3C-4A5B-B044-9E3DD6D659A6}" type="slidenum"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9005760" cy="1049400"/>
            <a:chOff x="0" y="2438280"/>
            <a:chExt cx="9005760" cy="104940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708120" cy="471600"/>
              <a:chOff x="290520" y="2546280"/>
              <a:chExt cx="708120" cy="47160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434880" cy="4716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325440" cy="471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734760" cy="471600"/>
              <a:chOff x="414360" y="2968560"/>
              <a:chExt cx="734760" cy="47160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716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65760" cy="471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57280" cy="4194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28440" cy="1049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07960"/>
              <a:ext cx="8689680" cy="52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520"/>
            <a:ext cx="7769160" cy="145872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901880" cy="45396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92600" cy="45396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901880" cy="45396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75E35EE-48E2-4073-BCEF-81297D9ED09C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1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998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8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90720" y="1676160"/>
            <a:ext cx="73152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Introduction to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spcBef>
                <a:spcPts val="99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very brief introduction to using object-relational mapping to save (persist) objects to a database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 Example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11280" y="1371240"/>
            <a:ext cx="7921440" cy="76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Event Manager application with these classes: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85720" y="2362320"/>
            <a:ext cx="7972560" cy="33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Identify the Database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11120" y="2249640"/>
            <a:ext cx="85168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String DB_URL = "</a:t>
            </a:r>
            <a:r>
              <a:rPr b="1" lang="en-US" sz="2000" spc="-1" strike="noStrike">
                <a:solidFill>
                  <a:srgbClr val="a50021"/>
                </a:solidFill>
                <a:latin typeface="Courier New"/>
                <a:ea typeface="Courier New"/>
              </a:rPr>
              <a:t>jdbc:hsqldb://localhost:3306/tododb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62320" y="1484280"/>
            <a:ext cx="80056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standard format for a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database URL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798560" y="3084480"/>
            <a:ext cx="6729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Protocol   Sub-protocol  Hostname   Port   DatabaseName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Line 5"/>
          <p:cNvSpPr/>
          <p:nvPr/>
        </p:nvSpPr>
        <p:spPr>
          <a:xfrm flipV="1">
            <a:off x="7315200" y="2553840"/>
            <a:ext cx="352440" cy="560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6"/>
          <p:cNvSpPr/>
          <p:nvPr/>
        </p:nvSpPr>
        <p:spPr>
          <a:xfrm flipV="1">
            <a:off x="6386400" y="2553840"/>
            <a:ext cx="352440" cy="560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7"/>
          <p:cNvSpPr/>
          <p:nvPr/>
        </p:nvSpPr>
        <p:spPr>
          <a:xfrm flipV="1">
            <a:off x="5205240" y="2581200"/>
            <a:ext cx="365400" cy="53496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8"/>
          <p:cNvSpPr/>
          <p:nvPr/>
        </p:nvSpPr>
        <p:spPr>
          <a:xfrm flipV="1">
            <a:off x="3971880" y="2596680"/>
            <a:ext cx="290520" cy="54468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9"/>
          <p:cNvSpPr/>
          <p:nvPr/>
        </p:nvSpPr>
        <p:spPr>
          <a:xfrm flipV="1">
            <a:off x="2841480" y="2583000"/>
            <a:ext cx="379440" cy="5731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542880" y="3790800"/>
            <a:ext cx="8005680" cy="19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the TCP port number where the database server is listening. 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4572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  <a:ea typeface="Arial"/>
              </a:rPr>
              <a:t>3306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the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default 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MySQL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hostname or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"localhost"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the local machine.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12360" y="1442520"/>
            <a:ext cx="7921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Map between an object and a row in a database table.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90640" y="5038560"/>
            <a:ext cx="43941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VARCHAR(80)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VARCHAR(160)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70" name="Group 4"/>
          <p:cNvGrpSpPr/>
          <p:nvPr/>
        </p:nvGrpSpPr>
        <p:grpSpPr>
          <a:xfrm>
            <a:off x="1504800" y="2060640"/>
            <a:ext cx="3114720" cy="1503720"/>
            <a:chOff x="1504800" y="2060640"/>
            <a:chExt cx="3114720" cy="1503720"/>
          </a:xfrm>
        </p:grpSpPr>
        <p:sp>
          <p:nvSpPr>
            <p:cNvPr id="171" name="CustomShape 5"/>
            <p:cNvSpPr/>
            <p:nvPr/>
          </p:nvSpPr>
          <p:spPr>
            <a:xfrm>
              <a:off x="1507680" y="2060640"/>
              <a:ext cx="310824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72" name="Line 6"/>
            <p:cNvSpPr/>
            <p:nvPr/>
          </p:nvSpPr>
          <p:spPr>
            <a:xfrm flipH="1">
              <a:off x="1504800" y="2460600"/>
              <a:ext cx="311472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3" name="Line 7"/>
          <p:cNvSpPr/>
          <p:nvPr/>
        </p:nvSpPr>
        <p:spPr>
          <a:xfrm flipH="1">
            <a:off x="899640" y="5440320"/>
            <a:ext cx="435924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8"/>
          <p:cNvSpPr/>
          <p:nvPr/>
        </p:nvSpPr>
        <p:spPr>
          <a:xfrm>
            <a:off x="5965920" y="2138400"/>
            <a:ext cx="2452680" cy="107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Class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should have an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identifier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attribute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6000840" y="5024520"/>
            <a:ext cx="2452680" cy="137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Database Table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identifier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is usually the primary key of table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Line 10"/>
          <p:cNvSpPr/>
          <p:nvPr/>
        </p:nvSpPr>
        <p:spPr>
          <a:xfrm>
            <a:off x="3002040" y="3595680"/>
            <a:ext cx="1440" cy="484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1"/>
          <p:cNvSpPr/>
          <p:nvPr/>
        </p:nvSpPr>
        <p:spPr>
          <a:xfrm>
            <a:off x="2730600" y="4071960"/>
            <a:ext cx="738000" cy="538200"/>
          </a:xfrm>
          <a:custGeom>
            <a:avLst/>
            <a:gdLst/>
            <a:ahLst/>
            <a:rect l="0" t="0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2"/>
          <p:cNvSpPr/>
          <p:nvPr/>
        </p:nvSpPr>
        <p:spPr>
          <a:xfrm>
            <a:off x="3016080" y="4599000"/>
            <a:ext cx="1800" cy="44604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3"/>
          <p:cNvSpPr/>
          <p:nvPr/>
        </p:nvSpPr>
        <p:spPr>
          <a:xfrm>
            <a:off x="590400" y="4159080"/>
            <a:ext cx="2092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Object Mapper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5931000" y="3332160"/>
            <a:ext cx="2452680" cy="168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Object Mapper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convert object to table row data, </a:t>
            </a:r>
            <a:br/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convert data types, instantiates objects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Line 15"/>
          <p:cNvSpPr/>
          <p:nvPr/>
        </p:nvSpPr>
        <p:spPr>
          <a:xfrm>
            <a:off x="1539720" y="5435640"/>
            <a:ext cx="180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6"/>
          <p:cNvSpPr/>
          <p:nvPr/>
        </p:nvSpPr>
        <p:spPr>
          <a:xfrm>
            <a:off x="3205080" y="3586320"/>
            <a:ext cx="1800" cy="484200"/>
          </a:xfrm>
          <a:prstGeom prst="line">
            <a:avLst/>
          </a:prstGeom>
          <a:ln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7"/>
          <p:cNvSpPr/>
          <p:nvPr/>
        </p:nvSpPr>
        <p:spPr>
          <a:xfrm>
            <a:off x="3219480" y="4589640"/>
            <a:ext cx="1440" cy="446040"/>
          </a:xfrm>
          <a:prstGeom prst="line">
            <a:avLst/>
          </a:prstGeom>
          <a:ln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Code for Location (1)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90600" y="1430280"/>
            <a:ext cx="8337600" cy="165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ku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new Location( "Kasetsart University"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ku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.setAddress( "90 Pahonyotin Road; Bangkok"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cc00"/>
                </a:solidFill>
                <a:latin typeface="Courier New"/>
                <a:ea typeface="Courier New"/>
              </a:rPr>
              <a:t>// save the location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ku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);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12920" y="3414600"/>
            <a:ext cx="831816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Issues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mapper should choose a unique ID for saved objects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happens if same data is already in the table?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Finding an object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04640" y="1430280"/>
            <a:ext cx="8337600" cy="109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US" sz="1800" spc="-1" strike="noStrike">
                <a:solidFill>
                  <a:srgbClr val="00cc00"/>
                </a:solidFill>
                <a:latin typeface="Courier New"/>
                <a:ea typeface="Courier New"/>
              </a:rPr>
              <a:t>// retrieve the location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ku1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("Kasetsart University");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ku2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("Kasetsart University");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12920" y="3414600"/>
            <a:ext cx="831816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field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does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find(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search for?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i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d field?  name field?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does mapper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always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return the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same 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ku1 == ku2 )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=&gt; true or false?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Line 4"/>
          <p:cNvSpPr/>
          <p:nvPr/>
        </p:nvSpPr>
        <p:spPr>
          <a:xfrm flipV="1">
            <a:off x="3886200" y="2587320"/>
            <a:ext cx="2209680" cy="920520"/>
          </a:xfrm>
          <a:prstGeom prst="line">
            <a:avLst/>
          </a:prstGeom>
          <a:ln w="12600">
            <a:solidFill>
              <a:srgbClr val="ff0000"/>
            </a:solidFill>
            <a:custDash>
              <a:ds d="8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Finding an object: Solution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03200" y="4191120"/>
            <a:ext cx="8337600" cy="178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cc00"/>
                </a:solidFill>
                <a:latin typeface="Courier New"/>
                <a:ea typeface="Courier New"/>
              </a:rPr>
              <a:t>// retrieve the location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ku1 =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( 111 );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List ku_list =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objectMapper.query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"'</a:t>
            </a:r>
            <a:r>
              <a:rPr b="1" lang="en-US" sz="2400" spc="-1" strike="noStrike">
                <a:solidFill>
                  <a:srgbClr val="6600cc"/>
                </a:solidFill>
                <a:latin typeface="Courier New"/>
                <a:ea typeface="Courier New"/>
              </a:rPr>
              <a:t>SELECT WHERE name LIKE 'Kasetsart U%'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"); 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12920" y="1523880"/>
            <a:ext cx="8318160" cy="19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720720" indent="-717840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Provide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two kinds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of "find".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marL="720720" indent="-717840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find( key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find object by primary key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marL="720720" indent="-717840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query( string 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find objects using a flexible query language.  May return many matches.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Transparent Persistence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04920" y="2362320"/>
            <a:ext cx="8337600" cy="22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 = new Location( "Kasetsart University"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ku.setAddress( "90 Pahonyotin Road; Bangkok"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save the location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objectMapper.save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ku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change the address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ku.setAddress( "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Kampaengsaen, Nakorn Pathom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57200" y="1371600"/>
            <a:ext cx="83185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With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transparent persistence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changes to a "managed" object are automatically propagated to the database.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38080" y="4952880"/>
            <a:ext cx="695808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Kasetsart University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Kampaengsaen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102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Seacon Square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120 Srinakarin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Line 5"/>
          <p:cNvSpPr/>
          <p:nvPr/>
        </p:nvSpPr>
        <p:spPr>
          <a:xfrm flipH="1">
            <a:off x="858600" y="5324400"/>
            <a:ext cx="694044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6"/>
          <p:cNvSpPr/>
          <p:nvPr/>
        </p:nvSpPr>
        <p:spPr>
          <a:xfrm>
            <a:off x="1487520" y="534996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7"/>
          <p:cNvSpPr/>
          <p:nvPr/>
        </p:nvSpPr>
        <p:spPr>
          <a:xfrm>
            <a:off x="4824360" y="5324400"/>
            <a:ext cx="180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8"/>
          <p:cNvSpPr/>
          <p:nvPr/>
        </p:nvSpPr>
        <p:spPr>
          <a:xfrm flipH="1">
            <a:off x="858600" y="5705640"/>
            <a:ext cx="694044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2438280" y="4343400"/>
            <a:ext cx="3962520" cy="2895480"/>
          </a:xfrm>
          <a:custGeom>
            <a:avLst/>
            <a:gdLst/>
            <a:ahLst/>
            <a:rect l="0" t="0" r="r" b="b"/>
            <a:pathLst>
              <a:path w="5506" h="4023">
                <a:moveTo>
                  <a:pt x="0" y="0"/>
                </a:moveTo>
                <a:lnTo>
                  <a:pt x="137" y="1"/>
                </a:lnTo>
                <a:lnTo>
                  <a:pt x="274" y="5"/>
                </a:lnTo>
                <a:lnTo>
                  <a:pt x="411" y="11"/>
                </a:lnTo>
                <a:lnTo>
                  <a:pt x="548" y="20"/>
                </a:lnTo>
                <a:lnTo>
                  <a:pt x="684" y="31"/>
                </a:lnTo>
                <a:lnTo>
                  <a:pt x="820" y="45"/>
                </a:lnTo>
                <a:lnTo>
                  <a:pt x="956" y="61"/>
                </a:lnTo>
                <a:lnTo>
                  <a:pt x="1091" y="80"/>
                </a:lnTo>
                <a:lnTo>
                  <a:pt x="1225" y="101"/>
                </a:lnTo>
                <a:lnTo>
                  <a:pt x="1358" y="124"/>
                </a:lnTo>
                <a:lnTo>
                  <a:pt x="1491" y="150"/>
                </a:lnTo>
                <a:lnTo>
                  <a:pt x="1623" y="179"/>
                </a:lnTo>
                <a:lnTo>
                  <a:pt x="1753" y="209"/>
                </a:lnTo>
                <a:lnTo>
                  <a:pt x="1883" y="242"/>
                </a:lnTo>
                <a:lnTo>
                  <a:pt x="2011" y="278"/>
                </a:lnTo>
                <a:lnTo>
                  <a:pt x="2138" y="316"/>
                </a:lnTo>
                <a:lnTo>
                  <a:pt x="2264" y="356"/>
                </a:lnTo>
                <a:lnTo>
                  <a:pt x="2388" y="398"/>
                </a:lnTo>
                <a:lnTo>
                  <a:pt x="2511" y="443"/>
                </a:lnTo>
                <a:lnTo>
                  <a:pt x="2633" y="490"/>
                </a:lnTo>
                <a:lnTo>
                  <a:pt x="2752" y="539"/>
                </a:lnTo>
                <a:lnTo>
                  <a:pt x="2870" y="590"/>
                </a:lnTo>
                <a:lnTo>
                  <a:pt x="2987" y="643"/>
                </a:lnTo>
                <a:lnTo>
                  <a:pt x="3101" y="699"/>
                </a:lnTo>
                <a:lnTo>
                  <a:pt x="3213" y="756"/>
                </a:lnTo>
                <a:lnTo>
                  <a:pt x="3324" y="816"/>
                </a:lnTo>
                <a:lnTo>
                  <a:pt x="3432" y="877"/>
                </a:lnTo>
                <a:lnTo>
                  <a:pt x="3538" y="941"/>
                </a:lnTo>
                <a:lnTo>
                  <a:pt x="3643" y="1006"/>
                </a:lnTo>
                <a:lnTo>
                  <a:pt x="3744" y="1073"/>
                </a:lnTo>
                <a:lnTo>
                  <a:pt x="3844" y="1143"/>
                </a:lnTo>
                <a:lnTo>
                  <a:pt x="3941" y="1213"/>
                </a:lnTo>
                <a:lnTo>
                  <a:pt x="4035" y="1286"/>
                </a:lnTo>
                <a:lnTo>
                  <a:pt x="4127" y="1360"/>
                </a:lnTo>
                <a:lnTo>
                  <a:pt x="4217" y="1436"/>
                </a:lnTo>
                <a:lnTo>
                  <a:pt x="4304" y="1514"/>
                </a:lnTo>
                <a:lnTo>
                  <a:pt x="4388" y="1593"/>
                </a:lnTo>
                <a:lnTo>
                  <a:pt x="4470" y="1674"/>
                </a:lnTo>
                <a:lnTo>
                  <a:pt x="4548" y="1756"/>
                </a:lnTo>
                <a:lnTo>
                  <a:pt x="4624" y="1840"/>
                </a:lnTo>
                <a:lnTo>
                  <a:pt x="4697" y="1925"/>
                </a:lnTo>
                <a:lnTo>
                  <a:pt x="4767" y="2011"/>
                </a:lnTo>
                <a:lnTo>
                  <a:pt x="4835" y="2098"/>
                </a:lnTo>
                <a:lnTo>
                  <a:pt x="4899" y="2187"/>
                </a:lnTo>
                <a:lnTo>
                  <a:pt x="4960" y="2277"/>
                </a:lnTo>
                <a:lnTo>
                  <a:pt x="5018" y="2368"/>
                </a:lnTo>
                <a:lnTo>
                  <a:pt x="5073" y="2460"/>
                </a:lnTo>
                <a:lnTo>
                  <a:pt x="5124" y="2552"/>
                </a:lnTo>
                <a:lnTo>
                  <a:pt x="5173" y="2646"/>
                </a:lnTo>
                <a:lnTo>
                  <a:pt x="5218" y="2741"/>
                </a:lnTo>
                <a:lnTo>
                  <a:pt x="5260" y="2836"/>
                </a:lnTo>
                <a:lnTo>
                  <a:pt x="5299" y="2933"/>
                </a:lnTo>
                <a:lnTo>
                  <a:pt x="5335" y="3029"/>
                </a:lnTo>
                <a:lnTo>
                  <a:pt x="5367" y="3127"/>
                </a:lnTo>
                <a:lnTo>
                  <a:pt x="5396" y="3225"/>
                </a:lnTo>
                <a:lnTo>
                  <a:pt x="5421" y="3324"/>
                </a:lnTo>
                <a:lnTo>
                  <a:pt x="5444" y="3422"/>
                </a:lnTo>
                <a:lnTo>
                  <a:pt x="5462" y="3522"/>
                </a:lnTo>
                <a:lnTo>
                  <a:pt x="5478" y="3621"/>
                </a:lnTo>
                <a:lnTo>
                  <a:pt x="5490" y="3721"/>
                </a:lnTo>
                <a:lnTo>
                  <a:pt x="5498" y="3821"/>
                </a:lnTo>
                <a:lnTo>
                  <a:pt x="5503" y="3922"/>
                </a:lnTo>
                <a:lnTo>
                  <a:pt x="5505" y="4022"/>
                </a:lnTo>
                <a:lnTo>
                  <a:pt x="1" y="4022"/>
                </a:lnTo>
                <a:lnTo>
                  <a:pt x="0" y="0"/>
                </a:lnTo>
                <a:moveTo>
                  <a:pt x="0" y="0"/>
                </a:moveTo>
                <a:lnTo>
                  <a:pt x="137" y="1"/>
                </a:lnTo>
                <a:lnTo>
                  <a:pt x="274" y="5"/>
                </a:lnTo>
                <a:lnTo>
                  <a:pt x="411" y="11"/>
                </a:lnTo>
                <a:lnTo>
                  <a:pt x="548" y="20"/>
                </a:lnTo>
                <a:lnTo>
                  <a:pt x="684" y="31"/>
                </a:lnTo>
                <a:lnTo>
                  <a:pt x="820" y="45"/>
                </a:lnTo>
                <a:lnTo>
                  <a:pt x="956" y="61"/>
                </a:lnTo>
                <a:lnTo>
                  <a:pt x="1091" y="80"/>
                </a:lnTo>
                <a:lnTo>
                  <a:pt x="1225" y="101"/>
                </a:lnTo>
                <a:lnTo>
                  <a:pt x="1358" y="124"/>
                </a:lnTo>
                <a:lnTo>
                  <a:pt x="1491" y="150"/>
                </a:lnTo>
                <a:lnTo>
                  <a:pt x="1623" y="179"/>
                </a:lnTo>
                <a:lnTo>
                  <a:pt x="1753" y="209"/>
                </a:lnTo>
                <a:lnTo>
                  <a:pt x="1883" y="242"/>
                </a:lnTo>
                <a:lnTo>
                  <a:pt x="2011" y="278"/>
                </a:lnTo>
                <a:lnTo>
                  <a:pt x="2138" y="316"/>
                </a:lnTo>
                <a:lnTo>
                  <a:pt x="2264" y="356"/>
                </a:lnTo>
                <a:lnTo>
                  <a:pt x="2388" y="398"/>
                </a:lnTo>
                <a:lnTo>
                  <a:pt x="2511" y="443"/>
                </a:lnTo>
                <a:lnTo>
                  <a:pt x="2633" y="490"/>
                </a:lnTo>
                <a:lnTo>
                  <a:pt x="2752" y="539"/>
                </a:lnTo>
                <a:lnTo>
                  <a:pt x="2870" y="590"/>
                </a:lnTo>
                <a:lnTo>
                  <a:pt x="2987" y="643"/>
                </a:lnTo>
                <a:lnTo>
                  <a:pt x="3101" y="699"/>
                </a:lnTo>
                <a:lnTo>
                  <a:pt x="3213" y="756"/>
                </a:lnTo>
                <a:lnTo>
                  <a:pt x="3324" y="816"/>
                </a:lnTo>
                <a:lnTo>
                  <a:pt x="3432" y="877"/>
                </a:lnTo>
                <a:lnTo>
                  <a:pt x="3538" y="941"/>
                </a:lnTo>
                <a:lnTo>
                  <a:pt x="3643" y="1006"/>
                </a:lnTo>
                <a:lnTo>
                  <a:pt x="3744" y="1073"/>
                </a:lnTo>
                <a:lnTo>
                  <a:pt x="3844" y="1143"/>
                </a:lnTo>
                <a:lnTo>
                  <a:pt x="3941" y="1213"/>
                </a:lnTo>
                <a:lnTo>
                  <a:pt x="4035" y="1286"/>
                </a:lnTo>
                <a:lnTo>
                  <a:pt x="4127" y="1360"/>
                </a:lnTo>
                <a:lnTo>
                  <a:pt x="4217" y="1436"/>
                </a:lnTo>
                <a:lnTo>
                  <a:pt x="4304" y="1514"/>
                </a:lnTo>
                <a:lnTo>
                  <a:pt x="4388" y="1593"/>
                </a:lnTo>
                <a:lnTo>
                  <a:pt x="4470" y="1674"/>
                </a:lnTo>
                <a:lnTo>
                  <a:pt x="4548" y="1756"/>
                </a:lnTo>
                <a:lnTo>
                  <a:pt x="4624" y="1840"/>
                </a:lnTo>
                <a:lnTo>
                  <a:pt x="4697" y="1925"/>
                </a:lnTo>
                <a:lnTo>
                  <a:pt x="4767" y="2011"/>
                </a:lnTo>
                <a:lnTo>
                  <a:pt x="4835" y="2098"/>
                </a:lnTo>
                <a:lnTo>
                  <a:pt x="4899" y="2187"/>
                </a:lnTo>
                <a:lnTo>
                  <a:pt x="4960" y="2277"/>
                </a:lnTo>
                <a:lnTo>
                  <a:pt x="5018" y="2368"/>
                </a:lnTo>
                <a:lnTo>
                  <a:pt x="5073" y="2460"/>
                </a:lnTo>
                <a:lnTo>
                  <a:pt x="5124" y="2552"/>
                </a:lnTo>
                <a:lnTo>
                  <a:pt x="5173" y="2646"/>
                </a:lnTo>
                <a:lnTo>
                  <a:pt x="5218" y="2741"/>
                </a:lnTo>
                <a:lnTo>
                  <a:pt x="5260" y="2836"/>
                </a:lnTo>
                <a:lnTo>
                  <a:pt x="5299" y="2933"/>
                </a:lnTo>
                <a:lnTo>
                  <a:pt x="5335" y="3029"/>
                </a:lnTo>
                <a:lnTo>
                  <a:pt x="5367" y="3127"/>
                </a:lnTo>
                <a:lnTo>
                  <a:pt x="5396" y="3225"/>
                </a:lnTo>
                <a:lnTo>
                  <a:pt x="5421" y="3324"/>
                </a:lnTo>
                <a:lnTo>
                  <a:pt x="5444" y="3422"/>
                </a:lnTo>
                <a:lnTo>
                  <a:pt x="5462" y="3522"/>
                </a:lnTo>
                <a:lnTo>
                  <a:pt x="5478" y="3621"/>
                </a:lnTo>
                <a:lnTo>
                  <a:pt x="5490" y="3721"/>
                </a:lnTo>
                <a:lnTo>
                  <a:pt x="5498" y="3821"/>
                </a:lnTo>
                <a:lnTo>
                  <a:pt x="5503" y="3922"/>
                </a:lnTo>
                <a:lnTo>
                  <a:pt x="5505" y="4022"/>
                </a:lnTo>
              </a:path>
            </a:pathLst>
          </a:custGeom>
          <a:noFill/>
          <a:ln w="12600">
            <a:solidFill>
              <a:srgbClr val="ff0000"/>
            </a:solidFill>
            <a:custDash>
              <a:ds d="800000" sp="300000"/>
            </a:custDash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n-to-1 Associations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15800" y="1630440"/>
            <a:ext cx="3105360" cy="18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location: Location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Line 3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6" name="Group 4"/>
          <p:cNvGrpSpPr/>
          <p:nvPr/>
        </p:nvGrpSpPr>
        <p:grpSpPr>
          <a:xfrm>
            <a:off x="5362560" y="1631880"/>
            <a:ext cx="3114720" cy="1503720"/>
            <a:chOff x="5362560" y="1631880"/>
            <a:chExt cx="3114720" cy="1503720"/>
          </a:xfrm>
        </p:grpSpPr>
        <p:sp>
          <p:nvSpPr>
            <p:cNvPr id="207" name="CustomShape 5"/>
            <p:cNvSpPr/>
            <p:nvPr/>
          </p:nvSpPr>
          <p:spPr>
            <a:xfrm>
              <a:off x="5365080" y="1631880"/>
              <a:ext cx="310896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08" name="Line 6"/>
            <p:cNvSpPr/>
            <p:nvPr/>
          </p:nvSpPr>
          <p:spPr>
            <a:xfrm flipH="1">
              <a:off x="5362560" y="2031840"/>
              <a:ext cx="311472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Line 7"/>
          <p:cNvSpPr/>
          <p:nvPr/>
        </p:nvSpPr>
        <p:spPr>
          <a:xfrm>
            <a:off x="3521160" y="259236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8"/>
          <p:cNvSpPr/>
          <p:nvPr/>
        </p:nvSpPr>
        <p:spPr>
          <a:xfrm>
            <a:off x="4910040" y="2154240"/>
            <a:ext cx="401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3521160" y="2193840"/>
            <a:ext cx="4014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n-to-1 Associations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5800" y="1630440"/>
            <a:ext cx="3105360" cy="18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location: Location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824360" y="4913280"/>
            <a:ext cx="3992760" cy="144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Line 4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5"/>
          <p:cNvSpPr/>
          <p:nvPr/>
        </p:nvSpPr>
        <p:spPr>
          <a:xfrm flipH="1">
            <a:off x="4834080" y="5315040"/>
            <a:ext cx="39700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6"/>
          <p:cNvSpPr/>
          <p:nvPr/>
        </p:nvSpPr>
        <p:spPr>
          <a:xfrm>
            <a:off x="2173320" y="3508200"/>
            <a:ext cx="1440" cy="32256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"/>
          <p:cNvSpPr/>
          <p:nvPr/>
        </p:nvSpPr>
        <p:spPr>
          <a:xfrm>
            <a:off x="1816200" y="3821040"/>
            <a:ext cx="738000" cy="538200"/>
          </a:xfrm>
          <a:custGeom>
            <a:avLst/>
            <a:gdLst/>
            <a:ahLst/>
            <a:rect l="0" t="0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9"/>
          <p:cNvSpPr/>
          <p:nvPr/>
        </p:nvSpPr>
        <p:spPr>
          <a:xfrm>
            <a:off x="5335560" y="5310360"/>
            <a:ext cx="1440" cy="10270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1" name="Group 10"/>
          <p:cNvGrpSpPr/>
          <p:nvPr/>
        </p:nvGrpSpPr>
        <p:grpSpPr>
          <a:xfrm>
            <a:off x="5362560" y="1631880"/>
            <a:ext cx="3114720" cy="1503720"/>
            <a:chOff x="5362560" y="1631880"/>
            <a:chExt cx="3114720" cy="1503720"/>
          </a:xfrm>
        </p:grpSpPr>
        <p:sp>
          <p:nvSpPr>
            <p:cNvPr id="222" name="CustomShape 11"/>
            <p:cNvSpPr/>
            <p:nvPr/>
          </p:nvSpPr>
          <p:spPr>
            <a:xfrm>
              <a:off x="5365080" y="1631880"/>
              <a:ext cx="310896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23" name="Line 12"/>
            <p:cNvSpPr/>
            <p:nvPr/>
          </p:nvSpPr>
          <p:spPr>
            <a:xfrm flipH="1">
              <a:off x="5362560" y="2031840"/>
              <a:ext cx="311472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" name="Line 13"/>
          <p:cNvSpPr/>
          <p:nvPr/>
        </p:nvSpPr>
        <p:spPr>
          <a:xfrm>
            <a:off x="3521160" y="2592360"/>
            <a:ext cx="1865160" cy="1440"/>
          </a:xfrm>
          <a:prstGeom prst="line">
            <a:avLst/>
          </a:prstGeom>
          <a:ln w="1260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4"/>
          <p:cNvSpPr/>
          <p:nvPr/>
        </p:nvSpPr>
        <p:spPr>
          <a:xfrm>
            <a:off x="279360" y="4940280"/>
            <a:ext cx="3805200" cy="17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TIMESTAMP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location_id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Line 15"/>
          <p:cNvSpPr/>
          <p:nvPr/>
        </p:nvSpPr>
        <p:spPr>
          <a:xfrm flipH="1">
            <a:off x="288720" y="5342040"/>
            <a:ext cx="3832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6"/>
          <p:cNvSpPr/>
          <p:nvPr/>
        </p:nvSpPr>
        <p:spPr>
          <a:xfrm>
            <a:off x="790560" y="5337000"/>
            <a:ext cx="1440" cy="13636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8" name="Line 17"/>
          <p:cNvCxnSpPr>
            <a:stCxn id="225" idx="3"/>
          </p:cNvCxnSpPr>
          <p:nvPr/>
        </p:nvCxnSpPr>
        <p:spPr>
          <a:xfrm flipV="1">
            <a:off x="4084560" y="5470560"/>
            <a:ext cx="613440" cy="358560"/>
          </a:xfrm>
          <a:prstGeom prst="bentConnector3">
            <a:avLst/>
          </a:prstGeom>
          <a:ln w="15840">
            <a:solidFill>
              <a:srgbClr val="3333cc"/>
            </a:solidFill>
            <a:miter/>
            <a:tailEnd len="med" type="triangle" w="med"/>
          </a:ln>
        </p:spPr>
      </p:cxnSp>
      <p:grpSp>
        <p:nvGrpSpPr>
          <p:cNvPr id="229" name="Group 18"/>
          <p:cNvGrpSpPr/>
          <p:nvPr/>
        </p:nvGrpSpPr>
        <p:grpSpPr>
          <a:xfrm>
            <a:off x="2179800" y="4572000"/>
            <a:ext cx="4443120" cy="347760"/>
            <a:chOff x="2179800" y="4572000"/>
            <a:chExt cx="4443120" cy="347760"/>
          </a:xfrm>
        </p:grpSpPr>
        <p:sp>
          <p:nvSpPr>
            <p:cNvPr id="230" name="Line 19"/>
            <p:cNvSpPr/>
            <p:nvPr/>
          </p:nvSpPr>
          <p:spPr>
            <a:xfrm>
              <a:off x="2179800" y="4572000"/>
              <a:ext cx="4439880" cy="0"/>
            </a:xfrm>
            <a:prstGeom prst="line">
              <a:avLst/>
            </a:prstGeom>
            <a:ln w="9360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20"/>
            <p:cNvSpPr/>
            <p:nvPr/>
          </p:nvSpPr>
          <p:spPr>
            <a:xfrm>
              <a:off x="6622920" y="4572000"/>
              <a:ext cx="0" cy="347760"/>
            </a:xfrm>
            <a:prstGeom prst="line">
              <a:avLst/>
            </a:prstGeom>
            <a:ln w="9360">
              <a:solidFill>
                <a:srgbClr val="3333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CustomShape 21"/>
          <p:cNvSpPr/>
          <p:nvPr/>
        </p:nvSpPr>
        <p:spPr>
          <a:xfrm>
            <a:off x="4114800" y="3200400"/>
            <a:ext cx="4595760" cy="13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ORM converts a n-to-1 association to a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foreign key relation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(persist) or foreign key to object (retrieve).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CustomShape 22"/>
          <p:cNvSpPr/>
          <p:nvPr/>
        </p:nvSpPr>
        <p:spPr>
          <a:xfrm>
            <a:off x="4910040" y="2154240"/>
            <a:ext cx="401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CustomShape 23"/>
          <p:cNvSpPr/>
          <p:nvPr/>
        </p:nvSpPr>
        <p:spPr>
          <a:xfrm>
            <a:off x="3521160" y="2193840"/>
            <a:ext cx="4014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Cascaded Save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03200" y="2133720"/>
            <a:ext cx="8337600" cy="260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 event = new 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ku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new Location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"Kasetsart University"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ku.setAddress( "90 Pahonyotin Road; Bangkok"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.setLocation( ku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.setStartDate( new Date(108,Calendar.JULY, 1)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save the 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objectMapper.save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12920" y="4876920"/>
            <a:ext cx="8318160" cy="15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When we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save the event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does it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save the location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Is this done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automatically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33520" y="1447920"/>
            <a:ext cx="6172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Save an Event...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Goal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74200" y="1368000"/>
            <a:ext cx="792180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Applications want to save objects to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persistent storage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a portable, object-oriented approach, not low-level use of JDBC.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743200" y="3022200"/>
            <a:ext cx="28954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Objects (Entities)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048120" y="4241520"/>
            <a:ext cx="76176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4191120" y="4165200"/>
            <a:ext cx="76176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3581280" y="4470120"/>
            <a:ext cx="76212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7"/>
          <p:cNvSpPr/>
          <p:nvPr/>
        </p:nvSpPr>
        <p:spPr>
          <a:xfrm>
            <a:off x="3962520" y="3479400"/>
            <a:ext cx="1440" cy="762120"/>
          </a:xfrm>
          <a:prstGeom prst="line">
            <a:avLst/>
          </a:prstGeom>
          <a:ln w="12600">
            <a:solidFill>
              <a:srgbClr val="333399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>
            <a:off x="3924360" y="3631680"/>
            <a:ext cx="1835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ORM service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5029200" y="4774680"/>
            <a:ext cx="31068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Persistent Storage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Deleting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an Event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03200" y="1523880"/>
            <a:ext cx="8337600" cy="11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delete the 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 evt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objectMapper.delete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evt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12920" y="3336840"/>
            <a:ext cx="8318160" cy="15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Does the dataMapper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delete the Location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if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other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Events (in database)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still refer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to this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Location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Fetching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an Event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03200" y="1523880"/>
            <a:ext cx="8337600" cy="113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cc00"/>
                </a:solidFill>
                <a:latin typeface="Courier New"/>
                <a:ea typeface="Courier New"/>
              </a:rPr>
              <a:t>// retrieve the 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 evt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location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evt.getLocation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); // 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null?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2920" y="2895480"/>
            <a:ext cx="831816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When we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get the event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does the ORM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fetch the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location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1-to-n Associations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15800" y="1630440"/>
            <a:ext cx="31053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Line 3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8" name="Group 4"/>
          <p:cNvGrpSpPr/>
          <p:nvPr/>
        </p:nvGrpSpPr>
        <p:grpSpPr>
          <a:xfrm>
            <a:off x="5362560" y="1631880"/>
            <a:ext cx="3114720" cy="1503720"/>
            <a:chOff x="5362560" y="1631880"/>
            <a:chExt cx="3114720" cy="1503720"/>
          </a:xfrm>
        </p:grpSpPr>
        <p:sp>
          <p:nvSpPr>
            <p:cNvPr id="249" name="CustomShape 5"/>
            <p:cNvSpPr/>
            <p:nvPr/>
          </p:nvSpPr>
          <p:spPr>
            <a:xfrm>
              <a:off x="5365080" y="1631880"/>
              <a:ext cx="310896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50" name="Line 6"/>
            <p:cNvSpPr/>
            <p:nvPr/>
          </p:nvSpPr>
          <p:spPr>
            <a:xfrm flipH="1">
              <a:off x="5362560" y="2031840"/>
              <a:ext cx="311472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Line 7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"/>
          <p:cNvSpPr/>
          <p:nvPr/>
        </p:nvSpPr>
        <p:spPr>
          <a:xfrm>
            <a:off x="4114800" y="2057400"/>
            <a:ext cx="1227240" cy="86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speakers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1-to-n Associations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15800" y="1630440"/>
            <a:ext cx="31053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824360" y="4913280"/>
            <a:ext cx="3992760" cy="17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telephone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event_id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Line 4"/>
          <p:cNvSpPr/>
          <p:nvPr/>
        </p:nvSpPr>
        <p:spPr>
          <a:xfrm flipH="1">
            <a:off x="412560" y="2043000"/>
            <a:ext cx="3111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5"/>
          <p:cNvSpPr/>
          <p:nvPr/>
        </p:nvSpPr>
        <p:spPr>
          <a:xfrm flipH="1">
            <a:off x="4834080" y="5315040"/>
            <a:ext cx="39700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6"/>
          <p:cNvSpPr/>
          <p:nvPr/>
        </p:nvSpPr>
        <p:spPr>
          <a:xfrm>
            <a:off x="2173320" y="3157560"/>
            <a:ext cx="1440" cy="673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7"/>
          <p:cNvSpPr/>
          <p:nvPr/>
        </p:nvSpPr>
        <p:spPr>
          <a:xfrm>
            <a:off x="1816200" y="3821040"/>
            <a:ext cx="738000" cy="538200"/>
          </a:xfrm>
          <a:custGeom>
            <a:avLst/>
            <a:gdLst/>
            <a:ahLst/>
            <a:rect l="0" t="0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9"/>
          <p:cNvSpPr/>
          <p:nvPr/>
        </p:nvSpPr>
        <p:spPr>
          <a:xfrm flipH="1">
            <a:off x="5330880" y="5310360"/>
            <a:ext cx="7920" cy="135396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10"/>
          <p:cNvGrpSpPr/>
          <p:nvPr/>
        </p:nvGrpSpPr>
        <p:grpSpPr>
          <a:xfrm>
            <a:off x="5362560" y="1631880"/>
            <a:ext cx="3114720" cy="1503720"/>
            <a:chOff x="5362560" y="1631880"/>
            <a:chExt cx="3114720" cy="1503720"/>
          </a:xfrm>
        </p:grpSpPr>
        <p:sp>
          <p:nvSpPr>
            <p:cNvPr id="263" name="CustomShape 11"/>
            <p:cNvSpPr/>
            <p:nvPr/>
          </p:nvSpPr>
          <p:spPr>
            <a:xfrm>
              <a:off x="5365080" y="1631880"/>
              <a:ext cx="310896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64" name="Line 12"/>
            <p:cNvSpPr/>
            <p:nvPr/>
          </p:nvSpPr>
          <p:spPr>
            <a:xfrm flipH="1">
              <a:off x="5362560" y="2031840"/>
              <a:ext cx="311472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Line 13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4"/>
          <p:cNvSpPr/>
          <p:nvPr/>
        </p:nvSpPr>
        <p:spPr>
          <a:xfrm>
            <a:off x="279360" y="4940280"/>
            <a:ext cx="3805200" cy="17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TIMESTAMP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location_id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Line 15"/>
          <p:cNvSpPr/>
          <p:nvPr/>
        </p:nvSpPr>
        <p:spPr>
          <a:xfrm flipH="1">
            <a:off x="288720" y="5342040"/>
            <a:ext cx="3832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6"/>
          <p:cNvSpPr/>
          <p:nvPr/>
        </p:nvSpPr>
        <p:spPr>
          <a:xfrm>
            <a:off x="790560" y="5337000"/>
            <a:ext cx="1440" cy="13636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" name="Group 17"/>
          <p:cNvGrpSpPr/>
          <p:nvPr/>
        </p:nvGrpSpPr>
        <p:grpSpPr>
          <a:xfrm>
            <a:off x="2179800" y="4572000"/>
            <a:ext cx="4443120" cy="347760"/>
            <a:chOff x="2179800" y="4572000"/>
            <a:chExt cx="4443120" cy="347760"/>
          </a:xfrm>
        </p:grpSpPr>
        <p:sp>
          <p:nvSpPr>
            <p:cNvPr id="270" name="Line 18"/>
            <p:cNvSpPr/>
            <p:nvPr/>
          </p:nvSpPr>
          <p:spPr>
            <a:xfrm>
              <a:off x="2179800" y="4572000"/>
              <a:ext cx="4439880" cy="0"/>
            </a:xfrm>
            <a:prstGeom prst="line">
              <a:avLst/>
            </a:prstGeom>
            <a:ln w="9360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19"/>
            <p:cNvSpPr/>
            <p:nvPr/>
          </p:nvSpPr>
          <p:spPr>
            <a:xfrm>
              <a:off x="6622920" y="4572000"/>
              <a:ext cx="0" cy="347760"/>
            </a:xfrm>
            <a:prstGeom prst="line">
              <a:avLst/>
            </a:prstGeom>
            <a:ln w="9360">
              <a:solidFill>
                <a:srgbClr val="3333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CustomShape 20"/>
          <p:cNvSpPr/>
          <p:nvPr/>
        </p:nvSpPr>
        <p:spPr>
          <a:xfrm>
            <a:off x="3505320" y="3336840"/>
            <a:ext cx="4721040" cy="13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Event has a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collection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of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Speakers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/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ORM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saves a collection as Speaker entries with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FK reference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to Event.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CustomShape 21"/>
          <p:cNvSpPr/>
          <p:nvPr/>
        </p:nvSpPr>
        <p:spPr>
          <a:xfrm>
            <a:off x="4114800" y="2057400"/>
            <a:ext cx="1227240" cy="86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speakers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CustomShape 22"/>
          <p:cNvSpPr/>
          <p:nvPr/>
        </p:nvSpPr>
        <p:spPr>
          <a:xfrm>
            <a:off x="4859280" y="6362640"/>
            <a:ext cx="439920" cy="263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5" name="Line 23"/>
          <p:cNvCxnSpPr>
            <a:stCxn id="274" idx="1"/>
            <a:endCxn id="266" idx="3"/>
          </p:cNvCxnSpPr>
          <p:nvPr/>
        </p:nvCxnSpPr>
        <p:spPr>
          <a:xfrm flipH="1" flipV="1">
            <a:off x="4084560" y="5828760"/>
            <a:ext cx="775080" cy="666000"/>
          </a:xfrm>
          <a:prstGeom prst="bentConnector3">
            <a:avLst/>
          </a:prstGeom>
          <a:ln w="9360">
            <a:solidFill>
              <a:srgbClr val="3333cc"/>
            </a:solidFill>
            <a:miter/>
            <a:tailEnd len="med" type="triangle" w="med"/>
          </a:ln>
        </p:spPr>
      </p:cxn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for Collections (1)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90600" y="1430280"/>
            <a:ext cx="8337600" cy="334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 event = new 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"Java Days"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.setLocation( ku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add event speakers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 gosling = new Speaker( "James Gosling"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 yuen = new Speaker( "Prof. Yuen"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getSpeakers().add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gosling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getSpeakers().add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yuen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save the 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objectMapper.save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12920" y="4952880"/>
            <a:ext cx="8318160" cy="11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Issues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same issues as many-to-1 association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Map Collections?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04640" y="1430280"/>
            <a:ext cx="8337600" cy="178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6600"/>
                </a:solidFill>
                <a:latin typeface="Courier New"/>
                <a:ea typeface="Courier New"/>
              </a:rPr>
              <a:t>// retrieve the event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 evt =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objectMapper.find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("Java Days");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Collection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speakers = evt.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getSpeakers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 );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12920" y="3886200"/>
            <a:ext cx="8318160" cy="24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What kind of collection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does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ORM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return?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Can we use 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any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collection we want?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List?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ArrayList?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Line 4"/>
          <p:cNvSpPr/>
          <p:nvPr/>
        </p:nvSpPr>
        <p:spPr>
          <a:xfrm flipH="1" flipV="1">
            <a:off x="1368360" y="2739600"/>
            <a:ext cx="768240" cy="1454040"/>
          </a:xfrm>
          <a:prstGeom prst="line">
            <a:avLst/>
          </a:prstGeom>
          <a:ln w="19080">
            <a:solidFill>
              <a:srgbClr val="ff0000"/>
            </a:solidFill>
            <a:custDash>
              <a:ds d="800000" sp="300000"/>
            </a:custDash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5"/>
          <p:cNvSpPr/>
          <p:nvPr/>
        </p:nvSpPr>
        <p:spPr>
          <a:xfrm flipV="1">
            <a:off x="3809880" y="2739960"/>
            <a:ext cx="2210040" cy="1301760"/>
          </a:xfrm>
          <a:prstGeom prst="line">
            <a:avLst/>
          </a:prstGeom>
          <a:ln w="19080">
            <a:solidFill>
              <a:srgbClr val="ff0000"/>
            </a:solidFill>
            <a:custDash>
              <a:ds d="800000" sp="300000"/>
            </a:custDash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Ordered Collections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15800" y="1630440"/>
            <a:ext cx="31035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Line 3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7" name="Group 4"/>
          <p:cNvGrpSpPr/>
          <p:nvPr/>
        </p:nvGrpSpPr>
        <p:grpSpPr>
          <a:xfrm>
            <a:off x="5362560" y="1631880"/>
            <a:ext cx="3114720" cy="1503720"/>
            <a:chOff x="5362560" y="1631880"/>
            <a:chExt cx="3114720" cy="1503720"/>
          </a:xfrm>
        </p:grpSpPr>
        <p:sp>
          <p:nvSpPr>
            <p:cNvPr id="288" name="CustomShape 5"/>
            <p:cNvSpPr/>
            <p:nvPr/>
          </p:nvSpPr>
          <p:spPr>
            <a:xfrm>
              <a:off x="5365080" y="1631880"/>
              <a:ext cx="310896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89" name="Line 6"/>
            <p:cNvSpPr/>
            <p:nvPr/>
          </p:nvSpPr>
          <p:spPr>
            <a:xfrm flipH="1">
              <a:off x="5362560" y="2031840"/>
              <a:ext cx="311472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Line 7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8"/>
          <p:cNvSpPr/>
          <p:nvPr/>
        </p:nvSpPr>
        <p:spPr>
          <a:xfrm>
            <a:off x="3505320" y="2057400"/>
            <a:ext cx="1790640" cy="76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speakers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{ordered}*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Ordered Collections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15800" y="1630440"/>
            <a:ext cx="31035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824360" y="4743360"/>
            <a:ext cx="3992760" cy="17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SPEAKERS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event_id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speaker_idx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Line 4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5"/>
          <p:cNvSpPr/>
          <p:nvPr/>
        </p:nvSpPr>
        <p:spPr>
          <a:xfrm flipH="1">
            <a:off x="4834080" y="5126040"/>
            <a:ext cx="397008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6"/>
          <p:cNvSpPr/>
          <p:nvPr/>
        </p:nvSpPr>
        <p:spPr>
          <a:xfrm>
            <a:off x="2173320" y="3157560"/>
            <a:ext cx="1440" cy="673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7"/>
          <p:cNvSpPr/>
          <p:nvPr/>
        </p:nvSpPr>
        <p:spPr>
          <a:xfrm>
            <a:off x="1816200" y="3821040"/>
            <a:ext cx="738000" cy="538200"/>
          </a:xfrm>
          <a:custGeom>
            <a:avLst/>
            <a:gdLst/>
            <a:ahLst/>
            <a:rect l="0" t="0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9"/>
          <p:cNvSpPr/>
          <p:nvPr/>
        </p:nvSpPr>
        <p:spPr>
          <a:xfrm flipH="1">
            <a:off x="5328720" y="5135400"/>
            <a:ext cx="9720" cy="17226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1" name="Group 10"/>
          <p:cNvGrpSpPr/>
          <p:nvPr/>
        </p:nvGrpSpPr>
        <p:grpSpPr>
          <a:xfrm>
            <a:off x="5362560" y="1631880"/>
            <a:ext cx="3114720" cy="1135440"/>
            <a:chOff x="5362560" y="1631880"/>
            <a:chExt cx="3114720" cy="1135440"/>
          </a:xfrm>
        </p:grpSpPr>
        <p:sp>
          <p:nvSpPr>
            <p:cNvPr id="302" name="CustomShape 11"/>
            <p:cNvSpPr/>
            <p:nvPr/>
          </p:nvSpPr>
          <p:spPr>
            <a:xfrm>
              <a:off x="5365080" y="1631880"/>
              <a:ext cx="3108960" cy="113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Speaker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3" name="Line 12"/>
            <p:cNvSpPr/>
            <p:nvPr/>
          </p:nvSpPr>
          <p:spPr>
            <a:xfrm flipH="1">
              <a:off x="5362560" y="2031840"/>
              <a:ext cx="311472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4" name="Line 13"/>
          <p:cNvSpPr/>
          <p:nvPr/>
        </p:nvSpPr>
        <p:spPr>
          <a:xfrm>
            <a:off x="3521160" y="2467080"/>
            <a:ext cx="1865160" cy="1440"/>
          </a:xfrm>
          <a:prstGeom prst="line">
            <a:avLst/>
          </a:prstGeom>
          <a:ln w="936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4"/>
          <p:cNvSpPr/>
          <p:nvPr/>
        </p:nvSpPr>
        <p:spPr>
          <a:xfrm>
            <a:off x="279360" y="4940280"/>
            <a:ext cx="3805200" cy="17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TIMESTAMP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location_id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Line 15"/>
          <p:cNvSpPr/>
          <p:nvPr/>
        </p:nvSpPr>
        <p:spPr>
          <a:xfrm flipH="1">
            <a:off x="288720" y="5342040"/>
            <a:ext cx="3832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6"/>
          <p:cNvSpPr/>
          <p:nvPr/>
        </p:nvSpPr>
        <p:spPr>
          <a:xfrm>
            <a:off x="790560" y="5337000"/>
            <a:ext cx="1440" cy="136368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8" name="Group 17"/>
          <p:cNvGrpSpPr/>
          <p:nvPr/>
        </p:nvGrpSpPr>
        <p:grpSpPr>
          <a:xfrm>
            <a:off x="2179800" y="4459320"/>
            <a:ext cx="4443120" cy="309600"/>
            <a:chOff x="2179800" y="4459320"/>
            <a:chExt cx="4443120" cy="309600"/>
          </a:xfrm>
        </p:grpSpPr>
        <p:sp>
          <p:nvSpPr>
            <p:cNvPr id="309" name="Line 18"/>
            <p:cNvSpPr/>
            <p:nvPr/>
          </p:nvSpPr>
          <p:spPr>
            <a:xfrm>
              <a:off x="2179800" y="4459320"/>
              <a:ext cx="4439880" cy="0"/>
            </a:xfrm>
            <a:prstGeom prst="line">
              <a:avLst/>
            </a:prstGeom>
            <a:ln w="9360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Line 19"/>
            <p:cNvSpPr/>
            <p:nvPr/>
          </p:nvSpPr>
          <p:spPr>
            <a:xfrm>
              <a:off x="6622920" y="4459320"/>
              <a:ext cx="0" cy="309600"/>
            </a:xfrm>
            <a:prstGeom prst="line">
              <a:avLst/>
            </a:prstGeom>
            <a:ln w="9360">
              <a:solidFill>
                <a:srgbClr val="3333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CustomShape 20"/>
          <p:cNvSpPr/>
          <p:nvPr/>
        </p:nvSpPr>
        <p:spPr>
          <a:xfrm>
            <a:off x="3657600" y="3184560"/>
            <a:ext cx="4721400" cy="10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Event has a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list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or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array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of Speakers.</a:t>
            </a:r>
            <a:br/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ORM must store a </a:t>
            </a: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foreign key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and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list index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 the Speaker table.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3505320" y="2057400"/>
            <a:ext cx="1790640" cy="76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sessions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{ordered}*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CustomShape 22"/>
          <p:cNvSpPr/>
          <p:nvPr/>
        </p:nvSpPr>
        <p:spPr>
          <a:xfrm>
            <a:off x="4846680" y="5873760"/>
            <a:ext cx="439560" cy="263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14" name="Line 23"/>
          <p:cNvCxnSpPr>
            <a:stCxn id="313" idx="1"/>
            <a:endCxn id="305" idx="3"/>
          </p:cNvCxnSpPr>
          <p:nvPr/>
        </p:nvCxnSpPr>
        <p:spPr>
          <a:xfrm flipH="1" flipV="1">
            <a:off x="4084560" y="5828760"/>
            <a:ext cx="762480" cy="177120"/>
          </a:xfrm>
          <a:prstGeom prst="bentConnector3">
            <a:avLst/>
          </a:prstGeom>
          <a:ln w="9360">
            <a:solidFill>
              <a:srgbClr val="3333cc"/>
            </a:solidFill>
            <a:miter/>
            <a:tailEnd len="med" type="triangle" w="med"/>
          </a:ln>
        </p:spPr>
      </p:cxn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m-to-n Associations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15800" y="1630440"/>
            <a:ext cx="31035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Line 3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8" name="Group 4"/>
          <p:cNvGrpSpPr/>
          <p:nvPr/>
        </p:nvGrpSpPr>
        <p:grpSpPr>
          <a:xfrm>
            <a:off x="5876640" y="1631880"/>
            <a:ext cx="2863800" cy="1503720"/>
            <a:chOff x="5876640" y="1631880"/>
            <a:chExt cx="2863800" cy="1503720"/>
          </a:xfrm>
        </p:grpSpPr>
        <p:sp>
          <p:nvSpPr>
            <p:cNvPr id="319" name="CustomShape 5"/>
            <p:cNvSpPr/>
            <p:nvPr/>
          </p:nvSpPr>
          <p:spPr>
            <a:xfrm>
              <a:off x="5879880" y="1631880"/>
              <a:ext cx="28576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Attendee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0" name="Line 6"/>
            <p:cNvSpPr/>
            <p:nvPr/>
          </p:nvSpPr>
          <p:spPr>
            <a:xfrm flipH="1">
              <a:off x="5876640" y="2031840"/>
              <a:ext cx="286380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Line 7"/>
          <p:cNvSpPr/>
          <p:nvPr/>
        </p:nvSpPr>
        <p:spPr>
          <a:xfrm>
            <a:off x="3521160" y="2467080"/>
            <a:ext cx="2379600" cy="1440"/>
          </a:xfrm>
          <a:prstGeom prst="line">
            <a:avLst/>
          </a:prstGeom>
          <a:ln w="9360">
            <a:solidFill>
              <a:srgbClr val="3333cc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8"/>
          <p:cNvSpPr/>
          <p:nvPr/>
        </p:nvSpPr>
        <p:spPr>
          <a:xfrm>
            <a:off x="4572000" y="2117880"/>
            <a:ext cx="130320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attendees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CustomShape 9"/>
          <p:cNvSpPr/>
          <p:nvPr/>
        </p:nvSpPr>
        <p:spPr>
          <a:xfrm>
            <a:off x="3571920" y="2130480"/>
            <a:ext cx="129996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events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m-to-n Associations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15800" y="1630440"/>
            <a:ext cx="31035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5526000" y="5019840"/>
            <a:ext cx="3152880" cy="133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telephone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Line 4"/>
          <p:cNvSpPr/>
          <p:nvPr/>
        </p:nvSpPr>
        <p:spPr>
          <a:xfrm flipH="1">
            <a:off x="412560" y="2043000"/>
            <a:ext cx="30970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5"/>
          <p:cNvSpPr/>
          <p:nvPr/>
        </p:nvSpPr>
        <p:spPr>
          <a:xfrm flipH="1">
            <a:off x="5559480" y="5402160"/>
            <a:ext cx="313200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6"/>
          <p:cNvSpPr/>
          <p:nvPr/>
        </p:nvSpPr>
        <p:spPr>
          <a:xfrm>
            <a:off x="2173320" y="3157560"/>
            <a:ext cx="1440" cy="673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>
            <a:off x="1816200" y="3821040"/>
            <a:ext cx="738000" cy="538200"/>
          </a:xfrm>
          <a:custGeom>
            <a:avLst/>
            <a:gdLst/>
            <a:ahLst/>
            <a:rect l="0" t="0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9"/>
          <p:cNvSpPr/>
          <p:nvPr/>
        </p:nvSpPr>
        <p:spPr>
          <a:xfrm flipH="1">
            <a:off x="5994000" y="5411880"/>
            <a:ext cx="9720" cy="95256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3" name="Group 10"/>
          <p:cNvGrpSpPr/>
          <p:nvPr/>
        </p:nvGrpSpPr>
        <p:grpSpPr>
          <a:xfrm>
            <a:off x="5876640" y="1631880"/>
            <a:ext cx="2863800" cy="1503720"/>
            <a:chOff x="5876640" y="1631880"/>
            <a:chExt cx="2863800" cy="1503720"/>
          </a:xfrm>
        </p:grpSpPr>
        <p:sp>
          <p:nvSpPr>
            <p:cNvPr id="334" name="CustomShape 11"/>
            <p:cNvSpPr/>
            <p:nvPr/>
          </p:nvSpPr>
          <p:spPr>
            <a:xfrm>
              <a:off x="5879880" y="1631880"/>
              <a:ext cx="28576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Attendee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35" name="Line 12"/>
            <p:cNvSpPr/>
            <p:nvPr/>
          </p:nvSpPr>
          <p:spPr>
            <a:xfrm flipH="1">
              <a:off x="5876640" y="2031840"/>
              <a:ext cx="286380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6" name="Line 13"/>
          <p:cNvSpPr/>
          <p:nvPr/>
        </p:nvSpPr>
        <p:spPr>
          <a:xfrm>
            <a:off x="3521160" y="2467080"/>
            <a:ext cx="2379600" cy="1440"/>
          </a:xfrm>
          <a:prstGeom prst="line">
            <a:avLst/>
          </a:prstGeom>
          <a:ln w="9360">
            <a:solidFill>
              <a:srgbClr val="3333cc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4"/>
          <p:cNvSpPr/>
          <p:nvPr/>
        </p:nvSpPr>
        <p:spPr>
          <a:xfrm>
            <a:off x="279360" y="5002200"/>
            <a:ext cx="3629160" cy="163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VARCHAR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start_date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TIMESTAMP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location_id INT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Line 15"/>
          <p:cNvSpPr/>
          <p:nvPr/>
        </p:nvSpPr>
        <p:spPr>
          <a:xfrm flipH="1">
            <a:off x="258840" y="5418000"/>
            <a:ext cx="365760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6"/>
          <p:cNvSpPr/>
          <p:nvPr/>
        </p:nvSpPr>
        <p:spPr>
          <a:xfrm>
            <a:off x="752400" y="5424480"/>
            <a:ext cx="1800" cy="12636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7"/>
          <p:cNvSpPr/>
          <p:nvPr/>
        </p:nvSpPr>
        <p:spPr>
          <a:xfrm>
            <a:off x="4573440" y="2117880"/>
            <a:ext cx="130356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attendees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CustomShape 18"/>
          <p:cNvSpPr/>
          <p:nvPr/>
        </p:nvSpPr>
        <p:spPr>
          <a:xfrm>
            <a:off x="3571920" y="2117880"/>
            <a:ext cx="129996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events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CustomShape 19"/>
          <p:cNvSpPr/>
          <p:nvPr/>
        </p:nvSpPr>
        <p:spPr>
          <a:xfrm>
            <a:off x="3160800" y="3456000"/>
            <a:ext cx="3316320" cy="133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EVENT_ATTENDEE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event_id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FK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attendee_id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INTEGER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Line 20"/>
          <p:cNvSpPr/>
          <p:nvPr/>
        </p:nvSpPr>
        <p:spPr>
          <a:xfrm flipH="1">
            <a:off x="3193560" y="3838680"/>
            <a:ext cx="32562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21"/>
          <p:cNvSpPr/>
          <p:nvPr/>
        </p:nvSpPr>
        <p:spPr>
          <a:xfrm flipH="1">
            <a:off x="3629160" y="3848040"/>
            <a:ext cx="9360" cy="95256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22"/>
          <p:cNvSpPr/>
          <p:nvPr/>
        </p:nvSpPr>
        <p:spPr>
          <a:xfrm flipH="1">
            <a:off x="2576520" y="4359240"/>
            <a:ext cx="582480" cy="638280"/>
          </a:xfrm>
          <a:prstGeom prst="line">
            <a:avLst/>
          </a:prstGeom>
          <a:ln w="9360">
            <a:solidFill>
              <a:srgbClr val="333399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23"/>
          <p:cNvSpPr/>
          <p:nvPr/>
        </p:nvSpPr>
        <p:spPr>
          <a:xfrm>
            <a:off x="6488280" y="4622760"/>
            <a:ext cx="338040" cy="399960"/>
          </a:xfrm>
          <a:prstGeom prst="line">
            <a:avLst/>
          </a:prstGeom>
          <a:ln w="9360">
            <a:solidFill>
              <a:srgbClr val="333399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Map an Object to a Row in a Table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14400" y="4572000"/>
            <a:ext cx="695808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name                  address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101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Kasetsart University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90 Pahonyotin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102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Seacon Square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120 Srinakarin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2" name="Group 3"/>
          <p:cNvGrpSpPr/>
          <p:nvPr/>
        </p:nvGrpSpPr>
        <p:grpSpPr>
          <a:xfrm>
            <a:off x="914040" y="2060640"/>
            <a:ext cx="4645080" cy="1503720"/>
            <a:chOff x="914040" y="2060640"/>
            <a:chExt cx="4645080" cy="1503720"/>
          </a:xfrm>
        </p:grpSpPr>
        <p:sp>
          <p:nvSpPr>
            <p:cNvPr id="113" name="CustomShape 4"/>
            <p:cNvSpPr/>
            <p:nvPr/>
          </p:nvSpPr>
          <p:spPr>
            <a:xfrm>
              <a:off x="916920" y="2060640"/>
              <a:ext cx="463896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ku : Location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 = </a:t>
              </a:r>
              <a:r>
                <a:rPr b="1" lang="en-US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?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 = "</a:t>
              </a:r>
              <a:r>
                <a:rPr b="1" lang="en-US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Kasetsart University</a:t>
              </a: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 = "</a:t>
              </a:r>
              <a:r>
                <a:rPr b="1" lang="en-US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90 Pahonyotin ...</a:t>
              </a: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14" name="Line 5"/>
            <p:cNvSpPr/>
            <p:nvPr/>
          </p:nvSpPr>
          <p:spPr>
            <a:xfrm flipH="1">
              <a:off x="914040" y="2460600"/>
              <a:ext cx="464508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Line 6"/>
          <p:cNvSpPr/>
          <p:nvPr/>
        </p:nvSpPr>
        <p:spPr>
          <a:xfrm flipH="1">
            <a:off x="934920" y="4943520"/>
            <a:ext cx="69408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7"/>
          <p:cNvSpPr/>
          <p:nvPr/>
        </p:nvSpPr>
        <p:spPr>
          <a:xfrm>
            <a:off x="1563840" y="496872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8"/>
          <p:cNvSpPr/>
          <p:nvPr/>
        </p:nvSpPr>
        <p:spPr>
          <a:xfrm>
            <a:off x="4900680" y="494352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9"/>
          <p:cNvSpPr/>
          <p:nvPr/>
        </p:nvSpPr>
        <p:spPr>
          <a:xfrm flipH="1">
            <a:off x="934920" y="5324400"/>
            <a:ext cx="694080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0"/>
          <p:cNvSpPr/>
          <p:nvPr/>
        </p:nvSpPr>
        <p:spPr>
          <a:xfrm>
            <a:off x="305640" y="2362320"/>
            <a:ext cx="1066680" cy="3124080"/>
          </a:xfrm>
          <a:custGeom>
            <a:avLst/>
            <a:gdLst/>
            <a:ahLst/>
            <a:rect l="0" t="0" r="r" b="b"/>
            <a:pathLst>
              <a:path w="1484" h="8679">
                <a:moveTo>
                  <a:pt x="1483" y="0"/>
                </a:moveTo>
                <a:lnTo>
                  <a:pt x="1409" y="5"/>
                </a:lnTo>
                <a:lnTo>
                  <a:pt x="1335" y="21"/>
                </a:lnTo>
                <a:lnTo>
                  <a:pt x="1262" y="48"/>
                </a:lnTo>
                <a:lnTo>
                  <a:pt x="1189" y="86"/>
                </a:lnTo>
                <a:lnTo>
                  <a:pt x="1117" y="134"/>
                </a:lnTo>
                <a:lnTo>
                  <a:pt x="1046" y="192"/>
                </a:lnTo>
                <a:lnTo>
                  <a:pt x="976" y="261"/>
                </a:lnTo>
                <a:lnTo>
                  <a:pt x="907" y="340"/>
                </a:lnTo>
                <a:lnTo>
                  <a:pt x="840" y="429"/>
                </a:lnTo>
                <a:lnTo>
                  <a:pt x="774" y="527"/>
                </a:lnTo>
                <a:lnTo>
                  <a:pt x="710" y="636"/>
                </a:lnTo>
                <a:lnTo>
                  <a:pt x="648" y="753"/>
                </a:lnTo>
                <a:lnTo>
                  <a:pt x="588" y="879"/>
                </a:lnTo>
                <a:lnTo>
                  <a:pt x="530" y="1014"/>
                </a:lnTo>
                <a:lnTo>
                  <a:pt x="474" y="1157"/>
                </a:lnTo>
                <a:lnTo>
                  <a:pt x="421" y="1308"/>
                </a:lnTo>
                <a:lnTo>
                  <a:pt x="371" y="1467"/>
                </a:lnTo>
                <a:lnTo>
                  <a:pt x="324" y="1633"/>
                </a:lnTo>
                <a:lnTo>
                  <a:pt x="279" y="1805"/>
                </a:lnTo>
                <a:lnTo>
                  <a:pt x="237" y="1984"/>
                </a:lnTo>
                <a:lnTo>
                  <a:pt x="199" y="2169"/>
                </a:lnTo>
                <a:lnTo>
                  <a:pt x="163" y="2359"/>
                </a:lnTo>
                <a:lnTo>
                  <a:pt x="131" y="2554"/>
                </a:lnTo>
                <a:lnTo>
                  <a:pt x="103" y="2753"/>
                </a:lnTo>
                <a:lnTo>
                  <a:pt x="77" y="2957"/>
                </a:lnTo>
                <a:lnTo>
                  <a:pt x="55" y="3163"/>
                </a:lnTo>
                <a:lnTo>
                  <a:pt x="37" y="3373"/>
                </a:lnTo>
                <a:lnTo>
                  <a:pt x="23" y="3585"/>
                </a:lnTo>
                <a:lnTo>
                  <a:pt x="12" y="3799"/>
                </a:lnTo>
                <a:lnTo>
                  <a:pt x="4" y="4015"/>
                </a:lnTo>
                <a:lnTo>
                  <a:pt x="0" y="4231"/>
                </a:lnTo>
                <a:lnTo>
                  <a:pt x="0" y="4447"/>
                </a:lnTo>
                <a:lnTo>
                  <a:pt x="4" y="4663"/>
                </a:lnTo>
                <a:lnTo>
                  <a:pt x="12" y="4879"/>
                </a:lnTo>
                <a:lnTo>
                  <a:pt x="23" y="5093"/>
                </a:lnTo>
                <a:lnTo>
                  <a:pt x="37" y="5305"/>
                </a:lnTo>
                <a:lnTo>
                  <a:pt x="55" y="5515"/>
                </a:lnTo>
                <a:lnTo>
                  <a:pt x="77" y="5721"/>
                </a:lnTo>
                <a:lnTo>
                  <a:pt x="103" y="5925"/>
                </a:lnTo>
                <a:lnTo>
                  <a:pt x="131" y="6124"/>
                </a:lnTo>
                <a:lnTo>
                  <a:pt x="163" y="6319"/>
                </a:lnTo>
                <a:lnTo>
                  <a:pt x="199" y="6509"/>
                </a:lnTo>
                <a:lnTo>
                  <a:pt x="237" y="6694"/>
                </a:lnTo>
                <a:lnTo>
                  <a:pt x="279" y="6873"/>
                </a:lnTo>
                <a:lnTo>
                  <a:pt x="324" y="7045"/>
                </a:lnTo>
                <a:lnTo>
                  <a:pt x="371" y="7211"/>
                </a:lnTo>
                <a:lnTo>
                  <a:pt x="421" y="7370"/>
                </a:lnTo>
                <a:lnTo>
                  <a:pt x="474" y="7521"/>
                </a:lnTo>
                <a:lnTo>
                  <a:pt x="530" y="7664"/>
                </a:lnTo>
                <a:lnTo>
                  <a:pt x="588" y="7799"/>
                </a:lnTo>
                <a:lnTo>
                  <a:pt x="648" y="7925"/>
                </a:lnTo>
                <a:lnTo>
                  <a:pt x="710" y="8042"/>
                </a:lnTo>
                <a:lnTo>
                  <a:pt x="774" y="8151"/>
                </a:lnTo>
                <a:lnTo>
                  <a:pt x="840" y="8249"/>
                </a:lnTo>
                <a:lnTo>
                  <a:pt x="907" y="8338"/>
                </a:lnTo>
                <a:lnTo>
                  <a:pt x="976" y="8417"/>
                </a:lnTo>
                <a:lnTo>
                  <a:pt x="1046" y="8486"/>
                </a:lnTo>
                <a:lnTo>
                  <a:pt x="1117" y="8544"/>
                </a:lnTo>
                <a:lnTo>
                  <a:pt x="1189" y="8592"/>
                </a:lnTo>
                <a:lnTo>
                  <a:pt x="1262" y="8630"/>
                </a:lnTo>
                <a:lnTo>
                  <a:pt x="1335" y="8657"/>
                </a:lnTo>
                <a:lnTo>
                  <a:pt x="1409" y="8673"/>
                </a:lnTo>
                <a:lnTo>
                  <a:pt x="1483" y="8678"/>
                </a:lnTo>
                <a:lnTo>
                  <a:pt x="1482" y="4339"/>
                </a:lnTo>
                <a:lnTo>
                  <a:pt x="1483" y="0"/>
                </a:lnTo>
                <a:moveTo>
                  <a:pt x="1483" y="0"/>
                </a:moveTo>
                <a:lnTo>
                  <a:pt x="1409" y="5"/>
                </a:lnTo>
                <a:lnTo>
                  <a:pt x="1335" y="21"/>
                </a:lnTo>
                <a:lnTo>
                  <a:pt x="1262" y="48"/>
                </a:lnTo>
                <a:lnTo>
                  <a:pt x="1189" y="86"/>
                </a:lnTo>
                <a:lnTo>
                  <a:pt x="1117" y="134"/>
                </a:lnTo>
                <a:lnTo>
                  <a:pt x="1046" y="192"/>
                </a:lnTo>
                <a:lnTo>
                  <a:pt x="976" y="261"/>
                </a:lnTo>
                <a:lnTo>
                  <a:pt x="907" y="340"/>
                </a:lnTo>
                <a:lnTo>
                  <a:pt x="840" y="429"/>
                </a:lnTo>
                <a:lnTo>
                  <a:pt x="774" y="527"/>
                </a:lnTo>
                <a:lnTo>
                  <a:pt x="710" y="636"/>
                </a:lnTo>
                <a:lnTo>
                  <a:pt x="648" y="753"/>
                </a:lnTo>
                <a:lnTo>
                  <a:pt x="588" y="879"/>
                </a:lnTo>
                <a:lnTo>
                  <a:pt x="530" y="1014"/>
                </a:lnTo>
                <a:lnTo>
                  <a:pt x="474" y="1157"/>
                </a:lnTo>
                <a:lnTo>
                  <a:pt x="421" y="1308"/>
                </a:lnTo>
                <a:lnTo>
                  <a:pt x="371" y="1467"/>
                </a:lnTo>
                <a:lnTo>
                  <a:pt x="324" y="1633"/>
                </a:lnTo>
                <a:lnTo>
                  <a:pt x="279" y="1805"/>
                </a:lnTo>
                <a:lnTo>
                  <a:pt x="237" y="1984"/>
                </a:lnTo>
                <a:lnTo>
                  <a:pt x="199" y="2169"/>
                </a:lnTo>
                <a:lnTo>
                  <a:pt x="163" y="2359"/>
                </a:lnTo>
                <a:lnTo>
                  <a:pt x="131" y="2554"/>
                </a:lnTo>
                <a:lnTo>
                  <a:pt x="103" y="2753"/>
                </a:lnTo>
                <a:lnTo>
                  <a:pt x="77" y="2957"/>
                </a:lnTo>
                <a:lnTo>
                  <a:pt x="55" y="3163"/>
                </a:lnTo>
                <a:lnTo>
                  <a:pt x="37" y="3373"/>
                </a:lnTo>
                <a:lnTo>
                  <a:pt x="23" y="3585"/>
                </a:lnTo>
                <a:lnTo>
                  <a:pt x="12" y="3799"/>
                </a:lnTo>
                <a:lnTo>
                  <a:pt x="4" y="4015"/>
                </a:lnTo>
                <a:lnTo>
                  <a:pt x="0" y="4231"/>
                </a:lnTo>
                <a:lnTo>
                  <a:pt x="0" y="4447"/>
                </a:lnTo>
                <a:lnTo>
                  <a:pt x="4" y="4663"/>
                </a:lnTo>
                <a:lnTo>
                  <a:pt x="12" y="4879"/>
                </a:lnTo>
                <a:lnTo>
                  <a:pt x="23" y="5093"/>
                </a:lnTo>
                <a:lnTo>
                  <a:pt x="37" y="5305"/>
                </a:lnTo>
                <a:lnTo>
                  <a:pt x="55" y="5515"/>
                </a:lnTo>
                <a:lnTo>
                  <a:pt x="77" y="5721"/>
                </a:lnTo>
                <a:lnTo>
                  <a:pt x="103" y="5925"/>
                </a:lnTo>
                <a:lnTo>
                  <a:pt x="131" y="6124"/>
                </a:lnTo>
                <a:lnTo>
                  <a:pt x="163" y="6319"/>
                </a:lnTo>
                <a:lnTo>
                  <a:pt x="199" y="6509"/>
                </a:lnTo>
                <a:lnTo>
                  <a:pt x="237" y="6694"/>
                </a:lnTo>
                <a:lnTo>
                  <a:pt x="279" y="6873"/>
                </a:lnTo>
                <a:lnTo>
                  <a:pt x="324" y="7045"/>
                </a:lnTo>
                <a:lnTo>
                  <a:pt x="371" y="7211"/>
                </a:lnTo>
                <a:lnTo>
                  <a:pt x="421" y="7370"/>
                </a:lnTo>
                <a:lnTo>
                  <a:pt x="474" y="7521"/>
                </a:lnTo>
                <a:lnTo>
                  <a:pt x="530" y="7664"/>
                </a:lnTo>
                <a:lnTo>
                  <a:pt x="588" y="7799"/>
                </a:lnTo>
                <a:lnTo>
                  <a:pt x="648" y="7925"/>
                </a:lnTo>
                <a:lnTo>
                  <a:pt x="710" y="8042"/>
                </a:lnTo>
                <a:lnTo>
                  <a:pt x="774" y="8151"/>
                </a:lnTo>
                <a:lnTo>
                  <a:pt x="840" y="8249"/>
                </a:lnTo>
                <a:lnTo>
                  <a:pt x="907" y="8338"/>
                </a:lnTo>
                <a:lnTo>
                  <a:pt x="976" y="8417"/>
                </a:lnTo>
                <a:lnTo>
                  <a:pt x="1046" y="8486"/>
                </a:lnTo>
                <a:lnTo>
                  <a:pt x="1117" y="8544"/>
                </a:lnTo>
                <a:lnTo>
                  <a:pt x="1189" y="8592"/>
                </a:lnTo>
                <a:lnTo>
                  <a:pt x="1262" y="8630"/>
                </a:lnTo>
                <a:lnTo>
                  <a:pt x="1335" y="8657"/>
                </a:lnTo>
                <a:lnTo>
                  <a:pt x="1409" y="8673"/>
                </a:lnTo>
                <a:lnTo>
                  <a:pt x="1483" y="8678"/>
                </a:lnTo>
              </a:path>
            </a:pathLst>
          </a:custGeom>
          <a:noFill/>
          <a:ln w="12600">
            <a:solidFill>
              <a:srgbClr val="333399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1"/>
          <p:cNvSpPr/>
          <p:nvPr/>
        </p:nvSpPr>
        <p:spPr>
          <a:xfrm>
            <a:off x="5256000" y="3962880"/>
            <a:ext cx="281916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database table</a:t>
            </a:r>
            <a:endParaRPr b="0" lang="en-GB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380880" y="3824280"/>
            <a:ext cx="28195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save(ku)</a:t>
            </a:r>
            <a:endParaRPr b="1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5765040" y="2098440"/>
            <a:ext cx="281916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object in code</a:t>
            </a:r>
            <a:endParaRPr b="0" lang="en-GB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TextShape 14"/>
          <p:cNvSpPr txBox="1"/>
          <p:nvPr/>
        </p:nvSpPr>
        <p:spPr>
          <a:xfrm>
            <a:off x="648000" y="1368000"/>
            <a:ext cx="78480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Save attributes of an object as fields in a table.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Association Class as part of Model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28600" y="4724280"/>
            <a:ext cx="31035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startDate: Date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Line 3"/>
          <p:cNvSpPr/>
          <p:nvPr/>
        </p:nvSpPr>
        <p:spPr>
          <a:xfrm flipH="1">
            <a:off x="225360" y="5137200"/>
            <a:ext cx="309744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0" name="Group 4"/>
          <p:cNvGrpSpPr/>
          <p:nvPr/>
        </p:nvGrpSpPr>
        <p:grpSpPr>
          <a:xfrm>
            <a:off x="5689440" y="4726080"/>
            <a:ext cx="2864160" cy="1503720"/>
            <a:chOff x="5689440" y="4726080"/>
            <a:chExt cx="2864160" cy="1503720"/>
          </a:xfrm>
        </p:grpSpPr>
        <p:sp>
          <p:nvSpPr>
            <p:cNvPr id="351" name="CustomShape 5"/>
            <p:cNvSpPr/>
            <p:nvPr/>
          </p:nvSpPr>
          <p:spPr>
            <a:xfrm>
              <a:off x="5692320" y="4726080"/>
              <a:ext cx="28576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Attendee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telephone: String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52" name="Line 6"/>
            <p:cNvSpPr/>
            <p:nvPr/>
          </p:nvSpPr>
          <p:spPr>
            <a:xfrm flipH="1">
              <a:off x="5689440" y="5126040"/>
              <a:ext cx="286416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3" name="Line 7"/>
          <p:cNvSpPr/>
          <p:nvPr/>
        </p:nvSpPr>
        <p:spPr>
          <a:xfrm>
            <a:off x="3333600" y="5560920"/>
            <a:ext cx="2379960" cy="1800"/>
          </a:xfrm>
          <a:prstGeom prst="line">
            <a:avLst/>
          </a:prstGeom>
          <a:ln w="9360">
            <a:solidFill>
              <a:srgbClr val="3333cc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8"/>
          <p:cNvSpPr/>
          <p:nvPr/>
        </p:nvSpPr>
        <p:spPr>
          <a:xfrm>
            <a:off x="3200400" y="3048120"/>
            <a:ext cx="2819520" cy="120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Registration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confirmed: boolean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pricePaid: Money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Line 9"/>
          <p:cNvSpPr/>
          <p:nvPr/>
        </p:nvSpPr>
        <p:spPr>
          <a:xfrm>
            <a:off x="3200400" y="3448080"/>
            <a:ext cx="281952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10"/>
          <p:cNvSpPr/>
          <p:nvPr/>
        </p:nvSpPr>
        <p:spPr>
          <a:xfrm>
            <a:off x="4572000" y="4191120"/>
            <a:ext cx="1440" cy="1295280"/>
          </a:xfrm>
          <a:prstGeom prst="line">
            <a:avLst/>
          </a:prstGeom>
          <a:ln w="12600">
            <a:solidFill>
              <a:srgbClr val="333399"/>
            </a:solidFill>
            <a:custDash>
              <a:ds d="8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1"/>
          <p:cNvSpPr/>
          <p:nvPr/>
        </p:nvSpPr>
        <p:spPr>
          <a:xfrm>
            <a:off x="533520" y="1523880"/>
            <a:ext cx="807696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Sometimes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has modeling significance.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Attendee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has a collection of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Registrations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Cascading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611280" y="1371240"/>
            <a:ext cx="7921440" cy="12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save/update/delete an object in database...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associated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also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saved/updated/deleted?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533520" y="2743200"/>
            <a:ext cx="175248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e: Event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533520" y="4800600"/>
            <a:ext cx="175248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Line 5"/>
          <p:cNvSpPr/>
          <p:nvPr/>
        </p:nvSpPr>
        <p:spPr>
          <a:xfrm>
            <a:off x="1447920" y="3733920"/>
            <a:ext cx="1440" cy="10666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"/>
          <p:cNvSpPr/>
          <p:nvPr/>
        </p:nvSpPr>
        <p:spPr>
          <a:xfrm>
            <a:off x="1447920" y="4343400"/>
            <a:ext cx="2590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 {set}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5638680" y="2819520"/>
            <a:ext cx="1067040" cy="1371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8"/>
          <p:cNvSpPr/>
          <p:nvPr/>
        </p:nvSpPr>
        <p:spPr>
          <a:xfrm>
            <a:off x="5638680" y="4495680"/>
            <a:ext cx="1067040" cy="1371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9"/>
          <p:cNvSpPr/>
          <p:nvPr/>
        </p:nvSpPr>
        <p:spPr>
          <a:xfrm>
            <a:off x="7010280" y="2895480"/>
            <a:ext cx="1752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 table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7086600" y="4648320"/>
            <a:ext cx="1752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 table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Line 11"/>
          <p:cNvSpPr/>
          <p:nvPr/>
        </p:nvSpPr>
        <p:spPr>
          <a:xfrm>
            <a:off x="2514600" y="3276720"/>
            <a:ext cx="2895480" cy="1440"/>
          </a:xfrm>
          <a:prstGeom prst="line">
            <a:avLst/>
          </a:prstGeom>
          <a:ln w="381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2"/>
          <p:cNvSpPr/>
          <p:nvPr/>
        </p:nvSpPr>
        <p:spPr>
          <a:xfrm>
            <a:off x="3048120" y="2819520"/>
            <a:ext cx="19047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save( e )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Line 13"/>
          <p:cNvSpPr/>
          <p:nvPr/>
        </p:nvSpPr>
        <p:spPr>
          <a:xfrm>
            <a:off x="2514600" y="5334120"/>
            <a:ext cx="2895480" cy="1440"/>
          </a:xfrm>
          <a:prstGeom prst="line">
            <a:avLst/>
          </a:prstGeom>
          <a:ln w="38160">
            <a:solidFill>
              <a:srgbClr val="ff0000"/>
            </a:solidFill>
            <a:custDash>
              <a:ds d="8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4"/>
          <p:cNvSpPr/>
          <p:nvPr/>
        </p:nvSpPr>
        <p:spPr>
          <a:xfrm>
            <a:off x="3048120" y="4800600"/>
            <a:ext cx="19047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Courier New"/>
              </a:rPr>
              <a:t>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Frameworks Provide Cascading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611280" y="1371600"/>
            <a:ext cx="7921440" cy="53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JPA, using annotations: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723960" y="2286000"/>
            <a:ext cx="7696080" cy="16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@Entity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@OneToMany(mappedBy="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",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cascade=</a:t>
            </a:r>
            <a:r>
              <a:rPr b="1" i="1" lang="th-TH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PERSIST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List&lt;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Person&gt;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attendees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6629400" y="1295280"/>
            <a:ext cx="1600200" cy="17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NONE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PERSIST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REFRESH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REMOVE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ALL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Line 5"/>
          <p:cNvSpPr/>
          <p:nvPr/>
        </p:nvSpPr>
        <p:spPr>
          <a:xfrm flipH="1">
            <a:off x="5864400" y="2590920"/>
            <a:ext cx="768240" cy="685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Cascading in Hibernate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611280" y="1371600"/>
            <a:ext cx="7921440" cy="53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Hibernate mapping file for Event: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723960" y="2286000"/>
            <a:ext cx="7696080" cy="22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&lt;class name="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table="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lazy="false"&gt;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&lt;id name="id" column="ID"&gt; &lt;/id&gt;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&lt;property name="name" column="Name"/&gt;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&lt;set name="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cascade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="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save-update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"&gt;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&lt;key column="event_id"/&gt;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one-to-many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class="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"/&gt;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&lt;/set&gt;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990720" y="4724280"/>
            <a:ext cx="7924680" cy="193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cascade=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none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don't cascade operations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cascade all operations (be careful)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save-update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cascade save and updates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24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delete-orphan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cascade all, delete </a:t>
            </a: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unreferenced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orphan children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are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Eager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and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 Lazy Fetching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611280" y="1371240"/>
            <a:ext cx="7921440" cy="12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create an object from database...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when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are associated objects created?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533520" y="2743200"/>
            <a:ext cx="175248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e: Event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533520" y="4800600"/>
            <a:ext cx="175248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Line 5"/>
          <p:cNvSpPr/>
          <p:nvPr/>
        </p:nvSpPr>
        <p:spPr>
          <a:xfrm>
            <a:off x="1447920" y="3733920"/>
            <a:ext cx="1440" cy="10666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6"/>
          <p:cNvSpPr/>
          <p:nvPr/>
        </p:nvSpPr>
        <p:spPr>
          <a:xfrm>
            <a:off x="1447920" y="4343400"/>
            <a:ext cx="2590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attendees {set}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CustomShape 7"/>
          <p:cNvSpPr/>
          <p:nvPr/>
        </p:nvSpPr>
        <p:spPr>
          <a:xfrm>
            <a:off x="5638680" y="2819520"/>
            <a:ext cx="1067040" cy="1371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8"/>
          <p:cNvSpPr/>
          <p:nvPr/>
        </p:nvSpPr>
        <p:spPr>
          <a:xfrm>
            <a:off x="5638680" y="4495680"/>
            <a:ext cx="1067040" cy="1371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9"/>
          <p:cNvSpPr/>
          <p:nvPr/>
        </p:nvSpPr>
        <p:spPr>
          <a:xfrm>
            <a:off x="7010280" y="2895480"/>
            <a:ext cx="1752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 table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7086600" y="4648320"/>
            <a:ext cx="1752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ATTENDEE table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Line 11"/>
          <p:cNvSpPr/>
          <p:nvPr/>
        </p:nvSpPr>
        <p:spPr>
          <a:xfrm>
            <a:off x="2514600" y="3276720"/>
            <a:ext cx="2895480" cy="1440"/>
          </a:xfrm>
          <a:prstGeom prst="line">
            <a:avLst/>
          </a:prstGeom>
          <a:ln w="38160">
            <a:solidFill>
              <a:srgbClr val="ff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2"/>
          <p:cNvSpPr/>
          <p:nvPr/>
        </p:nvSpPr>
        <p:spPr>
          <a:xfrm>
            <a:off x="2819520" y="2819520"/>
            <a:ext cx="2133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find( id )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Line 13"/>
          <p:cNvSpPr/>
          <p:nvPr/>
        </p:nvSpPr>
        <p:spPr>
          <a:xfrm>
            <a:off x="2514600" y="5334120"/>
            <a:ext cx="2895480" cy="1440"/>
          </a:xfrm>
          <a:prstGeom prst="line">
            <a:avLst/>
          </a:prstGeom>
          <a:ln w="38160">
            <a:solidFill>
              <a:srgbClr val="ff0000"/>
            </a:solidFill>
            <a:custDash>
              <a:ds d="800000" sp="300000"/>
            </a:custDash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4"/>
          <p:cNvSpPr/>
          <p:nvPr/>
        </p:nvSpPr>
        <p:spPr>
          <a:xfrm>
            <a:off x="3048120" y="4800600"/>
            <a:ext cx="19047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749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Courier New"/>
              </a:rPr>
              <a:t>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is fetching Important?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611280" y="1371240"/>
            <a:ext cx="7921440" cy="16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get a Country from Country database.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47640" y="3276720"/>
            <a:ext cx="7848720" cy="14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orm.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query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SELECT c FROM Country c WHERE c.name='China'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System.out.println(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Population is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"+china.getPopulation() );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1143000" y="1981080"/>
            <a:ext cx="2362320" cy="90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29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cities: Set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6400800" y="2286000"/>
            <a:ext cx="17524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City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Line 6"/>
          <p:cNvSpPr/>
          <p:nvPr/>
        </p:nvSpPr>
        <p:spPr>
          <a:xfrm>
            <a:off x="3429000" y="2463840"/>
            <a:ext cx="3048120" cy="144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7"/>
          <p:cNvSpPr/>
          <p:nvPr/>
        </p:nvSpPr>
        <p:spPr>
          <a:xfrm>
            <a:off x="1143000" y="2362320"/>
            <a:ext cx="236232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8"/>
          <p:cNvSpPr/>
          <p:nvPr/>
        </p:nvSpPr>
        <p:spPr>
          <a:xfrm>
            <a:off x="3809880" y="2057400"/>
            <a:ext cx="2438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has 363 cities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CustomShape 9"/>
          <p:cNvSpPr/>
          <p:nvPr/>
        </p:nvSpPr>
        <p:spPr>
          <a:xfrm>
            <a:off x="2117880" y="5086440"/>
            <a:ext cx="58068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0"/>
          <p:cNvSpPr/>
          <p:nvPr/>
        </p:nvSpPr>
        <p:spPr>
          <a:xfrm>
            <a:off x="3200400" y="4897440"/>
            <a:ext cx="5257800" cy="152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How many objects are created?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a)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One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just the Country object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b) </a:t>
            </a:r>
            <a:r>
              <a:rPr b="0" i="1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364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Country + all 363 cities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Line 11"/>
          <p:cNvSpPr/>
          <p:nvPr/>
        </p:nvSpPr>
        <p:spPr>
          <a:xfrm flipH="1" flipV="1">
            <a:off x="4264200" y="3598560"/>
            <a:ext cx="615600" cy="1377720"/>
          </a:xfrm>
          <a:prstGeom prst="line">
            <a:avLst/>
          </a:prstGeom>
          <a:ln w="19080">
            <a:solidFill>
              <a:srgbClr val="333399"/>
            </a:solidFill>
            <a:custDash>
              <a:ds d="8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are Eager and Lazy Fetching?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Eager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create all associated object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immediately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Lazy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create associated objects only when they are referenced.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647640" y="3484440"/>
            <a:ext cx="7429680" cy="275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orm.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query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SELECT c FROM ...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System.out.println(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Population is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"+china.getPopulation()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for(City c: china.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getCities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() 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Sytem.out.println("has city: "+city);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7543800" y="3824280"/>
            <a:ext cx="1143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EAGER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7620120" y="5562720"/>
            <a:ext cx="1143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LAZY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Line 6"/>
          <p:cNvSpPr/>
          <p:nvPr/>
        </p:nvSpPr>
        <p:spPr>
          <a:xfrm flipH="1">
            <a:off x="7007040" y="4000680"/>
            <a:ext cx="539640" cy="1440"/>
          </a:xfrm>
          <a:prstGeom prst="line">
            <a:avLst/>
          </a:prstGeom>
          <a:ln w="2844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7"/>
          <p:cNvSpPr/>
          <p:nvPr/>
        </p:nvSpPr>
        <p:spPr>
          <a:xfrm flipH="1">
            <a:off x="7083000" y="5791320"/>
            <a:ext cx="539640" cy="1440"/>
          </a:xfrm>
          <a:prstGeom prst="line">
            <a:avLst/>
          </a:prstGeom>
          <a:ln w="2844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Problem with Lazy Fetching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611280" y="1371600"/>
            <a:ext cx="7921440" cy="99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query or connection object might be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closed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before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code accesses the cities.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857160" y="2590920"/>
            <a:ext cx="7429680" cy="30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This code uses JPA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em = entityManagerFactory.getEntityManager();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 q = em.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createQuery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("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SELECT c FROM ...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Country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q.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getSingleResult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6600"/>
                </a:solidFill>
                <a:latin typeface="Courier New"/>
                <a:ea typeface="Courier New"/>
              </a:rPr>
              <a:t>// close entity manager to free resources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em.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close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);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for(City c: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china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getCities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() 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Sytem.out.println("has city: "+city);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5562720" y="4724280"/>
            <a:ext cx="25146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ERROR: not attached to database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Object-Relational Operations: CRUD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2999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Common O-R operations are: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save (persist) a new object in the database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object from the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U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for an object already saved in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D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 data from the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500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Model for Object Mapper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2236680" y="1430280"/>
            <a:ext cx="4672080" cy="330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2497"/>
              </a:spcBef>
              <a:spcAft>
                <a:spcPts val="2497"/>
              </a:spcAf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Object Mapper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find( id ) : 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query( query : String ): T[*]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findAll( ) : T[*]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save( object : T )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update( object : T 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delete( object : T 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Line 3"/>
          <p:cNvSpPr/>
          <p:nvPr/>
        </p:nvSpPr>
        <p:spPr>
          <a:xfrm flipH="1">
            <a:off x="2222280" y="2030400"/>
            <a:ext cx="470196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"/>
          <p:cNvSpPr/>
          <p:nvPr/>
        </p:nvSpPr>
        <p:spPr>
          <a:xfrm>
            <a:off x="6600960" y="1328760"/>
            <a:ext cx="4762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Line 5"/>
          <p:cNvSpPr/>
          <p:nvPr/>
        </p:nvSpPr>
        <p:spPr>
          <a:xfrm flipH="1" flipV="1">
            <a:off x="7083360" y="1749600"/>
            <a:ext cx="463680" cy="61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"/>
          <p:cNvSpPr/>
          <p:nvPr/>
        </p:nvSpPr>
        <p:spPr>
          <a:xfrm>
            <a:off x="7238880" y="2422440"/>
            <a:ext cx="1447920" cy="10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UML Type Parameter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CustomShape 7"/>
          <p:cNvSpPr/>
          <p:nvPr/>
        </p:nvSpPr>
        <p:spPr>
          <a:xfrm>
            <a:off x="609480" y="4784760"/>
            <a:ext cx="8001000" cy="178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method to "find" an Object by its identifier maybe named: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load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id 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Hibernate and Spring name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find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id, Class 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JPA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get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id 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similar to </a:t>
            </a: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load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but no exception if id is not found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Create an Object from Row in a Table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4400" y="4572000"/>
            <a:ext cx="695808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name                  address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101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Kasetsart University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3333cc"/>
                </a:solidFill>
                <a:latin typeface="Courier New"/>
                <a:ea typeface="Courier New"/>
              </a:rPr>
              <a:t>90 Pahonyotin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102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Seacon Square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120 Srinakarin ...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6" name="Group 3"/>
          <p:cNvGrpSpPr/>
          <p:nvPr/>
        </p:nvGrpSpPr>
        <p:grpSpPr>
          <a:xfrm>
            <a:off x="914040" y="2060640"/>
            <a:ext cx="4645080" cy="1503720"/>
            <a:chOff x="914040" y="2060640"/>
            <a:chExt cx="4645080" cy="1503720"/>
          </a:xfrm>
        </p:grpSpPr>
        <p:sp>
          <p:nvSpPr>
            <p:cNvPr id="127" name="CustomShape 4"/>
            <p:cNvSpPr/>
            <p:nvPr/>
          </p:nvSpPr>
          <p:spPr>
            <a:xfrm>
              <a:off x="916920" y="2060640"/>
              <a:ext cx="463896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 : Location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 = </a:t>
              </a:r>
              <a:r>
                <a:rPr b="1" lang="en-US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101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 = "</a:t>
              </a:r>
              <a:r>
                <a:rPr b="1" lang="en-US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Kasetsart University</a:t>
              </a: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 = "</a:t>
              </a:r>
              <a:r>
                <a:rPr b="1" lang="en-US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90 Pahonyotin ...</a:t>
              </a: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GB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8" name="Line 5"/>
            <p:cNvSpPr/>
            <p:nvPr/>
          </p:nvSpPr>
          <p:spPr>
            <a:xfrm flipH="1">
              <a:off x="914040" y="2460600"/>
              <a:ext cx="4645080" cy="0"/>
            </a:xfrm>
            <a:prstGeom prst="line">
              <a:avLst/>
            </a:prstGeom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Line 6"/>
          <p:cNvSpPr/>
          <p:nvPr/>
        </p:nvSpPr>
        <p:spPr>
          <a:xfrm flipH="1">
            <a:off x="934920" y="4943520"/>
            <a:ext cx="69408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7"/>
          <p:cNvSpPr/>
          <p:nvPr/>
        </p:nvSpPr>
        <p:spPr>
          <a:xfrm>
            <a:off x="1563840" y="496872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8"/>
          <p:cNvSpPr/>
          <p:nvPr/>
        </p:nvSpPr>
        <p:spPr>
          <a:xfrm>
            <a:off x="4900680" y="4943520"/>
            <a:ext cx="1440" cy="1103400"/>
          </a:xfrm>
          <a:prstGeom prst="line">
            <a:avLst/>
          </a:prstGeom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9"/>
          <p:cNvSpPr/>
          <p:nvPr/>
        </p:nvSpPr>
        <p:spPr>
          <a:xfrm flipH="1">
            <a:off x="934920" y="5324400"/>
            <a:ext cx="694080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287640" y="2362320"/>
            <a:ext cx="1084680" cy="3253680"/>
          </a:xfrm>
          <a:custGeom>
            <a:avLst/>
            <a:gdLst/>
            <a:ahLst/>
            <a:rect l="0" t="0" r="r" b="b"/>
            <a:pathLst>
              <a:path w="1509" h="9039">
                <a:moveTo>
                  <a:pt x="1508" y="9038"/>
                </a:moveTo>
                <a:lnTo>
                  <a:pt x="1433" y="9033"/>
                </a:lnTo>
                <a:lnTo>
                  <a:pt x="1358" y="9016"/>
                </a:lnTo>
                <a:lnTo>
                  <a:pt x="1283" y="8988"/>
                </a:lnTo>
                <a:lnTo>
                  <a:pt x="1209" y="8949"/>
                </a:lnTo>
                <a:lnTo>
                  <a:pt x="1136" y="8899"/>
                </a:lnTo>
                <a:lnTo>
                  <a:pt x="1064" y="8838"/>
                </a:lnTo>
                <a:lnTo>
                  <a:pt x="992" y="8766"/>
                </a:lnTo>
                <a:lnTo>
                  <a:pt x="922" y="8684"/>
                </a:lnTo>
                <a:lnTo>
                  <a:pt x="854" y="8591"/>
                </a:lnTo>
                <a:lnTo>
                  <a:pt x="787" y="8489"/>
                </a:lnTo>
                <a:lnTo>
                  <a:pt x="722" y="8376"/>
                </a:lnTo>
                <a:lnTo>
                  <a:pt x="659" y="8254"/>
                </a:lnTo>
                <a:lnTo>
                  <a:pt x="598" y="8122"/>
                </a:lnTo>
                <a:lnTo>
                  <a:pt x="539" y="7982"/>
                </a:lnTo>
                <a:lnTo>
                  <a:pt x="482" y="7833"/>
                </a:lnTo>
                <a:lnTo>
                  <a:pt x="429" y="7675"/>
                </a:lnTo>
                <a:lnTo>
                  <a:pt x="377" y="7510"/>
                </a:lnTo>
                <a:lnTo>
                  <a:pt x="329" y="7338"/>
                </a:lnTo>
                <a:lnTo>
                  <a:pt x="284" y="7158"/>
                </a:lnTo>
                <a:lnTo>
                  <a:pt x="241" y="6972"/>
                </a:lnTo>
                <a:lnTo>
                  <a:pt x="202" y="6779"/>
                </a:lnTo>
                <a:lnTo>
                  <a:pt x="166" y="6581"/>
                </a:lnTo>
                <a:lnTo>
                  <a:pt x="133" y="6378"/>
                </a:lnTo>
                <a:lnTo>
                  <a:pt x="104" y="6171"/>
                </a:lnTo>
                <a:lnTo>
                  <a:pt x="79" y="5959"/>
                </a:lnTo>
                <a:lnTo>
                  <a:pt x="56" y="5743"/>
                </a:lnTo>
                <a:lnTo>
                  <a:pt x="38" y="5525"/>
                </a:lnTo>
                <a:lnTo>
                  <a:pt x="23" y="5304"/>
                </a:lnTo>
                <a:lnTo>
                  <a:pt x="12" y="5081"/>
                </a:lnTo>
                <a:lnTo>
                  <a:pt x="4" y="4857"/>
                </a:lnTo>
                <a:lnTo>
                  <a:pt x="0" y="4632"/>
                </a:lnTo>
                <a:lnTo>
                  <a:pt x="0" y="4406"/>
                </a:lnTo>
                <a:lnTo>
                  <a:pt x="4" y="4181"/>
                </a:lnTo>
                <a:lnTo>
                  <a:pt x="12" y="3957"/>
                </a:lnTo>
                <a:lnTo>
                  <a:pt x="23" y="3734"/>
                </a:lnTo>
                <a:lnTo>
                  <a:pt x="38" y="3513"/>
                </a:lnTo>
                <a:lnTo>
                  <a:pt x="56" y="3295"/>
                </a:lnTo>
                <a:lnTo>
                  <a:pt x="79" y="3079"/>
                </a:lnTo>
                <a:lnTo>
                  <a:pt x="104" y="2867"/>
                </a:lnTo>
                <a:lnTo>
                  <a:pt x="133" y="2660"/>
                </a:lnTo>
                <a:lnTo>
                  <a:pt x="166" y="2457"/>
                </a:lnTo>
                <a:lnTo>
                  <a:pt x="202" y="2259"/>
                </a:lnTo>
                <a:lnTo>
                  <a:pt x="241" y="2066"/>
                </a:lnTo>
                <a:lnTo>
                  <a:pt x="284" y="1880"/>
                </a:lnTo>
                <a:lnTo>
                  <a:pt x="329" y="1700"/>
                </a:lnTo>
                <a:lnTo>
                  <a:pt x="377" y="1528"/>
                </a:lnTo>
                <a:lnTo>
                  <a:pt x="429" y="1363"/>
                </a:lnTo>
                <a:lnTo>
                  <a:pt x="482" y="1205"/>
                </a:lnTo>
                <a:lnTo>
                  <a:pt x="539" y="1056"/>
                </a:lnTo>
                <a:lnTo>
                  <a:pt x="598" y="916"/>
                </a:lnTo>
                <a:lnTo>
                  <a:pt x="659" y="784"/>
                </a:lnTo>
                <a:lnTo>
                  <a:pt x="722" y="662"/>
                </a:lnTo>
                <a:lnTo>
                  <a:pt x="787" y="549"/>
                </a:lnTo>
                <a:lnTo>
                  <a:pt x="854" y="447"/>
                </a:lnTo>
                <a:lnTo>
                  <a:pt x="922" y="354"/>
                </a:lnTo>
                <a:lnTo>
                  <a:pt x="992" y="272"/>
                </a:lnTo>
                <a:lnTo>
                  <a:pt x="1064" y="200"/>
                </a:lnTo>
                <a:lnTo>
                  <a:pt x="1136" y="139"/>
                </a:lnTo>
                <a:lnTo>
                  <a:pt x="1209" y="89"/>
                </a:lnTo>
                <a:lnTo>
                  <a:pt x="1283" y="50"/>
                </a:lnTo>
                <a:lnTo>
                  <a:pt x="1358" y="22"/>
                </a:lnTo>
                <a:lnTo>
                  <a:pt x="1433" y="5"/>
                </a:lnTo>
                <a:lnTo>
                  <a:pt x="1508" y="0"/>
                </a:lnTo>
                <a:lnTo>
                  <a:pt x="1507" y="4519"/>
                </a:lnTo>
                <a:lnTo>
                  <a:pt x="1508" y="9038"/>
                </a:lnTo>
                <a:moveTo>
                  <a:pt x="1508" y="9038"/>
                </a:moveTo>
                <a:lnTo>
                  <a:pt x="1433" y="9033"/>
                </a:lnTo>
                <a:lnTo>
                  <a:pt x="1358" y="9016"/>
                </a:lnTo>
                <a:lnTo>
                  <a:pt x="1283" y="8988"/>
                </a:lnTo>
                <a:lnTo>
                  <a:pt x="1209" y="8949"/>
                </a:lnTo>
                <a:lnTo>
                  <a:pt x="1136" y="8899"/>
                </a:lnTo>
                <a:lnTo>
                  <a:pt x="1064" y="8838"/>
                </a:lnTo>
                <a:lnTo>
                  <a:pt x="992" y="8766"/>
                </a:lnTo>
                <a:lnTo>
                  <a:pt x="922" y="8684"/>
                </a:lnTo>
                <a:lnTo>
                  <a:pt x="854" y="8591"/>
                </a:lnTo>
                <a:lnTo>
                  <a:pt x="787" y="8489"/>
                </a:lnTo>
                <a:lnTo>
                  <a:pt x="722" y="8376"/>
                </a:lnTo>
                <a:lnTo>
                  <a:pt x="659" y="8254"/>
                </a:lnTo>
                <a:lnTo>
                  <a:pt x="598" y="8122"/>
                </a:lnTo>
                <a:lnTo>
                  <a:pt x="539" y="7982"/>
                </a:lnTo>
                <a:lnTo>
                  <a:pt x="482" y="7833"/>
                </a:lnTo>
                <a:lnTo>
                  <a:pt x="429" y="7675"/>
                </a:lnTo>
                <a:lnTo>
                  <a:pt x="377" y="7510"/>
                </a:lnTo>
                <a:lnTo>
                  <a:pt x="329" y="7338"/>
                </a:lnTo>
                <a:lnTo>
                  <a:pt x="284" y="7158"/>
                </a:lnTo>
                <a:lnTo>
                  <a:pt x="241" y="6972"/>
                </a:lnTo>
                <a:lnTo>
                  <a:pt x="202" y="6779"/>
                </a:lnTo>
                <a:lnTo>
                  <a:pt x="166" y="6581"/>
                </a:lnTo>
                <a:lnTo>
                  <a:pt x="133" y="6378"/>
                </a:lnTo>
                <a:lnTo>
                  <a:pt x="104" y="6171"/>
                </a:lnTo>
                <a:lnTo>
                  <a:pt x="79" y="5959"/>
                </a:lnTo>
                <a:lnTo>
                  <a:pt x="56" y="5743"/>
                </a:lnTo>
                <a:lnTo>
                  <a:pt x="38" y="5525"/>
                </a:lnTo>
                <a:lnTo>
                  <a:pt x="23" y="5304"/>
                </a:lnTo>
                <a:lnTo>
                  <a:pt x="12" y="5081"/>
                </a:lnTo>
                <a:lnTo>
                  <a:pt x="4" y="4857"/>
                </a:lnTo>
                <a:lnTo>
                  <a:pt x="0" y="4632"/>
                </a:lnTo>
                <a:lnTo>
                  <a:pt x="0" y="4406"/>
                </a:lnTo>
                <a:lnTo>
                  <a:pt x="4" y="4181"/>
                </a:lnTo>
                <a:lnTo>
                  <a:pt x="12" y="3957"/>
                </a:lnTo>
                <a:lnTo>
                  <a:pt x="23" y="3734"/>
                </a:lnTo>
                <a:lnTo>
                  <a:pt x="38" y="3513"/>
                </a:lnTo>
                <a:lnTo>
                  <a:pt x="56" y="3295"/>
                </a:lnTo>
                <a:lnTo>
                  <a:pt x="79" y="3079"/>
                </a:lnTo>
                <a:lnTo>
                  <a:pt x="104" y="2867"/>
                </a:lnTo>
                <a:lnTo>
                  <a:pt x="133" y="2660"/>
                </a:lnTo>
                <a:lnTo>
                  <a:pt x="166" y="2457"/>
                </a:lnTo>
                <a:lnTo>
                  <a:pt x="202" y="2259"/>
                </a:lnTo>
                <a:lnTo>
                  <a:pt x="241" y="2066"/>
                </a:lnTo>
                <a:lnTo>
                  <a:pt x="284" y="1880"/>
                </a:lnTo>
                <a:lnTo>
                  <a:pt x="329" y="1700"/>
                </a:lnTo>
                <a:lnTo>
                  <a:pt x="377" y="1528"/>
                </a:lnTo>
                <a:lnTo>
                  <a:pt x="429" y="1363"/>
                </a:lnTo>
                <a:lnTo>
                  <a:pt x="482" y="1205"/>
                </a:lnTo>
                <a:lnTo>
                  <a:pt x="539" y="1056"/>
                </a:lnTo>
                <a:lnTo>
                  <a:pt x="598" y="916"/>
                </a:lnTo>
                <a:lnTo>
                  <a:pt x="659" y="784"/>
                </a:lnTo>
                <a:lnTo>
                  <a:pt x="722" y="662"/>
                </a:lnTo>
                <a:lnTo>
                  <a:pt x="787" y="549"/>
                </a:lnTo>
                <a:lnTo>
                  <a:pt x="854" y="447"/>
                </a:lnTo>
                <a:lnTo>
                  <a:pt x="922" y="354"/>
                </a:lnTo>
                <a:lnTo>
                  <a:pt x="992" y="272"/>
                </a:lnTo>
                <a:lnTo>
                  <a:pt x="1064" y="200"/>
                </a:lnTo>
                <a:lnTo>
                  <a:pt x="1136" y="139"/>
                </a:lnTo>
                <a:lnTo>
                  <a:pt x="1209" y="89"/>
                </a:lnTo>
                <a:lnTo>
                  <a:pt x="1283" y="50"/>
                </a:lnTo>
                <a:lnTo>
                  <a:pt x="1358" y="22"/>
                </a:lnTo>
                <a:lnTo>
                  <a:pt x="1433" y="5"/>
                </a:lnTo>
                <a:lnTo>
                  <a:pt x="1508" y="0"/>
                </a:lnTo>
              </a:path>
            </a:pathLst>
          </a:custGeom>
          <a:noFill/>
          <a:ln w="12600">
            <a:solidFill>
              <a:srgbClr val="333399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380880" y="3824280"/>
            <a:ext cx="28195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find(101)</a:t>
            </a:r>
            <a:endParaRPr b="1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5765040" y="2098440"/>
            <a:ext cx="2819160" cy="76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create a Location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object from database</a:t>
            </a:r>
            <a:endParaRPr b="0" lang="en-GB" sz="22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36" name="TextShape 13"/>
          <p:cNvSpPr txBox="1"/>
          <p:nvPr/>
        </p:nvSpPr>
        <p:spPr>
          <a:xfrm>
            <a:off x="648000" y="1368000"/>
            <a:ext cx="78480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Can search &amp; retrieve objects (one or more)</a:t>
            </a:r>
            <a:endParaRPr b="0" lang="en-GB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 Mapping for Event Class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611280" y="1371600"/>
            <a:ext cx="7921440" cy="22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class is generally called 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 algn="ctr">
              <a:spcBef>
                <a:spcPts val="1199"/>
              </a:spcBef>
            </a:pP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Data Access 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(DAO).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Hibernate uses the term "data access object".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Append "Dao" to the class name, e.g.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EventDao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1878120" y="3733920"/>
            <a:ext cx="5386320" cy="27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EventDao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find( id: int ) : Event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query( query: String ) : Event[*]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save( evt: Event ) 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update( evt: Event 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delete( evt: Event )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Line 4"/>
          <p:cNvSpPr/>
          <p:nvPr/>
        </p:nvSpPr>
        <p:spPr>
          <a:xfrm flipH="1">
            <a:off x="1869840" y="4133880"/>
            <a:ext cx="5391000" cy="144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Layered Design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1214280" y="1752480"/>
            <a:ext cx="6713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User Interface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214280" y="2619360"/>
            <a:ext cx="6713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Application Logic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1214280" y="3497400"/>
            <a:ext cx="3357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Domain Objects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CustomShape 5"/>
          <p:cNvSpPr/>
          <p:nvPr/>
        </p:nvSpPr>
        <p:spPr>
          <a:xfrm>
            <a:off x="4572000" y="3498840"/>
            <a:ext cx="3357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CustomShape 6"/>
          <p:cNvSpPr/>
          <p:nvPr/>
        </p:nvSpPr>
        <p:spPr>
          <a:xfrm>
            <a:off x="4572000" y="4325760"/>
            <a:ext cx="3355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O-R Mapping Framework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CustomShape 7"/>
          <p:cNvSpPr/>
          <p:nvPr/>
        </p:nvSpPr>
        <p:spPr>
          <a:xfrm>
            <a:off x="1216080" y="4316400"/>
            <a:ext cx="3355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Other Services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CustomShape 8"/>
          <p:cNvSpPr/>
          <p:nvPr/>
        </p:nvSpPr>
        <p:spPr>
          <a:xfrm>
            <a:off x="4572000" y="5167440"/>
            <a:ext cx="3355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JDBC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CustomShape 9"/>
          <p:cNvSpPr/>
          <p:nvPr/>
        </p:nvSpPr>
        <p:spPr>
          <a:xfrm>
            <a:off x="1216080" y="5168880"/>
            <a:ext cx="3355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Foundation Classes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Line 10"/>
          <p:cNvSpPr/>
          <p:nvPr/>
        </p:nvSpPr>
        <p:spPr>
          <a:xfrm>
            <a:off x="4572000" y="2128680"/>
            <a:ext cx="1440" cy="47628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1"/>
          <p:cNvSpPr/>
          <p:nvPr/>
        </p:nvSpPr>
        <p:spPr>
          <a:xfrm>
            <a:off x="4710240" y="2192400"/>
            <a:ext cx="1189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ui event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Line 12"/>
          <p:cNvSpPr/>
          <p:nvPr/>
        </p:nvSpPr>
        <p:spPr>
          <a:xfrm>
            <a:off x="4751280" y="2995560"/>
            <a:ext cx="1800" cy="47628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3"/>
          <p:cNvSpPr/>
          <p:nvPr/>
        </p:nvSpPr>
        <p:spPr>
          <a:xfrm>
            <a:off x="4800600" y="3059280"/>
            <a:ext cx="1752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CRUD request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Line 14"/>
          <p:cNvSpPr/>
          <p:nvPr/>
        </p:nvSpPr>
        <p:spPr>
          <a:xfrm flipH="1">
            <a:off x="4933800" y="3873600"/>
            <a:ext cx="7920" cy="45072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5"/>
          <p:cNvSpPr/>
          <p:nvPr/>
        </p:nvSpPr>
        <p:spPr>
          <a:xfrm>
            <a:off x="5051520" y="3936960"/>
            <a:ext cx="1552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ORM API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Line 16"/>
          <p:cNvSpPr/>
          <p:nvPr/>
        </p:nvSpPr>
        <p:spPr>
          <a:xfrm flipV="1">
            <a:off x="6762600" y="3855960"/>
            <a:ext cx="1800" cy="457200"/>
          </a:xfrm>
          <a:prstGeom prst="line">
            <a:avLst/>
          </a:prstGeom>
          <a:ln w="12600">
            <a:solidFill>
              <a:srgbClr val="333399"/>
            </a:solidFill>
            <a:custDash>
              <a:ds d="400000" sp="3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7"/>
          <p:cNvSpPr/>
          <p:nvPr/>
        </p:nvSpPr>
        <p:spPr>
          <a:xfrm>
            <a:off x="6907320" y="3914640"/>
            <a:ext cx="1716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domain object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Line 18"/>
          <p:cNvSpPr/>
          <p:nvPr/>
        </p:nvSpPr>
        <p:spPr>
          <a:xfrm flipV="1">
            <a:off x="6751800" y="3006720"/>
            <a:ext cx="1440" cy="457200"/>
          </a:xfrm>
          <a:prstGeom prst="line">
            <a:avLst/>
          </a:prstGeom>
          <a:ln w="12600">
            <a:solidFill>
              <a:srgbClr val="333399"/>
            </a:solidFill>
            <a:custDash>
              <a:ds d="400000" sp="3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9"/>
          <p:cNvSpPr/>
          <p:nvPr/>
        </p:nvSpPr>
        <p:spPr>
          <a:xfrm>
            <a:off x="6896160" y="3065400"/>
            <a:ext cx="1841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domain object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Line 20"/>
          <p:cNvSpPr/>
          <p:nvPr/>
        </p:nvSpPr>
        <p:spPr>
          <a:xfrm flipV="1">
            <a:off x="6727680" y="2131920"/>
            <a:ext cx="1800" cy="457200"/>
          </a:xfrm>
          <a:prstGeom prst="line">
            <a:avLst/>
          </a:prstGeom>
          <a:ln w="12600">
            <a:solidFill>
              <a:srgbClr val="333399"/>
            </a:solidFill>
            <a:custDash>
              <a:ds d="400000" sp="3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21"/>
          <p:cNvSpPr/>
          <p:nvPr/>
        </p:nvSpPr>
        <p:spPr>
          <a:xfrm>
            <a:off x="6872400" y="2190600"/>
            <a:ext cx="1841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xfer object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Line 22"/>
          <p:cNvSpPr/>
          <p:nvPr/>
        </p:nvSpPr>
        <p:spPr>
          <a:xfrm>
            <a:off x="5105520" y="4724280"/>
            <a:ext cx="1440" cy="457200"/>
          </a:xfrm>
          <a:prstGeom prst="line">
            <a:avLst/>
          </a:prstGeom>
          <a:ln w="12600">
            <a:solidFill>
              <a:srgbClr val="333399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3"/>
          <p:cNvSpPr/>
          <p:nvPr/>
        </p:nvSpPr>
        <p:spPr>
          <a:xfrm>
            <a:off x="5153040" y="4791240"/>
            <a:ext cx="1552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JDBC API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Line 24"/>
          <p:cNvSpPr/>
          <p:nvPr/>
        </p:nvSpPr>
        <p:spPr>
          <a:xfrm flipV="1">
            <a:off x="6791400" y="4684680"/>
            <a:ext cx="1440" cy="457200"/>
          </a:xfrm>
          <a:prstGeom prst="line">
            <a:avLst/>
          </a:prstGeom>
          <a:ln w="12600">
            <a:solidFill>
              <a:srgbClr val="333399"/>
            </a:solidFill>
            <a:custDash>
              <a:ds d="400000" sp="3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5"/>
          <p:cNvSpPr/>
          <p:nvPr/>
        </p:nvSpPr>
        <p:spPr>
          <a:xfrm>
            <a:off x="6935760" y="4743360"/>
            <a:ext cx="1716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ResultSet, etc.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When </a:t>
            </a:r>
            <a:r>
              <a:rPr b="0" i="1" lang="en-US" sz="3600" spc="-1" strike="noStrike">
                <a:solidFill>
                  <a:srgbClr val="cc0000"/>
                </a:solidFill>
                <a:latin typeface="Arial"/>
              </a:rPr>
              <a:t>Not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to Use O-R Mapping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some applications, Object-Relational mapping is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inefficient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display a table of attendees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7" name="Table 3"/>
          <p:cNvGraphicFramePr/>
          <p:nvPr/>
        </p:nvGraphicFramePr>
        <p:xfrm>
          <a:off x="4267080" y="5029200"/>
          <a:ext cx="4649400" cy="1409400"/>
        </p:xfrm>
        <a:graphic>
          <a:graphicData uri="http://schemas.openxmlformats.org/drawingml/2006/table">
            <a:tbl>
              <a:tblPr/>
              <a:tblGrid>
                <a:gridCol w="990720"/>
                <a:gridCol w="1524600"/>
                <a:gridCol w="2134080"/>
              </a:tblGrid>
              <a:tr h="562320"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Telephone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Email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Bill Gates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1-215-555-1212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gates@msn.com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14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4080"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Obama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1-212-111-1212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144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82440" bIns="46800"/>
                    <a:p>
                      <a:pPr>
                        <a:lnSpc>
                          <a:spcPct val="87000"/>
                        </a:lnSpc>
                        <a:spcBef>
                          <a:spcPts val="697"/>
                        </a:spcBef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president@whitehouse</a:t>
                      </a:r>
                      <a:endParaRPr b="0" lang="en-GB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44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144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CustomShape 4"/>
          <p:cNvSpPr/>
          <p:nvPr/>
        </p:nvSpPr>
        <p:spPr>
          <a:xfrm>
            <a:off x="2895480" y="3124080"/>
            <a:ext cx="1676520" cy="86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PersonDao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247"/>
              </a:spcBef>
            </a:pP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CustomShape 5"/>
          <p:cNvSpPr/>
          <p:nvPr/>
        </p:nvSpPr>
        <p:spPr>
          <a:xfrm>
            <a:off x="914400" y="4343400"/>
            <a:ext cx="76212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6"/>
          <p:cNvSpPr/>
          <p:nvPr/>
        </p:nvSpPr>
        <p:spPr>
          <a:xfrm>
            <a:off x="6019920" y="3824280"/>
            <a:ext cx="152388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TableModel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CustomShape 7"/>
          <p:cNvSpPr/>
          <p:nvPr/>
        </p:nvSpPr>
        <p:spPr>
          <a:xfrm>
            <a:off x="1295280" y="3429000"/>
            <a:ext cx="1219320" cy="457200"/>
          </a:xfrm>
          <a:prstGeom prst="flowChartInputOutpu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8"/>
          <p:cNvSpPr/>
          <p:nvPr/>
        </p:nvSpPr>
        <p:spPr>
          <a:xfrm>
            <a:off x="1447920" y="3505320"/>
            <a:ext cx="1143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RowSet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CustomShape 9"/>
          <p:cNvSpPr/>
          <p:nvPr/>
        </p:nvSpPr>
        <p:spPr>
          <a:xfrm>
            <a:off x="4991040" y="2971800"/>
            <a:ext cx="1257480" cy="533520"/>
          </a:xfrm>
          <a:prstGeom prst="flowChartInputOutpu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0"/>
          <p:cNvSpPr/>
          <p:nvPr/>
        </p:nvSpPr>
        <p:spPr>
          <a:xfrm>
            <a:off x="5143680" y="2933640"/>
            <a:ext cx="11430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Person objects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Line 11"/>
          <p:cNvSpPr/>
          <p:nvPr/>
        </p:nvSpPr>
        <p:spPr>
          <a:xfrm flipV="1">
            <a:off x="1676520" y="3654360"/>
            <a:ext cx="1218960" cy="9208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2"/>
          <p:cNvSpPr/>
          <p:nvPr/>
        </p:nvSpPr>
        <p:spPr>
          <a:xfrm>
            <a:off x="4572000" y="3505320"/>
            <a:ext cx="1371600" cy="4572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3"/>
          <p:cNvSpPr/>
          <p:nvPr/>
        </p:nvSpPr>
        <p:spPr>
          <a:xfrm>
            <a:off x="6705720" y="4648320"/>
            <a:ext cx="1440" cy="3045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4 Approaches to ORM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611280" y="1371600"/>
            <a:ext cx="792144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3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No ORM -- JDBC in my code.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Layers!  Put the JDBC right in your app code.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3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Do It Myself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Write your own DAO using JDBC.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3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Use a Framework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Hibernate, MyBatis, TopLink, or other.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39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Use a Standard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Java Persistence Architecture (JPA) or Java Data Objects (JDO) provide a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standard 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have </a:t>
            </a:r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many implementations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What's Next?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4800600" y="1828800"/>
            <a:ext cx="335268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2" name="Table 3"/>
          <p:cNvGraphicFramePr/>
          <p:nvPr/>
        </p:nvGraphicFramePr>
        <p:xfrm>
          <a:off x="838080" y="1371600"/>
          <a:ext cx="7468560" cy="5320800"/>
        </p:xfrm>
        <a:graphic>
          <a:graphicData uri="http://schemas.openxmlformats.org/drawingml/2006/table">
            <a:tbl>
              <a:tblPr/>
              <a:tblGrid>
                <a:gridCol w="3734280"/>
                <a:gridCol w="3734280"/>
              </a:tblGrid>
              <a:tr h="2685240">
                <a:tc>
                  <a:txBody>
                    <a:bodyPr lIns="90000" rIns="90000" tIns="107640" bIns="46800"/>
                    <a:p>
                      <a:pPr marL="228600" indent="-225720">
                        <a:lnSpc>
                          <a:spcPct val="87000"/>
                        </a:lnSpc>
                        <a:spcBef>
                          <a:spcPts val="1500"/>
                        </a:spcBef>
                      </a:pPr>
                      <a:r>
                        <a:rPr b="0" i="1" lang="en-US" sz="2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If you want to...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28600" indent="-225720">
                        <a:lnSpc>
                          <a:spcPct val="87000"/>
                        </a:lnSpc>
                        <a:spcBef>
                          <a:spcPts val="1749"/>
                        </a:spcBef>
                      </a:pPr>
                      <a:r>
                        <a:rPr b="0" lang="en-US" sz="28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do It yourself</a:t>
                      </a:r>
                      <a:endParaRPr b="0" lang="en-GB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28600" indent="-225720">
                        <a:lnSpc>
                          <a:spcPct val="87000"/>
                        </a:lnSpc>
                        <a:spcBef>
                          <a:spcPts val="1397"/>
                        </a:spcBef>
                      </a:pPr>
                      <a:endParaRPr b="0" lang="en-GB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107640" bIns="46800"/>
                    <a:p>
                      <a:pPr>
                        <a:lnSpc>
                          <a:spcPct val="87000"/>
                        </a:lnSpc>
                        <a:spcBef>
                          <a:spcPts val="1500"/>
                        </a:spcBef>
                      </a:pPr>
                      <a:r>
                        <a:rPr b="0" i="1" lang="en-US" sz="2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Study path: 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  <a:spcBef>
                          <a:spcPts val="1500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Fundamentals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  <a:spcBef>
                          <a:spcPts val="1500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JDBC Fundamentals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  <a:spcBef>
                          <a:spcPts val="1500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Design and Code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  <a:spcBef>
                          <a:spcPts val="1500"/>
                        </a:spcBef>
                      </a:pP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1319400">
                <a:tc>
                  <a:txBody>
                    <a:bodyPr lIns="90000" rIns="90000" tIns="117720" bIns="46800"/>
                    <a:p>
                      <a:pPr marL="228600" indent="-225720">
                        <a:lnSpc>
                          <a:spcPct val="87000"/>
                        </a:lnSpc>
                        <a:spcBef>
                          <a:spcPts val="1397"/>
                        </a:spcBef>
                      </a:pPr>
                      <a:r>
                        <a:rPr b="0" lang="en-US" sz="28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use a framework</a:t>
                      </a:r>
                      <a:endParaRPr b="0" lang="en-GB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107640" bIns="46800"/>
                    <a:p>
                      <a:pPr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How to use Hibernate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Configure a Database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1316160">
                <a:tc>
                  <a:txBody>
                    <a:bodyPr lIns="90000" rIns="90000" tIns="117720" bIns="46800"/>
                    <a:p>
                      <a:pPr marL="228600" indent="-225720">
                        <a:lnSpc>
                          <a:spcPct val="87000"/>
                        </a:lnSpc>
                        <a:spcBef>
                          <a:spcPts val="1397"/>
                        </a:spcBef>
                      </a:pPr>
                      <a:r>
                        <a:rPr b="0" lang="en-US" sz="28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use a stardard</a:t>
                      </a:r>
                      <a:endParaRPr b="0" lang="en-GB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107640" bIns="46800"/>
                    <a:p>
                      <a:pPr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How to use JPA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87000"/>
                        </a:lnSpc>
                        <a:spcBef>
                          <a:spcPts val="1199"/>
                        </a:spcBef>
                        <a:buClr>
                          <a:srgbClr val="333399"/>
                        </a:buClr>
                        <a:buSzPct val="80000"/>
                        <a:buFont typeface="Wingdings" charset="2"/>
                        <a:buChar char="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Configure a Database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Persistence Frameworks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53880" indent="-351000">
              <a:spcBef>
                <a:spcPts val="1199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Hibernate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most popular open-source persistence framework for Java. 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NHibernate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.Net.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53880" indent="-35100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Uses POJOs and object-query language. Completely decouple Java from database.  Can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reverse engineer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53880" indent="-351000">
              <a:spcBef>
                <a:spcPts val="1500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MyBatis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simple, uses SQL maps. Database schema not transparent to Java code.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53880" indent="-351000">
              <a:spcBef>
                <a:spcPts val="1500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Cayenne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Apache project, has GUI modeler that eliminates need to write xml. Can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reverse engineer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database or generate database schema &amp; Java code.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53880" indent="-351000">
              <a:spcBef>
                <a:spcPts val="1500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TopLink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(Oracle)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53880" indent="-351000">
              <a:spcBef>
                <a:spcPts val="298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Torque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(Apache DB)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53880" indent="-351000">
              <a:spcBef>
                <a:spcPts val="298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Castor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...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Persistence Standards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2999"/>
              </a:spcBef>
            </a:pP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Java Persistence API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(JPA)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standard for persistence of plain java objects. Can be used with stand-alone or enterprise apps. Good IDE support.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680760" indent="-23184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EclipseLink, TopLink Essentials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(Glassfish project),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OpenJPA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DataNucleus,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Hibernate Annotations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Java Data Objects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(JDO)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transparent persistence of POJOs; can persist to LDAP, RDBMS, Excel, and other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680760" indent="-23184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Kodo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DataNucleus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 for Frameworks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249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Article: </a:t>
            </a:r>
            <a:r>
              <a:rPr b="0" i="1" lang="en-US" sz="2400" spc="-1" strike="noStrike">
                <a:solidFill>
                  <a:srgbClr val="3333cc"/>
                </a:solidFill>
                <a:latin typeface="Arial"/>
              </a:rPr>
              <a:t>Adopting a Java Persistence Framework</a:t>
            </a:r>
            <a:r>
              <a:rPr b="0" i="1" lang="en-US" sz="2000" spc="-1" strike="noStrike">
                <a:solidFill>
                  <a:srgbClr val="3333cc"/>
                </a:solidFill>
                <a:latin typeface="Arial"/>
              </a:rPr>
              <a:t>,</a:t>
            </a:r>
            <a:br/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http://today.java.net/pub/a/today/2007/12/18/adopting-java-persistence-framework.html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5360" indent="-223920">
              <a:spcBef>
                <a:spcPts val="998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No Persistence Framework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Web4J (www.web4j.org)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+ database in Java </a:t>
            </a:r>
            <a:r>
              <a:rPr b="0" i="1" lang="en-US" sz="2400" spc="-1" strike="noStrike">
                <a:solidFill>
                  <a:srgbClr val="cc0000"/>
                </a:solidFill>
                <a:latin typeface="Arial"/>
              </a:rPr>
              <a:t>without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O-R mapping.  Interesting &amp; educational web site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Presents arguments why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use a framework (but doesn't mention Hibernate).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Parts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7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parts we need: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7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Class for objects we want to save 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Entities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7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Database "driver" to connect to a database.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7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Object-relational software.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7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Some custom code to connect 1, 2, &amp; 3.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10920" y="259920"/>
            <a:ext cx="791820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What About the Database Itself?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10920" y="1371240"/>
            <a:ext cx="7918200" cy="44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1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will use an </a:t>
            </a:r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embedded database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that lets us create the database and tables in code.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199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The alternative is a client-server database (like MySQL), where you must create the database separately.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10920" y="259920"/>
            <a:ext cx="791820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10920" y="1371240"/>
            <a:ext cx="7918200" cy="44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Identify the Database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11120" y="2249640"/>
            <a:ext cx="85168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DB_URL =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b="1" lang="en-US" sz="2400" spc="-1" strike="noStrike">
                <a:solidFill>
                  <a:srgbClr val="a50021"/>
                </a:solidFill>
                <a:latin typeface="Courier New"/>
                <a:ea typeface="Courier New"/>
              </a:rPr>
              <a:t>jdbc:hsqldb:file:path/prefix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62320" y="1484280"/>
            <a:ext cx="80056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standard format for a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database URL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445760" y="3312000"/>
            <a:ext cx="5783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Protocol   Sub-protocol  optional   DatabaseName</a:t>
            </a:r>
            <a:endParaRPr b="0" lang="en-GB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Line 5"/>
          <p:cNvSpPr/>
          <p:nvPr/>
        </p:nvSpPr>
        <p:spPr>
          <a:xfrm flipV="1">
            <a:off x="6048000" y="2751480"/>
            <a:ext cx="280440" cy="560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6"/>
          <p:cNvSpPr/>
          <p:nvPr/>
        </p:nvSpPr>
        <p:spPr>
          <a:xfrm flipV="1">
            <a:off x="4536000" y="2736000"/>
            <a:ext cx="266760" cy="53496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7"/>
          <p:cNvSpPr/>
          <p:nvPr/>
        </p:nvSpPr>
        <p:spPr>
          <a:xfrm flipV="1">
            <a:off x="3381480" y="2695320"/>
            <a:ext cx="290520" cy="54468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8"/>
          <p:cNvSpPr/>
          <p:nvPr/>
        </p:nvSpPr>
        <p:spPr>
          <a:xfrm flipV="1">
            <a:off x="2140560" y="2666880"/>
            <a:ext cx="379440" cy="5731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9"/>
          <p:cNvSpPr/>
          <p:nvPr/>
        </p:nvSpPr>
        <p:spPr>
          <a:xfrm>
            <a:off x="542880" y="3790800"/>
            <a:ext cx="8005680" cy="23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b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-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l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h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/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f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Q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GB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Arial"/>
              </a:rPr>
              <a:t>Purpose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save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as a row in a database table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using data from table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save and create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associations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between objects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23920">
              <a:spcBef>
                <a:spcPts val="119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Arial"/>
              </a:rPr>
              <a:t>Design Goals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separate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O-R mapping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from our application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3560" indent="-22356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localize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impact of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2008-07-25T21:31:10Z</dcterms:created>
  <dc:creator>James Brucker</dc:creator>
  <dc:description/>
  <dc:language>en-GB</dc:language>
  <cp:lastModifiedBy/>
  <dcterms:modified xsi:type="dcterms:W3CDTF">2020-05-02T16:31:23Z</dcterms:modified>
  <cp:revision>35</cp:revision>
  <dc:subject/>
  <dc:title>Data Persistence and Object-Relational Mapping</dc:title>
</cp:coreProperties>
</file>