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tags/tag1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 id="2147483686" r:id="rId4"/>
  </p:sldMasterIdLst>
  <p:notesMasterIdLst>
    <p:notesMasterId r:id="rId29"/>
  </p:notesMasterIdLst>
  <p:sldIdLst>
    <p:sldId id="256" r:id="rId5"/>
    <p:sldId id="263" r:id="rId6"/>
    <p:sldId id="265" r:id="rId7"/>
    <p:sldId id="338" r:id="rId8"/>
    <p:sldId id="291" r:id="rId9"/>
    <p:sldId id="292" r:id="rId10"/>
    <p:sldId id="339" r:id="rId11"/>
    <p:sldId id="340" r:id="rId12"/>
    <p:sldId id="302" r:id="rId13"/>
    <p:sldId id="308" r:id="rId14"/>
    <p:sldId id="309" r:id="rId15"/>
    <p:sldId id="351" r:id="rId16"/>
    <p:sldId id="315" r:id="rId17"/>
    <p:sldId id="352" r:id="rId18"/>
    <p:sldId id="317" r:id="rId19"/>
    <p:sldId id="320" r:id="rId20"/>
    <p:sldId id="321" r:id="rId21"/>
    <p:sldId id="341" r:id="rId22"/>
    <p:sldId id="331" r:id="rId23"/>
    <p:sldId id="332" r:id="rId24"/>
    <p:sldId id="335" r:id="rId25"/>
    <p:sldId id="336" r:id="rId26"/>
    <p:sldId id="346" r:id="rId27"/>
    <p:sldId id="26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userDrawn="1">
          <p15:clr>
            <a:srgbClr val="A4A3A4"/>
          </p15:clr>
        </p15:guide>
        <p15:guide id="2" pos="38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柳慧中" initials="柳慧中"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7" autoAdjust="0"/>
    <p:restoredTop sz="94660"/>
  </p:normalViewPr>
  <p:slideViewPr>
    <p:cSldViewPr snapToGrid="0" showGuides="1">
      <p:cViewPr varScale="1">
        <p:scale>
          <a:sx n="110" d="100"/>
          <a:sy n="110" d="100"/>
        </p:scale>
        <p:origin x="164" y="72"/>
      </p:cViewPr>
      <p:guideLst>
        <p:guide orient="horz" pos="2105"/>
        <p:guide pos="3892"/>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10.24.6.239\&#28353;&#24030;&#24037;&#33402;&#37096;&#38376;\01&#24037;&#33402;&#19968;&#37096;\02&#39640;&#28201;&#21046;&#31243;\04SPC&#25253;&#34920;\LP%20poly&#25913;&#21892;&#25512;&#31227;&#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0.24.6.239\&#28353;&#24030;&#24037;&#33402;&#37096;&#38376;\01&#24037;&#33402;&#19968;&#37096;\02&#39640;&#28201;&#21046;&#31243;\04SPC&#25253;&#34920;\LP%20poly&#25913;&#21892;&#25512;&#31227;&#2227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平均值前后对比</a:t>
            </a:r>
          </a:p>
        </c:rich>
      </c:tx>
      <c:layout>
        <c:manualLayout>
          <c:xMode val="edge"/>
          <c:yMode val="edge"/>
          <c:x val="0.44237094487109402"/>
          <c:y val="0"/>
        </c:manualLayout>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3.9460955488686798E-2"/>
          <c:y val="4.5502046989824102E-2"/>
          <c:w val="0.95019274336951698"/>
          <c:h val="0.78461375232539998"/>
        </c:manualLayout>
      </c:layout>
      <c:lineChart>
        <c:grouping val="standard"/>
        <c:varyColors val="0"/>
        <c:ser>
          <c:idx val="0"/>
          <c:order val="0"/>
          <c:tx>
            <c:strRef>
              <c:f>各管CPK!$A$10</c:f>
              <c:strCache>
                <c:ptCount val="1"/>
                <c:pt idx="0">
                  <c:v>平均值前</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各管CPK!$B$2:$Y$2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各管CPK!$B$10:$Y$10</c:f>
              <c:numCache>
                <c:formatCode>0.00_ </c:formatCode>
                <c:ptCount val="18"/>
                <c:pt idx="0">
                  <c:v>153.90937027707801</c:v>
                </c:pt>
                <c:pt idx="1">
                  <c:v>152.457549068948</c:v>
                </c:pt>
                <c:pt idx="2">
                  <c:v>151.775189298334</c:v>
                </c:pt>
                <c:pt idx="3">
                  <c:v>151.931027624309</c:v>
                </c:pt>
                <c:pt idx="4">
                  <c:v>151.34134204573999</c:v>
                </c:pt>
                <c:pt idx="5">
                  <c:v>151.84123115577901</c:v>
                </c:pt>
                <c:pt idx="6">
                  <c:v>153.69893617021299</c:v>
                </c:pt>
                <c:pt idx="7">
                  <c:v>153.09664179104499</c:v>
                </c:pt>
                <c:pt idx="8">
                  <c:v>157.54044943820199</c:v>
                </c:pt>
                <c:pt idx="9">
                  <c:v>156.74579571106099</c:v>
                </c:pt>
                <c:pt idx="10">
                  <c:v>156.88134449872101</c:v>
                </c:pt>
                <c:pt idx="11">
                  <c:v>159.032309242004</c:v>
                </c:pt>
                <c:pt idx="12">
                  <c:v>156.36496619545201</c:v>
                </c:pt>
                <c:pt idx="13">
                  <c:v>157.487029780564</c:v>
                </c:pt>
                <c:pt idx="14">
                  <c:v>155.563209714473</c:v>
                </c:pt>
                <c:pt idx="15">
                  <c:v>155.72041315574899</c:v>
                </c:pt>
                <c:pt idx="16">
                  <c:v>157.23376081121401</c:v>
                </c:pt>
                <c:pt idx="17">
                  <c:v>157.75460410557201</c:v>
                </c:pt>
              </c:numCache>
            </c:numRef>
          </c:val>
          <c:smooth val="0"/>
          <c:extLst>
            <c:ext xmlns:c16="http://schemas.microsoft.com/office/drawing/2014/chart" uri="{C3380CC4-5D6E-409C-BE32-E72D297353CC}">
              <c16:uniqueId val="{00000000-39CD-4F47-9093-45611577DAD3}"/>
            </c:ext>
          </c:extLst>
        </c:ser>
        <c:ser>
          <c:idx val="1"/>
          <c:order val="1"/>
          <c:tx>
            <c:strRef>
              <c:f>各管CPK!$A$30</c:f>
              <c:strCache>
                <c:ptCount val="1"/>
                <c:pt idx="0">
                  <c:v>平均值后</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各管CPK!$B$30:$Y$30</c:f>
              <c:numCache>
                <c:formatCode>0.00</c:formatCode>
                <c:ptCount val="18"/>
                <c:pt idx="0">
                  <c:v>155.43650368385801</c:v>
                </c:pt>
                <c:pt idx="1">
                  <c:v>155.470348159254</c:v>
                </c:pt>
                <c:pt idx="2">
                  <c:v>154.60684789644</c:v>
                </c:pt>
                <c:pt idx="3">
                  <c:v>154.805526646331</c:v>
                </c:pt>
                <c:pt idx="4">
                  <c:v>154.98380553227199</c:v>
                </c:pt>
                <c:pt idx="5">
                  <c:v>155.02209302325599</c:v>
                </c:pt>
                <c:pt idx="6">
                  <c:v>155.55676375404499</c:v>
                </c:pt>
                <c:pt idx="7">
                  <c:v>154.80340622371699</c:v>
                </c:pt>
                <c:pt idx="8">
                  <c:v>155.288825879623</c:v>
                </c:pt>
                <c:pt idx="9">
                  <c:v>155.71455874086499</c:v>
                </c:pt>
                <c:pt idx="10">
                  <c:v>155.21797971377001</c:v>
                </c:pt>
                <c:pt idx="11">
                  <c:v>154.97028777874701</c:v>
                </c:pt>
                <c:pt idx="12">
                  <c:v>155.94146712276699</c:v>
                </c:pt>
                <c:pt idx="13">
                  <c:v>154.51039639211999</c:v>
                </c:pt>
                <c:pt idx="14">
                  <c:v>154.92416966786701</c:v>
                </c:pt>
                <c:pt idx="15">
                  <c:v>155.46393638171</c:v>
                </c:pt>
                <c:pt idx="16">
                  <c:v>155.07568692756101</c:v>
                </c:pt>
                <c:pt idx="17">
                  <c:v>156.12491756947699</c:v>
                </c:pt>
              </c:numCache>
            </c:numRef>
          </c:val>
          <c:smooth val="0"/>
          <c:extLst>
            <c:ext xmlns:c16="http://schemas.microsoft.com/office/drawing/2014/chart" uri="{C3380CC4-5D6E-409C-BE32-E72D297353CC}">
              <c16:uniqueId val="{00000001-39CD-4F47-9093-45611577DAD3}"/>
            </c:ext>
          </c:extLst>
        </c:ser>
        <c:ser>
          <c:idx val="2"/>
          <c:order val="2"/>
          <c:tx>
            <c:strRef>
              <c:f>各管CPK!$A$33</c:f>
              <c:strCache>
                <c:ptCount val="1"/>
                <c:pt idx="0">
                  <c:v>中心值</c:v>
                </c:pt>
              </c:strCache>
            </c:strRef>
          </c:tx>
          <c:spPr>
            <a:ln w="22225" cap="rnd">
              <a:solidFill>
                <a:srgbClr val="FF0000"/>
              </a:solidFill>
              <a:prstDash val="dash"/>
              <a:round/>
            </a:ln>
            <a:effectLst/>
          </c:spPr>
          <c:marker>
            <c:symbol val="none"/>
          </c:marker>
          <c:dLbls>
            <c:delete val="1"/>
          </c:dLbls>
          <c:val>
            <c:numRef>
              <c:f>各管CPK!$B$33:$Y$33</c:f>
              <c:numCache>
                <c:formatCode>0.00</c:formatCode>
                <c:ptCount val="18"/>
                <c:pt idx="0">
                  <c:v>155</c:v>
                </c:pt>
                <c:pt idx="1">
                  <c:v>155</c:v>
                </c:pt>
                <c:pt idx="2">
                  <c:v>155</c:v>
                </c:pt>
                <c:pt idx="3">
                  <c:v>155</c:v>
                </c:pt>
                <c:pt idx="4">
                  <c:v>155</c:v>
                </c:pt>
                <c:pt idx="5">
                  <c:v>155</c:v>
                </c:pt>
                <c:pt idx="6">
                  <c:v>155</c:v>
                </c:pt>
                <c:pt idx="7">
                  <c:v>155</c:v>
                </c:pt>
                <c:pt idx="8">
                  <c:v>155</c:v>
                </c:pt>
                <c:pt idx="9">
                  <c:v>155</c:v>
                </c:pt>
                <c:pt idx="10">
                  <c:v>155</c:v>
                </c:pt>
                <c:pt idx="11">
                  <c:v>155</c:v>
                </c:pt>
                <c:pt idx="12">
                  <c:v>155</c:v>
                </c:pt>
                <c:pt idx="13">
                  <c:v>155</c:v>
                </c:pt>
                <c:pt idx="14">
                  <c:v>155</c:v>
                </c:pt>
                <c:pt idx="15">
                  <c:v>155</c:v>
                </c:pt>
                <c:pt idx="16">
                  <c:v>155</c:v>
                </c:pt>
                <c:pt idx="17">
                  <c:v>155</c:v>
                </c:pt>
              </c:numCache>
            </c:numRef>
          </c:val>
          <c:smooth val="0"/>
          <c:extLst>
            <c:ext xmlns:c16="http://schemas.microsoft.com/office/drawing/2014/chart" uri="{C3380CC4-5D6E-409C-BE32-E72D297353CC}">
              <c16:uniqueId val="{00000002-39CD-4F47-9093-45611577DAD3}"/>
            </c:ext>
          </c:extLst>
        </c:ser>
        <c:ser>
          <c:idx val="3"/>
          <c:order val="3"/>
          <c:tx>
            <c:strRef>
              <c:f>各管CPK!$A$38</c:f>
              <c:strCache>
                <c:ptCount val="1"/>
                <c:pt idx="0">
                  <c:v>控制上限</c:v>
                </c:pt>
              </c:strCache>
            </c:strRef>
          </c:tx>
          <c:spPr>
            <a:ln w="22225" cap="rnd">
              <a:solidFill>
                <a:srgbClr val="C00000"/>
              </a:solidFill>
              <a:prstDash val="dash"/>
              <a:round/>
            </a:ln>
            <a:effectLst/>
          </c:spPr>
          <c:marker>
            <c:symbol val="none"/>
          </c:marker>
          <c:dLbls>
            <c:delete val="1"/>
          </c:dLbls>
          <c:val>
            <c:numRef>
              <c:f>各管CPK!$B$38:$Y$38</c:f>
              <c:numCache>
                <c:formatCode>General</c:formatCode>
                <c:ptCount val="18"/>
                <c:pt idx="0">
                  <c:v>160</c:v>
                </c:pt>
                <c:pt idx="1">
                  <c:v>160</c:v>
                </c:pt>
                <c:pt idx="2">
                  <c:v>160</c:v>
                </c:pt>
                <c:pt idx="3">
                  <c:v>160</c:v>
                </c:pt>
                <c:pt idx="4">
                  <c:v>160</c:v>
                </c:pt>
                <c:pt idx="5">
                  <c:v>160</c:v>
                </c:pt>
                <c:pt idx="6">
                  <c:v>160</c:v>
                </c:pt>
                <c:pt idx="7">
                  <c:v>160</c:v>
                </c:pt>
                <c:pt idx="8">
                  <c:v>160</c:v>
                </c:pt>
                <c:pt idx="9">
                  <c:v>160</c:v>
                </c:pt>
                <c:pt idx="10">
                  <c:v>160</c:v>
                </c:pt>
                <c:pt idx="11">
                  <c:v>160</c:v>
                </c:pt>
                <c:pt idx="12">
                  <c:v>160</c:v>
                </c:pt>
                <c:pt idx="13">
                  <c:v>160</c:v>
                </c:pt>
                <c:pt idx="14">
                  <c:v>160</c:v>
                </c:pt>
                <c:pt idx="15">
                  <c:v>160</c:v>
                </c:pt>
                <c:pt idx="16">
                  <c:v>160</c:v>
                </c:pt>
                <c:pt idx="17">
                  <c:v>160</c:v>
                </c:pt>
              </c:numCache>
            </c:numRef>
          </c:val>
          <c:smooth val="0"/>
          <c:extLst>
            <c:ext xmlns:c16="http://schemas.microsoft.com/office/drawing/2014/chart" uri="{C3380CC4-5D6E-409C-BE32-E72D297353CC}">
              <c16:uniqueId val="{00000003-39CD-4F47-9093-45611577DAD3}"/>
            </c:ext>
          </c:extLst>
        </c:ser>
        <c:ser>
          <c:idx val="4"/>
          <c:order val="4"/>
          <c:tx>
            <c:strRef>
              <c:f>各管CPK!$A$39</c:f>
              <c:strCache>
                <c:ptCount val="1"/>
                <c:pt idx="0">
                  <c:v>控制下限</c:v>
                </c:pt>
              </c:strCache>
            </c:strRef>
          </c:tx>
          <c:spPr>
            <a:ln w="22225" cap="rnd">
              <a:solidFill>
                <a:srgbClr val="C00000"/>
              </a:solidFill>
              <a:prstDash val="dash"/>
              <a:round/>
            </a:ln>
            <a:effectLst/>
          </c:spPr>
          <c:marker>
            <c:symbol val="none"/>
          </c:marker>
          <c:dLbls>
            <c:delete val="1"/>
          </c:dLbls>
          <c:val>
            <c:numRef>
              <c:f>各管CPK!$B$39:$Y$39</c:f>
              <c:numCache>
                <c:formatCode>General</c:formatCode>
                <c:ptCount val="18"/>
                <c:pt idx="0">
                  <c:v>150</c:v>
                </c:pt>
                <c:pt idx="1">
                  <c:v>150</c:v>
                </c:pt>
                <c:pt idx="2">
                  <c:v>150</c:v>
                </c:pt>
                <c:pt idx="3">
                  <c:v>150</c:v>
                </c:pt>
                <c:pt idx="4">
                  <c:v>150</c:v>
                </c:pt>
                <c:pt idx="5">
                  <c:v>150</c:v>
                </c:pt>
                <c:pt idx="6">
                  <c:v>150</c:v>
                </c:pt>
                <c:pt idx="7">
                  <c:v>150</c:v>
                </c:pt>
                <c:pt idx="8">
                  <c:v>150</c:v>
                </c:pt>
                <c:pt idx="9">
                  <c:v>150</c:v>
                </c:pt>
                <c:pt idx="10">
                  <c:v>150</c:v>
                </c:pt>
                <c:pt idx="11">
                  <c:v>150</c:v>
                </c:pt>
                <c:pt idx="12">
                  <c:v>150</c:v>
                </c:pt>
                <c:pt idx="13">
                  <c:v>150</c:v>
                </c:pt>
                <c:pt idx="14">
                  <c:v>150</c:v>
                </c:pt>
                <c:pt idx="15">
                  <c:v>150</c:v>
                </c:pt>
                <c:pt idx="16">
                  <c:v>150</c:v>
                </c:pt>
                <c:pt idx="17">
                  <c:v>150</c:v>
                </c:pt>
              </c:numCache>
            </c:numRef>
          </c:val>
          <c:smooth val="0"/>
          <c:extLst>
            <c:ext xmlns:c16="http://schemas.microsoft.com/office/drawing/2014/chart" uri="{C3380CC4-5D6E-409C-BE32-E72D297353CC}">
              <c16:uniqueId val="{00000004-39CD-4F47-9093-45611577DAD3}"/>
            </c:ext>
          </c:extLst>
        </c:ser>
        <c:dLbls>
          <c:showLegendKey val="0"/>
          <c:showVal val="1"/>
          <c:showCatName val="0"/>
          <c:showSerName val="0"/>
          <c:showPercent val="0"/>
          <c:showBubbleSize val="0"/>
        </c:dLbls>
        <c:smooth val="0"/>
        <c:axId val="1857989328"/>
        <c:axId val="1857989872"/>
      </c:lineChart>
      <c:catAx>
        <c:axId val="185798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857989872"/>
        <c:crosses val="autoZero"/>
        <c:auto val="1"/>
        <c:lblAlgn val="ctr"/>
        <c:lblOffset val="100"/>
        <c:noMultiLvlLbl val="0"/>
      </c:catAx>
      <c:valAx>
        <c:axId val="1857989872"/>
        <c:scaling>
          <c:orientation val="minMax"/>
          <c:max val="161"/>
          <c:min val="149"/>
        </c:scaling>
        <c:delete val="0"/>
        <c:axPos val="l"/>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857989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solidFill>
        <a:srgbClr val="00B0F0"/>
      </a:solid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600" b="1">
                <a:latin typeface="微软雅黑" panose="020B0503020204020204" pitchFamily="34" charset="-122"/>
                <a:ea typeface="微软雅黑" panose="020B0503020204020204" pitchFamily="34" charset="-122"/>
              </a:rPr>
              <a:t>CPK</a:t>
            </a:r>
            <a:r>
              <a:rPr lang="zh-CN" altLang="en-US" sz="1600" b="1">
                <a:latin typeface="微软雅黑" panose="020B0503020204020204" pitchFamily="34" charset="-122"/>
                <a:ea typeface="微软雅黑" panose="020B0503020204020204" pitchFamily="34" charset="-122"/>
              </a:rPr>
              <a:t>前后对比</a:t>
            </a:r>
          </a:p>
        </c:rich>
      </c:tx>
      <c:overlay val="0"/>
      <c:spPr>
        <a:noFill/>
        <a:ln>
          <a:noFill/>
        </a:ln>
        <a:effectLst/>
      </c:spPr>
      <c:txPr>
        <a:bodyPr rot="0" spcFirstLastPara="1" vertOverflow="ellipsis" vert="horz" wrap="square" anchor="ctr" anchorCtr="1"/>
        <a:lstStyle/>
        <a:p>
          <a:pPr>
            <a:defRPr lang="zh-CN" sz="16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3.6559653037142398E-2"/>
          <c:y val="0.105132489550083"/>
          <c:w val="0.938521722681397"/>
          <c:h val="0.78150255737495999"/>
        </c:manualLayout>
      </c:layout>
      <c:lineChart>
        <c:grouping val="standard"/>
        <c:varyColors val="0"/>
        <c:ser>
          <c:idx val="0"/>
          <c:order val="0"/>
          <c:tx>
            <c:strRef>
              <c:f>各管CPK!$A$17</c:f>
              <c:strCache>
                <c:ptCount val="1"/>
                <c:pt idx="0">
                  <c:v>CPK前</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各管CPK!$B$22:$Y$22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各管CPK!$B$17:$Y$17</c:f>
              <c:numCache>
                <c:formatCode>0.00_ </c:formatCode>
                <c:ptCount val="18"/>
                <c:pt idx="0">
                  <c:v>1.40751647793331</c:v>
                </c:pt>
                <c:pt idx="1">
                  <c:v>2.87217601911793</c:v>
                </c:pt>
                <c:pt idx="2">
                  <c:v>2.5661610497059302</c:v>
                </c:pt>
                <c:pt idx="3">
                  <c:v>2.7186045392337301</c:v>
                </c:pt>
                <c:pt idx="4">
                  <c:v>2.9432650239708402</c:v>
                </c:pt>
                <c:pt idx="5">
                  <c:v>2.6638919334004401</c:v>
                </c:pt>
                <c:pt idx="6">
                  <c:v>1.9576441897555901</c:v>
                </c:pt>
                <c:pt idx="7">
                  <c:v>1.87257596836642</c:v>
                </c:pt>
                <c:pt idx="8">
                  <c:v>1.0471297154372801</c:v>
                </c:pt>
                <c:pt idx="9">
                  <c:v>1.22135963745114</c:v>
                </c:pt>
                <c:pt idx="10">
                  <c:v>1.34670836978382</c:v>
                </c:pt>
                <c:pt idx="11">
                  <c:v>0.72319748903914605</c:v>
                </c:pt>
                <c:pt idx="12">
                  <c:v>1.4750584788748</c:v>
                </c:pt>
                <c:pt idx="13">
                  <c:v>0.84469629104025101</c:v>
                </c:pt>
                <c:pt idx="14">
                  <c:v>1.6705326367522899</c:v>
                </c:pt>
                <c:pt idx="15">
                  <c:v>1.52781461895466</c:v>
                </c:pt>
                <c:pt idx="16">
                  <c:v>0.98335375773549205</c:v>
                </c:pt>
                <c:pt idx="17">
                  <c:v>0.54491439694736798</c:v>
                </c:pt>
              </c:numCache>
            </c:numRef>
          </c:val>
          <c:smooth val="0"/>
          <c:extLst>
            <c:ext xmlns:c16="http://schemas.microsoft.com/office/drawing/2014/chart" uri="{C3380CC4-5D6E-409C-BE32-E72D297353CC}">
              <c16:uniqueId val="{00000000-9A5E-4D31-8CF1-00AF7BB11404}"/>
            </c:ext>
          </c:extLst>
        </c:ser>
        <c:ser>
          <c:idx val="1"/>
          <c:order val="1"/>
          <c:tx>
            <c:strRef>
              <c:f>各管CPK!$A$37</c:f>
              <c:strCache>
                <c:ptCount val="1"/>
                <c:pt idx="0">
                  <c:v>CPK后</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各管CPK!$B$22:$Y$22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各管CPK!$B$37:$Y$37</c:f>
              <c:numCache>
                <c:formatCode>0.00</c:formatCode>
                <c:ptCount val="18"/>
                <c:pt idx="0">
                  <c:v>4.3764593156451301</c:v>
                </c:pt>
                <c:pt idx="1">
                  <c:v>2.0448613218609402</c:v>
                </c:pt>
                <c:pt idx="2">
                  <c:v>2.71298481780088</c:v>
                </c:pt>
                <c:pt idx="3">
                  <c:v>4.6271606400259202</c:v>
                </c:pt>
                <c:pt idx="4">
                  <c:v>3.54122756215587</c:v>
                </c:pt>
                <c:pt idx="5">
                  <c:v>3.1149018370544499</c:v>
                </c:pt>
                <c:pt idx="6">
                  <c:v>1.7507244038973999</c:v>
                </c:pt>
                <c:pt idx="7">
                  <c:v>2.0056306140168001</c:v>
                </c:pt>
                <c:pt idx="8">
                  <c:v>3.2250374833166902</c:v>
                </c:pt>
                <c:pt idx="9">
                  <c:v>1.7602770755592501</c:v>
                </c:pt>
                <c:pt idx="10">
                  <c:v>2.7258220861852598</c:v>
                </c:pt>
                <c:pt idx="11">
                  <c:v>2.5411052142101802</c:v>
                </c:pt>
                <c:pt idx="12">
                  <c:v>2.03731581085249</c:v>
                </c:pt>
                <c:pt idx="13">
                  <c:v>2.2167239304168298</c:v>
                </c:pt>
                <c:pt idx="14">
                  <c:v>2.4490908622380201</c:v>
                </c:pt>
                <c:pt idx="15">
                  <c:v>2.0297294805921999</c:v>
                </c:pt>
                <c:pt idx="16">
                  <c:v>3.1408331944466799</c:v>
                </c:pt>
                <c:pt idx="17">
                  <c:v>0.76840505298629602</c:v>
                </c:pt>
              </c:numCache>
            </c:numRef>
          </c:val>
          <c:smooth val="0"/>
          <c:extLst>
            <c:ext xmlns:c16="http://schemas.microsoft.com/office/drawing/2014/chart" uri="{C3380CC4-5D6E-409C-BE32-E72D297353CC}">
              <c16:uniqueId val="{00000001-9A5E-4D31-8CF1-00AF7BB11404}"/>
            </c:ext>
          </c:extLst>
        </c:ser>
        <c:ser>
          <c:idx val="2"/>
          <c:order val="2"/>
          <c:tx>
            <c:strRef>
              <c:f>各管CPK!$A$42</c:f>
              <c:strCache>
                <c:ptCount val="1"/>
                <c:pt idx="0">
                  <c:v>CPK标准</c:v>
                </c:pt>
              </c:strCache>
            </c:strRef>
          </c:tx>
          <c:spPr>
            <a:ln w="22225" cap="rnd">
              <a:solidFill>
                <a:srgbClr val="C00000"/>
              </a:solidFill>
              <a:prstDash val="lgDash"/>
              <a:round/>
            </a:ln>
            <a:effectLst/>
          </c:spPr>
          <c:marker>
            <c:symbol val="none"/>
          </c:marker>
          <c:val>
            <c:numRef>
              <c:f>各管CPK!$B$42:$Y$42</c:f>
              <c:numCache>
                <c:formatCode>General</c:formatCode>
                <c:ptCount val="18"/>
                <c:pt idx="0">
                  <c:v>1.33</c:v>
                </c:pt>
                <c:pt idx="1">
                  <c:v>1.33</c:v>
                </c:pt>
                <c:pt idx="2">
                  <c:v>1.33</c:v>
                </c:pt>
                <c:pt idx="3">
                  <c:v>1.33</c:v>
                </c:pt>
                <c:pt idx="4">
                  <c:v>1.33</c:v>
                </c:pt>
                <c:pt idx="5">
                  <c:v>1.33</c:v>
                </c:pt>
                <c:pt idx="6">
                  <c:v>1.33</c:v>
                </c:pt>
                <c:pt idx="7">
                  <c:v>1.33</c:v>
                </c:pt>
                <c:pt idx="8">
                  <c:v>1.33</c:v>
                </c:pt>
                <c:pt idx="9">
                  <c:v>1.33</c:v>
                </c:pt>
                <c:pt idx="10">
                  <c:v>1.33</c:v>
                </c:pt>
                <c:pt idx="11">
                  <c:v>1.33</c:v>
                </c:pt>
                <c:pt idx="12">
                  <c:v>1.33</c:v>
                </c:pt>
                <c:pt idx="13">
                  <c:v>1.33</c:v>
                </c:pt>
                <c:pt idx="14">
                  <c:v>1.33</c:v>
                </c:pt>
                <c:pt idx="15">
                  <c:v>1.33</c:v>
                </c:pt>
                <c:pt idx="16">
                  <c:v>1.33</c:v>
                </c:pt>
                <c:pt idx="17">
                  <c:v>1.33</c:v>
                </c:pt>
              </c:numCache>
            </c:numRef>
          </c:val>
          <c:smooth val="0"/>
          <c:extLst>
            <c:ext xmlns:c16="http://schemas.microsoft.com/office/drawing/2014/chart" uri="{C3380CC4-5D6E-409C-BE32-E72D297353CC}">
              <c16:uniqueId val="{00000002-9A5E-4D31-8CF1-00AF7BB11404}"/>
            </c:ext>
          </c:extLst>
        </c:ser>
        <c:ser>
          <c:idx val="3"/>
          <c:order val="3"/>
          <c:tx>
            <c:strRef>
              <c:f>各管CPK!$A$42</c:f>
              <c:strCache>
                <c:ptCount val="1"/>
                <c:pt idx="0">
                  <c:v>CPK标准</c:v>
                </c:pt>
              </c:strCache>
            </c:strRef>
          </c:tx>
          <c:spPr>
            <a:ln w="22225" cap="rnd">
              <a:solidFill>
                <a:srgbClr val="FF0000"/>
              </a:solidFill>
              <a:prstDash val="dash"/>
              <a:round/>
            </a:ln>
            <a:effectLst/>
          </c:spPr>
          <c:marker>
            <c:symbol val="none"/>
          </c:marker>
          <c:val>
            <c:numRef>
              <c:f>各管CPK!$B$43:$Y$43</c:f>
              <c:numCache>
                <c:formatCode>General</c:formatCode>
                <c:ptCount val="18"/>
                <c:pt idx="0">
                  <c:v>1.67</c:v>
                </c:pt>
                <c:pt idx="1">
                  <c:v>1.67</c:v>
                </c:pt>
                <c:pt idx="2">
                  <c:v>1.67</c:v>
                </c:pt>
                <c:pt idx="3">
                  <c:v>1.67</c:v>
                </c:pt>
                <c:pt idx="4">
                  <c:v>1.67</c:v>
                </c:pt>
                <c:pt idx="5">
                  <c:v>1.67</c:v>
                </c:pt>
                <c:pt idx="6">
                  <c:v>1.67</c:v>
                </c:pt>
                <c:pt idx="7">
                  <c:v>1.67</c:v>
                </c:pt>
                <c:pt idx="8">
                  <c:v>1.67</c:v>
                </c:pt>
                <c:pt idx="9">
                  <c:v>1.67</c:v>
                </c:pt>
                <c:pt idx="10">
                  <c:v>1.67</c:v>
                </c:pt>
                <c:pt idx="11">
                  <c:v>1.67</c:v>
                </c:pt>
                <c:pt idx="12">
                  <c:v>1.67</c:v>
                </c:pt>
                <c:pt idx="13">
                  <c:v>1.67</c:v>
                </c:pt>
                <c:pt idx="14">
                  <c:v>1.67</c:v>
                </c:pt>
                <c:pt idx="15">
                  <c:v>1.67</c:v>
                </c:pt>
                <c:pt idx="16">
                  <c:v>1.67</c:v>
                </c:pt>
                <c:pt idx="17">
                  <c:v>1.67</c:v>
                </c:pt>
              </c:numCache>
            </c:numRef>
          </c:val>
          <c:smooth val="0"/>
          <c:extLst>
            <c:ext xmlns:c16="http://schemas.microsoft.com/office/drawing/2014/chart" uri="{C3380CC4-5D6E-409C-BE32-E72D297353CC}">
              <c16:uniqueId val="{00000003-9A5E-4D31-8CF1-00AF7BB11404}"/>
            </c:ext>
          </c:extLst>
        </c:ser>
        <c:dLbls>
          <c:showLegendKey val="0"/>
          <c:showVal val="0"/>
          <c:showCatName val="0"/>
          <c:showSerName val="0"/>
          <c:showPercent val="0"/>
          <c:showBubbleSize val="0"/>
        </c:dLbls>
        <c:smooth val="0"/>
        <c:axId val="1603562400"/>
        <c:axId val="1603564032"/>
      </c:lineChart>
      <c:catAx>
        <c:axId val="160356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603564032"/>
        <c:crosses val="autoZero"/>
        <c:auto val="1"/>
        <c:lblAlgn val="ctr"/>
        <c:lblOffset val="100"/>
        <c:noMultiLvlLbl val="0"/>
      </c:catAx>
      <c:valAx>
        <c:axId val="1603564032"/>
        <c:scaling>
          <c:orientation val="minMax"/>
          <c:min val="0.5"/>
        </c:scaling>
        <c:delete val="0"/>
        <c:axPos val="l"/>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603562400"/>
        <c:crosses val="autoZero"/>
        <c:crossBetween val="between"/>
      </c:valAx>
      <c:spPr>
        <a:noFill/>
        <a:ln>
          <a:noFill/>
        </a:ln>
        <a:effectLst/>
      </c:spPr>
    </c:plotArea>
    <c:legend>
      <c:legendPos val="b"/>
      <c:layout>
        <c:manualLayout>
          <c:xMode val="edge"/>
          <c:yMode val="edge"/>
          <c:x val="0.49405141423895099"/>
          <c:y val="0.117386153816188"/>
          <c:w val="0.47126273478601599"/>
          <c:h val="5.4733611827408601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solidFill>
        <a:srgbClr val="00B0F0"/>
      </a:solidFill>
    </a:ln>
    <a:effectLst/>
  </c:spPr>
  <c:txPr>
    <a:bodyPr/>
    <a:lstStyle/>
    <a:p>
      <a:pPr>
        <a:defRPr lang="zh-CN"/>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0.91734</cdr:x>
      <cdr:y>0.68544</cdr:y>
    </cdr:from>
    <cdr:to>
      <cdr:x>1</cdr:x>
      <cdr:y>0.87971</cdr:y>
    </cdr:to>
    <cdr:sp macro="" textlink="">
      <cdr:nvSpPr>
        <cdr:cNvPr id="2" name="矩形 1"/>
        <cdr:cNvSpPr/>
      </cdr:nvSpPr>
      <cdr:spPr>
        <a:xfrm xmlns:a="http://schemas.openxmlformats.org/drawingml/2006/main">
          <a:off x="10147753" y="3226359"/>
          <a:ext cx="914400" cy="914400"/>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0.95276</cdr:x>
      <cdr:y>0.7043</cdr:y>
    </cdr:from>
    <cdr:to>
      <cdr:x>1</cdr:x>
      <cdr:y>0.75523</cdr:y>
    </cdr:to>
    <cdr:sp macro="" textlink="">
      <cdr:nvSpPr>
        <cdr:cNvPr id="3" name="矩形 2"/>
        <cdr:cNvSpPr/>
      </cdr:nvSpPr>
      <cdr:spPr>
        <a:xfrm xmlns:a="http://schemas.openxmlformats.org/drawingml/2006/main">
          <a:off x="10682796" y="3315136"/>
          <a:ext cx="529701" cy="239697"/>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en-US" altLang="zh-CN" sz="1400" dirty="0">
              <a:solidFill>
                <a:srgbClr val="C00000"/>
              </a:solidFill>
            </a:rPr>
            <a:t>1.33</a:t>
          </a:r>
          <a:endParaRPr lang="zh-CN" altLang="en-US" sz="1400" dirty="0">
            <a:solidFill>
              <a:srgbClr val="C00000"/>
            </a:solidFill>
          </a:endParaRPr>
        </a:p>
      </cdr:txBody>
    </cdr:sp>
  </cdr:relSizeAnchor>
  <cdr:relSizeAnchor xmlns:cdr="http://schemas.openxmlformats.org/drawingml/2006/chartDrawing">
    <cdr:from>
      <cdr:x>0.95163</cdr:x>
      <cdr:y>0.64908</cdr:y>
    </cdr:from>
    <cdr:to>
      <cdr:x>0.99888</cdr:x>
      <cdr:y>0.70001</cdr:y>
    </cdr:to>
    <cdr:sp macro="" textlink="">
      <cdr:nvSpPr>
        <cdr:cNvPr id="4" name="矩形 3"/>
        <cdr:cNvSpPr/>
      </cdr:nvSpPr>
      <cdr:spPr>
        <a:xfrm xmlns:a="http://schemas.openxmlformats.org/drawingml/2006/main">
          <a:off x="10670191" y="3055217"/>
          <a:ext cx="529701" cy="239697"/>
        </a:xfrm>
        <a:prstGeom xmlns:a="http://schemas.openxmlformats.org/drawingml/2006/main" prst="rect">
          <a:avLst/>
        </a:prstGeom>
      </cdr:spPr>
      <cdr:txBody>
        <a:bodyPr xmlns:a="http://schemas.openxmlformats.org/drawingml/2006/main" vert="horz" wrap="none" lIns="45720" tIns="45720" rIns="45720" bIns="45720" rtlCol="0" anchor="t" anchorCtr="0">
          <a:norm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400" dirty="0">
              <a:solidFill>
                <a:srgbClr val="FF0000"/>
              </a:solidFill>
            </a:rPr>
            <a:t>1.67</a:t>
          </a:r>
          <a:endParaRPr lang="zh-CN" altLang="en-US" sz="14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报警每片都报；</a:t>
            </a:r>
            <a:endParaRPr lang="en-US" altLang="zh-CN" dirty="0"/>
          </a:p>
          <a:p>
            <a:r>
              <a:rPr lang="zh-CN" altLang="en-US"/>
              <a:t>控制可挑选几片求平均来控</a:t>
            </a:r>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1374B-78EF-45C8-AEFC-1B2AC27FEB4C}"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323749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出批次检测结果的标志位：现在检测结果</a:t>
            </a:r>
            <a:r>
              <a:rPr lang="en-US" altLang="zh-CN" dirty="0"/>
              <a:t>y</a:t>
            </a:r>
            <a:r>
              <a:rPr lang="zh-CN" altLang="en-US" dirty="0"/>
              <a:t>刚送上</a:t>
            </a:r>
            <a:r>
              <a:rPr lang="en-US" altLang="zh-CN" dirty="0"/>
              <a:t>MES</a:t>
            </a:r>
            <a:r>
              <a:rPr lang="zh-CN" altLang="en-US" dirty="0"/>
              <a:t>，还没标明舟</a:t>
            </a:r>
            <a:r>
              <a:rPr lang="en-US" altLang="zh-CN" dirty="0"/>
              <a:t>/</a:t>
            </a:r>
            <a:r>
              <a:rPr lang="zh-CN" altLang="en-US" dirty="0"/>
              <a:t>区。</a:t>
            </a:r>
            <a:endParaRPr lang="en-US" altLang="zh-CN" dirty="0"/>
          </a:p>
          <a:p>
            <a:r>
              <a:rPr lang="zh-CN" altLang="en-US" dirty="0"/>
              <a:t>查询命令包含什么内容：</a:t>
            </a:r>
            <a:r>
              <a:rPr lang="en-US" altLang="zh-CN" dirty="0"/>
              <a:t>flag</a:t>
            </a:r>
            <a:r>
              <a:rPr lang="zh-CN" altLang="en-US" dirty="0"/>
              <a:t>点、查询点位</a:t>
            </a:r>
            <a:endParaRPr lang="en-US" altLang="zh-CN" dirty="0"/>
          </a:p>
          <a:p>
            <a:r>
              <a:rPr lang="en-US" altLang="zh-CN" dirty="0"/>
              <a:t>OPC UA</a:t>
            </a:r>
            <a:r>
              <a:rPr lang="zh-CN" altLang="en-US" dirty="0"/>
              <a:t>订阅。</a:t>
            </a:r>
          </a:p>
        </p:txBody>
      </p:sp>
      <p:sp>
        <p:nvSpPr>
          <p:cNvPr id="4" name="灯片编号占位符 3"/>
          <p:cNvSpPr>
            <a:spLocks noGrp="1"/>
          </p:cNvSpPr>
          <p:nvPr>
            <p:ph type="sldNum" sz="quarter" idx="5"/>
          </p:nvPr>
        </p:nvSpPr>
        <p:spPr/>
        <p:txBody>
          <a:bodyPr/>
          <a:lstStyle/>
          <a:p>
            <a:fld id="{F7EED718-95A9-400C-B33F-14D97D0020C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OPC</a:t>
            </a:r>
            <a:r>
              <a:rPr lang="zh-CN" altLang="en-US" dirty="0"/>
              <a:t>刚连通时，能否先统一读取一次。</a:t>
            </a:r>
            <a:endParaRPr lang="en-US" altLang="zh-CN" dirty="0"/>
          </a:p>
          <a:p>
            <a:pPr marL="228600" indent="-228600">
              <a:buAutoNum type="arabicPeriod"/>
            </a:pPr>
            <a:r>
              <a:rPr lang="en-US" altLang="zh-CN" dirty="0"/>
              <a:t>R2R</a:t>
            </a:r>
            <a:r>
              <a:rPr lang="zh-CN" altLang="en-US" dirty="0"/>
              <a:t>刚激活时，能否先默认执行一次初始化。</a:t>
            </a:r>
          </a:p>
        </p:txBody>
      </p:sp>
      <p:sp>
        <p:nvSpPr>
          <p:cNvPr id="4" name="灯片编号占位符 3"/>
          <p:cNvSpPr>
            <a:spLocks noGrp="1"/>
          </p:cNvSpPr>
          <p:nvPr>
            <p:ph type="sldNum" sz="quarter" idx="5"/>
          </p:nvPr>
        </p:nvSpPr>
        <p:spPr/>
        <p:txBody>
          <a:bodyPr/>
          <a:lstStyle/>
          <a:p>
            <a:fld id="{F7EED718-95A9-400C-B33F-14D97D0020C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ED718-95A9-400C-B33F-14D97D0020C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离线测</a:t>
            </a:r>
            <a:r>
              <a:rPr lang="en-US" altLang="zh-CN" dirty="0"/>
              <a:t>1</a:t>
            </a:r>
            <a:r>
              <a:rPr lang="zh-CN" altLang="en-US" dirty="0"/>
              <a:t>舟的近炉口</a:t>
            </a:r>
            <a:r>
              <a:rPr lang="en-US" altLang="zh-CN" dirty="0"/>
              <a:t>/</a:t>
            </a:r>
            <a:r>
              <a:rPr lang="zh-CN" altLang="en-US" dirty="0"/>
              <a:t>炉尾处，在线只测电池片中间，用</a:t>
            </a:r>
            <a:r>
              <a:rPr lang="en-US" altLang="zh-CN" dirty="0"/>
              <a:t>1</a:t>
            </a:r>
            <a:r>
              <a:rPr lang="zh-CN" altLang="en-US" dirty="0"/>
              <a:t>舟</a:t>
            </a:r>
            <a:r>
              <a:rPr lang="en-US" altLang="zh-CN" dirty="0"/>
              <a:t>/2</a:t>
            </a:r>
            <a:r>
              <a:rPr lang="zh-CN" altLang="en-US" dirty="0"/>
              <a:t>舟中来代替。</a:t>
            </a:r>
          </a:p>
        </p:txBody>
      </p:sp>
      <p:sp>
        <p:nvSpPr>
          <p:cNvPr id="4" name="灯片编号占位符 3"/>
          <p:cNvSpPr>
            <a:spLocks noGrp="1"/>
          </p:cNvSpPr>
          <p:nvPr>
            <p:ph type="sldNum" sz="quarter" idx="10"/>
          </p:nvPr>
        </p:nvSpPr>
        <p:spPr/>
        <p:txBody>
          <a:bodyPr/>
          <a:lstStyle/>
          <a:p>
            <a:fld id="{F7EED718-95A9-400C-B33F-14D97D0020C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ED718-95A9-400C-B33F-14D97D0020C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35360" y="1123952"/>
            <a:ext cx="11521280" cy="51858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2"/>
          <p:cNvSpPr>
            <a:spLocks noGrp="1"/>
          </p:cNvSpPr>
          <p:nvPr>
            <p:ph idx="10"/>
          </p:nvPr>
        </p:nvSpPr>
        <p:spPr>
          <a:xfrm>
            <a:off x="336287" y="645584"/>
            <a:ext cx="11521280" cy="383117"/>
          </a:xfrm>
        </p:spPr>
        <p:txBody>
          <a:bodyPr>
            <a:noAutofit/>
          </a:bodyPr>
          <a:lstStyle>
            <a:lvl1pPr marL="0" indent="0">
              <a:lnSpc>
                <a:spcPct val="90000"/>
              </a:lnSpc>
              <a:spcBef>
                <a:spcPts val="0"/>
              </a:spcBef>
              <a:buNone/>
              <a:defRPr sz="2135" b="1">
                <a:solidFill>
                  <a:srgbClr val="D46112"/>
                </a:solidFill>
              </a:defRPr>
            </a:lvl1pPr>
          </a:lstStyle>
          <a:p>
            <a:pPr lvl="0"/>
            <a:r>
              <a:rPr lang="zh-CN" altLang="en-US" dirty="0"/>
              <a:t>单击此处编辑母版文本样式</a:t>
            </a:r>
          </a:p>
        </p:txBody>
      </p:sp>
    </p:spTree>
  </p:cSld>
  <p:clrMapOvr>
    <a:masterClrMapping/>
  </p:clrMapOvr>
  <p:transition spd="slow" advClick="0" advTm="1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9927027" y="320954"/>
            <a:ext cx="1946127" cy="734312"/>
          </a:xfrm>
          <a:prstGeom prst="rect">
            <a:avLst/>
          </a:prstGeom>
        </p:spPr>
      </p:pic>
    </p:spTree>
  </p:cSld>
  <p:clrMapOvr>
    <a:masterClrMapping/>
  </p:clrMapOvr>
  <p:transition spd="slow" advClick="0" advTm="1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35360" y="1123952"/>
            <a:ext cx="11521280" cy="51858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2"/>
          <p:cNvSpPr>
            <a:spLocks noGrp="1"/>
          </p:cNvSpPr>
          <p:nvPr>
            <p:ph idx="10"/>
          </p:nvPr>
        </p:nvSpPr>
        <p:spPr>
          <a:xfrm>
            <a:off x="336287" y="645584"/>
            <a:ext cx="11521280" cy="383117"/>
          </a:xfrm>
        </p:spPr>
        <p:txBody>
          <a:bodyPr>
            <a:noAutofit/>
          </a:bodyPr>
          <a:lstStyle>
            <a:lvl1pPr marL="0" indent="0">
              <a:lnSpc>
                <a:spcPct val="90000"/>
              </a:lnSpc>
              <a:spcBef>
                <a:spcPts val="0"/>
              </a:spcBef>
              <a:buNone/>
              <a:defRPr sz="2135" b="1">
                <a:solidFill>
                  <a:srgbClr val="D46112"/>
                </a:solidFill>
              </a:defRPr>
            </a:lvl1pPr>
          </a:lstStyle>
          <a:p>
            <a:pPr lvl="0"/>
            <a:r>
              <a:rPr lang="zh-CN" altLang="en-US" dirty="0"/>
              <a:t>单击此处编辑母版文本样式</a:t>
            </a:r>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文本框 14"/>
          <p:cNvSpPr txBox="1"/>
          <p:nvPr/>
        </p:nvSpPr>
        <p:spPr>
          <a:xfrm>
            <a:off x="5252720" y="2661285"/>
            <a:ext cx="6867525" cy="829945"/>
          </a:xfrm>
          <a:prstGeom prst="rect">
            <a:avLst/>
          </a:prstGeom>
          <a:noFill/>
        </p:spPr>
        <p:txBody>
          <a:bodyPr wrap="square" rtlCol="0">
            <a:spAutoFit/>
          </a:bodyPr>
          <a:lstStyle/>
          <a:p>
            <a:r>
              <a:rPr lang="en-US" altLang="zh-CN" sz="4800" b="1">
                <a:solidFill>
                  <a:srgbClr val="113F4E"/>
                </a:solidFill>
                <a:latin typeface="微软雅黑" panose="020B0503020204020204" pitchFamily="34" charset="-122"/>
                <a:ea typeface="微软雅黑" panose="020B0503020204020204" pitchFamily="34" charset="-122"/>
              </a:rPr>
              <a:t>LPCVD</a:t>
            </a:r>
            <a:r>
              <a:rPr lang="zh-CN" altLang="en-US" sz="4800" b="1">
                <a:solidFill>
                  <a:srgbClr val="113F4E"/>
                </a:solidFill>
                <a:latin typeface="微软雅黑" panose="020B0503020204020204" pitchFamily="34" charset="-122"/>
                <a:ea typeface="微软雅黑" panose="020B0503020204020204" pitchFamily="34" charset="-122"/>
              </a:rPr>
              <a:t>工艺一致性优化</a:t>
            </a:r>
          </a:p>
        </p:txBody>
      </p:sp>
      <p:sp>
        <p:nvSpPr>
          <p:cNvPr id="18" name="圆角矩形 17"/>
          <p:cNvSpPr/>
          <p:nvPr/>
        </p:nvSpPr>
        <p:spPr>
          <a:xfrm>
            <a:off x="5432746" y="3691875"/>
            <a:ext cx="1410649" cy="29943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曾凡明</a:t>
            </a:r>
          </a:p>
        </p:txBody>
      </p:sp>
      <p:sp>
        <p:nvSpPr>
          <p:cNvPr id="20" name="圆角矩形 17"/>
          <p:cNvSpPr/>
          <p:nvPr/>
        </p:nvSpPr>
        <p:spPr>
          <a:xfrm>
            <a:off x="6973415" y="3689334"/>
            <a:ext cx="1410649" cy="299436"/>
          </a:xfrm>
          <a:prstGeom prst="roundRect">
            <a:avLst>
              <a:gd name="adj" fmla="val 0"/>
            </a:avLst>
          </a:prstGeom>
          <a:solidFill>
            <a:srgbClr val="113F4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2024.8.30</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500"/>
                            </p:stCondLst>
                            <p:childTnLst>
                              <p:par>
                                <p:cTn id="13" presetID="47"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bldLvl="0" animBg="1"/>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6385" y="875229"/>
            <a:ext cx="11943082" cy="4062651"/>
          </a:xfrm>
          <a:prstGeom prst="rect">
            <a:avLst/>
          </a:prstGeom>
        </p:spPr>
        <p:txBody>
          <a:bodyPr wrap="square">
            <a:spAutoFit/>
          </a:bodyPr>
          <a:lstStyle/>
          <a:p>
            <a:pPr>
              <a:lnSpc>
                <a:spcPct val="150000"/>
              </a:lnSpc>
            </a:pPr>
            <a:r>
              <a:rPr lang="en-US" altLang="zh-CN" sz="2400" dirty="0">
                <a:latin typeface="Arial" panose="020B0604020202020204" pitchFamily="34" charset="0"/>
                <a:ea typeface="微软雅黑" panose="020B0503020204020204" pitchFamily="34" charset="-122"/>
                <a:sym typeface="Arial" panose="020B0604020202020204" pitchFamily="34" charset="0"/>
              </a:rPr>
              <a:t>LP</a:t>
            </a:r>
            <a:r>
              <a:rPr lang="zh-CN" altLang="en-US" sz="2400" dirty="0">
                <a:latin typeface="Arial" panose="020B0604020202020204" pitchFamily="34" charset="0"/>
                <a:ea typeface="微软雅黑" panose="020B0503020204020204" pitchFamily="34" charset="-122"/>
                <a:sym typeface="Arial" panose="020B0604020202020204" pitchFamily="34" charset="0"/>
              </a:rPr>
              <a:t>逻辑细则：</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a:latin typeface="Arial" panose="020B0604020202020204" pitchFamily="34" charset="0"/>
                <a:ea typeface="微软雅黑" panose="020B0503020204020204" pitchFamily="34" charset="-122"/>
                <a:sym typeface="Arial" panose="020B0604020202020204" pitchFamily="34" charset="0"/>
              </a:rPr>
              <a:t>                                                               BSL</a:t>
            </a:r>
            <a:r>
              <a:rPr lang="zh-CN" altLang="en-US" dirty="0">
                <a:latin typeface="Arial" panose="020B0604020202020204" pitchFamily="34" charset="0"/>
                <a:ea typeface="微软雅黑" panose="020B0503020204020204" pitchFamily="34" charset="-122"/>
                <a:sym typeface="Arial" panose="020B0604020202020204" pitchFamily="34" charset="0"/>
              </a:rPr>
              <a:t>为标准值</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b="1" dirty="0">
                <a:latin typeface="Arial" panose="020B0604020202020204" pitchFamily="34" charset="0"/>
                <a:ea typeface="微软雅黑" panose="020B0503020204020204" pitchFamily="34" charset="-122"/>
                <a:sym typeface="Arial" panose="020B0604020202020204" pitchFamily="34" charset="0"/>
              </a:rPr>
              <a:t>d(BSL)=210nm</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不同舟上中下的位置，如</a:t>
            </a:r>
            <a:r>
              <a:rPr lang="en-US" altLang="zh-CN" dirty="0">
                <a:latin typeface="Arial" panose="020B0604020202020204" pitchFamily="34" charset="0"/>
                <a:ea typeface="微软雅黑" panose="020B0503020204020204" pitchFamily="34" charset="-122"/>
                <a:sym typeface="Arial" panose="020B0604020202020204" pitchFamily="34" charset="0"/>
              </a:rPr>
              <a:t>1u</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1m</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1d</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2u</a:t>
            </a:r>
            <a:r>
              <a:rPr lang="zh-CN" altLang="en-US" dirty="0">
                <a:latin typeface="Arial" panose="020B0604020202020204" pitchFamily="34" charset="0"/>
                <a:ea typeface="微软雅黑" panose="020B0503020204020204" pitchFamily="34" charset="-122"/>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原则一，测试准确判断：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40nm</a:t>
            </a:r>
            <a:r>
              <a:rPr lang="zh-CN" altLang="en-US" dirty="0">
                <a:latin typeface="Arial" panose="020B0604020202020204" pitchFamily="34" charset="0"/>
                <a:ea typeface="微软雅黑" panose="020B0503020204020204" pitchFamily="34" charset="-122"/>
                <a:sym typeface="Arial" panose="020B0604020202020204" pitchFamily="34" charset="0"/>
              </a:rPr>
              <a:t>（或者是测试误差</a:t>
            </a:r>
            <a:r>
              <a:rPr lang="en-US" altLang="zh-CN" dirty="0">
                <a:latin typeface="Arial" panose="020B0604020202020204" pitchFamily="34" charset="0"/>
                <a:ea typeface="微软雅黑" panose="020B0503020204020204" pitchFamily="34" charset="-122"/>
                <a:sym typeface="Arial" panose="020B0604020202020204" pitchFamily="34" charset="0"/>
              </a:rPr>
              <a:t>&gt;BSL</a:t>
            </a:r>
            <a:r>
              <a:rPr lang="zh-CN" altLang="en-US" dirty="0">
                <a:latin typeface="Arial" panose="020B0604020202020204" pitchFamily="34" charset="0"/>
                <a:ea typeface="微软雅黑" panose="020B0503020204020204" pitchFamily="34" charset="-122"/>
                <a:sym typeface="Arial" panose="020B0604020202020204" pitchFamily="34" charset="0"/>
              </a:rPr>
              <a:t>测试误差）</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ea typeface="微软雅黑" panose="020B0503020204020204" pitchFamily="34" charset="-122"/>
                <a:sym typeface="Arial" panose="020B0604020202020204" pitchFamily="34" charset="0"/>
              </a:rPr>
              <a:t>测试有问题，需要进行排查；</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-poly)-d(BSL)&lt;40nm</a:t>
            </a:r>
            <a:r>
              <a:rPr lang="zh-CN" altLang="en-US" dirty="0">
                <a:latin typeface="Arial" panose="020B0604020202020204" pitchFamily="34" charset="0"/>
                <a:ea typeface="微软雅黑" panose="020B0503020204020204" pitchFamily="34" charset="-122"/>
                <a:sym typeface="Arial" panose="020B0604020202020204" pitchFamily="34" charset="0"/>
              </a:rPr>
              <a:t> （或者是测试误差</a:t>
            </a:r>
            <a:r>
              <a:rPr lang="en-US" altLang="zh-CN" dirty="0">
                <a:latin typeface="Arial" panose="020B0604020202020204" pitchFamily="34" charset="0"/>
                <a:ea typeface="微软雅黑" panose="020B0503020204020204" pitchFamily="34" charset="-122"/>
                <a:sym typeface="Arial" panose="020B0604020202020204" pitchFamily="34" charset="0"/>
              </a:rPr>
              <a:t>&lt;BSL</a:t>
            </a:r>
            <a:r>
              <a:rPr lang="zh-CN" altLang="en-US" dirty="0">
                <a:latin typeface="Arial" panose="020B0604020202020204" pitchFamily="34" charset="0"/>
                <a:ea typeface="微软雅黑" panose="020B0503020204020204" pitchFamily="34" charset="-122"/>
                <a:sym typeface="Arial" panose="020B0604020202020204" pitchFamily="34" charset="0"/>
              </a:rPr>
              <a:t>测试误差）</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ea typeface="微软雅黑" panose="020B0503020204020204" pitchFamily="34" charset="-122"/>
                <a:sym typeface="Arial" panose="020B0604020202020204" pitchFamily="34" charset="0"/>
              </a:rPr>
              <a:t>进行到下一步；</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原则二，沉积时间判断：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如果平均值和</a:t>
            </a:r>
            <a:r>
              <a:rPr lang="en-US" altLang="zh-CN" dirty="0">
                <a:latin typeface="Arial" panose="020B0604020202020204" pitchFamily="34" charset="0"/>
                <a:ea typeface="微软雅黑" panose="020B0503020204020204" pitchFamily="34" charset="-122"/>
                <a:sym typeface="Arial" panose="020B0604020202020204" pitchFamily="34" charset="0"/>
              </a:rPr>
              <a:t>BSL</a:t>
            </a:r>
            <a:r>
              <a:rPr lang="zh-CN" altLang="en-US" dirty="0">
                <a:latin typeface="Arial" panose="020B0604020202020204" pitchFamily="34" charset="0"/>
                <a:ea typeface="微软雅黑" panose="020B0503020204020204" pitchFamily="34" charset="-122"/>
                <a:sym typeface="Arial" panose="020B0604020202020204" pitchFamily="34" charset="0"/>
              </a:rPr>
              <a:t>的偏差</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-poly)/N-d(BSL)&lt;10nm, </a:t>
            </a:r>
            <a:r>
              <a:rPr lang="zh-CN" altLang="en-US" dirty="0">
                <a:latin typeface="Arial" panose="020B0604020202020204" pitchFamily="34" charset="0"/>
                <a:ea typeface="微软雅黑" panose="020B0503020204020204" pitchFamily="34" charset="-122"/>
                <a:sym typeface="Arial" panose="020B0604020202020204" pitchFamily="34" charset="0"/>
              </a:rPr>
              <a:t>时间不需要调整；</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如果平均值和</a:t>
            </a:r>
            <a:r>
              <a:rPr lang="en-US" altLang="zh-CN" dirty="0">
                <a:latin typeface="Arial" panose="020B0604020202020204" pitchFamily="34" charset="0"/>
                <a:ea typeface="微软雅黑" panose="020B0503020204020204" pitchFamily="34" charset="-122"/>
                <a:sym typeface="Arial" panose="020B0604020202020204" pitchFamily="34" charset="0"/>
              </a:rPr>
              <a:t>BSL</a:t>
            </a:r>
            <a:r>
              <a:rPr lang="zh-CN" altLang="en-US" dirty="0">
                <a:latin typeface="Arial" panose="020B0604020202020204" pitchFamily="34" charset="0"/>
                <a:ea typeface="微软雅黑" panose="020B0503020204020204" pitchFamily="34" charset="-122"/>
                <a:sym typeface="Arial" panose="020B0604020202020204" pitchFamily="34" charset="0"/>
              </a:rPr>
              <a:t>的偏差</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10nm, </a:t>
            </a:r>
            <a:r>
              <a:rPr lang="zh-CN" altLang="en-US" dirty="0">
                <a:latin typeface="Arial" panose="020B0604020202020204" pitchFamily="34" charset="0"/>
                <a:ea typeface="微软雅黑" panose="020B0503020204020204" pitchFamily="34" charset="-122"/>
                <a:sym typeface="Arial" panose="020B0604020202020204" pitchFamily="34" charset="0"/>
              </a:rPr>
              <a:t>时间需要进行调整（最大时间改动</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a:t>
            </a:r>
            <a:r>
              <a:rPr lang="zh-CN" altLang="en-US" dirty="0">
                <a:latin typeface="Arial" panose="020B0604020202020204" pitchFamily="34" charset="0"/>
                <a:ea typeface="微软雅黑" panose="020B0503020204020204" pitchFamily="34" charset="-122"/>
                <a:sym typeface="Arial" panose="020B0604020202020204" pitchFamily="34" charset="0"/>
              </a:rPr>
              <a:t>时间系数，</a:t>
            </a:r>
            <a:r>
              <a:rPr lang="en-US" altLang="zh-CN" dirty="0">
                <a:latin typeface="Arial" panose="020B0604020202020204" pitchFamily="34" charset="0"/>
                <a:ea typeface="微软雅黑" panose="020B0503020204020204" pitchFamily="34" charset="-122"/>
                <a:sym typeface="Arial" panose="020B0604020202020204" pitchFamily="34" charset="0"/>
              </a:rPr>
              <a:t>±600s</a:t>
            </a:r>
            <a:r>
              <a:rPr lang="zh-CN" altLang="en-US" dirty="0">
                <a:latin typeface="Arial" panose="020B0604020202020204" pitchFamily="34" charset="0"/>
                <a:ea typeface="微软雅黑" panose="020B0503020204020204" pitchFamily="34" charset="-122"/>
                <a:sym typeface="Arial" panose="020B0604020202020204" pitchFamily="34" charset="0"/>
              </a:rPr>
              <a:t>），时间调整为</a:t>
            </a:r>
            <a:r>
              <a:rPr lang="en-US" altLang="zh-CN" dirty="0">
                <a:latin typeface="Arial" panose="020B0604020202020204" pitchFamily="34" charset="0"/>
                <a:ea typeface="微软雅黑" panose="020B0503020204020204" pitchFamily="34" charset="-122"/>
                <a:sym typeface="Arial" panose="020B0604020202020204" pitchFamily="34" charset="0"/>
              </a:rPr>
              <a:t>t0+(</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 - d(BSL))/</a:t>
            </a:r>
            <a:r>
              <a:rPr lang="zh-CN" altLang="en-US" dirty="0">
                <a:latin typeface="Arial" panose="020B0604020202020204" pitchFamily="34" charset="0"/>
                <a:ea typeface="微软雅黑" panose="020B0503020204020204" pitchFamily="34" charset="-122"/>
                <a:sym typeface="Arial" panose="020B0604020202020204" pitchFamily="34" charset="0"/>
              </a:rPr>
              <a:t>时间系数，时间系数为</a:t>
            </a:r>
            <a:r>
              <a:rPr lang="en-US" altLang="zh-CN" b="1" dirty="0">
                <a:latin typeface="Arial" panose="020B0604020202020204" pitchFamily="34" charset="0"/>
                <a:ea typeface="微软雅黑" panose="020B0503020204020204" pitchFamily="34" charset="-122"/>
                <a:sym typeface="Arial" panose="020B0604020202020204" pitchFamily="34" charset="0"/>
              </a:rPr>
              <a:t>0.048 nm/s</a:t>
            </a:r>
            <a:r>
              <a:rPr lang="zh-CN" altLang="en-US" dirty="0">
                <a:latin typeface="Arial" panose="020B0604020202020204" pitchFamily="34" charset="0"/>
                <a:ea typeface="微软雅黑" panose="020B0503020204020204" pitchFamily="34" charset="-122"/>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a:stretch>
            <a:fillRect/>
          </a:stretch>
        </p:blipFill>
        <p:spPr>
          <a:xfrm>
            <a:off x="515859" y="1542601"/>
            <a:ext cx="3811712" cy="330958"/>
          </a:xfrm>
          <a:prstGeom prst="rect">
            <a:avLst/>
          </a:prstGeom>
        </p:spPr>
      </p:pic>
      <p:sp>
        <p:nvSpPr>
          <p:cNvPr id="6" name="文本框 5">
            <a:extLst>
              <a:ext uri="{FF2B5EF4-FFF2-40B4-BE49-F238E27FC236}">
                <a16:creationId xmlns:a16="http://schemas.microsoft.com/office/drawing/2014/main" id="{182880C5-2B07-4089-BA59-0CAAEC4CF17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cSld>
  <p:clrMapOvr>
    <a:masterClrMapping/>
  </p:clrMapOvr>
  <p:transition spd="slow" advClick="0" advTm="1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385" y="733127"/>
            <a:ext cx="11292866" cy="5488682"/>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原则三，温区温度判断：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-poly)-d(BSL)&lt;10nm, </a:t>
            </a:r>
            <a:r>
              <a:rPr lang="zh-CN" altLang="en-US" dirty="0">
                <a:latin typeface="Arial" panose="020B0604020202020204" pitchFamily="34" charset="0"/>
                <a:ea typeface="微软雅黑" panose="020B0503020204020204" pitchFamily="34" charset="-122"/>
                <a:sym typeface="Arial" panose="020B0604020202020204" pitchFamily="34" charset="0"/>
              </a:rPr>
              <a:t>温区温度不需要调整；</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10nm, </a:t>
            </a:r>
            <a:r>
              <a:rPr lang="zh-CN" altLang="en-US" dirty="0">
                <a:latin typeface="Arial" panose="020B0604020202020204" pitchFamily="34" charset="0"/>
                <a:ea typeface="微软雅黑" panose="020B0503020204020204" pitchFamily="34" charset="-122"/>
                <a:sym typeface="Arial" panose="020B0604020202020204" pitchFamily="34" charset="0"/>
              </a:rPr>
              <a:t>温区温度需要调整，（最大温度改动</a:t>
            </a:r>
            <a:r>
              <a:rPr lang="en-US" altLang="zh-CN" dirty="0">
                <a:latin typeface="Arial" panose="020B0604020202020204" pitchFamily="34" charset="0"/>
                <a:ea typeface="微软雅黑" panose="020B0503020204020204" pitchFamily="34" charset="-122"/>
                <a:sym typeface="Arial" panose="020B0604020202020204" pitchFamily="34" charset="0"/>
              </a:rPr>
              <a:t>, (di(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±5</a:t>
            </a:r>
            <a:r>
              <a:rPr lang="zh-CN" altLang="en-US" dirty="0">
                <a:latin typeface="Arial" panose="020B0604020202020204" pitchFamily="34" charset="0"/>
                <a:ea typeface="微软雅黑" panose="020B0503020204020204" pitchFamily="34" charset="-122"/>
                <a:sym typeface="Arial" panose="020B0604020202020204" pitchFamily="34" charset="0"/>
              </a:rPr>
              <a:t>℃），温度</a:t>
            </a:r>
            <a:r>
              <a:rPr lang="en-US" altLang="zh-CN" dirty="0">
                <a:latin typeface="Arial" panose="020B0604020202020204" pitchFamily="34" charset="0"/>
                <a:ea typeface="微软雅黑" panose="020B0503020204020204" pitchFamily="34" charset="-122"/>
                <a:sym typeface="Arial" panose="020B0604020202020204" pitchFamily="34" charset="0"/>
              </a:rPr>
              <a:t>TC2,3,4,5</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err="1">
                <a:latin typeface="Arial" panose="020B0604020202020204" pitchFamily="34" charset="0"/>
                <a:ea typeface="微软雅黑" panose="020B0503020204020204" pitchFamily="34" charset="-122"/>
                <a:sym typeface="Arial" panose="020B0604020202020204" pitchFamily="34" charset="0"/>
              </a:rPr>
              <a:t>Ti</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温度系数，对应调节</a:t>
            </a:r>
            <a:r>
              <a:rPr lang="en-US" altLang="zh-CN" dirty="0">
                <a:latin typeface="Arial" panose="020B0604020202020204" pitchFamily="34" charset="0"/>
                <a:ea typeface="微软雅黑" panose="020B0503020204020204" pitchFamily="34" charset="-122"/>
                <a:sym typeface="Arial" panose="020B0604020202020204" pitchFamily="34" charset="0"/>
              </a:rPr>
              <a:t>Boat2,4,7,9</a:t>
            </a:r>
            <a:r>
              <a:rPr lang="zh-CN" altLang="en-US" dirty="0">
                <a:latin typeface="Arial" panose="020B0604020202020204" pitchFamily="34" charset="0"/>
                <a:ea typeface="微软雅黑" panose="020B0503020204020204" pitchFamily="34" charset="-122"/>
                <a:sym typeface="Arial" panose="020B0604020202020204" pitchFamily="34" charset="0"/>
              </a:rPr>
              <a:t>的厚度；</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由于</a:t>
            </a:r>
            <a:r>
              <a:rPr lang="en-US" altLang="zh-CN" dirty="0">
                <a:latin typeface="Arial" panose="020B0604020202020204" pitchFamily="34" charset="0"/>
                <a:ea typeface="微软雅黑" panose="020B0503020204020204" pitchFamily="34" charset="-122"/>
                <a:sym typeface="Arial" panose="020B0604020202020204" pitchFamily="34" charset="0"/>
              </a:rPr>
              <a:t>TC2</a:t>
            </a:r>
            <a:r>
              <a:rPr lang="zh-CN" altLang="en-US" dirty="0">
                <a:latin typeface="Arial" panose="020B0604020202020204" pitchFamily="34" charset="0"/>
                <a:ea typeface="微软雅黑" panose="020B0503020204020204" pitchFamily="34" charset="-122"/>
                <a:sym typeface="Arial" panose="020B0604020202020204" pitchFamily="34" charset="0"/>
              </a:rPr>
              <a:t>和</a:t>
            </a:r>
            <a:r>
              <a:rPr lang="en-US" altLang="zh-CN" dirty="0">
                <a:latin typeface="Arial" panose="020B0604020202020204" pitchFamily="34" charset="0"/>
                <a:ea typeface="微软雅黑" panose="020B0503020204020204" pitchFamily="34" charset="-122"/>
                <a:sym typeface="Arial" panose="020B0604020202020204" pitchFamily="34" charset="0"/>
              </a:rPr>
              <a:t>TC5,</a:t>
            </a:r>
            <a:r>
              <a:rPr lang="zh-CN" altLang="en-US" dirty="0">
                <a:latin typeface="Arial" panose="020B0604020202020204" pitchFamily="34" charset="0"/>
                <a:ea typeface="微软雅黑" panose="020B0503020204020204" pitchFamily="34" charset="-122"/>
                <a:sym typeface="Arial" panose="020B0604020202020204" pitchFamily="34" charset="0"/>
              </a:rPr>
              <a:t>对应</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和</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厚度会相应的变化为</a:t>
            </a:r>
            <a:r>
              <a:rPr lang="en-US" altLang="zh-CN" dirty="0">
                <a:latin typeface="Arial" panose="020B0604020202020204" pitchFamily="34" charset="0"/>
                <a:ea typeface="微软雅黑" panose="020B0503020204020204" pitchFamily="34" charset="-122"/>
                <a:sym typeface="Arial" panose="020B0604020202020204" pitchFamily="34" charset="0"/>
              </a:rPr>
              <a:t>d1(</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温度系数和</a:t>
            </a:r>
            <a:r>
              <a:rPr lang="en-US" altLang="zh-CN" dirty="0">
                <a:latin typeface="Arial" panose="020B0604020202020204" pitchFamily="34" charset="0"/>
                <a:ea typeface="微软雅黑" panose="020B0503020204020204" pitchFamily="34" charset="-122"/>
                <a:sym typeface="Arial" panose="020B0604020202020204" pitchFamily="34" charset="0"/>
              </a:rPr>
              <a:t>d10(</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TC9*TC9</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温度</a:t>
            </a:r>
            <a:r>
              <a:rPr lang="en-US" altLang="zh-CN" dirty="0">
                <a:latin typeface="Arial" panose="020B0604020202020204" pitchFamily="34" charset="0"/>
                <a:ea typeface="微软雅黑" panose="020B0503020204020204" pitchFamily="34" charset="-122"/>
                <a:sym typeface="Arial" panose="020B0604020202020204" pitchFamily="34" charset="0"/>
              </a:rPr>
              <a:t>TC1</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a:latin typeface="Arial" panose="020B0604020202020204" pitchFamily="34" charset="0"/>
                <a:ea typeface="微软雅黑" panose="020B0503020204020204" pitchFamily="34" charset="-122"/>
                <a:sym typeface="Arial" panose="020B0604020202020204" pitchFamily="34" charset="0"/>
              </a:rPr>
              <a:t>T1+((d1(</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)-(d2(</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boat2</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))/TC1</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boat1-2</a:t>
            </a:r>
            <a:r>
              <a:rPr lang="zh-CN" altLang="en-US" dirty="0">
                <a:latin typeface="Arial" panose="020B0604020202020204" pitchFamily="34" charset="0"/>
                <a:ea typeface="微软雅黑" panose="020B0503020204020204" pitchFamily="34" charset="-122"/>
                <a:sym typeface="Arial" panose="020B0604020202020204" pitchFamily="34" charset="0"/>
              </a:rPr>
              <a:t>温度系数，温度</a:t>
            </a:r>
            <a:r>
              <a:rPr lang="en-US" altLang="zh-CN" dirty="0">
                <a:latin typeface="Arial" panose="020B0604020202020204" pitchFamily="34" charset="0"/>
                <a:ea typeface="微软雅黑" panose="020B0503020204020204" pitchFamily="34" charset="-122"/>
                <a:sym typeface="Arial" panose="020B0604020202020204" pitchFamily="34" charset="0"/>
              </a:rPr>
              <a:t>TC6</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a:latin typeface="Arial" panose="020B0604020202020204" pitchFamily="34" charset="0"/>
                <a:ea typeface="微软雅黑" panose="020B0503020204020204" pitchFamily="34" charset="-122"/>
                <a:sym typeface="Arial" panose="020B0604020202020204" pitchFamily="34" charset="0"/>
              </a:rPr>
              <a:t>T6+((d10(</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TC5*TC5</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)-(d9(</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TC5*TC5</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boat9</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))/TC6</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boat10-9</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a:t>
            </a: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温度系数如下：</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3" name="表格 7"/>
          <p:cNvGraphicFramePr>
            <a:graphicFrameLocks noGrp="1"/>
          </p:cNvGraphicFramePr>
          <p:nvPr>
            <p:extLst>
              <p:ext uri="{D42A27DB-BD31-4B8C-83A1-F6EECF244321}">
                <p14:modId xmlns:p14="http://schemas.microsoft.com/office/powerpoint/2010/main" val="3004221687"/>
              </p:ext>
            </p:extLst>
          </p:nvPr>
        </p:nvGraphicFramePr>
        <p:xfrm>
          <a:off x="6096000" y="4485773"/>
          <a:ext cx="6091199" cy="2181508"/>
        </p:xfrm>
        <a:graphic>
          <a:graphicData uri="http://schemas.openxmlformats.org/drawingml/2006/table">
            <a:tbl>
              <a:tblPr firstRow="1" bandRow="1">
                <a:tableStyleId>{5C22544A-7EE6-4342-B048-85BDC9FD1C3A}</a:tableStyleId>
              </a:tblPr>
              <a:tblGrid>
                <a:gridCol w="1383232">
                  <a:extLst>
                    <a:ext uri="{9D8B030D-6E8A-4147-A177-3AD203B41FA5}">
                      <a16:colId xmlns:a16="http://schemas.microsoft.com/office/drawing/2014/main" val="20000"/>
                    </a:ext>
                  </a:extLst>
                </a:gridCol>
                <a:gridCol w="778983">
                  <a:extLst>
                    <a:ext uri="{9D8B030D-6E8A-4147-A177-3AD203B41FA5}">
                      <a16:colId xmlns:a16="http://schemas.microsoft.com/office/drawing/2014/main" val="20001"/>
                    </a:ext>
                  </a:extLst>
                </a:gridCol>
                <a:gridCol w="778983">
                  <a:extLst>
                    <a:ext uri="{9D8B030D-6E8A-4147-A177-3AD203B41FA5}">
                      <a16:colId xmlns:a16="http://schemas.microsoft.com/office/drawing/2014/main" val="20002"/>
                    </a:ext>
                  </a:extLst>
                </a:gridCol>
                <a:gridCol w="778983">
                  <a:extLst>
                    <a:ext uri="{9D8B030D-6E8A-4147-A177-3AD203B41FA5}">
                      <a16:colId xmlns:a16="http://schemas.microsoft.com/office/drawing/2014/main" val="20003"/>
                    </a:ext>
                  </a:extLst>
                </a:gridCol>
                <a:gridCol w="778983">
                  <a:extLst>
                    <a:ext uri="{9D8B030D-6E8A-4147-A177-3AD203B41FA5}">
                      <a16:colId xmlns:a16="http://schemas.microsoft.com/office/drawing/2014/main" val="20004"/>
                    </a:ext>
                  </a:extLst>
                </a:gridCol>
                <a:gridCol w="778983">
                  <a:extLst>
                    <a:ext uri="{9D8B030D-6E8A-4147-A177-3AD203B41FA5}">
                      <a16:colId xmlns:a16="http://schemas.microsoft.com/office/drawing/2014/main" val="20005"/>
                    </a:ext>
                  </a:extLst>
                </a:gridCol>
                <a:gridCol w="813052">
                  <a:extLst>
                    <a:ext uri="{9D8B030D-6E8A-4147-A177-3AD203B41FA5}">
                      <a16:colId xmlns:a16="http://schemas.microsoft.com/office/drawing/2014/main" val="20006"/>
                    </a:ext>
                  </a:extLst>
                </a:gridCol>
              </a:tblGrid>
              <a:tr h="145024">
                <a:tc>
                  <a:txBody>
                    <a:bodyPr/>
                    <a:lstStyle/>
                    <a:p>
                      <a:r>
                        <a:rPr lang="el-GR" altLang="zh-CN" sz="1400" dirty="0"/>
                        <a:t>Δ</a:t>
                      </a:r>
                      <a:r>
                        <a:rPr lang="en-US" altLang="zh-CN" sz="1400" dirty="0"/>
                        <a:t>d/</a:t>
                      </a:r>
                      <a:r>
                        <a:rPr lang="el-GR" altLang="zh-CN" sz="1400" dirty="0"/>
                        <a:t>Δ</a:t>
                      </a:r>
                      <a:r>
                        <a:rPr lang="en-US" altLang="zh-CN" sz="1400" dirty="0"/>
                        <a:t>T/nm/℃</a:t>
                      </a:r>
                      <a:endParaRPr lang="zh-CN" altLang="en-US" sz="1400" dirty="0"/>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mn-lt"/>
                          <a:ea typeface="+mn-ea"/>
                          <a:cs typeface="+mn-cs"/>
                        </a:rPr>
                        <a:t>Boat 1</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2</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4</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7</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9</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mn-lt"/>
                          <a:ea typeface="+mn-ea"/>
                          <a:cs typeface="+mn-cs"/>
                        </a:rPr>
                        <a:t>Boat 10</a:t>
                      </a:r>
                      <a:endParaRPr kumimoji="0" lang="zh-CN" altLang="en-US" sz="1400" b="1" i="0" u="none" strike="noStrike" kern="1200" cap="none" spc="0" normalizeH="0" baseline="0" noProof="0" dirty="0">
                        <a:ln>
                          <a:noFill/>
                        </a:ln>
                        <a:solidFill>
                          <a:prstClr val="white"/>
                        </a:solidFill>
                        <a:effectLst/>
                        <a:uLnTx/>
                        <a:uFillTx/>
                        <a:latin typeface="+mn-lt"/>
                        <a:ea typeface="+mn-ea"/>
                        <a:cs typeface="+mn-cs"/>
                      </a:endParaRPr>
                    </a:p>
                  </a:txBody>
                  <a:tcPr marL="98284" marR="98284" marT="49142" marB="49142"/>
                </a:tc>
                <a:extLst>
                  <a:ext uri="{0D108BD9-81ED-4DB2-BD59-A6C34878D82A}">
                    <a16:rowId xmlns:a16="http://schemas.microsoft.com/office/drawing/2014/main" val="10000"/>
                  </a:ext>
                </a:extLst>
              </a:tr>
              <a:tr h="209076">
                <a:tc>
                  <a:txBody>
                    <a:bodyPr/>
                    <a:lstStyle/>
                    <a:p>
                      <a:r>
                        <a:rPr lang="en-US" altLang="zh-CN" sz="1400" dirty="0"/>
                        <a:t>TC1</a:t>
                      </a:r>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1"/>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TC2</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r>
                        <a:rPr lang="en-US" altLang="zh-CN" sz="1400" dirty="0"/>
                        <a:t>2</a:t>
                      </a:r>
                      <a:endParaRPr lang="zh-CN" altLang="en-US" sz="1400" dirty="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2"/>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TC3</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3"/>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TC4</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4"/>
                  </a:ext>
                </a:extLst>
              </a:tr>
              <a:tr h="0">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TC5</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extLst>
                  <a:ext uri="{0D108BD9-81ED-4DB2-BD59-A6C34878D82A}">
                    <a16:rowId xmlns:a16="http://schemas.microsoft.com/office/drawing/2014/main" val="10005"/>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TC6</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extLst>
                  <a:ext uri="{0D108BD9-81ED-4DB2-BD59-A6C34878D82A}">
                    <a16:rowId xmlns:a16="http://schemas.microsoft.com/office/drawing/2014/main" val="10006"/>
                  </a:ext>
                </a:extLst>
              </a:tr>
            </a:tbl>
          </a:graphicData>
        </a:graphic>
      </p:graphicFrame>
      <p:sp>
        <p:nvSpPr>
          <p:cNvPr id="7" name="文本框 6">
            <a:extLst>
              <a:ext uri="{FF2B5EF4-FFF2-40B4-BE49-F238E27FC236}">
                <a16:creationId xmlns:a16="http://schemas.microsoft.com/office/drawing/2014/main" id="{711158F3-CBA2-B092-2FB6-B1A529A0FB09}"/>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cSld>
  <p:clrMapOvr>
    <a:masterClrMapping/>
  </p:clrMapOvr>
  <p:transition spd="slow" advClick="0" advTm="1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92185" y="464964"/>
            <a:ext cx="184683" cy="400006"/>
          </a:xfrm>
          <a:prstGeom prst="rect">
            <a:avLst/>
          </a:prstGeom>
        </p:spPr>
        <p:txBody>
          <a:bodyPr wrap="none">
            <a:spAutoFit/>
          </a:bodyPr>
          <a:lstStyle/>
          <a:p>
            <a:endParaRPr lang="en-US" altLang="zh-CN" sz="2000" dirty="0"/>
          </a:p>
        </p:txBody>
      </p:sp>
      <p:sp>
        <p:nvSpPr>
          <p:cNvPr id="7" name="矩形 6"/>
          <p:cNvSpPr/>
          <p:nvPr/>
        </p:nvSpPr>
        <p:spPr>
          <a:xfrm>
            <a:off x="392184" y="464964"/>
            <a:ext cx="1466686" cy="400006"/>
          </a:xfrm>
          <a:prstGeom prst="rect">
            <a:avLst/>
          </a:prstGeom>
        </p:spPr>
        <p:txBody>
          <a:bodyPr wrap="none">
            <a:spAutoFit/>
          </a:bodyPr>
          <a:lstStyle/>
          <a:p>
            <a:r>
              <a:rPr lang="zh-CN" altLang="en-US" sz="2000" b="1" dirty="0">
                <a:solidFill>
                  <a:prstClr val="white"/>
                </a:solidFill>
                <a:latin typeface="微软雅黑" panose="020B0503020204020204" pitchFamily="34" charset="-122"/>
                <a:ea typeface="微软雅黑" panose="020B0503020204020204" pitchFamily="34" charset="-122"/>
              </a:rPr>
              <a:t>工艺调试类</a:t>
            </a:r>
          </a:p>
        </p:txBody>
      </p:sp>
      <p:sp>
        <p:nvSpPr>
          <p:cNvPr id="6" name="矩形 5"/>
          <p:cNvSpPr/>
          <p:nvPr/>
        </p:nvSpPr>
        <p:spPr>
          <a:xfrm>
            <a:off x="392184" y="991616"/>
            <a:ext cx="1087037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温区补偿对应关系：补偿第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列对应氧化温度，补偿第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列对应沉积温度。</a:t>
            </a:r>
          </a:p>
        </p:txBody>
      </p:sp>
      <p:sp>
        <p:nvSpPr>
          <p:cNvPr id="3" name="矩形 2"/>
          <p:cNvSpPr/>
          <p:nvPr/>
        </p:nvSpPr>
        <p:spPr>
          <a:xfrm>
            <a:off x="392184" y="1320988"/>
            <a:ext cx="11379514" cy="336739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厚度调试规则：</a:t>
            </a:r>
            <a:r>
              <a:rPr lang="en-US" altLang="zh-CN" dirty="0">
                <a:latin typeface="微软雅黑" panose="020B0503020204020204" pitchFamily="34" charset="-122"/>
                <a:ea typeface="微软雅黑" panose="020B0503020204020204" pitchFamily="34" charset="-122"/>
              </a:rPr>
              <a:t>poly</a:t>
            </a:r>
            <a:r>
              <a:rPr lang="zh-CN" altLang="en-US" dirty="0">
                <a:latin typeface="微软雅黑" panose="020B0503020204020204" pitchFamily="34" charset="-122"/>
                <a:ea typeface="微软雅黑" panose="020B0503020204020204" pitchFamily="34" charset="-122"/>
              </a:rPr>
              <a:t>低加温度，</a:t>
            </a:r>
            <a:r>
              <a:rPr lang="en-US" altLang="zh-CN" dirty="0">
                <a:latin typeface="微软雅黑" panose="020B0503020204020204" pitchFamily="34" charset="-122"/>
                <a:ea typeface="微软雅黑" panose="020B0503020204020204" pitchFamily="34" charset="-122"/>
              </a:rPr>
              <a:t> poly</a:t>
            </a:r>
            <a:r>
              <a:rPr lang="zh-CN" altLang="en-US" dirty="0">
                <a:latin typeface="微软雅黑" panose="020B0503020204020204" pitchFamily="34" charset="-122"/>
                <a:ea typeface="微软雅黑" panose="020B0503020204020204" pitchFamily="34" charset="-122"/>
              </a:rPr>
              <a:t>高减温度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沉积，整体厚度均匀性需调整沉积补偿时间；</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1.LP</a:t>
            </a:r>
            <a:r>
              <a:rPr lang="zh-CN" altLang="en-US" dirty="0">
                <a:latin typeface="微软雅黑" panose="020B0503020204020204" pitchFamily="34" charset="-122"/>
                <a:ea typeface="微软雅黑" panose="020B0503020204020204" pitchFamily="34" charset="-122"/>
              </a:rPr>
              <a:t> 按照“</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辅热温区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℃单独影响</a:t>
            </a:r>
            <a:r>
              <a:rPr lang="en-US" altLang="zh-CN" dirty="0">
                <a:latin typeface="微软雅黑" panose="020B0503020204020204" pitchFamily="34" charset="-122"/>
                <a:ea typeface="微软雅黑" panose="020B0503020204020204" pitchFamily="34" charset="-122"/>
              </a:rPr>
              <a:t>3nm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温区影响</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a:t>
            </a:r>
            <a:r>
              <a:rPr lang="en-US" altLang="zh-CN" dirty="0">
                <a:latin typeface="微软雅黑" panose="020B0503020204020204" pitchFamily="34" charset="-122"/>
                <a:ea typeface="微软雅黑" panose="020B0503020204020204" pitchFamily="34" charset="-122"/>
              </a:rPr>
              <a:t>4nm</a:t>
            </a:r>
            <a:r>
              <a:rPr lang="zh-CN" altLang="en-US" dirty="0">
                <a:latin typeface="微软雅黑" panose="020B0503020204020204" pitchFamily="34" charset="-122"/>
                <a:ea typeface="微软雅黑" panose="020B0503020204020204" pitchFamily="34" charset="-122"/>
              </a:rPr>
              <a:t>，主温区</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温区，每</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℃影响</a:t>
            </a:r>
            <a:r>
              <a:rPr lang="en-US" altLang="zh-CN" dirty="0">
                <a:latin typeface="微软雅黑" panose="020B0503020204020204" pitchFamily="34" charset="-122"/>
                <a:ea typeface="微软雅黑" panose="020B0503020204020204" pitchFamily="34" charset="-122"/>
              </a:rPr>
              <a:t>5nm</a:t>
            </a:r>
            <a:r>
              <a:rPr lang="zh-CN" altLang="en-US" dirty="0">
                <a:latin typeface="微软雅黑" panose="020B0503020204020204" pitchFamily="34" charset="-122"/>
                <a:ea typeface="微软雅黑" panose="020B0503020204020204" pitchFamily="34" charset="-122"/>
              </a:rPr>
              <a:t>”进行调整；相邻温区温度差异不能超过</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沉积时间与膜厚对应关系：</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 进气管每</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秒对应</a:t>
            </a:r>
            <a:r>
              <a:rPr lang="en-US" altLang="zh-CN" dirty="0">
                <a:latin typeface="微软雅黑" panose="020B0503020204020204" pitchFamily="34" charset="-122"/>
                <a:ea typeface="微软雅黑" panose="020B0503020204020204" pitchFamily="34" charset="-122"/>
              </a:rPr>
              <a:t>9nm</a:t>
            </a:r>
            <a:r>
              <a:rPr lang="zh-CN" altLang="en-US" dirty="0">
                <a:latin typeface="微软雅黑" panose="020B0503020204020204" pitchFamily="34" charset="-122"/>
                <a:ea typeface="微软雅黑" panose="020B0503020204020204" pitchFamily="34" charset="-122"/>
              </a:rPr>
              <a:t>，研发</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型管每</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秒对应</a:t>
            </a:r>
            <a:r>
              <a:rPr lang="en-US" altLang="zh-CN" dirty="0">
                <a:latin typeface="微软雅黑" panose="020B0503020204020204" pitchFamily="34" charset="-122"/>
                <a:ea typeface="微软雅黑" panose="020B0503020204020204" pitchFamily="34" charset="-122"/>
              </a:rPr>
              <a:t>10nm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膜厚偏离中心值超过</a:t>
            </a:r>
            <a:r>
              <a:rPr lang="en-US" altLang="zh-CN" dirty="0">
                <a:latin typeface="微软雅黑" panose="020B0503020204020204" pitchFamily="34" charset="-122"/>
                <a:ea typeface="微软雅黑" panose="020B0503020204020204" pitchFamily="34" charset="-122"/>
              </a:rPr>
              <a:t>30nm</a:t>
            </a:r>
            <a:r>
              <a:rPr lang="zh-CN" altLang="en-US" dirty="0">
                <a:latin typeface="微软雅黑" panose="020B0503020204020204" pitchFamily="34" charset="-122"/>
                <a:ea typeface="微软雅黑" panose="020B0503020204020204" pitchFamily="34" charset="-122"/>
              </a:rPr>
              <a:t>以上，优先排查炉管问题，暂不做调整；</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4.2/5</a:t>
            </a:r>
            <a:r>
              <a:rPr lang="zh-CN" altLang="en-US" dirty="0">
                <a:latin typeface="微软雅黑" panose="020B0503020204020204" pitchFamily="34" charset="-122"/>
                <a:ea typeface="微软雅黑" panose="020B0503020204020204" pitchFamily="34" charset="-122"/>
              </a:rPr>
              <a:t>温区如需对应每调整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温区相应调整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温区如需对应调整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温区也只调整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炉管整体膜厚偏高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低，优先调整沉积补偿时间，单温区差异调整沉积温度；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6.DLV</a:t>
            </a:r>
            <a:r>
              <a:rPr lang="zh-CN" altLang="en-US" dirty="0">
                <a:latin typeface="微软雅黑" panose="020B0503020204020204" pitchFamily="34" charset="-122"/>
                <a:ea typeface="微软雅黑" panose="020B0503020204020204" pitchFamily="34" charset="-122"/>
              </a:rPr>
              <a:t>调试范围：</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℃，超过调整范围需修改配方内部温度值。</a:t>
            </a: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508829" y="4815461"/>
            <a:ext cx="5561617" cy="1754326"/>
          </a:xfrm>
          <a:prstGeom prst="rect">
            <a:avLst/>
          </a:prstGeom>
        </p:spPr>
        <p:txBody>
          <a:bodyPr wrap="square">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调试进阶：</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对小舟内调试需清楚每片膜厚对应在小舟的位置</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举例：每小舟测试</a:t>
            </a:r>
            <a:r>
              <a:rPr lang="en-US" altLang="zh-CN" dirty="0">
                <a:solidFill>
                  <a:srgbClr val="FF0000"/>
                </a:solidFill>
                <a:latin typeface="微软雅黑" panose="020B0503020204020204" pitchFamily="34" charset="-122"/>
                <a:ea typeface="微软雅黑" panose="020B0503020204020204" pitchFamily="34" charset="-122"/>
              </a:rPr>
              <a:t>100</a:t>
            </a:r>
            <a:r>
              <a:rPr lang="zh-CN" altLang="en-US" dirty="0">
                <a:solidFill>
                  <a:srgbClr val="FF0000"/>
                </a:solidFill>
                <a:latin typeface="微软雅黑" panose="020B0503020204020204" pitchFamily="34" charset="-122"/>
                <a:ea typeface="微软雅黑" panose="020B0503020204020204" pitchFamily="34" charset="-122"/>
              </a:rPr>
              <a:t>片，根据出料方式及</a:t>
            </a:r>
            <a:r>
              <a:rPr lang="en-US" altLang="zh-CN" dirty="0">
                <a:solidFill>
                  <a:srgbClr val="FF0000"/>
                </a:solidFill>
                <a:latin typeface="微软雅黑" panose="020B0503020204020204" pitchFamily="34" charset="-122"/>
                <a:ea typeface="微软雅黑" panose="020B0503020204020204" pitchFamily="34" charset="-122"/>
              </a:rPr>
              <a:t>NXT</a:t>
            </a:r>
            <a:r>
              <a:rPr lang="zh-CN" altLang="en-US" dirty="0">
                <a:solidFill>
                  <a:srgbClr val="FF0000"/>
                </a:solidFill>
                <a:latin typeface="微软雅黑" panose="020B0503020204020204" pitchFamily="34" charset="-122"/>
                <a:ea typeface="微软雅黑" panose="020B0503020204020204" pitchFamily="34" charset="-122"/>
              </a:rPr>
              <a:t>数据，</a:t>
            </a:r>
            <a:r>
              <a:rPr lang="en-US" altLang="zh-CN" dirty="0" err="1">
                <a:solidFill>
                  <a:srgbClr val="FF0000"/>
                </a:solidFill>
                <a:latin typeface="微软雅黑" panose="020B0503020204020204" pitchFamily="34" charset="-122"/>
                <a:ea typeface="微软雅黑" panose="020B0503020204020204" pitchFamily="34" charset="-122"/>
              </a:rPr>
              <a:t>MagerID</a:t>
            </a:r>
            <a:r>
              <a:rPr lang="zh-CN" altLang="en-US" dirty="0">
                <a:solidFill>
                  <a:srgbClr val="FF0000"/>
                </a:solidFill>
                <a:latin typeface="微软雅黑" panose="020B0503020204020204" pitchFamily="34" charset="-122"/>
                <a:ea typeface="微软雅黑" panose="020B0503020204020204" pitchFamily="34" charset="-122"/>
              </a:rPr>
              <a:t>对应在小舟内的位置如右图：</a:t>
            </a:r>
          </a:p>
        </p:txBody>
      </p:sp>
      <p:grpSp>
        <p:nvGrpSpPr>
          <p:cNvPr id="12" name="组合 11"/>
          <p:cNvGrpSpPr/>
          <p:nvPr/>
        </p:nvGrpSpPr>
        <p:grpSpPr>
          <a:xfrm>
            <a:off x="9548451" y="5192250"/>
            <a:ext cx="1608307" cy="1615827"/>
            <a:chOff x="7915072" y="3654906"/>
            <a:chExt cx="1608307" cy="1615827"/>
          </a:xfrm>
        </p:grpSpPr>
        <p:sp>
          <p:nvSpPr>
            <p:cNvPr id="13" name="矩形 12"/>
            <p:cNvSpPr/>
            <p:nvPr/>
          </p:nvSpPr>
          <p:spPr>
            <a:xfrm>
              <a:off x="8217064" y="3711527"/>
              <a:ext cx="907481" cy="132091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上</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中</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下</a:t>
              </a:r>
            </a:p>
          </p:txBody>
        </p:sp>
        <p:sp>
          <p:nvSpPr>
            <p:cNvPr id="14" name="文本框 13"/>
            <p:cNvSpPr txBox="1"/>
            <p:nvPr/>
          </p:nvSpPr>
          <p:spPr>
            <a:xfrm>
              <a:off x="7915072" y="3654906"/>
              <a:ext cx="398834" cy="1615827"/>
            </a:xfrm>
            <a:prstGeom prst="rect">
              <a:avLst/>
            </a:prstGeom>
            <a:noFill/>
          </p:spPr>
          <p:txBody>
            <a:bodyPr wrap="square" rtlCol="0">
              <a:spAutoFit/>
            </a:bodyPr>
            <a:lstStyle/>
            <a:p>
              <a:r>
                <a:rPr lang="en-US" altLang="zh-CN" sz="900" dirty="0"/>
                <a:t>1</a:t>
              </a:r>
            </a:p>
            <a:p>
              <a:r>
                <a:rPr lang="en-US" altLang="zh-CN" sz="900" dirty="0"/>
                <a:t>2</a:t>
              </a:r>
            </a:p>
            <a:p>
              <a:r>
                <a:rPr lang="en-US" altLang="zh-CN" sz="900" dirty="0"/>
                <a:t>3</a:t>
              </a:r>
            </a:p>
            <a:p>
              <a:r>
                <a:rPr lang="en-US" altLang="zh-CN" sz="900" dirty="0"/>
                <a:t>.</a:t>
              </a:r>
            </a:p>
            <a:p>
              <a:r>
                <a:rPr lang="en-US" altLang="zh-CN" sz="900" dirty="0"/>
                <a:t>.</a:t>
              </a:r>
            </a:p>
            <a:p>
              <a:r>
                <a:rPr lang="en-US" altLang="zh-CN" sz="900" dirty="0"/>
                <a:t>.</a:t>
              </a:r>
            </a:p>
            <a:p>
              <a:r>
                <a:rPr lang="en-US" altLang="zh-CN" sz="900" dirty="0"/>
                <a:t>47</a:t>
              </a:r>
            </a:p>
            <a:p>
              <a:r>
                <a:rPr lang="en-US" altLang="zh-CN" sz="900" dirty="0"/>
                <a:t>48</a:t>
              </a:r>
            </a:p>
            <a:p>
              <a:r>
                <a:rPr lang="en-US" altLang="zh-CN" sz="900" dirty="0"/>
                <a:t>49</a:t>
              </a:r>
            </a:p>
            <a:p>
              <a:r>
                <a:rPr lang="en-US" altLang="zh-CN" sz="900" dirty="0"/>
                <a:t>50</a:t>
              </a:r>
            </a:p>
            <a:p>
              <a:endParaRPr lang="en-US" altLang="zh-CN" sz="900" dirty="0"/>
            </a:p>
          </p:txBody>
        </p:sp>
        <p:sp>
          <p:nvSpPr>
            <p:cNvPr id="15" name="文本框 14"/>
            <p:cNvSpPr txBox="1"/>
            <p:nvPr/>
          </p:nvSpPr>
          <p:spPr>
            <a:xfrm>
              <a:off x="9124545" y="3654906"/>
              <a:ext cx="398834" cy="1477328"/>
            </a:xfrm>
            <a:prstGeom prst="rect">
              <a:avLst/>
            </a:prstGeom>
            <a:noFill/>
          </p:spPr>
          <p:txBody>
            <a:bodyPr wrap="square">
              <a:spAutoFit/>
            </a:bodyPr>
            <a:lstStyle/>
            <a:p>
              <a:r>
                <a:rPr lang="en-US" altLang="zh-CN" sz="900" dirty="0"/>
                <a:t>100</a:t>
              </a:r>
            </a:p>
            <a:p>
              <a:r>
                <a:rPr lang="en-US" altLang="zh-CN" sz="900" dirty="0"/>
                <a:t>99</a:t>
              </a:r>
            </a:p>
            <a:p>
              <a:r>
                <a:rPr lang="en-US" altLang="zh-CN" sz="900" dirty="0"/>
                <a:t>98</a:t>
              </a:r>
            </a:p>
            <a:p>
              <a:r>
                <a:rPr lang="en-US" altLang="zh-CN" sz="900" dirty="0"/>
                <a:t>.</a:t>
              </a:r>
            </a:p>
            <a:p>
              <a:r>
                <a:rPr lang="en-US" altLang="zh-CN" sz="900" dirty="0"/>
                <a:t>.</a:t>
              </a:r>
            </a:p>
            <a:p>
              <a:r>
                <a:rPr lang="en-US" altLang="zh-CN" sz="900" dirty="0"/>
                <a:t>.</a:t>
              </a:r>
            </a:p>
            <a:p>
              <a:r>
                <a:rPr lang="en-US" altLang="zh-CN" sz="900" dirty="0"/>
                <a:t>54</a:t>
              </a:r>
            </a:p>
            <a:p>
              <a:r>
                <a:rPr lang="en-US" altLang="zh-CN" sz="900" dirty="0"/>
                <a:t>53</a:t>
              </a:r>
            </a:p>
            <a:p>
              <a:r>
                <a:rPr lang="en-US" altLang="zh-CN" sz="900" dirty="0"/>
                <a:t>52</a:t>
              </a:r>
            </a:p>
            <a:p>
              <a:r>
                <a:rPr lang="en-US" altLang="zh-CN" sz="900" dirty="0"/>
                <a:t>51</a:t>
              </a:r>
            </a:p>
          </p:txBody>
        </p:sp>
      </p:grpSp>
      <p:grpSp>
        <p:nvGrpSpPr>
          <p:cNvPr id="16" name="组合 15"/>
          <p:cNvGrpSpPr/>
          <p:nvPr/>
        </p:nvGrpSpPr>
        <p:grpSpPr>
          <a:xfrm>
            <a:off x="6611915" y="5248871"/>
            <a:ext cx="1608307" cy="1615827"/>
            <a:chOff x="7915072" y="3654906"/>
            <a:chExt cx="1608307" cy="1615827"/>
          </a:xfrm>
        </p:grpSpPr>
        <p:sp>
          <p:nvSpPr>
            <p:cNvPr id="17" name="矩形 16"/>
            <p:cNvSpPr/>
            <p:nvPr/>
          </p:nvSpPr>
          <p:spPr>
            <a:xfrm>
              <a:off x="8217064" y="3711527"/>
              <a:ext cx="907481" cy="132091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上</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中</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下</a:t>
              </a:r>
            </a:p>
          </p:txBody>
        </p:sp>
        <p:sp>
          <p:nvSpPr>
            <p:cNvPr id="18" name="文本框 17"/>
            <p:cNvSpPr txBox="1"/>
            <p:nvPr/>
          </p:nvSpPr>
          <p:spPr>
            <a:xfrm>
              <a:off x="7915072" y="3654906"/>
              <a:ext cx="398834" cy="1615827"/>
            </a:xfrm>
            <a:prstGeom prst="rect">
              <a:avLst/>
            </a:prstGeom>
            <a:noFill/>
          </p:spPr>
          <p:txBody>
            <a:bodyPr wrap="square" rtlCol="0">
              <a:spAutoFit/>
            </a:bodyPr>
            <a:lstStyle/>
            <a:p>
              <a:r>
                <a:rPr lang="en-US" altLang="zh-CN" sz="900" dirty="0"/>
                <a:t>1</a:t>
              </a:r>
            </a:p>
            <a:p>
              <a:r>
                <a:rPr lang="en-US" altLang="zh-CN" sz="900" dirty="0"/>
                <a:t>5</a:t>
              </a:r>
            </a:p>
            <a:p>
              <a:r>
                <a:rPr lang="en-US" altLang="zh-CN" sz="900" dirty="0"/>
                <a:t>9</a:t>
              </a:r>
            </a:p>
            <a:p>
              <a:r>
                <a:rPr lang="en-US" altLang="zh-CN" sz="900" dirty="0"/>
                <a:t>13</a:t>
              </a:r>
            </a:p>
            <a:p>
              <a:r>
                <a:rPr lang="en-US" altLang="zh-CN" sz="900" dirty="0"/>
                <a:t>.</a:t>
              </a:r>
            </a:p>
            <a:p>
              <a:r>
                <a:rPr lang="en-US" altLang="zh-CN" sz="900" dirty="0"/>
                <a:t>.</a:t>
              </a:r>
            </a:p>
            <a:p>
              <a:r>
                <a:rPr lang="en-US" altLang="zh-CN" sz="900" dirty="0"/>
                <a:t>185</a:t>
              </a:r>
            </a:p>
            <a:p>
              <a:r>
                <a:rPr lang="en-US" altLang="zh-CN" sz="900" dirty="0"/>
                <a:t>189</a:t>
              </a:r>
            </a:p>
            <a:p>
              <a:r>
                <a:rPr lang="en-US" altLang="zh-CN" sz="900" dirty="0"/>
                <a:t>193</a:t>
              </a:r>
            </a:p>
            <a:p>
              <a:r>
                <a:rPr lang="en-US" altLang="zh-CN" sz="900" dirty="0"/>
                <a:t>197</a:t>
              </a:r>
            </a:p>
            <a:p>
              <a:endParaRPr lang="en-US" altLang="zh-CN" sz="900" dirty="0"/>
            </a:p>
          </p:txBody>
        </p:sp>
        <p:sp>
          <p:nvSpPr>
            <p:cNvPr id="19" name="文本框 18"/>
            <p:cNvSpPr txBox="1"/>
            <p:nvPr/>
          </p:nvSpPr>
          <p:spPr>
            <a:xfrm>
              <a:off x="9124545" y="3654906"/>
              <a:ext cx="398834" cy="1477328"/>
            </a:xfrm>
            <a:prstGeom prst="rect">
              <a:avLst/>
            </a:prstGeom>
            <a:noFill/>
          </p:spPr>
          <p:txBody>
            <a:bodyPr wrap="square">
              <a:spAutoFit/>
            </a:bodyPr>
            <a:lstStyle/>
            <a:p>
              <a:r>
                <a:rPr lang="en-US" altLang="zh-CN" sz="900" dirty="0"/>
                <a:t>3</a:t>
              </a:r>
            </a:p>
            <a:p>
              <a:r>
                <a:rPr lang="en-US" altLang="zh-CN" sz="900" dirty="0"/>
                <a:t>7</a:t>
              </a:r>
            </a:p>
            <a:p>
              <a:r>
                <a:rPr lang="en-US" altLang="zh-CN" sz="900" dirty="0"/>
                <a:t>11</a:t>
              </a:r>
            </a:p>
            <a:p>
              <a:r>
                <a:rPr lang="en-US" altLang="zh-CN" sz="900" dirty="0"/>
                <a:t>15</a:t>
              </a:r>
            </a:p>
            <a:p>
              <a:r>
                <a:rPr lang="en-US" altLang="zh-CN" sz="900" dirty="0"/>
                <a:t>.</a:t>
              </a:r>
            </a:p>
            <a:p>
              <a:r>
                <a:rPr lang="en-US" altLang="zh-CN" sz="900" dirty="0"/>
                <a:t>.</a:t>
              </a:r>
            </a:p>
            <a:p>
              <a:r>
                <a:rPr lang="en-US" altLang="zh-CN" sz="900" dirty="0"/>
                <a:t>187</a:t>
              </a:r>
            </a:p>
            <a:p>
              <a:r>
                <a:rPr lang="en-US" altLang="zh-CN" sz="900" dirty="0"/>
                <a:t>191</a:t>
              </a:r>
            </a:p>
            <a:p>
              <a:r>
                <a:rPr lang="en-US" altLang="zh-CN" sz="900" dirty="0"/>
                <a:t>195</a:t>
              </a:r>
            </a:p>
            <a:p>
              <a:r>
                <a:rPr lang="en-US" altLang="zh-CN" sz="900" dirty="0"/>
                <a:t>199</a:t>
              </a:r>
            </a:p>
          </p:txBody>
        </p:sp>
      </p:grpSp>
      <p:sp>
        <p:nvSpPr>
          <p:cNvPr id="20" name="文本框 19"/>
          <p:cNvSpPr txBox="1"/>
          <p:nvPr/>
        </p:nvSpPr>
        <p:spPr>
          <a:xfrm>
            <a:off x="6378408" y="4882536"/>
            <a:ext cx="1986441"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该位置适用于</a:t>
            </a:r>
            <a:r>
              <a:rPr lang="en-US" altLang="zh-CN" sz="1800" dirty="0">
                <a:solidFill>
                  <a:srgbClr val="FF0000"/>
                </a:solidFill>
                <a:latin typeface="微软雅黑" panose="020B0503020204020204" pitchFamily="34" charset="-122"/>
                <a:ea typeface="微软雅黑" panose="020B0503020204020204" pitchFamily="34" charset="-122"/>
              </a:rPr>
              <a:t>7#5</a:t>
            </a:r>
          </a:p>
        </p:txBody>
      </p:sp>
      <p:sp>
        <p:nvSpPr>
          <p:cNvPr id="21" name="文本框 20"/>
          <p:cNvSpPr txBox="1"/>
          <p:nvPr/>
        </p:nvSpPr>
        <p:spPr>
          <a:xfrm>
            <a:off x="9068273" y="4825915"/>
            <a:ext cx="2688557"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该位置适用于</a:t>
            </a:r>
            <a:r>
              <a:rPr lang="en-US" altLang="zh-CN" sz="1800" dirty="0">
                <a:solidFill>
                  <a:srgbClr val="FF0000"/>
                </a:solidFill>
                <a:latin typeface="微软雅黑" panose="020B0503020204020204" pitchFamily="34" charset="-122"/>
                <a:ea typeface="微软雅黑" panose="020B0503020204020204" pitchFamily="34" charset="-122"/>
              </a:rPr>
              <a:t>7#4/6/7/8</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E86505E-F908-E31E-3667-FBA3ADF61A58}"/>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extLst>
      <p:ext uri="{BB962C8B-B14F-4D97-AF65-F5344CB8AC3E}">
        <p14:creationId xmlns:p14="http://schemas.microsoft.com/office/powerpoint/2010/main" val="1780123006"/>
      </p:ext>
    </p:extLst>
  </p:cSld>
  <p:clrMapOvr>
    <a:masterClrMapping/>
  </p:clrMapOvr>
  <p:transition spd="slow" advClick="0" advTm="1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35" y="728345"/>
            <a:ext cx="10589895" cy="6072505"/>
          </a:xfrm>
          <a:prstGeom prst="rect">
            <a:avLst/>
          </a:prstGeom>
        </p:spPr>
      </p:pic>
      <p:sp>
        <p:nvSpPr>
          <p:cNvPr id="5" name="矩形 4"/>
          <p:cNvSpPr/>
          <p:nvPr/>
        </p:nvSpPr>
        <p:spPr>
          <a:xfrm>
            <a:off x="9888279" y="4699591"/>
            <a:ext cx="1286540" cy="154172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8B88A30-18BB-525F-67F2-437D54A78B7C}"/>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3.5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网络拓扑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34D51F-9529-F060-A06F-AFB16274C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64" y="773956"/>
            <a:ext cx="10652897" cy="6006542"/>
          </a:xfrm>
          <a:prstGeom prst="rect">
            <a:avLst/>
          </a:prstGeom>
        </p:spPr>
      </p:pic>
      <p:sp>
        <p:nvSpPr>
          <p:cNvPr id="7" name="文本框 6">
            <a:extLst>
              <a:ext uri="{FF2B5EF4-FFF2-40B4-BE49-F238E27FC236}">
                <a16:creationId xmlns:a16="http://schemas.microsoft.com/office/drawing/2014/main" id="{77659578-5E44-D5B7-230C-0AF3176DA10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3.6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算法拓扑</a:t>
            </a:r>
          </a:p>
        </p:txBody>
      </p:sp>
    </p:spTree>
    <p:extLst>
      <p:ext uri="{BB962C8B-B14F-4D97-AF65-F5344CB8AC3E}">
        <p14:creationId xmlns:p14="http://schemas.microsoft.com/office/powerpoint/2010/main" val="475891727"/>
      </p:ext>
    </p:extLst>
  </p:cSld>
  <p:clrMapOvr>
    <a:masterClrMapping/>
  </p:clrMapOvr>
  <p:transition spd="slow" advClick="0" advTm="1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表格 73"/>
          <p:cNvGraphicFramePr>
            <a:graphicFrameLocks noGrp="1"/>
          </p:cNvGraphicFramePr>
          <p:nvPr>
            <p:extLst>
              <p:ext uri="{D42A27DB-BD31-4B8C-83A1-F6EECF244321}">
                <p14:modId xmlns:p14="http://schemas.microsoft.com/office/powerpoint/2010/main" val="2183304727"/>
              </p:ext>
            </p:extLst>
          </p:nvPr>
        </p:nvGraphicFramePr>
        <p:xfrm>
          <a:off x="1121477" y="809625"/>
          <a:ext cx="9948720" cy="5845691"/>
        </p:xfrm>
        <a:graphic>
          <a:graphicData uri="http://schemas.openxmlformats.org/drawingml/2006/table">
            <a:tbl>
              <a:tblPr firstRow="1" bandRow="1">
                <a:tableStyleId>{616DA210-FB5B-4158-B5E0-FEB733F419BA}</a:tableStyleId>
              </a:tblPr>
              <a:tblGrid>
                <a:gridCol w="4036291">
                  <a:extLst>
                    <a:ext uri="{9D8B030D-6E8A-4147-A177-3AD203B41FA5}">
                      <a16:colId xmlns:a16="http://schemas.microsoft.com/office/drawing/2014/main" val="20000"/>
                    </a:ext>
                  </a:extLst>
                </a:gridCol>
                <a:gridCol w="1402772">
                  <a:extLst>
                    <a:ext uri="{9D8B030D-6E8A-4147-A177-3AD203B41FA5}">
                      <a16:colId xmlns:a16="http://schemas.microsoft.com/office/drawing/2014/main" val="20001"/>
                    </a:ext>
                  </a:extLst>
                </a:gridCol>
                <a:gridCol w="2254828">
                  <a:extLst>
                    <a:ext uri="{9D8B030D-6E8A-4147-A177-3AD203B41FA5}">
                      <a16:colId xmlns:a16="http://schemas.microsoft.com/office/drawing/2014/main" val="20002"/>
                    </a:ext>
                  </a:extLst>
                </a:gridCol>
                <a:gridCol w="2254829">
                  <a:extLst>
                    <a:ext uri="{9D8B030D-6E8A-4147-A177-3AD203B41FA5}">
                      <a16:colId xmlns:a16="http://schemas.microsoft.com/office/drawing/2014/main" val="20003"/>
                    </a:ext>
                  </a:extLst>
                </a:gridCol>
              </a:tblGrid>
              <a:tr h="437578">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算法服务器</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数据接口</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自动化</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机台</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检测设备</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机台</a:t>
                      </a:r>
                    </a:p>
                  </a:txBody>
                  <a:tcPr anchor="ctr">
                    <a:solidFill>
                      <a:schemeClr val="bg1">
                        <a:lumMod val="65000"/>
                      </a:schemeClr>
                    </a:solidFill>
                  </a:tcPr>
                </a:tc>
                <a:extLst>
                  <a:ext uri="{0D108BD9-81ED-4DB2-BD59-A6C34878D82A}">
                    <a16:rowId xmlns:a16="http://schemas.microsoft.com/office/drawing/2014/main" val="10000"/>
                  </a:ext>
                </a:extLst>
              </a:tr>
              <a:tr h="5408113">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extLst>
                  <a:ext uri="{0D108BD9-81ED-4DB2-BD59-A6C34878D82A}">
                    <a16:rowId xmlns:a16="http://schemas.microsoft.com/office/drawing/2014/main" val="10001"/>
                  </a:ext>
                </a:extLst>
              </a:tr>
            </a:tbl>
          </a:graphicData>
        </a:graphic>
      </p:graphicFrame>
      <p:sp>
        <p:nvSpPr>
          <p:cNvPr id="3" name="矩形 2"/>
          <p:cNvSpPr/>
          <p:nvPr/>
        </p:nvSpPr>
        <p:spPr>
          <a:xfrm>
            <a:off x="3407883" y="3718774"/>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发送机台</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查询请求</a:t>
            </a:r>
          </a:p>
        </p:txBody>
      </p:sp>
      <p:sp>
        <p:nvSpPr>
          <p:cNvPr id="11" name="流程图: 联系 10"/>
          <p:cNvSpPr/>
          <p:nvPr/>
        </p:nvSpPr>
        <p:spPr>
          <a:xfrm>
            <a:off x="5701991" y="3936056"/>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流程图: 预定义过程 12"/>
          <p:cNvSpPr/>
          <p:nvPr/>
        </p:nvSpPr>
        <p:spPr>
          <a:xfrm>
            <a:off x="7022225" y="3727828"/>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查询</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当前设定值</a:t>
            </a:r>
          </a:p>
        </p:txBody>
      </p:sp>
      <p:sp>
        <p:nvSpPr>
          <p:cNvPr id="14" name="流程图: 预定义过程 13"/>
          <p:cNvSpPr/>
          <p:nvPr/>
        </p:nvSpPr>
        <p:spPr>
          <a:xfrm>
            <a:off x="9396959" y="3727828"/>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rPr>
              <a:t>收到查询指令</a:t>
            </a:r>
          </a:p>
        </p:txBody>
      </p:sp>
      <p:sp>
        <p:nvSpPr>
          <p:cNvPr id="17" name="流程图: 预定义过程 16"/>
          <p:cNvSpPr/>
          <p:nvPr/>
        </p:nvSpPr>
        <p:spPr>
          <a:xfrm>
            <a:off x="7022225" y="266314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返回膜厚检测</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y</a:t>
            </a:r>
            <a:endPar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流程图: 联系 18"/>
          <p:cNvSpPr/>
          <p:nvPr/>
        </p:nvSpPr>
        <p:spPr>
          <a:xfrm>
            <a:off x="5701991" y="2871368"/>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3407883" y="2654086"/>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数据整理后存入</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MySQL</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5" name="直接箭头连接符 24"/>
          <p:cNvCxnSpPr/>
          <p:nvPr/>
        </p:nvCxnSpPr>
        <p:spPr>
          <a:xfrm flipH="1">
            <a:off x="5955487" y="2998117"/>
            <a:ext cx="108778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34" name="直接箭头连接符 33"/>
          <p:cNvCxnSpPr/>
          <p:nvPr/>
        </p:nvCxnSpPr>
        <p:spPr>
          <a:xfrm flipH="1">
            <a:off x="4594294" y="2998117"/>
            <a:ext cx="11076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38" name="直接箭头连接符 37"/>
          <p:cNvCxnSpPr/>
          <p:nvPr/>
        </p:nvCxnSpPr>
        <p:spPr>
          <a:xfrm>
            <a:off x="2453148" y="4062805"/>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0" name="直接箭头连接符 39"/>
          <p:cNvCxnSpPr/>
          <p:nvPr/>
        </p:nvCxnSpPr>
        <p:spPr>
          <a:xfrm>
            <a:off x="4603349" y="4062805"/>
            <a:ext cx="1098642"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4" name="直接箭头连接符 43"/>
          <p:cNvCxnSpPr/>
          <p:nvPr/>
        </p:nvCxnSpPr>
        <p:spPr>
          <a:xfrm flipV="1">
            <a:off x="5955487" y="4062805"/>
            <a:ext cx="108778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a:off x="8229271" y="4062805"/>
            <a:ext cx="1166110"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0" name="直接箭头连接符 49"/>
          <p:cNvCxnSpPr/>
          <p:nvPr/>
        </p:nvCxnSpPr>
        <p:spPr>
          <a:xfrm>
            <a:off x="9989961" y="4397782"/>
            <a:ext cx="1" cy="41732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2" name="直接箭头连接符 51"/>
          <p:cNvCxnSpPr/>
          <p:nvPr/>
        </p:nvCxnSpPr>
        <p:spPr>
          <a:xfrm flipH="1">
            <a:off x="8229270" y="5158127"/>
            <a:ext cx="1146648" cy="2013"/>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3" name="流程图: 联系 52"/>
          <p:cNvSpPr/>
          <p:nvPr/>
        </p:nvSpPr>
        <p:spPr>
          <a:xfrm>
            <a:off x="5701991" y="5032384"/>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4" name="直接箭头连接符 53"/>
          <p:cNvCxnSpPr/>
          <p:nvPr/>
        </p:nvCxnSpPr>
        <p:spPr>
          <a:xfrm flipH="1" flipV="1">
            <a:off x="5955487" y="5156202"/>
            <a:ext cx="1045696" cy="5863"/>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5" name="直接箭头连接符 54"/>
          <p:cNvCxnSpPr/>
          <p:nvPr/>
        </p:nvCxnSpPr>
        <p:spPr>
          <a:xfrm flipH="1" flipV="1">
            <a:off x="4584425" y="5159133"/>
            <a:ext cx="112716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6" name="矩形 55"/>
          <p:cNvSpPr/>
          <p:nvPr/>
        </p:nvSpPr>
        <p:spPr>
          <a:xfrm>
            <a:off x="3407883" y="4815102"/>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接受</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57" name="流程图: 终止 56"/>
          <p:cNvSpPr/>
          <p:nvPr/>
        </p:nvSpPr>
        <p:spPr>
          <a:xfrm>
            <a:off x="1253024" y="4815102"/>
            <a:ext cx="1195058"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更新截距</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是否调整？</a:t>
            </a:r>
          </a:p>
        </p:txBody>
      </p:sp>
      <p:cxnSp>
        <p:nvCxnSpPr>
          <p:cNvPr id="59" name="直接箭头连接符 58"/>
          <p:cNvCxnSpPr/>
          <p:nvPr/>
        </p:nvCxnSpPr>
        <p:spPr>
          <a:xfrm flipH="1">
            <a:off x="2453148" y="5159133"/>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61" name="流程图: 终止 60"/>
          <p:cNvSpPr/>
          <p:nvPr/>
        </p:nvSpPr>
        <p:spPr>
          <a:xfrm>
            <a:off x="1253024" y="5873916"/>
            <a:ext cx="1195058"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数据计算</a:t>
            </a:r>
          </a:p>
        </p:txBody>
      </p:sp>
      <p:sp>
        <p:nvSpPr>
          <p:cNvPr id="62" name="矩形 61"/>
          <p:cNvSpPr/>
          <p:nvPr/>
        </p:nvSpPr>
        <p:spPr>
          <a:xfrm>
            <a:off x="3407883" y="5873916"/>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发送</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计算后数据</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200" dirty="0" err="1">
                <a:latin typeface="微软雅黑" panose="020B0503020204020204" pitchFamily="34" charset="-122"/>
                <a:ea typeface="微软雅黑" panose="020B0503020204020204" pitchFamily="34" charset="-122"/>
                <a:cs typeface="微软雅黑" panose="020B0503020204020204" pitchFamily="34" charset="-122"/>
              </a:rPr>
              <a:t>Xout</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63" name="直接箭头连接符 62"/>
          <p:cNvCxnSpPr/>
          <p:nvPr/>
        </p:nvCxnSpPr>
        <p:spPr>
          <a:xfrm>
            <a:off x="2453148" y="6217947"/>
            <a:ext cx="945273"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64" name="流程图: 联系 63"/>
          <p:cNvSpPr/>
          <p:nvPr/>
        </p:nvSpPr>
        <p:spPr>
          <a:xfrm>
            <a:off x="5701991" y="6091198"/>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流程图: 预定义过程 64"/>
          <p:cNvSpPr/>
          <p:nvPr/>
        </p:nvSpPr>
        <p:spPr>
          <a:xfrm>
            <a:off x="7022225" y="588297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发送</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66" name="流程图: 预定义过程 65"/>
          <p:cNvSpPr/>
          <p:nvPr/>
        </p:nvSpPr>
        <p:spPr>
          <a:xfrm>
            <a:off x="9396959" y="588297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接收并保存</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数据</a:t>
            </a:r>
          </a:p>
        </p:txBody>
      </p:sp>
      <p:cxnSp>
        <p:nvCxnSpPr>
          <p:cNvPr id="67" name="直接箭头连接符 66"/>
          <p:cNvCxnSpPr/>
          <p:nvPr/>
        </p:nvCxnSpPr>
        <p:spPr>
          <a:xfrm>
            <a:off x="4584425" y="6217947"/>
            <a:ext cx="1117566"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68" name="直接箭头连接符 67"/>
          <p:cNvCxnSpPr/>
          <p:nvPr/>
        </p:nvCxnSpPr>
        <p:spPr>
          <a:xfrm flipV="1">
            <a:off x="5955487" y="6217947"/>
            <a:ext cx="1058986"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69" name="直接箭头连接符 68"/>
          <p:cNvCxnSpPr/>
          <p:nvPr/>
        </p:nvCxnSpPr>
        <p:spPr>
          <a:xfrm>
            <a:off x="8200477" y="6217947"/>
            <a:ext cx="1175441"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1" name="直接箭头连接符 70"/>
          <p:cNvCxnSpPr/>
          <p:nvPr/>
        </p:nvCxnSpPr>
        <p:spPr>
          <a:xfrm>
            <a:off x="1850553" y="5503165"/>
            <a:ext cx="0" cy="37075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001184" y="4815102"/>
            <a:ext cx="1228087"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接受</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73" name="矩形 72"/>
          <p:cNvSpPr/>
          <p:nvPr/>
        </p:nvSpPr>
        <p:spPr>
          <a:xfrm>
            <a:off x="9375918" y="4815102"/>
            <a:ext cx="1228087"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返回</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查询数据</a:t>
            </a:r>
          </a:p>
        </p:txBody>
      </p:sp>
      <p:sp>
        <p:nvSpPr>
          <p:cNvPr id="47" name="矩形 46"/>
          <p:cNvSpPr/>
          <p:nvPr/>
        </p:nvSpPr>
        <p:spPr>
          <a:xfrm>
            <a:off x="3407883" y="1589013"/>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发送膜厚数据查询请求</a:t>
            </a:r>
          </a:p>
        </p:txBody>
      </p:sp>
      <p:sp>
        <p:nvSpPr>
          <p:cNvPr id="51" name="流程图: 联系 50"/>
          <p:cNvSpPr/>
          <p:nvPr/>
        </p:nvSpPr>
        <p:spPr>
          <a:xfrm>
            <a:off x="5701991" y="1806295"/>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流程图: 预定义过程 57"/>
          <p:cNvSpPr/>
          <p:nvPr/>
        </p:nvSpPr>
        <p:spPr>
          <a:xfrm>
            <a:off x="7022225" y="1598067"/>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rPr>
              <a:t>查实时膜厚数据</a:t>
            </a:r>
          </a:p>
        </p:txBody>
      </p:sp>
      <p:cxnSp>
        <p:nvCxnSpPr>
          <p:cNvPr id="70" name="直接箭头连接符 69"/>
          <p:cNvCxnSpPr/>
          <p:nvPr/>
        </p:nvCxnSpPr>
        <p:spPr>
          <a:xfrm>
            <a:off x="2443016" y="1933044"/>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5" name="直接箭头连接符 74"/>
          <p:cNvCxnSpPr/>
          <p:nvPr/>
        </p:nvCxnSpPr>
        <p:spPr>
          <a:xfrm>
            <a:off x="4593217" y="1933044"/>
            <a:ext cx="1108774"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6" name="直接箭头连接符 75"/>
          <p:cNvCxnSpPr/>
          <p:nvPr/>
        </p:nvCxnSpPr>
        <p:spPr>
          <a:xfrm flipV="1">
            <a:off x="5955487" y="1933044"/>
            <a:ext cx="1077648"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79" name="流程图: 终止 78"/>
          <p:cNvSpPr/>
          <p:nvPr/>
        </p:nvSpPr>
        <p:spPr>
          <a:xfrm>
            <a:off x="1250431" y="3717145"/>
            <a:ext cx="1232813"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均已更新？</a:t>
            </a:r>
          </a:p>
        </p:txBody>
      </p:sp>
      <p:cxnSp>
        <p:nvCxnSpPr>
          <p:cNvPr id="80" name="直接箭头连接符 79"/>
          <p:cNvCxnSpPr/>
          <p:nvPr/>
        </p:nvCxnSpPr>
        <p:spPr>
          <a:xfrm flipH="1">
            <a:off x="2453148" y="2998117"/>
            <a:ext cx="955142"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37" name="矩形 36"/>
          <p:cNvSpPr/>
          <p:nvPr/>
        </p:nvSpPr>
        <p:spPr>
          <a:xfrm>
            <a:off x="1253024" y="2658746"/>
            <a:ext cx="1200125" cy="669953"/>
          </a:xfrm>
          <a:prstGeom prst="rect">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舟已返回</a:t>
            </a:r>
          </a:p>
        </p:txBody>
      </p:sp>
      <p:sp>
        <p:nvSpPr>
          <p:cNvPr id="81" name="矩形 80"/>
          <p:cNvSpPr/>
          <p:nvPr/>
        </p:nvSpPr>
        <p:spPr>
          <a:xfrm>
            <a:off x="1250431" y="1598304"/>
            <a:ext cx="1200125" cy="669953"/>
          </a:xfrm>
          <a:prstGeom prst="rect">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算法服务器</a:t>
            </a:r>
          </a:p>
        </p:txBody>
      </p:sp>
      <p:cxnSp>
        <p:nvCxnSpPr>
          <p:cNvPr id="82" name="直接箭头连接符 81"/>
          <p:cNvCxnSpPr/>
          <p:nvPr/>
        </p:nvCxnSpPr>
        <p:spPr>
          <a:xfrm>
            <a:off x="1807454" y="3342149"/>
            <a:ext cx="0" cy="395119"/>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39" name="矩形 38"/>
          <p:cNvSpPr/>
          <p:nvPr/>
        </p:nvSpPr>
        <p:spPr>
          <a:xfrm>
            <a:off x="5510180" y="2056863"/>
            <a:ext cx="646630" cy="33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微软雅黑" panose="020B0503020204020204" pitchFamily="34" charset="-122"/>
                <a:ea typeface="微软雅黑" panose="020B0503020204020204" pitchFamily="34" charset="-122"/>
              </a:rPr>
              <a:t>TCP/IP</a:t>
            </a:r>
          </a:p>
        </p:txBody>
      </p:sp>
      <p:cxnSp>
        <p:nvCxnSpPr>
          <p:cNvPr id="83" name="直接箭头连接符 82"/>
          <p:cNvCxnSpPr/>
          <p:nvPr/>
        </p:nvCxnSpPr>
        <p:spPr>
          <a:xfrm>
            <a:off x="7610917" y="2277076"/>
            <a:ext cx="0" cy="395119"/>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 name="文本框 4">
            <a:extLst>
              <a:ext uri="{FF2B5EF4-FFF2-40B4-BE49-F238E27FC236}">
                <a16:creationId xmlns:a16="http://schemas.microsoft.com/office/drawing/2014/main" id="{A733BADA-3BF2-798D-E22B-1BDE8A878B93}"/>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3.7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数据拓扑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809625"/>
            <a:ext cx="12192000" cy="5947310"/>
          </a:xfrm>
          <a:prstGeom prst="rect">
            <a:avLst/>
          </a:prstGeom>
          <a:noFill/>
        </p:spPr>
        <p:txBody>
          <a:bodyPr wrap="square" rtlCol="0">
            <a:noAutofit/>
          </a:bodyPr>
          <a:lstStyle/>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Read(1)</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工艺开始信号：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Tag.Tube1Msg.gbHMI_Recipe_Start)</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读取清单：中温区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Xm_DLV1_1~6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Tag.Tube1Msg.gnTempOfficeGrop_up2.[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Xu_DLV1_1~6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Tag.Tube1Msg.gnTempofficeGrop_low2.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Xl_DLV1_1~6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沉积时间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Tag.Tube1Msg.gnDIFFUSE_Time1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Xt_DLV1</a:t>
            </a:r>
            <a:endParaRPr lang="en-US" altLang="zh-CN" strike="sngStrike"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Read(2)</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推舟信号：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Tag.Loader.EWH_to_WSL.iFromTubeNum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读取清单：推舟信号：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Tag.Loader.EWH_to_WSL.iFromTubeNum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TubeNum</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舟号：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E2WBoatID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TCP/IP Read</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读取模式：实时读取</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读取清单：膜厚检测结果。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舟</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膜厚</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厂商还没匹配上</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y</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Read(3)</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回舟信号：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Tag.Loader.WSL_to_EWH.Boat_ID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p>
          <a:p>
            <a:pPr marL="285750" lvl="3"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读取清单：回舟信号：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Tag.Loader.WSL_to_EWH.Boat_ID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W2EBoatID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Read(4)</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工艺结束信号：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Tag.Tube1Msg.gbHMI_Recipe_Finish)</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读取清单：中温区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Xm_DLV2_1~6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Tag.Tube1Msg.gnTempOfficeGrop_up2.[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Xu_DLV2_1~6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Tag.Tube1Msg.gnTempofficeGrop_low2.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Xl_DLV2_1~6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沉积时间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Tag.Tube1Msg.gnDIFFUSE_Time1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Xt_DLV2</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3" name="线形标注 1 322"/>
          <p:cNvSpPr/>
          <p:nvPr/>
        </p:nvSpPr>
        <p:spPr>
          <a:xfrm>
            <a:off x="9828933" y="4517636"/>
            <a:ext cx="1616807" cy="453725"/>
          </a:xfrm>
          <a:prstGeom prst="borderCallout1">
            <a:avLst>
              <a:gd name="adj1" fmla="val 77849"/>
              <a:gd name="adj2" fmla="val 726"/>
              <a:gd name="adj3" fmla="val 78051"/>
              <a:gd name="adj4" fmla="val -330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solidFill>
                  <a:srgbClr val="FF0000"/>
                </a:solidFill>
                <a:latin typeface="微软雅黑" panose="020B0503020204020204" pitchFamily="34" charset="-122"/>
                <a:ea typeface="微软雅黑" panose="020B0503020204020204" pitchFamily="34" charset="-122"/>
              </a:rPr>
              <a:t>用于触发统计</a:t>
            </a:r>
            <a:r>
              <a:rPr lang="en-US" altLang="zh-CN" sz="1200" b="1" dirty="0">
                <a:solidFill>
                  <a:srgbClr val="FF0000"/>
                </a:solidFill>
                <a:latin typeface="微软雅黑" panose="020B0503020204020204" pitchFamily="34" charset="-122"/>
                <a:ea typeface="微软雅黑" panose="020B0503020204020204" pitchFamily="34" charset="-122"/>
              </a:rPr>
              <a:t>19</a:t>
            </a:r>
            <a:r>
              <a:rPr lang="zh-CN" altLang="en-US" sz="1200" b="1" dirty="0">
                <a:solidFill>
                  <a:srgbClr val="FF0000"/>
                </a:solidFill>
                <a:latin typeface="微软雅黑" panose="020B0503020204020204" pitchFamily="34" charset="-122"/>
                <a:ea typeface="微软雅黑" panose="020B0503020204020204" pitchFamily="34" charset="-122"/>
              </a:rPr>
              <a:t>个</a:t>
            </a:r>
            <a:r>
              <a:rPr lang="en-US" altLang="zh-CN" sz="1200" b="1" dirty="0">
                <a:solidFill>
                  <a:srgbClr val="FF0000"/>
                </a:solidFill>
                <a:latin typeface="微软雅黑" panose="020B0503020204020204" pitchFamily="34" charset="-122"/>
                <a:ea typeface="微软雅黑" panose="020B0503020204020204" pitchFamily="34" charset="-122"/>
              </a:rPr>
              <a:t>Y</a:t>
            </a:r>
          </a:p>
        </p:txBody>
      </p:sp>
      <p:sp>
        <p:nvSpPr>
          <p:cNvPr id="324" name="线形标注 1 323"/>
          <p:cNvSpPr/>
          <p:nvPr/>
        </p:nvSpPr>
        <p:spPr>
          <a:xfrm>
            <a:off x="10637336" y="5343112"/>
            <a:ext cx="1326908" cy="453725"/>
          </a:xfrm>
          <a:prstGeom prst="borderCallout1">
            <a:avLst>
              <a:gd name="adj1" fmla="val 77849"/>
              <a:gd name="adj2" fmla="val 726"/>
              <a:gd name="adj3" fmla="val 78051"/>
              <a:gd name="adj4" fmla="val -330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触发</a:t>
            </a:r>
            <a:r>
              <a:rPr lang="en-US" altLang="zh-CN" sz="1200" b="1" dirty="0">
                <a:solidFill>
                  <a:srgbClr val="FF0000"/>
                </a:solidFill>
                <a:latin typeface="微软雅黑" panose="020B0503020204020204" pitchFamily="34" charset="-122"/>
                <a:ea typeface="微软雅黑" panose="020B0503020204020204" pitchFamily="34" charset="-122"/>
              </a:rPr>
              <a:t>R2R</a:t>
            </a:r>
            <a:r>
              <a:rPr lang="zh-CN" altLang="en-US" sz="1200" b="1" dirty="0">
                <a:solidFill>
                  <a:srgbClr val="FF0000"/>
                </a:solidFill>
                <a:latin typeface="微软雅黑" panose="020B0503020204020204" pitchFamily="34" charset="-122"/>
                <a:ea typeface="微软雅黑" panose="020B0503020204020204" pitchFamily="34" charset="-122"/>
              </a:rPr>
              <a:t>执行</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5E0E332-27CE-7B1E-72DD-4E5A62DB2B8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3.8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7817" y="809624"/>
            <a:ext cx="6735050" cy="4801314"/>
          </a:xfrm>
          <a:prstGeom prst="rect">
            <a:avLst/>
          </a:prstGeom>
          <a:noFill/>
        </p:spPr>
        <p:txBody>
          <a:bodyPr wrap="square" rtlCol="0">
            <a:spAutoFit/>
          </a:bodyPr>
          <a:lstStyle/>
          <a:p>
            <a:r>
              <a:rPr lang="zh-CN" altLang="en-US" b="1" dirty="0">
                <a:solidFill>
                  <a:srgbClr val="FF0000"/>
                </a:solidFill>
              </a:rPr>
              <a:t>①（程序第一次运行时）初始化：</a:t>
            </a:r>
            <a:endParaRPr lang="en-US" altLang="zh-CN" b="1" dirty="0">
              <a:solidFill>
                <a:srgbClr val="FF0000"/>
              </a:solidFill>
            </a:endParaRPr>
          </a:p>
          <a:p>
            <a:r>
              <a:rPr lang="en-US" altLang="zh-CN" dirty="0">
                <a:latin typeface="Consolas" panose="020B0609020204030204" pitchFamily="49" charset="0"/>
              </a:rPr>
              <a:t>IF </a:t>
            </a:r>
            <a:r>
              <a:rPr lang="en-US" altLang="zh-CN" dirty="0" err="1">
                <a:latin typeface="Consolas" panose="020B0609020204030204" pitchFamily="49" charset="0"/>
              </a:rPr>
              <a:t>FirstRun</a:t>
            </a:r>
            <a:r>
              <a:rPr lang="en-US" altLang="zh-CN" dirty="0">
                <a:latin typeface="Consolas" panose="020B0609020204030204" pitchFamily="49" charset="0"/>
              </a:rPr>
              <a:t> Then</a:t>
            </a:r>
          </a:p>
          <a:p>
            <a:pPr lvl="1"/>
            <a:r>
              <a:rPr lang="en-US" altLang="zh-CN" dirty="0">
                <a:latin typeface="Consolas" panose="020B0609020204030204" pitchFamily="49" charset="0"/>
              </a:rPr>
              <a:t>C_1 = Y – AX</a:t>
            </a:r>
          </a:p>
          <a:p>
            <a:pPr lvl="1"/>
            <a:r>
              <a:rPr lang="en-US" altLang="zh-CN" dirty="0" err="1">
                <a:latin typeface="Consolas" panose="020B0609020204030204" pitchFamily="49" charset="0"/>
              </a:rPr>
              <a:t>Xout</a:t>
            </a:r>
            <a:r>
              <a:rPr lang="en-US" altLang="zh-CN" dirty="0">
                <a:latin typeface="Consolas" panose="020B0609020204030204" pitchFamily="49" charset="0"/>
              </a:rPr>
              <a:t> = DLV2</a:t>
            </a:r>
          </a:p>
          <a:p>
            <a:pPr lvl="1"/>
            <a:r>
              <a:rPr lang="en-US" altLang="zh-CN" dirty="0">
                <a:latin typeface="Consolas" panose="020B0609020204030204" pitchFamily="49" charset="0"/>
              </a:rPr>
              <a:t>Break </a:t>
            </a:r>
          </a:p>
          <a:p>
            <a:r>
              <a:rPr lang="en-US" altLang="zh-CN" dirty="0">
                <a:latin typeface="Consolas" panose="020B0609020204030204" pitchFamily="49" charset="0"/>
              </a:rPr>
              <a:t>End IF</a:t>
            </a:r>
          </a:p>
          <a:p>
            <a:r>
              <a:rPr lang="zh-CN" altLang="en-US" b="1" dirty="0">
                <a:solidFill>
                  <a:srgbClr val="FF0000"/>
                </a:solidFill>
              </a:rPr>
              <a:t>②更新</a:t>
            </a:r>
            <a:r>
              <a:rPr lang="en-US" altLang="zh-CN" b="1" dirty="0">
                <a:solidFill>
                  <a:srgbClr val="FF0000"/>
                </a:solidFill>
              </a:rPr>
              <a:t>C</a:t>
            </a:r>
          </a:p>
          <a:p>
            <a:pPr lvl="1"/>
            <a:r>
              <a:rPr lang="en-US" altLang="zh-CN" dirty="0">
                <a:latin typeface="Consolas" panose="020B0609020204030204" pitchFamily="49" charset="0"/>
              </a:rPr>
              <a:t>C = w*(Y – AX) + (1 – w)*C_1</a:t>
            </a:r>
          </a:p>
          <a:p>
            <a:r>
              <a:rPr lang="zh-CN" altLang="en-US" b="1" dirty="0">
                <a:solidFill>
                  <a:srgbClr val="FF0000"/>
                </a:solidFill>
              </a:rPr>
              <a:t>③算</a:t>
            </a:r>
            <a:r>
              <a:rPr lang="en-US" altLang="zh-CN" b="1" dirty="0" err="1">
                <a:solidFill>
                  <a:srgbClr val="FF0000"/>
                </a:solidFill>
              </a:rPr>
              <a:t>Xout</a:t>
            </a:r>
            <a:endParaRPr lang="en-US" altLang="zh-CN" b="1" dirty="0">
              <a:solidFill>
                <a:srgbClr val="FF0000"/>
              </a:solidFill>
            </a:endParaRPr>
          </a:p>
          <a:p>
            <a:r>
              <a:rPr lang="en-US" altLang="zh-CN" dirty="0">
                <a:latin typeface="Consolas" panose="020B0609020204030204" pitchFamily="49" charset="0"/>
              </a:rPr>
              <a:t>IF (DLV1 = </a:t>
            </a:r>
            <a:r>
              <a:rPr lang="en-US" altLang="zh-CN" dirty="0" err="1">
                <a:latin typeface="Consolas" panose="020B0609020204030204" pitchFamily="49" charset="0"/>
              </a:rPr>
              <a:t>Xout</a:t>
            </a:r>
            <a:r>
              <a:rPr lang="en-US" altLang="zh-CN" dirty="0">
                <a:latin typeface="Consolas" panose="020B0609020204030204" pitchFamily="49" charset="0"/>
              </a:rPr>
              <a:t>) and (DLV2 = </a:t>
            </a:r>
            <a:r>
              <a:rPr lang="en-US" altLang="zh-CN" dirty="0" err="1">
                <a:latin typeface="Consolas" panose="020B0609020204030204" pitchFamily="49" charset="0"/>
              </a:rPr>
              <a:t>Xout</a:t>
            </a:r>
            <a:r>
              <a:rPr lang="en-US" altLang="zh-CN" dirty="0">
                <a:latin typeface="Consolas" panose="020B0609020204030204" pitchFamily="49" charset="0"/>
              </a:rPr>
              <a:t>) Then</a:t>
            </a:r>
          </a:p>
          <a:p>
            <a:pPr lvl="1"/>
            <a:r>
              <a:rPr lang="en-US" altLang="zh-CN" dirty="0" err="1">
                <a:latin typeface="Consolas" panose="020B0609020204030204" pitchFamily="49" charset="0"/>
              </a:rPr>
              <a:t>Xout</a:t>
            </a:r>
            <a:r>
              <a:rPr lang="en-US" altLang="zh-CN" dirty="0">
                <a:latin typeface="Consolas" panose="020B0609020204030204" pitchFamily="49" charset="0"/>
              </a:rPr>
              <a:t> = (T – C)/A</a:t>
            </a:r>
          </a:p>
          <a:p>
            <a:r>
              <a:rPr lang="en-US" altLang="zh-CN" dirty="0">
                <a:latin typeface="Consolas" panose="020B0609020204030204" pitchFamily="49" charset="0"/>
              </a:rPr>
              <a:t>ELSE	</a:t>
            </a:r>
          </a:p>
          <a:p>
            <a:pPr lvl="1"/>
            <a:r>
              <a:rPr lang="en-US" altLang="zh-CN" dirty="0" err="1">
                <a:latin typeface="Consolas" panose="020B0609020204030204" pitchFamily="49" charset="0"/>
              </a:rPr>
              <a:t>Xout</a:t>
            </a:r>
            <a:r>
              <a:rPr lang="en-US" altLang="zh-CN" dirty="0">
                <a:latin typeface="Consolas" panose="020B0609020204030204" pitchFamily="49" charset="0"/>
              </a:rPr>
              <a:t> = DLV2</a:t>
            </a:r>
          </a:p>
          <a:p>
            <a:r>
              <a:rPr lang="en-US" altLang="zh-CN" dirty="0">
                <a:latin typeface="Consolas" panose="020B0609020204030204" pitchFamily="49" charset="0"/>
              </a:rPr>
              <a:t>END IF</a:t>
            </a:r>
          </a:p>
          <a:p>
            <a:endParaRPr lang="en-US" altLang="zh-CN" dirty="0">
              <a:latin typeface="Consolas" panose="020B0609020204030204" pitchFamily="49" charset="0"/>
            </a:endParaRPr>
          </a:p>
          <a:p>
            <a:endParaRPr lang="en-US" altLang="zh-CN" b="1" dirty="0">
              <a:solidFill>
                <a:srgbClr val="FF0000"/>
              </a:solidFill>
            </a:endParaRPr>
          </a:p>
          <a:p>
            <a:endParaRPr lang="en-US" altLang="zh-CN" b="1" dirty="0">
              <a:solidFill>
                <a:srgbClr val="FF0000"/>
              </a:solidFill>
            </a:endParaRPr>
          </a:p>
        </p:txBody>
      </p:sp>
      <p:sp>
        <p:nvSpPr>
          <p:cNvPr id="7" name="文本框 6">
            <a:extLst>
              <a:ext uri="{FF2B5EF4-FFF2-40B4-BE49-F238E27FC236}">
                <a16:creationId xmlns:a16="http://schemas.microsoft.com/office/drawing/2014/main" id="{45FE5936-D5C3-34BA-0723-40C14C0B9E8C}"/>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3.9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数据模型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5"/>
            <a:chOff x="6081487" y="800550"/>
            <a:chExt cx="4846883" cy="1202248"/>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8"/>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产品效果</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4</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265793"/>
            <a:ext cx="12002703" cy="1338828"/>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取</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台机为例，以自动调参上线前一天的数据与自动调参上线后一天的数据进行对比，并拉取每各小舟的平均值；                                                                                                                                                                                                          </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对比前后色阶图，管内均匀性均有所提升，偏高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偏低值向中心值收敛；</a:t>
            </a:r>
            <a:r>
              <a:rPr lang="zh-CN" altLang="en-US" b="1" dirty="0">
                <a:solidFill>
                  <a:srgbClr val="FF0000"/>
                </a:solidFill>
                <a:latin typeface="微软雅黑" panose="020B0503020204020204" pitchFamily="34" charset="-122"/>
                <a:ea typeface="微软雅黑" panose="020B0503020204020204" pitchFamily="34" charset="-122"/>
              </a:rPr>
              <a:t>管间均匀性明显改善</a:t>
            </a:r>
            <a:r>
              <a:rPr lang="zh-CN" altLang="en-US" dirty="0">
                <a:latin typeface="微软雅黑" panose="020B0503020204020204" pitchFamily="34" charset="-122"/>
                <a:ea typeface="微软雅黑" panose="020B0503020204020204" pitchFamily="34" charset="-122"/>
              </a:rPr>
              <a:t>，管间</a:t>
            </a:r>
            <a:r>
              <a:rPr lang="zh-CN" altLang="en-US" b="1" dirty="0">
                <a:solidFill>
                  <a:srgbClr val="FF0000"/>
                </a:solidFill>
                <a:latin typeface="微软雅黑" panose="020B0503020204020204" pitchFamily="34" charset="-122"/>
                <a:ea typeface="微软雅黑" panose="020B0503020204020204" pitchFamily="34" charset="-122"/>
              </a:rPr>
              <a:t>膜厚差异缩小</a:t>
            </a:r>
            <a:r>
              <a:rPr lang="zh-CN" altLang="en-US" dirty="0">
                <a:latin typeface="微软雅黑" panose="020B0503020204020204" pitchFamily="34" charset="-122"/>
                <a:ea typeface="微软雅黑" panose="020B0503020204020204" pitchFamily="34" charset="-122"/>
              </a:rPr>
              <a:t>，拉取所有管所有小舟的</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膜厚标准差，启用前为</a:t>
            </a:r>
            <a:r>
              <a:rPr lang="en-US" altLang="zh-CN" dirty="0">
                <a:latin typeface="微软雅黑" panose="020B0503020204020204" pitchFamily="34" charset="-122"/>
                <a:ea typeface="微软雅黑" panose="020B0503020204020204" pitchFamily="34" charset="-122"/>
              </a:rPr>
              <a:t>5.01</a:t>
            </a:r>
            <a:r>
              <a:rPr lang="zh-CN" altLang="en-US" dirty="0">
                <a:latin typeface="微软雅黑" panose="020B0503020204020204" pitchFamily="34" charset="-122"/>
                <a:ea typeface="微软雅黑" panose="020B0503020204020204" pitchFamily="34" charset="-122"/>
              </a:rPr>
              <a:t>，启用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天后标准差为</a:t>
            </a:r>
            <a:r>
              <a:rPr lang="en-US" altLang="zh-CN" dirty="0">
                <a:latin typeface="微软雅黑" panose="020B0503020204020204" pitchFamily="34" charset="-122"/>
                <a:ea typeface="微软雅黑" panose="020B0503020204020204" pitchFamily="34" charset="-122"/>
              </a:rPr>
              <a:t>3.75</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均匀性有较明显改善</a:t>
            </a:r>
            <a:r>
              <a:rPr lang="zh-CN" altLang="en-US" dirty="0">
                <a:latin typeface="微软雅黑" panose="020B0503020204020204" pitchFamily="34" charset="-122"/>
                <a:ea typeface="微软雅黑" panose="020B0503020204020204" pitchFamily="34" charset="-122"/>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890905"/>
            <a:ext cx="11057890" cy="437578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4.1 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管内均匀性对比</a:t>
            </a:r>
          </a:p>
        </p:txBody>
      </p:sp>
    </p:spTree>
  </p:cSld>
  <p:clrMapOvr>
    <a:masterClrMapping/>
  </p:clrMapOvr>
  <p:transition spd="slow" advClick="0" advTm="1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423889" y="915379"/>
            <a:ext cx="2011680" cy="822960"/>
          </a:xfrm>
          <a:prstGeom prst="rect">
            <a:avLst/>
          </a:prstGeom>
          <a:noFill/>
        </p:spPr>
        <p:txBody>
          <a:bodyPr wrap="none" rtlCol="0">
            <a:spAutoFit/>
            <a:scene3d>
              <a:camera prst="orthographicFront"/>
              <a:lightRig rig="threePt" dir="t"/>
            </a:scene3d>
            <a:sp3d contourW="12700"/>
          </a:bodyPr>
          <a:lstStyle/>
          <a:p>
            <a:r>
              <a:rPr lang="zh-CN" altLang="en-US" sz="4800" b="1">
                <a:solidFill>
                  <a:srgbClr val="113F4E"/>
                </a:solidFill>
                <a:latin typeface="微软雅黑" panose="020B0503020204020204" pitchFamily="34" charset="-122"/>
                <a:ea typeface="微软雅黑" panose="020B0503020204020204" pitchFamily="34" charset="-122"/>
              </a:rPr>
              <a:t>主目录</a:t>
            </a:r>
          </a:p>
        </p:txBody>
      </p:sp>
      <p:sp>
        <p:nvSpPr>
          <p:cNvPr id="23" name="文本框 22"/>
          <p:cNvSpPr txBox="1"/>
          <p:nvPr/>
        </p:nvSpPr>
        <p:spPr>
          <a:xfrm>
            <a:off x="407702" y="958009"/>
            <a:ext cx="3030855" cy="701040"/>
          </a:xfrm>
          <a:prstGeom prst="rect">
            <a:avLst/>
          </a:prstGeom>
          <a:noFill/>
        </p:spPr>
        <p:txBody>
          <a:bodyPr wrap="none" rtlCol="0">
            <a:spAutoFit/>
            <a:scene3d>
              <a:camera prst="orthographicFront"/>
              <a:lightRig rig="threePt" dir="t"/>
            </a:scene3d>
            <a:sp3d contourW="12700"/>
          </a:bodyPr>
          <a:lstStyle/>
          <a:p>
            <a:pPr algn="ctr"/>
            <a:r>
              <a:rPr lang="en-US" altLang="zh-CN" sz="4000" b="1">
                <a:solidFill>
                  <a:srgbClr val="55C0AF"/>
                </a:solidFill>
                <a:latin typeface="微软雅黑" panose="020B0503020204020204" pitchFamily="34" charset="-122"/>
                <a:ea typeface="微软雅黑" panose="020B0503020204020204" pitchFamily="34" charset="-122"/>
              </a:rPr>
              <a:t>CONTENTS</a:t>
            </a:r>
          </a:p>
        </p:txBody>
      </p:sp>
      <p:cxnSp>
        <p:nvCxnSpPr>
          <p:cNvPr id="24" name="直接连接符 23"/>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sp>
        <p:nvSpPr>
          <p:cNvPr id="8" name="Freeform 6"/>
          <p:cNvSpPr>
            <a:spLocks noEditPoints="1"/>
          </p:cNvSpPr>
          <p:nvPr/>
        </p:nvSpPr>
        <p:spPr bwMode="auto">
          <a:xfrm>
            <a:off x="2326600" y="18939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9" name="Freeform 6"/>
          <p:cNvSpPr>
            <a:spLocks noEditPoints="1"/>
          </p:cNvSpPr>
          <p:nvPr/>
        </p:nvSpPr>
        <p:spPr bwMode="auto">
          <a:xfrm>
            <a:off x="1188928" y="38607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10" name="Freeform 6"/>
          <p:cNvSpPr>
            <a:spLocks noEditPoints="1"/>
          </p:cNvSpPr>
          <p:nvPr/>
        </p:nvSpPr>
        <p:spPr bwMode="auto">
          <a:xfrm>
            <a:off x="735925" y="23495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26" name="Freeform 6"/>
          <p:cNvSpPr>
            <a:spLocks noEditPoints="1"/>
          </p:cNvSpPr>
          <p:nvPr/>
        </p:nvSpPr>
        <p:spPr bwMode="auto">
          <a:xfrm>
            <a:off x="3472628" y="36742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grpSp>
        <p:nvGrpSpPr>
          <p:cNvPr id="40" name="组合 39"/>
          <p:cNvGrpSpPr/>
          <p:nvPr>
            <p:custDataLst>
              <p:tags r:id="rId1"/>
            </p:custDataLst>
          </p:nvPr>
        </p:nvGrpSpPr>
        <p:grpSpPr>
          <a:xfrm>
            <a:off x="5337147" y="2092909"/>
            <a:ext cx="600417" cy="572136"/>
            <a:chOff x="956666" y="3498086"/>
            <a:chExt cx="600417" cy="572136"/>
          </a:xfrm>
        </p:grpSpPr>
        <p:sp>
          <p:nvSpPr>
            <p:cNvPr id="50" name="矩形 49"/>
            <p:cNvSpPr/>
            <p:nvPr>
              <p:custDataLst>
                <p:tags r:id="rId11"/>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矩形 50"/>
            <p:cNvSpPr/>
            <p:nvPr>
              <p:custDataLst>
                <p:tags r:id="rId12"/>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custDataLst>
              <p:tags r:id="rId2"/>
            </p:custDataLst>
          </p:nvPr>
        </p:nvGrpSpPr>
        <p:grpSpPr>
          <a:xfrm>
            <a:off x="5337147" y="3163519"/>
            <a:ext cx="600417" cy="572136"/>
            <a:chOff x="956666" y="3498086"/>
            <a:chExt cx="600417" cy="572136"/>
          </a:xfrm>
        </p:grpSpPr>
        <p:sp>
          <p:nvSpPr>
            <p:cNvPr id="60" name="矩形 59"/>
            <p:cNvSpPr/>
            <p:nvPr>
              <p:custDataLst>
                <p:tags r:id="rId9"/>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矩形 60"/>
            <p:cNvSpPr/>
            <p:nvPr>
              <p:custDataLst>
                <p:tags r:id="rId10"/>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3" name="组合 62"/>
          <p:cNvGrpSpPr/>
          <p:nvPr>
            <p:custDataLst>
              <p:tags r:id="rId3"/>
            </p:custDataLst>
          </p:nvPr>
        </p:nvGrpSpPr>
        <p:grpSpPr>
          <a:xfrm>
            <a:off x="5337147" y="4234129"/>
            <a:ext cx="600417" cy="572136"/>
            <a:chOff x="956666" y="3498086"/>
            <a:chExt cx="600417" cy="572136"/>
          </a:xfrm>
        </p:grpSpPr>
        <p:sp>
          <p:nvSpPr>
            <p:cNvPr id="64" name="矩形 63"/>
            <p:cNvSpPr/>
            <p:nvPr>
              <p:custDataLst>
                <p:tags r:id="rId7"/>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矩形 64"/>
            <p:cNvSpPr/>
            <p:nvPr>
              <p:custDataLst>
                <p:tags r:id="rId8"/>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7" name="组合 66"/>
          <p:cNvGrpSpPr/>
          <p:nvPr>
            <p:custDataLst>
              <p:tags r:id="rId4"/>
            </p:custDataLst>
          </p:nvPr>
        </p:nvGrpSpPr>
        <p:grpSpPr>
          <a:xfrm>
            <a:off x="5337147" y="5304739"/>
            <a:ext cx="600417" cy="572136"/>
            <a:chOff x="956666" y="3498086"/>
            <a:chExt cx="600417" cy="572136"/>
          </a:xfrm>
        </p:grpSpPr>
        <p:sp>
          <p:nvSpPr>
            <p:cNvPr id="68" name="矩形 67"/>
            <p:cNvSpPr/>
            <p:nvPr>
              <p:custDataLst>
                <p:tags r:id="rId5"/>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矩形 68"/>
            <p:cNvSpPr/>
            <p:nvPr>
              <p:custDataLst>
                <p:tags r:id="rId6"/>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1" name="文本框 70"/>
          <p:cNvSpPr txBox="1"/>
          <p:nvPr/>
        </p:nvSpPr>
        <p:spPr>
          <a:xfrm>
            <a:off x="6157577" y="2143075"/>
            <a:ext cx="4394200" cy="521970"/>
          </a:xfrm>
          <a:prstGeom prst="rect">
            <a:avLst/>
          </a:prstGeom>
          <a:noFill/>
        </p:spPr>
        <p:txBody>
          <a:bodyPr wrap="square" rtlCol="0">
            <a:spAutoFit/>
          </a:bodyPr>
          <a:lstStyle/>
          <a:p>
            <a:r>
              <a:rPr lang="en-US" altLang="zh-CN" sz="2800" b="1" dirty="0">
                <a:solidFill>
                  <a:schemeClr val="bg1">
                    <a:lumMod val="50000"/>
                  </a:schemeClr>
                </a:solidFill>
              </a:rPr>
              <a:t>1. </a:t>
            </a:r>
            <a:r>
              <a:rPr lang="zh-CN" altLang="en-US" sz="2800" b="1" dirty="0">
                <a:solidFill>
                  <a:schemeClr val="bg1">
                    <a:lumMod val="50000"/>
                  </a:schemeClr>
                </a:solidFill>
              </a:rPr>
              <a:t>项目背景</a:t>
            </a:r>
            <a:r>
              <a:rPr lang="en-US" altLang="zh-CN" sz="2800" b="1" dirty="0">
                <a:solidFill>
                  <a:schemeClr val="bg1">
                    <a:lumMod val="50000"/>
                  </a:schemeClr>
                </a:solidFill>
              </a:rPr>
              <a:t>+</a:t>
            </a:r>
            <a:r>
              <a:rPr lang="zh-CN" altLang="en-US" sz="2800" b="1" dirty="0">
                <a:solidFill>
                  <a:schemeClr val="bg1">
                    <a:lumMod val="50000"/>
                  </a:schemeClr>
                </a:solidFill>
              </a:rPr>
              <a:t>项目目标</a:t>
            </a:r>
          </a:p>
        </p:txBody>
      </p:sp>
      <p:sp>
        <p:nvSpPr>
          <p:cNvPr id="2" name="文本框 1">
            <a:extLst>
              <a:ext uri="{FF2B5EF4-FFF2-40B4-BE49-F238E27FC236}">
                <a16:creationId xmlns:a16="http://schemas.microsoft.com/office/drawing/2014/main" id="{33FE62AA-DAC8-3471-14AA-2DD3FF1E9B3B}"/>
              </a:ext>
            </a:extLst>
          </p:cNvPr>
          <p:cNvSpPr txBox="1"/>
          <p:nvPr/>
        </p:nvSpPr>
        <p:spPr>
          <a:xfrm>
            <a:off x="6120765" y="3213515"/>
            <a:ext cx="4394200" cy="521970"/>
          </a:xfrm>
          <a:prstGeom prst="rect">
            <a:avLst/>
          </a:prstGeom>
          <a:noFill/>
        </p:spPr>
        <p:txBody>
          <a:bodyPr wrap="square" rtlCol="0">
            <a:spAutoFit/>
          </a:bodyPr>
          <a:lstStyle/>
          <a:p>
            <a:r>
              <a:rPr lang="en-US" altLang="zh-CN" sz="2800" b="1" dirty="0">
                <a:solidFill>
                  <a:schemeClr val="bg1">
                    <a:lumMod val="50000"/>
                  </a:schemeClr>
                </a:solidFill>
              </a:rPr>
              <a:t>2. </a:t>
            </a:r>
            <a:r>
              <a:rPr lang="zh-CN" altLang="en-US" sz="2800" b="1" dirty="0">
                <a:solidFill>
                  <a:schemeClr val="bg1">
                    <a:lumMod val="50000"/>
                  </a:schemeClr>
                </a:solidFill>
              </a:rPr>
              <a:t>业务模型</a:t>
            </a:r>
          </a:p>
        </p:txBody>
      </p:sp>
      <p:sp>
        <p:nvSpPr>
          <p:cNvPr id="3" name="文本框 2">
            <a:extLst>
              <a:ext uri="{FF2B5EF4-FFF2-40B4-BE49-F238E27FC236}">
                <a16:creationId xmlns:a16="http://schemas.microsoft.com/office/drawing/2014/main" id="{C946AF38-3D59-169B-4CE2-4ABA8D71AC71}"/>
              </a:ext>
            </a:extLst>
          </p:cNvPr>
          <p:cNvSpPr txBox="1"/>
          <p:nvPr/>
        </p:nvSpPr>
        <p:spPr>
          <a:xfrm>
            <a:off x="6120765" y="4284295"/>
            <a:ext cx="4394200" cy="521970"/>
          </a:xfrm>
          <a:prstGeom prst="rect">
            <a:avLst/>
          </a:prstGeom>
          <a:noFill/>
        </p:spPr>
        <p:txBody>
          <a:bodyPr wrap="square" rtlCol="0">
            <a:spAutoFit/>
          </a:bodyPr>
          <a:lstStyle/>
          <a:p>
            <a:r>
              <a:rPr lang="en-US" altLang="zh-CN" sz="2800" b="1" dirty="0">
                <a:solidFill>
                  <a:schemeClr val="bg1">
                    <a:lumMod val="50000"/>
                  </a:schemeClr>
                </a:solidFill>
              </a:rPr>
              <a:t>3. </a:t>
            </a:r>
            <a:r>
              <a:rPr lang="zh-CN" altLang="en-US" sz="2800" b="1" dirty="0">
                <a:solidFill>
                  <a:schemeClr val="bg1">
                    <a:lumMod val="50000"/>
                  </a:schemeClr>
                </a:solidFill>
              </a:rPr>
              <a:t>算法</a:t>
            </a:r>
            <a:r>
              <a:rPr lang="en-US" altLang="zh-CN" sz="2800" b="1" dirty="0">
                <a:solidFill>
                  <a:schemeClr val="bg1">
                    <a:lumMod val="50000"/>
                  </a:schemeClr>
                </a:solidFill>
              </a:rPr>
              <a:t>+</a:t>
            </a:r>
            <a:r>
              <a:rPr lang="zh-CN" altLang="en-US" sz="2800" b="1" dirty="0">
                <a:solidFill>
                  <a:schemeClr val="bg1">
                    <a:lumMod val="50000"/>
                  </a:schemeClr>
                </a:solidFill>
              </a:rPr>
              <a:t>数据耦合</a:t>
            </a:r>
          </a:p>
        </p:txBody>
      </p:sp>
      <p:sp>
        <p:nvSpPr>
          <p:cNvPr id="4" name="文本框 3">
            <a:extLst>
              <a:ext uri="{FF2B5EF4-FFF2-40B4-BE49-F238E27FC236}">
                <a16:creationId xmlns:a16="http://schemas.microsoft.com/office/drawing/2014/main" id="{E277ACC1-BD21-1007-FFAD-4D8666EA9263}"/>
              </a:ext>
            </a:extLst>
          </p:cNvPr>
          <p:cNvSpPr txBox="1"/>
          <p:nvPr/>
        </p:nvSpPr>
        <p:spPr>
          <a:xfrm>
            <a:off x="6125051" y="5354905"/>
            <a:ext cx="4394200" cy="521970"/>
          </a:xfrm>
          <a:prstGeom prst="rect">
            <a:avLst/>
          </a:prstGeom>
          <a:noFill/>
        </p:spPr>
        <p:txBody>
          <a:bodyPr wrap="square" rtlCol="0">
            <a:spAutoFit/>
          </a:bodyPr>
          <a:lstStyle/>
          <a:p>
            <a:r>
              <a:rPr lang="en-US" altLang="zh-CN" sz="2800" b="1" dirty="0">
                <a:solidFill>
                  <a:schemeClr val="bg1">
                    <a:lumMod val="50000"/>
                  </a:schemeClr>
                </a:solidFill>
              </a:rPr>
              <a:t>4. </a:t>
            </a:r>
            <a:r>
              <a:rPr lang="zh-CN" altLang="en-US" sz="2800" b="1" dirty="0">
                <a:solidFill>
                  <a:schemeClr val="bg1">
                    <a:lumMod val="50000"/>
                  </a:schemeClr>
                </a:solidFill>
              </a:rPr>
              <a:t>产品效果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ppt_y</p:attrName>
                                        </p:attrNameLst>
                                      </p:cBhvr>
                                      <p:tavLst>
                                        <p:tav tm="0">
                                          <p:val>
                                            <p:strVal val="#ppt_y-#ppt_h*1.125000"/>
                                          </p:val>
                                        </p:tav>
                                        <p:tav tm="100000">
                                          <p:val>
                                            <p:strVal val="#ppt_y"/>
                                          </p:val>
                                        </p:tav>
                                      </p:tavLst>
                                    </p:anim>
                                    <p:animEffect transition="in" filter="wipe(down)">
                                      <p:cBhvr>
                                        <p:cTn id="18" dur="500"/>
                                        <p:tgtEl>
                                          <p:spTgt spid="21"/>
                                        </p:tgtEl>
                                      </p:cBhvr>
                                    </p:animEffect>
                                  </p:childTnLst>
                                </p:cTn>
                              </p:par>
                              <p:par>
                                <p:cTn id="19" presetID="8" presetClass="emph" presetSubtype="0" repeatCount="indefinite" fill="hold" grpId="0" nodeType="withEffect">
                                  <p:stCondLst>
                                    <p:cond delay="0"/>
                                  </p:stCondLst>
                                  <p:childTnLst>
                                    <p:animRot by="-21599880">
                                      <p:cBhvr>
                                        <p:cTn id="20" dur="2000" fill="hold"/>
                                        <p:tgtEl>
                                          <p:spTgt spid="9"/>
                                        </p:tgtEl>
                                        <p:attrNameLst>
                                          <p:attrName>r</p:attrName>
                                        </p:attrNameLst>
                                      </p:cBhvr>
                                    </p:animRot>
                                  </p:childTnLst>
                                </p:cTn>
                              </p:par>
                              <p:par>
                                <p:cTn id="21" presetID="8" presetClass="emph" presetSubtype="0" repeatCount="indefinite" fill="hold" grpId="0" nodeType="withEffect">
                                  <p:stCondLst>
                                    <p:cond delay="0"/>
                                  </p:stCondLst>
                                  <p:childTnLst>
                                    <p:animRot by="21600000">
                                      <p:cBhvr>
                                        <p:cTn id="22" dur="800" fill="hold"/>
                                        <p:tgtEl>
                                          <p:spTgt spid="10"/>
                                        </p:tgtEl>
                                        <p:attrNameLst>
                                          <p:attrName>r</p:attrName>
                                        </p:attrNameLst>
                                      </p:cBhvr>
                                    </p:animRot>
                                  </p:childTnLst>
                                </p:cTn>
                              </p:par>
                              <p:par>
                                <p:cTn id="23" presetID="8" presetClass="emph" presetSubtype="0" repeatCount="indefinite" fill="hold" grpId="0" nodeType="withEffect">
                                  <p:stCondLst>
                                    <p:cond delay="0"/>
                                  </p:stCondLst>
                                  <p:childTnLst>
                                    <p:animRot by="-21599880">
                                      <p:cBhvr>
                                        <p:cTn id="24" dur="1400" fill="hold"/>
                                        <p:tgtEl>
                                          <p:spTgt spid="8"/>
                                        </p:tgtEl>
                                        <p:attrNameLst>
                                          <p:attrName>r</p:attrName>
                                        </p:attrNameLst>
                                      </p:cBhvr>
                                    </p:animRot>
                                  </p:childTnLst>
                                </p:cTn>
                              </p:par>
                              <p:par>
                                <p:cTn id="25" presetID="8" presetClass="emph" presetSubtype="0" repeatCount="indefinite" fill="hold" grpId="0" nodeType="withEffect">
                                  <p:stCondLst>
                                    <p:cond delay="0"/>
                                  </p:stCondLst>
                                  <p:childTnLst>
                                    <p:animRot by="21600000">
                                      <p:cBhvr>
                                        <p:cTn id="26" dur="800" fill="hold"/>
                                        <p:tgtEl>
                                          <p:spTgt spid="26"/>
                                        </p:tgtEl>
                                        <p:attrNameLst>
                                          <p:attrName>r</p:attrName>
                                        </p:attrNameLst>
                                      </p:cBhvr>
                                    </p:animRot>
                                  </p:childTnLst>
                                </p:cTn>
                              </p:par>
                            </p:childTnLst>
                          </p:cTn>
                        </p:par>
                        <p:par>
                          <p:cTn id="27" fill="hold">
                            <p:stCondLst>
                              <p:cond delay="1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8"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0-#ppt_w/2"/>
                                          </p:val>
                                        </p:tav>
                                        <p:tav tm="100000">
                                          <p:val>
                                            <p:strVal val="#ppt_x"/>
                                          </p:val>
                                        </p:tav>
                                      </p:tavLst>
                                    </p:anim>
                                    <p:anim calcmode="lin" valueType="num">
                                      <p:cBhvr additive="base">
                                        <p:cTn id="41" dur="500" fill="hold"/>
                                        <p:tgtEl>
                                          <p:spTgt spid="63"/>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 presetClass="entr" presetSubtype="8" fill="hold" nodeType="after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additive="base">
                                        <p:cTn id="45" dur="500" fill="hold"/>
                                        <p:tgtEl>
                                          <p:spTgt spid="67"/>
                                        </p:tgtEl>
                                        <p:attrNameLst>
                                          <p:attrName>ppt_x</p:attrName>
                                        </p:attrNameLst>
                                      </p:cBhvr>
                                      <p:tavLst>
                                        <p:tav tm="0">
                                          <p:val>
                                            <p:strVal val="0-#ppt_w/2"/>
                                          </p:val>
                                        </p:tav>
                                        <p:tav tm="100000">
                                          <p:val>
                                            <p:strVal val="#ppt_x"/>
                                          </p:val>
                                        </p:tav>
                                      </p:tavLst>
                                    </p:anim>
                                    <p:anim calcmode="lin" valueType="num">
                                      <p:cBhvr additive="base">
                                        <p:cTn id="4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bldLvl="0" animBg="1"/>
      <p:bldP spid="9" grpId="0" bldLvl="0" animBg="1"/>
      <p:bldP spid="10" grpId="0" bldLvl="0" animBg="1"/>
      <p:bldP spid="2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6795" y="2607003"/>
            <a:ext cx="10424764" cy="787523"/>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以</a:t>
            </a:r>
            <a:r>
              <a:rPr lang="en-US" altLang="zh-CN" sz="1600" dirty="0">
                <a:latin typeface="微软雅黑" panose="020B0503020204020204" pitchFamily="34" charset="-122"/>
                <a:ea typeface="微软雅黑" panose="020B0503020204020204" pitchFamily="34" charset="-122"/>
              </a:rPr>
              <a:t>7#8</a:t>
            </a:r>
            <a:r>
              <a:rPr lang="zh-CN" altLang="en-US" sz="1600" dirty="0">
                <a:latin typeface="微软雅黑" panose="020B0503020204020204" pitchFamily="34" charset="-122"/>
                <a:ea typeface="微软雅黑" panose="020B0503020204020204" pitchFamily="34" charset="-122"/>
              </a:rPr>
              <a:t>为例，表</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为在上自动调参前各炉管的在线膜厚，整体膜厚偏低，表</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为经过自动调参的调整后的在线膜厚，可以看出膜厚数据已向规格中心值靠拢，膜厚在</a:t>
            </a:r>
            <a:r>
              <a:rPr lang="en-US" altLang="zh-CN" sz="1600" dirty="0">
                <a:latin typeface="微软雅黑" panose="020B0503020204020204" pitchFamily="34" charset="-122"/>
                <a:ea typeface="微软雅黑" panose="020B0503020204020204" pitchFamily="34" charset="-122"/>
              </a:rPr>
              <a:t>155±5</a:t>
            </a:r>
            <a:r>
              <a:rPr lang="zh-CN" altLang="en-US" sz="1600" dirty="0">
                <a:latin typeface="微软雅黑" panose="020B0503020204020204" pitchFamily="34" charset="-122"/>
                <a:ea typeface="微软雅黑" panose="020B0503020204020204" pitchFamily="34" charset="-122"/>
              </a:rPr>
              <a:t>内上下正常波动。</a:t>
            </a:r>
          </a:p>
        </p:txBody>
      </p:sp>
      <p:sp>
        <p:nvSpPr>
          <p:cNvPr id="10" name="文本框 9"/>
          <p:cNvSpPr txBox="1"/>
          <p:nvPr/>
        </p:nvSpPr>
        <p:spPr>
          <a:xfrm>
            <a:off x="3060924" y="2309448"/>
            <a:ext cx="552733" cy="261610"/>
          </a:xfrm>
          <a:prstGeom prst="rect">
            <a:avLst/>
          </a:prstGeom>
          <a:noFill/>
        </p:spPr>
        <p:txBody>
          <a:bodyPr wrap="square" rtlCol="0">
            <a:spAutoFit/>
          </a:bodyPr>
          <a:lstStyle/>
          <a:p>
            <a:r>
              <a:rPr lang="zh-CN" altLang="en-US" sz="1050" dirty="0"/>
              <a:t>表</a:t>
            </a:r>
            <a:r>
              <a:rPr lang="en-US" altLang="zh-CN" sz="1050" dirty="0"/>
              <a:t>1</a:t>
            </a:r>
            <a:endParaRPr lang="zh-CN" altLang="en-US" sz="1050" dirty="0"/>
          </a:p>
        </p:txBody>
      </p:sp>
      <p:sp>
        <p:nvSpPr>
          <p:cNvPr id="11" name="文本框 10"/>
          <p:cNvSpPr txBox="1"/>
          <p:nvPr/>
        </p:nvSpPr>
        <p:spPr>
          <a:xfrm>
            <a:off x="8907908" y="2444037"/>
            <a:ext cx="399468" cy="261610"/>
          </a:xfrm>
          <a:prstGeom prst="rect">
            <a:avLst/>
          </a:prstGeom>
          <a:noFill/>
        </p:spPr>
        <p:txBody>
          <a:bodyPr wrap="none" rtlCol="0">
            <a:spAutoFit/>
          </a:bodyPr>
          <a:lstStyle/>
          <a:p>
            <a:r>
              <a:rPr lang="zh-CN" altLang="en-US" sz="1050" dirty="0"/>
              <a:t>表</a:t>
            </a:r>
            <a:r>
              <a:rPr lang="en-US" altLang="zh-CN" sz="1050" dirty="0"/>
              <a:t>2</a:t>
            </a:r>
            <a:endParaRPr lang="zh-CN" altLang="en-US" sz="1050" dirty="0"/>
          </a:p>
        </p:txBody>
      </p:sp>
      <p:pic>
        <p:nvPicPr>
          <p:cNvPr id="15" name="图片 14"/>
          <p:cNvPicPr>
            <a:picLocks noChangeAspect="1"/>
          </p:cNvPicPr>
          <p:nvPr/>
        </p:nvPicPr>
        <p:blipFill>
          <a:blip r:embed="rId2"/>
          <a:stretch>
            <a:fillRect/>
          </a:stretch>
        </p:blipFill>
        <p:spPr>
          <a:xfrm>
            <a:off x="1195123" y="3415308"/>
            <a:ext cx="4544196" cy="1898388"/>
          </a:xfrm>
          <a:prstGeom prst="rect">
            <a:avLst/>
          </a:prstGeom>
        </p:spPr>
      </p:pic>
      <p:pic>
        <p:nvPicPr>
          <p:cNvPr id="17" name="图片 16"/>
          <p:cNvPicPr>
            <a:picLocks noChangeAspect="1"/>
          </p:cNvPicPr>
          <p:nvPr/>
        </p:nvPicPr>
        <p:blipFill>
          <a:blip r:embed="rId3"/>
          <a:stretch>
            <a:fillRect/>
          </a:stretch>
        </p:blipFill>
        <p:spPr>
          <a:xfrm>
            <a:off x="6652807" y="3435777"/>
            <a:ext cx="4163583" cy="1898388"/>
          </a:xfrm>
          <a:prstGeom prst="rect">
            <a:avLst/>
          </a:prstGeom>
        </p:spPr>
      </p:pic>
      <p:pic>
        <p:nvPicPr>
          <p:cNvPr id="19" name="图片 18"/>
          <p:cNvPicPr>
            <a:picLocks noChangeAspect="1"/>
          </p:cNvPicPr>
          <p:nvPr/>
        </p:nvPicPr>
        <p:blipFill>
          <a:blip r:embed="rId4"/>
          <a:stretch>
            <a:fillRect/>
          </a:stretch>
        </p:blipFill>
        <p:spPr>
          <a:xfrm>
            <a:off x="1061372" y="666853"/>
            <a:ext cx="4811697" cy="2084212"/>
          </a:xfrm>
          <a:prstGeom prst="rect">
            <a:avLst/>
          </a:prstGeom>
        </p:spPr>
      </p:pic>
      <p:pic>
        <p:nvPicPr>
          <p:cNvPr id="20" name="图片 19"/>
          <p:cNvPicPr>
            <a:picLocks noChangeAspect="1"/>
          </p:cNvPicPr>
          <p:nvPr/>
        </p:nvPicPr>
        <p:blipFill>
          <a:blip r:embed="rId5"/>
          <a:stretch>
            <a:fillRect/>
          </a:stretch>
        </p:blipFill>
        <p:spPr>
          <a:xfrm>
            <a:off x="6648060" y="707448"/>
            <a:ext cx="4481208" cy="2072816"/>
          </a:xfrm>
          <a:prstGeom prst="rect">
            <a:avLst/>
          </a:prstGeom>
        </p:spPr>
      </p:pic>
      <p:sp>
        <p:nvSpPr>
          <p:cNvPr id="21" name="文本框 20"/>
          <p:cNvSpPr txBox="1"/>
          <p:nvPr/>
        </p:nvSpPr>
        <p:spPr>
          <a:xfrm>
            <a:off x="517937" y="5604243"/>
            <a:ext cx="11314399" cy="1200329"/>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以</a:t>
            </a:r>
            <a:r>
              <a:rPr lang="en-US" altLang="zh-CN" sz="1600" dirty="0">
                <a:latin typeface="微软雅黑" panose="020B0503020204020204" pitchFamily="34" charset="-122"/>
                <a:ea typeface="微软雅黑" panose="020B0503020204020204" pitchFamily="34" charset="-122"/>
              </a:rPr>
              <a:t>7#5</a:t>
            </a:r>
            <a:r>
              <a:rPr lang="zh-CN" altLang="en-US" sz="1600" dirty="0">
                <a:latin typeface="微软雅黑" panose="020B0503020204020204" pitchFamily="34" charset="-122"/>
                <a:ea typeface="微软雅黑" panose="020B0503020204020204" pitchFamily="34" charset="-122"/>
              </a:rPr>
              <a:t>为例，表</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为在上自动调参前各炉管的在线膜厚，同机台各管管间均匀性较差，膜厚呈现炉口高炉尾低的趋势，炉口位置膜厚波动较大，分布极不均匀  ；       </a:t>
            </a:r>
            <a:endParaRPr lang="en-US" altLang="zh-CN" sz="1600" dirty="0">
              <a:latin typeface="微软雅黑" panose="020B0503020204020204" pitchFamily="34" charset="-122"/>
              <a:ea typeface="微软雅黑" panose="020B0503020204020204" pitchFamily="34" charset="-122"/>
            </a:endParaRPr>
          </a:p>
          <a:p>
            <a:pPr marL="107950" indent="457200">
              <a:lnSpc>
                <a:spcPct val="150000"/>
              </a:lnSpc>
            </a:pPr>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为经过自动调参的调整后的在线膜厚，可以看出膜厚数据已向规格中心值靠拢，炉口位置膜厚明显</a:t>
            </a:r>
            <a:r>
              <a:rPr lang="zh-CN" altLang="en-US" sz="1600" b="1" dirty="0">
                <a:solidFill>
                  <a:srgbClr val="FF0000"/>
                </a:solidFill>
                <a:latin typeface="微软雅黑" panose="020B0503020204020204" pitchFamily="34" charset="-122"/>
                <a:ea typeface="微软雅黑" panose="020B0503020204020204" pitchFamily="34" charset="-122"/>
              </a:rPr>
              <a:t>收敛集中</a:t>
            </a:r>
            <a:r>
              <a:rPr lang="zh-CN" altLang="en-US" sz="1600" dirty="0">
                <a:latin typeface="微软雅黑" panose="020B0503020204020204" pitchFamily="34" charset="-122"/>
                <a:ea typeface="微软雅黑" panose="020B0503020204020204" pitchFamily="34" charset="-122"/>
              </a:rPr>
              <a:t>。</a:t>
            </a:r>
          </a:p>
        </p:txBody>
      </p:sp>
      <p:sp>
        <p:nvSpPr>
          <p:cNvPr id="22" name="文本框 21"/>
          <p:cNvSpPr txBox="1"/>
          <p:nvPr/>
        </p:nvSpPr>
        <p:spPr>
          <a:xfrm>
            <a:off x="3267486" y="5386958"/>
            <a:ext cx="399468" cy="261610"/>
          </a:xfrm>
          <a:prstGeom prst="rect">
            <a:avLst/>
          </a:prstGeom>
          <a:noFill/>
        </p:spPr>
        <p:txBody>
          <a:bodyPr wrap="none" rtlCol="0">
            <a:spAutoFit/>
          </a:bodyPr>
          <a:lstStyle/>
          <a:p>
            <a:r>
              <a:rPr lang="zh-CN" altLang="en-US" sz="1050" dirty="0"/>
              <a:t>表</a:t>
            </a:r>
            <a:r>
              <a:rPr lang="en-US" altLang="zh-CN" sz="1050" dirty="0"/>
              <a:t>3</a:t>
            </a:r>
            <a:endParaRPr lang="zh-CN" altLang="en-US" sz="1050" dirty="0"/>
          </a:p>
        </p:txBody>
      </p:sp>
      <p:sp>
        <p:nvSpPr>
          <p:cNvPr id="23" name="文本框 22"/>
          <p:cNvSpPr txBox="1"/>
          <p:nvPr/>
        </p:nvSpPr>
        <p:spPr>
          <a:xfrm>
            <a:off x="8907908" y="5358022"/>
            <a:ext cx="380232" cy="246221"/>
          </a:xfrm>
          <a:prstGeom prst="rect">
            <a:avLst/>
          </a:prstGeom>
          <a:noFill/>
        </p:spPr>
        <p:txBody>
          <a:bodyPr wrap="none" rtlCol="0">
            <a:spAutoFit/>
          </a:bodyPr>
          <a:lstStyle/>
          <a:p>
            <a:r>
              <a:rPr lang="zh-CN" altLang="en-US" sz="1000" dirty="0"/>
              <a:t>表</a:t>
            </a:r>
            <a:r>
              <a:rPr lang="en-US" altLang="zh-CN" sz="1000" dirty="0"/>
              <a:t>4</a:t>
            </a:r>
            <a:endParaRPr lang="zh-CN" altLang="en-US" sz="1000" dirty="0"/>
          </a:p>
        </p:txBody>
      </p:sp>
      <p:sp>
        <p:nvSpPr>
          <p:cNvPr id="13" name="文本框 12"/>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4.2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管间均匀性对比</a:t>
            </a:r>
          </a:p>
        </p:txBody>
      </p:sp>
    </p:spTree>
  </p:cSld>
  <p:clrMapOvr>
    <a:masterClrMapping/>
  </p:clrMapOvr>
  <p:transition spd="slow" advClick="0" advTm="1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450513" y="917652"/>
          <a:ext cx="11239131" cy="4607511"/>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375245" y="5530866"/>
            <a:ext cx="11314399" cy="923330"/>
          </a:xfrm>
          <a:prstGeom prst="rect">
            <a:avLst/>
          </a:prstGeom>
          <a:noFill/>
        </p:spPr>
        <p:txBody>
          <a:bodyPr wrap="square" rtlCol="0">
            <a:spAutoFit/>
          </a:bodyPr>
          <a:lstStyle/>
          <a:p>
            <a:pPr marL="107950" indent="457200">
              <a:lnSpc>
                <a:spcPct val="150000"/>
              </a:lnSpc>
            </a:pPr>
            <a:r>
              <a:rPr lang="zh-CN" altLang="en-US" dirty="0">
                <a:latin typeface="微软雅黑" panose="020B0503020204020204" pitchFamily="34" charset="-122"/>
                <a:ea typeface="微软雅黑" panose="020B0503020204020204" pitchFamily="34" charset="-122"/>
              </a:rPr>
              <a:t>对比各管调整前后平均值曲线图，可发现自动调参前各管均值差异较大；启用自动调参后，各管均值稳定在中心值</a:t>
            </a:r>
            <a:r>
              <a:rPr lang="en-US" altLang="zh-CN" dirty="0">
                <a:latin typeface="微软雅黑" panose="020B0503020204020204" pitchFamily="34" charset="-122"/>
                <a:ea typeface="微软雅黑" panose="020B0503020204020204" pitchFamily="34" charset="-122"/>
              </a:rPr>
              <a:t>155±1</a:t>
            </a:r>
            <a:r>
              <a:rPr lang="zh-CN" altLang="en-US" dirty="0">
                <a:latin typeface="微软雅黑" panose="020B0503020204020204" pitchFamily="34" charset="-122"/>
                <a:ea typeface="微软雅黑" panose="020B0503020204020204" pitchFamily="34" charset="-122"/>
              </a:rPr>
              <a:t>内上下波动，</a:t>
            </a:r>
            <a:r>
              <a:rPr lang="zh-CN" altLang="en-US" b="1" dirty="0">
                <a:solidFill>
                  <a:srgbClr val="FF0000"/>
                </a:solidFill>
                <a:latin typeface="微软雅黑" panose="020B0503020204020204" pitchFamily="34" charset="-122"/>
                <a:ea typeface="微软雅黑" panose="020B0503020204020204" pitchFamily="34" charset="-122"/>
              </a:rPr>
              <a:t>管间差异缩小</a:t>
            </a:r>
            <a:r>
              <a:rPr lang="zh-CN" altLang="en-US" dirty="0">
                <a:latin typeface="微软雅黑" panose="020B0503020204020204" pitchFamily="34" charset="-122"/>
                <a:ea typeface="微软雅黑" panose="020B0503020204020204" pitchFamily="34" charset="-122"/>
              </a:rPr>
              <a:t>。       </a:t>
            </a:r>
          </a:p>
        </p:txBody>
      </p:sp>
      <p:sp>
        <p:nvSpPr>
          <p:cNvPr id="5" name="文本框 4"/>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4.3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平均值对比</a:t>
            </a:r>
          </a:p>
        </p:txBody>
      </p:sp>
    </p:spTree>
  </p:cSld>
  <p:clrMapOvr>
    <a:masterClrMapping/>
  </p:clrMapOvr>
  <p:transition spd="slow" advClick="0" advTm="10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4870" y="5588618"/>
            <a:ext cx="11314399" cy="830997"/>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对比各管调整前后</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变化曲线图，启用自动调参前，部分炉管</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能力值低于</a:t>
            </a:r>
            <a:r>
              <a:rPr lang="en-US" altLang="zh-CN" sz="1600" dirty="0">
                <a:latin typeface="微软雅黑" panose="020B0503020204020204" pitchFamily="34" charset="-122"/>
                <a:ea typeface="微软雅黑" panose="020B0503020204020204" pitchFamily="34" charset="-122"/>
              </a:rPr>
              <a:t>1.33</a:t>
            </a:r>
            <a:r>
              <a:rPr lang="zh-CN" altLang="en-US" sz="1600" dirty="0">
                <a:latin typeface="微软雅黑" panose="020B0503020204020204" pitchFamily="34" charset="-122"/>
                <a:ea typeface="微软雅黑" panose="020B0503020204020204" pitchFamily="34" charset="-122"/>
              </a:rPr>
              <a:t>不达标；启用自动调参后，各管</a:t>
            </a:r>
            <a:r>
              <a:rPr lang="en-US" altLang="zh-CN" sz="1600" b="1" dirty="0">
                <a:solidFill>
                  <a:srgbClr val="FF0000"/>
                </a:solidFill>
                <a:latin typeface="微软雅黑" panose="020B0503020204020204" pitchFamily="34" charset="-122"/>
                <a:ea typeface="微软雅黑" panose="020B0503020204020204" pitchFamily="34" charset="-122"/>
              </a:rPr>
              <a:t>CPK</a:t>
            </a:r>
            <a:r>
              <a:rPr lang="zh-CN" altLang="en-US" sz="1600" b="1" dirty="0">
                <a:solidFill>
                  <a:srgbClr val="FF0000"/>
                </a:solidFill>
                <a:latin typeface="微软雅黑" panose="020B0503020204020204" pitchFamily="34" charset="-122"/>
                <a:ea typeface="微软雅黑" panose="020B0503020204020204" pitchFamily="34" charset="-122"/>
              </a:rPr>
              <a:t>能力值总体有明显提升</a:t>
            </a:r>
            <a:r>
              <a:rPr lang="zh-CN" altLang="en-US" sz="1600" dirty="0">
                <a:latin typeface="微软雅黑" panose="020B0503020204020204" pitchFamily="34" charset="-122"/>
                <a:ea typeface="微软雅黑" panose="020B0503020204020204" pitchFamily="34" charset="-122"/>
              </a:rPr>
              <a:t>，且</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能力值高于</a:t>
            </a:r>
            <a:r>
              <a:rPr lang="en-US" altLang="zh-CN" sz="1600" dirty="0">
                <a:latin typeface="微软雅黑" panose="020B0503020204020204" pitchFamily="34" charset="-122"/>
                <a:ea typeface="微软雅黑" panose="020B0503020204020204" pitchFamily="34" charset="-122"/>
              </a:rPr>
              <a:t>1.67</a:t>
            </a:r>
            <a:r>
              <a:rPr lang="zh-CN" altLang="en-US" sz="1600" dirty="0">
                <a:latin typeface="微软雅黑" panose="020B0503020204020204" pitchFamily="34" charset="-122"/>
                <a:ea typeface="微软雅黑" panose="020B0503020204020204" pitchFamily="34" charset="-122"/>
              </a:rPr>
              <a:t>，表明机台稳定性良好。</a:t>
            </a:r>
          </a:p>
        </p:txBody>
      </p:sp>
      <p:graphicFrame>
        <p:nvGraphicFramePr>
          <p:cNvPr id="5" name="图表 4"/>
          <p:cNvGraphicFramePr/>
          <p:nvPr/>
        </p:nvGraphicFramePr>
        <p:xfrm>
          <a:off x="477147" y="933272"/>
          <a:ext cx="11212497" cy="4569389"/>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4.4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—CPK</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对比</a:t>
            </a:r>
          </a:p>
        </p:txBody>
      </p:sp>
    </p:spTree>
  </p:cSld>
  <p:clrMapOvr>
    <a:masterClrMapping/>
  </p:clrMapOvr>
  <p:transition spd="slow" advClick="0" advTm="1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0138" y="1073317"/>
            <a:ext cx="10317791" cy="1337945"/>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通过对比调参前后各管均匀性、离散度、膜厚均值、</a:t>
            </a:r>
            <a:r>
              <a:rPr lang="en-US" altLang="zh-CN" dirty="0">
                <a:latin typeface="微软雅黑" panose="020B0503020204020204" pitchFamily="34" charset="-122"/>
                <a:ea typeface="微软雅黑" panose="020B0503020204020204" pitchFamily="34" charset="-122"/>
              </a:rPr>
              <a:t>CPK</a:t>
            </a:r>
            <a:r>
              <a:rPr lang="zh-CN" altLang="en-US" dirty="0">
                <a:latin typeface="微软雅黑" panose="020B0503020204020204" pitchFamily="34" charset="-122"/>
                <a:ea typeface="微软雅黑" panose="020B0503020204020204" pitchFamily="34" charset="-122"/>
              </a:rPr>
              <a:t>能力值，我们可得出以下结论：                                       启用自动调参后，</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的膜厚管间均匀性、管内均匀性、离散度、膜厚均值、</a:t>
            </a:r>
            <a:r>
              <a:rPr lang="en-US" altLang="zh-CN" dirty="0">
                <a:latin typeface="微软雅黑" panose="020B0503020204020204" pitchFamily="34" charset="-122"/>
                <a:ea typeface="微软雅黑" panose="020B0503020204020204" pitchFamily="34" charset="-122"/>
              </a:rPr>
              <a:t>CPK</a:t>
            </a:r>
            <a:r>
              <a:rPr lang="zh-CN" altLang="en-US" dirty="0">
                <a:latin typeface="微软雅黑" panose="020B0503020204020204" pitchFamily="34" charset="-122"/>
                <a:ea typeface="微软雅黑" panose="020B0503020204020204" pitchFamily="34" charset="-122"/>
              </a:rPr>
              <a:t>能力值均有有效、明显提升，</a:t>
            </a:r>
            <a:r>
              <a:rPr lang="zh-CN" altLang="en-US" b="1" dirty="0">
                <a:solidFill>
                  <a:srgbClr val="FF0000"/>
                </a:solidFill>
                <a:latin typeface="微软雅黑" panose="020B0503020204020204" pitchFamily="34" charset="-122"/>
                <a:ea typeface="微软雅黑" panose="020B0503020204020204" pitchFamily="34" charset="-122"/>
              </a:rPr>
              <a:t>有效提升了</a:t>
            </a:r>
            <a:r>
              <a:rPr lang="en-US" altLang="zh-CN" b="1" dirty="0">
                <a:solidFill>
                  <a:srgbClr val="FF0000"/>
                </a:solidFill>
                <a:latin typeface="微软雅黑" panose="020B0503020204020204" pitchFamily="34" charset="-122"/>
                <a:ea typeface="微软雅黑" panose="020B0503020204020204" pitchFamily="34" charset="-122"/>
              </a:rPr>
              <a:t>LP</a:t>
            </a:r>
            <a:r>
              <a:rPr lang="zh-CN" altLang="en-US" b="1" dirty="0">
                <a:solidFill>
                  <a:srgbClr val="FF0000"/>
                </a:solidFill>
                <a:latin typeface="微软雅黑" panose="020B0503020204020204" pitchFamily="34" charset="-122"/>
                <a:ea typeface="微软雅黑" panose="020B0503020204020204" pitchFamily="34" charset="-122"/>
              </a:rPr>
              <a:t>的制程管理与控制能力</a:t>
            </a:r>
            <a:r>
              <a:rPr lang="zh-CN" altLang="en-US"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4.5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总结</a:t>
            </a:r>
          </a:p>
        </p:txBody>
      </p:sp>
      <p:graphicFrame>
        <p:nvGraphicFramePr>
          <p:cNvPr id="4" name="表格 3"/>
          <p:cNvGraphicFramePr>
            <a:graphicFrameLocks noGrp="1"/>
          </p:cNvGraphicFramePr>
          <p:nvPr>
            <p:custDataLst>
              <p:tags r:id="rId1"/>
            </p:custDataLst>
            <p:extLst>
              <p:ext uri="{D42A27DB-BD31-4B8C-83A1-F6EECF244321}">
                <p14:modId xmlns:p14="http://schemas.microsoft.com/office/powerpoint/2010/main" val="3002125836"/>
              </p:ext>
            </p:extLst>
          </p:nvPr>
        </p:nvGraphicFramePr>
        <p:xfrm>
          <a:off x="997585" y="2496065"/>
          <a:ext cx="9985375" cy="3992364"/>
        </p:xfrm>
        <a:graphic>
          <a:graphicData uri="http://schemas.openxmlformats.org/drawingml/2006/table">
            <a:tbl>
              <a:tblPr>
                <a:tableStyleId>{C4B1156A-380E-4F78-BDF5-A606A8083BF9}</a:tableStyleId>
              </a:tblPr>
              <a:tblGrid>
                <a:gridCol w="3267075">
                  <a:extLst>
                    <a:ext uri="{9D8B030D-6E8A-4147-A177-3AD203B41FA5}">
                      <a16:colId xmlns:a16="http://schemas.microsoft.com/office/drawing/2014/main" val="20000"/>
                    </a:ext>
                  </a:extLst>
                </a:gridCol>
                <a:gridCol w="3007360">
                  <a:extLst>
                    <a:ext uri="{9D8B030D-6E8A-4147-A177-3AD203B41FA5}">
                      <a16:colId xmlns:a16="http://schemas.microsoft.com/office/drawing/2014/main" val="20001"/>
                    </a:ext>
                  </a:extLst>
                </a:gridCol>
                <a:gridCol w="3710940">
                  <a:extLst>
                    <a:ext uri="{9D8B030D-6E8A-4147-A177-3AD203B41FA5}">
                      <a16:colId xmlns:a16="http://schemas.microsoft.com/office/drawing/2014/main" val="20002"/>
                    </a:ext>
                  </a:extLst>
                </a:gridCol>
              </a:tblGrid>
              <a:tr h="332697">
                <a:tc gridSpan="3">
                  <a:txBody>
                    <a:bodyPr/>
                    <a:lstStyle/>
                    <a:p>
                      <a:pPr algn="ctr" fontAlgn="b">
                        <a:buNone/>
                      </a:pPr>
                      <a:r>
                        <a:rPr lang="en-US" altLang="zh-CN" sz="18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LP</a:t>
                      </a:r>
                      <a:r>
                        <a:rPr lang="zh-CN" altLang="en-US" sz="18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工艺一致性优化使用情况</a:t>
                      </a:r>
                    </a:p>
                  </a:txBody>
                  <a:tcPr marL="6350" marR="6350" marT="6350" marB="0" anchor="ctr"/>
                </a:tc>
                <a:tc hMerge="1">
                  <a:txBody>
                    <a:bodyPr/>
                    <a:lstStyle/>
                    <a:p>
                      <a:endParaRPr lang="zh-CN"/>
                    </a:p>
                  </a:txBody>
                  <a:tcPr marL="6350" marR="6350" marT="6350" marB="0" anchor="ctr"/>
                </a:tc>
                <a:tc hMerge="1">
                  <a:txBody>
                    <a:bodyPr/>
                    <a:lstStyle/>
                    <a:p>
                      <a:endParaRPr lang="zh-CN"/>
                    </a:p>
                  </a:txBody>
                  <a:tcPr marL="6350" marR="6350" marT="6350" marB="0" anchor="ctr"/>
                </a:tc>
                <a:extLst>
                  <a:ext uri="{0D108BD9-81ED-4DB2-BD59-A6C34878D82A}">
                    <a16:rowId xmlns:a16="http://schemas.microsoft.com/office/drawing/2014/main" val="10000"/>
                  </a:ext>
                </a:extLst>
              </a:tr>
              <a:tr h="332697">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机台编号</a:t>
                      </a:r>
                    </a:p>
                  </a:txBody>
                  <a:tcPr marL="6350" marR="6350" marT="6350" marB="0" anchor="ctr"/>
                </a:tc>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测试仪器名称</a:t>
                      </a:r>
                    </a:p>
                  </a:txBody>
                  <a:tcPr marL="6350" marR="6350" marT="6350" marB="0" anchor="ctr"/>
                </a:tc>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自动调参上线情况</a:t>
                      </a:r>
                    </a:p>
                  </a:txBody>
                  <a:tcPr marL="6350" marR="6350" marT="6350" marB="0" anchor="ctr"/>
                </a:tc>
                <a:extLst>
                  <a:ext uri="{0D108BD9-81ED-4DB2-BD59-A6C34878D82A}">
                    <a16:rowId xmlns:a16="http://schemas.microsoft.com/office/drawing/2014/main" val="10001"/>
                  </a:ext>
                </a:extLst>
              </a:tr>
              <a:tr h="332697">
                <a:tc>
                  <a:txBody>
                    <a:bodyPr/>
                    <a:lstStyle/>
                    <a:p>
                      <a:pPr algn="ctr" fontAlgn="ctr"/>
                      <a:r>
                        <a:rPr lang="en-US" altLang="zh-CN" sz="1800" u="none" strike="noStrike" dirty="0">
                          <a:effectLst/>
                          <a:latin typeface="微软雅黑" panose="020B0503020204020204" pitchFamily="34" charset="-122"/>
                          <a:ea typeface="微软雅黑" panose="020B0503020204020204" pitchFamily="34" charset="-122"/>
                        </a:rPr>
                        <a:t>7-1#</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2"/>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7-2#</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zh-CN" alt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3"/>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7-3#</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zh-CN" alt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4"/>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7-4#</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dirty="0">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5"/>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7-5#</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6"/>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7-6#</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7"/>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7-7#</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8"/>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7-8#</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9"/>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7-9#</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10"/>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7-10#</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dirty="0">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11"/>
                  </a:ext>
                </a:extLst>
              </a:tr>
            </a:tbl>
          </a:graphicData>
        </a:graphic>
      </p:graphicFrame>
    </p:spTree>
  </p:cSld>
  <p:clrMapOvr>
    <a:masterClrMapping/>
  </p:clrMapOvr>
  <p:transition spd="slow" advClick="0" advTm="1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6222333" y="2880272"/>
            <a:ext cx="5555810" cy="1097280"/>
          </a:xfrm>
          <a:prstGeom prst="rect">
            <a:avLst/>
          </a:prstGeom>
          <a:noFill/>
        </p:spPr>
        <p:txBody>
          <a:bodyPr wrap="square" rtlCol="0">
            <a:spAutoFit/>
          </a:bodyPr>
          <a:lstStyle/>
          <a:p>
            <a:r>
              <a:rPr lang="zh-CN" altLang="en-US" sz="6600" b="1">
                <a:solidFill>
                  <a:srgbClr val="113F4E"/>
                </a:solidFill>
                <a:latin typeface="微软雅黑" panose="020B0503020204020204" pitchFamily="34" charset="-122"/>
                <a:ea typeface="微软雅黑" panose="020B0503020204020204" pitchFamily="34" charset="-122"/>
              </a:rPr>
              <a:t>谢谢您的观看!</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4847590" cy="1817459"/>
            <a:chOff x="6081487" y="800550"/>
            <a:chExt cx="4348467" cy="1817751"/>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6019"/>
              <a:ext cx="3837214" cy="1322282"/>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项目背景</a:t>
              </a:r>
              <a:r>
                <a:rPr lang="en-US" altLang="zh-CN" sz="4000" b="1" spc="600">
                  <a:solidFill>
                    <a:srgbClr val="113F4E"/>
                  </a:solidFill>
                  <a:latin typeface="微软雅黑" panose="020B0503020204020204" pitchFamily="34" charset="-122"/>
                  <a:ea typeface="微软雅黑" panose="020B0503020204020204" pitchFamily="34" charset="-122"/>
                </a:rPr>
                <a:t>+</a:t>
              </a:r>
              <a:r>
                <a:rPr lang="zh-CN" altLang="en-US" sz="4000" b="1" spc="600">
                  <a:solidFill>
                    <a:srgbClr val="113F4E"/>
                  </a:solidFill>
                  <a:latin typeface="微软雅黑" panose="020B0503020204020204" pitchFamily="34" charset="-122"/>
                  <a:ea typeface="微软雅黑" panose="020B0503020204020204" pitchFamily="34" charset="-122"/>
                </a:rPr>
                <a:t>目标</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155" cy="91440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1</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1970" y="3429000"/>
            <a:ext cx="10485755" cy="2348230"/>
          </a:xfrm>
        </p:spPr>
        <p:txBody>
          <a:bodyPr>
            <a:normAutofit/>
          </a:bodyPr>
          <a:lstStyle/>
          <a:p>
            <a:pPr>
              <a:lnSpc>
                <a:spcPct val="150000"/>
              </a:lnSpc>
            </a:pPr>
            <a:r>
              <a:rPr lang="zh-CN" altLang="en-US" sz="2400" b="1" dirty="0"/>
              <a:t>实现</a:t>
            </a:r>
            <a:r>
              <a:rPr lang="en-US" altLang="zh-CN" sz="2400" b="1" dirty="0"/>
              <a:t>LPCVD</a:t>
            </a:r>
            <a:r>
              <a:rPr lang="zh-CN" altLang="en-US" sz="2400" b="1" dirty="0"/>
              <a:t>膜厚均匀性在线调优</a:t>
            </a:r>
            <a:endParaRPr lang="en-US" altLang="zh-CN" sz="2400" b="1" dirty="0"/>
          </a:p>
          <a:p>
            <a:pPr>
              <a:lnSpc>
                <a:spcPct val="150000"/>
              </a:lnSpc>
            </a:pPr>
            <a:r>
              <a:rPr lang="zh-CN" altLang="en-US" sz="2400" b="1" dirty="0"/>
              <a:t>提升膜厚片间均匀性</a:t>
            </a:r>
            <a:r>
              <a:rPr lang="en-US" altLang="zh-CN" sz="2400" b="1" dirty="0"/>
              <a:t>20%</a:t>
            </a:r>
            <a:r>
              <a:rPr lang="zh-CN" altLang="en-US" sz="2400" b="1" dirty="0"/>
              <a:t>以上</a:t>
            </a:r>
            <a:endParaRPr lang="en-US" altLang="zh-CN" sz="2400" b="1" dirty="0"/>
          </a:p>
          <a:p>
            <a:pPr>
              <a:lnSpc>
                <a:spcPct val="150000"/>
              </a:lnSpc>
            </a:pPr>
            <a:r>
              <a:rPr lang="zh-CN" altLang="en-US" sz="2400" b="1" dirty="0">
                <a:sym typeface="Wingdings" panose="05000000000000000000" pitchFamily="2" charset="2"/>
              </a:rPr>
              <a:t>降低人力成本和人为调整错误</a:t>
            </a:r>
          </a:p>
        </p:txBody>
      </p:sp>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1.1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项目背景</a:t>
            </a:r>
          </a:p>
        </p:txBody>
      </p:sp>
      <p:sp>
        <p:nvSpPr>
          <p:cNvPr id="2" name="文本框 1"/>
          <p:cNvSpPr txBox="1"/>
          <p:nvPr/>
        </p:nvSpPr>
        <p:spPr>
          <a:xfrm>
            <a:off x="286385" y="278828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1.2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项目目标</a:t>
            </a:r>
          </a:p>
        </p:txBody>
      </p:sp>
      <p:sp>
        <p:nvSpPr>
          <p:cNvPr id="6" name="内容占位符 2"/>
          <p:cNvSpPr>
            <a:spLocks noGrp="1"/>
          </p:cNvSpPr>
          <p:nvPr/>
        </p:nvSpPr>
        <p:spPr>
          <a:xfrm>
            <a:off x="462280" y="959485"/>
            <a:ext cx="10282555" cy="112395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随着设备使用时间和工艺次数的增加，机台状态在保养周期内发生漂移</a:t>
            </a:r>
          </a:p>
          <a:p>
            <a:pPr>
              <a:lnSpc>
                <a:spcPct val="150000"/>
              </a:lnSpc>
            </a:pPr>
            <a:r>
              <a:rPr lang="zh-CN" altLang="en-US" sz="2400" b="1" dirty="0">
                <a:sym typeface="Wingdings" panose="05000000000000000000" pitchFamily="2" charset="2"/>
              </a:rPr>
              <a:t>传统人为调整方式，存在调整不及时和错误调整情况，且人力成本高</a:t>
            </a:r>
          </a:p>
        </p:txBody>
      </p:sp>
    </p:spTree>
  </p:cSld>
  <p:clrMapOvr>
    <a:masterClrMapping/>
  </p:clrMapOvr>
  <p:transition spd="slow" advClick="0" advTm="1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6"/>
            <a:chOff x="6081487" y="800550"/>
            <a:chExt cx="4846883" cy="1202249"/>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9"/>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业务模型</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2</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联系 7"/>
          <p:cNvSpPr/>
          <p:nvPr/>
        </p:nvSpPr>
        <p:spPr>
          <a:xfrm>
            <a:off x="3857582" y="4031199"/>
            <a:ext cx="1381538" cy="13373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流程图: 联系 8"/>
          <p:cNvSpPr/>
          <p:nvPr/>
        </p:nvSpPr>
        <p:spPr>
          <a:xfrm>
            <a:off x="4072460" y="4224888"/>
            <a:ext cx="951782" cy="9499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肘形连接符 12"/>
          <p:cNvCxnSpPr/>
          <p:nvPr/>
        </p:nvCxnSpPr>
        <p:spPr>
          <a:xfrm rot="10800000" flipH="1">
            <a:off x="3857582" y="4779366"/>
            <a:ext cx="1381538" cy="12700"/>
          </a:xfrm>
          <a:prstGeom prst="bentConnector5">
            <a:avLst>
              <a:gd name="adj1" fmla="val -16547"/>
              <a:gd name="adj2" fmla="val -13048047"/>
              <a:gd name="adj3" fmla="val 116547"/>
            </a:avLst>
          </a:prstGeom>
        </p:spPr>
        <p:style>
          <a:lnRef idx="3">
            <a:schemeClr val="accent1"/>
          </a:lnRef>
          <a:fillRef idx="0">
            <a:schemeClr val="accent1"/>
          </a:fillRef>
          <a:effectRef idx="2">
            <a:schemeClr val="accent1"/>
          </a:effectRef>
          <a:fontRef idx="minor">
            <a:schemeClr val="tx1"/>
          </a:fontRef>
        </p:style>
      </p:cxnSp>
      <p:cxnSp>
        <p:nvCxnSpPr>
          <p:cNvPr id="16" name="直接连接符 15"/>
          <p:cNvCxnSpPr>
            <a:stCxn id="8" idx="1"/>
            <a:endCxn id="8" idx="5"/>
          </p:cNvCxnSpPr>
          <p:nvPr/>
        </p:nvCxnSpPr>
        <p:spPr>
          <a:xfrm>
            <a:off x="4059904" y="4227044"/>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3"/>
            <a:endCxn id="8" idx="7"/>
          </p:cNvCxnSpPr>
          <p:nvPr/>
        </p:nvCxnSpPr>
        <p:spPr>
          <a:xfrm flipV="1">
            <a:off x="4059904" y="4227044"/>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2" name="线形标注 1(无边框) 21"/>
          <p:cNvSpPr/>
          <p:nvPr/>
        </p:nvSpPr>
        <p:spPr>
          <a:xfrm>
            <a:off x="5503693" y="4488908"/>
            <a:ext cx="1192695" cy="447294"/>
          </a:xfrm>
          <a:prstGeom prst="callout1">
            <a:avLst>
              <a:gd name="adj1" fmla="val 47637"/>
              <a:gd name="adj2" fmla="val 12309"/>
              <a:gd name="adj3" fmla="val 43616"/>
              <a:gd name="adj4" fmla="val -4281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右测温点</a:t>
            </a:r>
          </a:p>
        </p:txBody>
      </p:sp>
      <p:sp>
        <p:nvSpPr>
          <p:cNvPr id="23" name="线形标注 1(无边框) 22"/>
          <p:cNvSpPr/>
          <p:nvPr/>
        </p:nvSpPr>
        <p:spPr>
          <a:xfrm>
            <a:off x="3952003" y="3498180"/>
            <a:ext cx="1192695" cy="447294"/>
          </a:xfrm>
          <a:prstGeom prst="callout1">
            <a:avLst>
              <a:gd name="adj1" fmla="val 83190"/>
              <a:gd name="adj2" fmla="val 48976"/>
              <a:gd name="adj3" fmla="val 174717"/>
              <a:gd name="adj4" fmla="val 4968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上测温点</a:t>
            </a:r>
          </a:p>
        </p:txBody>
      </p:sp>
      <p:sp>
        <p:nvSpPr>
          <p:cNvPr id="24" name="线形标注 1(无边框) 23"/>
          <p:cNvSpPr/>
          <p:nvPr/>
        </p:nvSpPr>
        <p:spPr>
          <a:xfrm>
            <a:off x="3961941" y="5555163"/>
            <a:ext cx="1192695" cy="447294"/>
          </a:xfrm>
          <a:prstGeom prst="callout1">
            <a:avLst>
              <a:gd name="adj1" fmla="val 7640"/>
              <a:gd name="adj2" fmla="val 49809"/>
              <a:gd name="adj3" fmla="val -94152"/>
              <a:gd name="adj4" fmla="val 4802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下测温点</a:t>
            </a:r>
          </a:p>
        </p:txBody>
      </p:sp>
      <p:sp>
        <p:nvSpPr>
          <p:cNvPr id="25" name="文本框 24"/>
          <p:cNvSpPr txBox="1"/>
          <p:nvPr/>
        </p:nvSpPr>
        <p:spPr>
          <a:xfrm>
            <a:off x="149261" y="3788058"/>
            <a:ext cx="3262577" cy="23069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个测温热偶：上、中、下。</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中部热偶在右侧，因水平方向有热对流，温度较均匀，所以只测一边。温度控在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560~570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个热阻丝：上、下、左、右。</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左右两个热阻丝串联，根据右测温点进行反馈调节。</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9" name="直接连接符 28"/>
          <p:cNvCxnSpPr/>
          <p:nvPr/>
        </p:nvCxnSpPr>
        <p:spPr>
          <a:xfrm>
            <a:off x="4334107" y="44128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4334107" y="44427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4334107" y="44738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334107" y="45073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a:off x="4334941" y="45341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a:off x="4334107" y="45652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a:off x="4334107" y="45951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a:off x="4334107" y="46262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a:xfrm>
            <a:off x="4334107" y="46597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p:nvPr/>
        </p:nvCxnSpPr>
        <p:spPr>
          <a:xfrm>
            <a:off x="4334941" y="46865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p:nvPr/>
        </p:nvCxnSpPr>
        <p:spPr>
          <a:xfrm>
            <a:off x="4334107" y="47176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p:nvPr/>
        </p:nvCxnSpPr>
        <p:spPr>
          <a:xfrm>
            <a:off x="4334107" y="47475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p:nvPr/>
        </p:nvCxnSpPr>
        <p:spPr>
          <a:xfrm>
            <a:off x="4334107" y="47786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p:nvPr/>
        </p:nvCxnSpPr>
        <p:spPr>
          <a:xfrm>
            <a:off x="4334107" y="48121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p:nvPr/>
        </p:nvCxnSpPr>
        <p:spPr>
          <a:xfrm>
            <a:off x="4334941" y="48389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4334107" y="48700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4334107" y="48999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4334107" y="49310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a:off x="4334107" y="49645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4334941" y="4991353"/>
            <a:ext cx="437322" cy="0"/>
          </a:xfrm>
          <a:prstGeom prst="line">
            <a:avLst/>
          </a:prstGeom>
        </p:spPr>
        <p:style>
          <a:lnRef idx="2">
            <a:schemeClr val="dk1"/>
          </a:lnRef>
          <a:fillRef idx="0">
            <a:schemeClr val="dk1"/>
          </a:fillRef>
          <a:effectRef idx="1">
            <a:schemeClr val="dk1"/>
          </a:effectRef>
          <a:fontRef idx="minor">
            <a:schemeClr val="tx1"/>
          </a:fontRef>
        </p:style>
      </p:cxnSp>
      <p:sp>
        <p:nvSpPr>
          <p:cNvPr id="2" name="圆角矩形 1"/>
          <p:cNvSpPr/>
          <p:nvPr/>
        </p:nvSpPr>
        <p:spPr>
          <a:xfrm>
            <a:off x="1229069" y="1449538"/>
            <a:ext cx="8633861"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1373450" y="1565041"/>
            <a:ext cx="8345101" cy="998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560437"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0" name="直接连接符 49"/>
          <p:cNvCxnSpPr/>
          <p:nvPr/>
        </p:nvCxnSpPr>
        <p:spPr>
          <a:xfrm>
            <a:off x="272133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1" name="直接连接符 50"/>
          <p:cNvCxnSpPr/>
          <p:nvPr/>
        </p:nvCxnSpPr>
        <p:spPr>
          <a:xfrm>
            <a:off x="4137323"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2" name="直接连接符 51"/>
          <p:cNvCxnSpPr/>
          <p:nvPr/>
        </p:nvCxnSpPr>
        <p:spPr>
          <a:xfrm>
            <a:off x="700324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843083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1488951" y="1131904"/>
            <a:ext cx="82296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⑥</a:t>
            </a:r>
          </a:p>
        </p:txBody>
      </p:sp>
      <p:grpSp>
        <p:nvGrpSpPr>
          <p:cNvPr id="17" name="组合 16"/>
          <p:cNvGrpSpPr/>
          <p:nvPr/>
        </p:nvGrpSpPr>
        <p:grpSpPr>
          <a:xfrm>
            <a:off x="2729807" y="1737451"/>
            <a:ext cx="381926" cy="666063"/>
            <a:chOff x="5760955" y="3390900"/>
            <a:chExt cx="516020" cy="666063"/>
          </a:xfrm>
        </p:grpSpPr>
        <p:grpSp>
          <p:nvGrpSpPr>
            <p:cNvPr id="11" name="组合 10"/>
            <p:cNvGrpSpPr/>
            <p:nvPr/>
          </p:nvGrpSpPr>
          <p:grpSpPr>
            <a:xfrm>
              <a:off x="5796294" y="3432502"/>
              <a:ext cx="438156" cy="578476"/>
              <a:chOff x="5796294" y="3432502"/>
              <a:chExt cx="438156" cy="578476"/>
            </a:xfrm>
          </p:grpSpPr>
          <p:cxnSp>
            <p:nvCxnSpPr>
              <p:cNvPr id="54" name="直接连接符 53"/>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4" name="直接连接符 63"/>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5" name="直接连接符 64"/>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5" name="矩形 1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4" name="矩形 7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15" name="组合 314"/>
          <p:cNvGrpSpPr/>
          <p:nvPr/>
        </p:nvGrpSpPr>
        <p:grpSpPr>
          <a:xfrm>
            <a:off x="3292964" y="1740708"/>
            <a:ext cx="401054" cy="666063"/>
            <a:chOff x="5760955" y="3390900"/>
            <a:chExt cx="516020" cy="666063"/>
          </a:xfrm>
        </p:grpSpPr>
        <p:grpSp>
          <p:nvGrpSpPr>
            <p:cNvPr id="316" name="组合 315"/>
            <p:cNvGrpSpPr/>
            <p:nvPr/>
          </p:nvGrpSpPr>
          <p:grpSpPr>
            <a:xfrm>
              <a:off x="5796294" y="3432502"/>
              <a:ext cx="438156" cy="578476"/>
              <a:chOff x="5796294" y="3432502"/>
              <a:chExt cx="438156" cy="578476"/>
            </a:xfrm>
          </p:grpSpPr>
          <p:cxnSp>
            <p:nvCxnSpPr>
              <p:cNvPr id="319" name="直接连接符 31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0" name="直接连接符 31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1" name="直接连接符 32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2" name="直接连接符 32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3" name="直接连接符 32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4" name="直接连接符 32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5" name="直接连接符 32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6" name="直接连接符 32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7" name="直接连接符 32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8" name="直接连接符 32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9" name="直接连接符 32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0" name="直接连接符 32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1" name="直接连接符 33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2" name="直接连接符 33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3" name="直接连接符 33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4" name="直接连接符 33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5" name="直接连接符 33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6" name="直接连接符 33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7" name="直接连接符 33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8" name="直接连接符 33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17" name="矩形 31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8" name="矩形 31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39" name="组合 338"/>
          <p:cNvGrpSpPr/>
          <p:nvPr/>
        </p:nvGrpSpPr>
        <p:grpSpPr>
          <a:xfrm>
            <a:off x="3875249" y="1743965"/>
            <a:ext cx="401054" cy="666063"/>
            <a:chOff x="5760955" y="3390900"/>
            <a:chExt cx="516020" cy="666063"/>
          </a:xfrm>
        </p:grpSpPr>
        <p:grpSp>
          <p:nvGrpSpPr>
            <p:cNvPr id="340" name="组合 339"/>
            <p:cNvGrpSpPr/>
            <p:nvPr/>
          </p:nvGrpSpPr>
          <p:grpSpPr>
            <a:xfrm>
              <a:off x="5796294" y="3432502"/>
              <a:ext cx="438156" cy="578476"/>
              <a:chOff x="5796294" y="3432502"/>
              <a:chExt cx="438156" cy="578476"/>
            </a:xfrm>
          </p:grpSpPr>
          <p:cxnSp>
            <p:nvCxnSpPr>
              <p:cNvPr id="343" name="直接连接符 34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4" name="直接连接符 34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5" name="直接连接符 34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6" name="直接连接符 34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7" name="直接连接符 34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8" name="直接连接符 34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9" name="直接连接符 34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0" name="直接连接符 34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1" name="直接连接符 35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2" name="直接连接符 35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3" name="直接连接符 35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4" name="直接连接符 35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5" name="直接连接符 35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6" name="直接连接符 35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7" name="直接连接符 35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8" name="直接连接符 35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9" name="直接连接符 35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0" name="直接连接符 35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1" name="直接连接符 36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2" name="直接连接符 36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41" name="矩形 34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2" name="矩形 34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63" name="组合 362"/>
          <p:cNvGrpSpPr/>
          <p:nvPr/>
        </p:nvGrpSpPr>
        <p:grpSpPr>
          <a:xfrm>
            <a:off x="4457534" y="1747222"/>
            <a:ext cx="401054" cy="666063"/>
            <a:chOff x="5760955" y="3390900"/>
            <a:chExt cx="516020" cy="666063"/>
          </a:xfrm>
        </p:grpSpPr>
        <p:grpSp>
          <p:nvGrpSpPr>
            <p:cNvPr id="364" name="组合 363"/>
            <p:cNvGrpSpPr/>
            <p:nvPr/>
          </p:nvGrpSpPr>
          <p:grpSpPr>
            <a:xfrm>
              <a:off x="5796294" y="3432502"/>
              <a:ext cx="438156" cy="578476"/>
              <a:chOff x="5796294" y="3432502"/>
              <a:chExt cx="438156" cy="578476"/>
            </a:xfrm>
          </p:grpSpPr>
          <p:cxnSp>
            <p:nvCxnSpPr>
              <p:cNvPr id="367" name="直接连接符 36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8" name="直接连接符 36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9" name="直接连接符 36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0" name="直接连接符 36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1" name="直接连接符 37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2" name="直接连接符 37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3" name="直接连接符 37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4" name="直接连接符 37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5" name="直接连接符 37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6" name="直接连接符 37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7" name="直接连接符 37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8" name="直接连接符 37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9" name="直接连接符 37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0" name="直接连接符 37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1" name="直接连接符 38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2" name="直接连接符 38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3" name="直接连接符 38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4" name="直接连接符 38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5" name="直接连接符 38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6" name="直接连接符 38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65" name="矩形 36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6" name="矩形 36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87" name="组合 386"/>
          <p:cNvGrpSpPr/>
          <p:nvPr/>
        </p:nvGrpSpPr>
        <p:grpSpPr>
          <a:xfrm>
            <a:off x="5039819" y="1750479"/>
            <a:ext cx="401054" cy="666063"/>
            <a:chOff x="5760955" y="3390900"/>
            <a:chExt cx="516020" cy="666063"/>
          </a:xfrm>
        </p:grpSpPr>
        <p:grpSp>
          <p:nvGrpSpPr>
            <p:cNvPr id="388" name="组合 387"/>
            <p:cNvGrpSpPr/>
            <p:nvPr/>
          </p:nvGrpSpPr>
          <p:grpSpPr>
            <a:xfrm>
              <a:off x="5796294" y="3432502"/>
              <a:ext cx="438156" cy="578476"/>
              <a:chOff x="5796294" y="3432502"/>
              <a:chExt cx="438156" cy="578476"/>
            </a:xfrm>
          </p:grpSpPr>
          <p:cxnSp>
            <p:nvCxnSpPr>
              <p:cNvPr id="391" name="直接连接符 39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2" name="直接连接符 39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3" name="直接连接符 39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4" name="直接连接符 39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5" name="直接连接符 39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6" name="直接连接符 39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7" name="直接连接符 39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8" name="直接连接符 39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9" name="直接连接符 39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0" name="直接连接符 39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1" name="直接连接符 40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2" name="直接连接符 40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3" name="直接连接符 40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4" name="直接连接符 40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5" name="直接连接符 40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6" name="直接连接符 40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7" name="直接连接符 40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8" name="直接连接符 40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9" name="直接连接符 40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0" name="直接连接符 40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89" name="矩形 38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0" name="矩形 38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11" name="组合 410"/>
          <p:cNvGrpSpPr/>
          <p:nvPr/>
        </p:nvGrpSpPr>
        <p:grpSpPr>
          <a:xfrm>
            <a:off x="5622104" y="1753736"/>
            <a:ext cx="401054" cy="666063"/>
            <a:chOff x="5760955" y="3390900"/>
            <a:chExt cx="516020" cy="666063"/>
          </a:xfrm>
        </p:grpSpPr>
        <p:grpSp>
          <p:nvGrpSpPr>
            <p:cNvPr id="412" name="组合 411"/>
            <p:cNvGrpSpPr/>
            <p:nvPr/>
          </p:nvGrpSpPr>
          <p:grpSpPr>
            <a:xfrm>
              <a:off x="5796294" y="3432502"/>
              <a:ext cx="438156" cy="578476"/>
              <a:chOff x="5796294" y="3432502"/>
              <a:chExt cx="438156" cy="578476"/>
            </a:xfrm>
          </p:grpSpPr>
          <p:cxnSp>
            <p:nvCxnSpPr>
              <p:cNvPr id="415" name="直接连接符 41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6" name="直接连接符 41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7" name="直接连接符 41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8" name="直接连接符 41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9" name="直接连接符 41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0" name="直接连接符 41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1" name="直接连接符 42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2" name="直接连接符 42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3" name="直接连接符 42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4" name="直接连接符 42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5" name="直接连接符 42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6" name="直接连接符 42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7" name="直接连接符 42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8" name="直接连接符 42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9" name="直接连接符 42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0" name="直接连接符 42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1" name="直接连接符 43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2" name="直接连接符 43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3" name="直接连接符 43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4" name="直接连接符 43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13" name="矩形 41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4" name="矩形 41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5" name="组合 434"/>
          <p:cNvGrpSpPr/>
          <p:nvPr/>
        </p:nvGrpSpPr>
        <p:grpSpPr>
          <a:xfrm>
            <a:off x="6204389" y="1756993"/>
            <a:ext cx="401054" cy="666063"/>
            <a:chOff x="5760955" y="3390900"/>
            <a:chExt cx="516020" cy="666063"/>
          </a:xfrm>
        </p:grpSpPr>
        <p:grpSp>
          <p:nvGrpSpPr>
            <p:cNvPr id="436" name="组合 435"/>
            <p:cNvGrpSpPr/>
            <p:nvPr/>
          </p:nvGrpSpPr>
          <p:grpSpPr>
            <a:xfrm>
              <a:off x="5796294" y="3432502"/>
              <a:ext cx="438156" cy="578476"/>
              <a:chOff x="5796294" y="3432502"/>
              <a:chExt cx="438156" cy="578476"/>
            </a:xfrm>
          </p:grpSpPr>
          <p:cxnSp>
            <p:nvCxnSpPr>
              <p:cNvPr id="439" name="直接连接符 43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0" name="直接连接符 43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1" name="直接连接符 44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2" name="直接连接符 44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3" name="直接连接符 44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4" name="直接连接符 44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5" name="直接连接符 44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6" name="直接连接符 44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7" name="直接连接符 44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8" name="直接连接符 44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9" name="直接连接符 44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0" name="直接连接符 44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1" name="直接连接符 45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2" name="直接连接符 45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3" name="直接连接符 45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4" name="直接连接符 45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5" name="直接连接符 45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6" name="直接连接符 45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7" name="直接连接符 45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8" name="直接连接符 45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37" name="矩形 43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8" name="矩形 43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59" name="组合 458"/>
          <p:cNvGrpSpPr/>
          <p:nvPr/>
        </p:nvGrpSpPr>
        <p:grpSpPr>
          <a:xfrm>
            <a:off x="6786674" y="1763507"/>
            <a:ext cx="401054" cy="666063"/>
            <a:chOff x="5760955" y="3390900"/>
            <a:chExt cx="516020" cy="666063"/>
          </a:xfrm>
        </p:grpSpPr>
        <p:grpSp>
          <p:nvGrpSpPr>
            <p:cNvPr id="460" name="组合 459"/>
            <p:cNvGrpSpPr/>
            <p:nvPr/>
          </p:nvGrpSpPr>
          <p:grpSpPr>
            <a:xfrm>
              <a:off x="5796294" y="3432502"/>
              <a:ext cx="438156" cy="578476"/>
              <a:chOff x="5796294" y="3432502"/>
              <a:chExt cx="438156" cy="578476"/>
            </a:xfrm>
          </p:grpSpPr>
          <p:cxnSp>
            <p:nvCxnSpPr>
              <p:cNvPr id="463" name="直接连接符 46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4" name="直接连接符 46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5" name="直接连接符 46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6" name="直接连接符 46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7" name="直接连接符 46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8" name="直接连接符 46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9" name="直接连接符 46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0" name="直接连接符 46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1" name="直接连接符 47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2" name="直接连接符 47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3" name="直接连接符 47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4" name="直接连接符 47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5" name="直接连接符 47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6" name="直接连接符 47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7" name="直接连接符 47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8" name="直接连接符 47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9" name="直接连接符 47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0" name="直接连接符 47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1" name="直接连接符 48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2" name="直接连接符 48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61" name="矩形 46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2" name="矩形 46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83" name="组合 482"/>
          <p:cNvGrpSpPr/>
          <p:nvPr/>
        </p:nvGrpSpPr>
        <p:grpSpPr>
          <a:xfrm>
            <a:off x="7368959" y="1766764"/>
            <a:ext cx="401054" cy="666063"/>
            <a:chOff x="5760955" y="3390900"/>
            <a:chExt cx="516020" cy="666063"/>
          </a:xfrm>
        </p:grpSpPr>
        <p:grpSp>
          <p:nvGrpSpPr>
            <p:cNvPr id="484" name="组合 483"/>
            <p:cNvGrpSpPr/>
            <p:nvPr/>
          </p:nvGrpSpPr>
          <p:grpSpPr>
            <a:xfrm>
              <a:off x="5796294" y="3432502"/>
              <a:ext cx="438156" cy="578476"/>
              <a:chOff x="5796294" y="3432502"/>
              <a:chExt cx="438156" cy="578476"/>
            </a:xfrm>
          </p:grpSpPr>
          <p:cxnSp>
            <p:nvCxnSpPr>
              <p:cNvPr id="487" name="直接连接符 48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8" name="直接连接符 48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9" name="直接连接符 48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0" name="直接连接符 48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1" name="直接连接符 49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2" name="直接连接符 49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3" name="直接连接符 49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4" name="直接连接符 49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5" name="直接连接符 49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6" name="直接连接符 49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7" name="直接连接符 49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8" name="直接连接符 49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9" name="直接连接符 49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0" name="直接连接符 49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1" name="直接连接符 50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2" name="直接连接符 50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3" name="直接连接符 50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4" name="直接连接符 50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5" name="直接连接符 50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6" name="直接连接符 50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85" name="矩形 48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6" name="矩形 48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07" name="组合 506"/>
          <p:cNvGrpSpPr/>
          <p:nvPr/>
        </p:nvGrpSpPr>
        <p:grpSpPr>
          <a:xfrm>
            <a:off x="7951248" y="1760250"/>
            <a:ext cx="401054" cy="666063"/>
            <a:chOff x="5760955" y="3390900"/>
            <a:chExt cx="516020" cy="666063"/>
          </a:xfrm>
        </p:grpSpPr>
        <p:grpSp>
          <p:nvGrpSpPr>
            <p:cNvPr id="508" name="组合 507"/>
            <p:cNvGrpSpPr/>
            <p:nvPr/>
          </p:nvGrpSpPr>
          <p:grpSpPr>
            <a:xfrm>
              <a:off x="5796294" y="3432502"/>
              <a:ext cx="438156" cy="578476"/>
              <a:chOff x="5796294" y="3432502"/>
              <a:chExt cx="438156" cy="578476"/>
            </a:xfrm>
          </p:grpSpPr>
          <p:cxnSp>
            <p:nvCxnSpPr>
              <p:cNvPr id="511" name="直接连接符 51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2" name="直接连接符 51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3" name="直接连接符 51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4" name="直接连接符 51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5" name="直接连接符 51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6" name="直接连接符 51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7" name="直接连接符 51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8" name="直接连接符 51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9" name="直接连接符 51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0" name="直接连接符 51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1" name="直接连接符 52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2" name="直接连接符 52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3" name="直接连接符 52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4" name="直接连接符 52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5" name="直接连接符 52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6" name="直接连接符 52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7" name="直接连接符 52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8" name="直接连接符 52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9" name="直接连接符 52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30" name="直接连接符 52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509" name="矩形 50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0" name="矩形 50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 name="矩形 4"/>
          <p:cNvSpPr/>
          <p:nvPr/>
        </p:nvSpPr>
        <p:spPr>
          <a:xfrm>
            <a:off x="9574171" y="1382163"/>
            <a:ext cx="150930" cy="13860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9453330" y="883080"/>
            <a:ext cx="398113" cy="58356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炉门</a:t>
            </a:r>
          </a:p>
        </p:txBody>
      </p:sp>
      <p:cxnSp>
        <p:nvCxnSpPr>
          <p:cNvPr id="28" name="肘形连接符 27"/>
          <p:cNvCxnSpPr/>
          <p:nvPr/>
        </p:nvCxnSpPr>
        <p:spPr>
          <a:xfrm rot="10800000">
            <a:off x="9852219" y="2063717"/>
            <a:ext cx="883322" cy="819574"/>
          </a:xfrm>
          <a:prstGeom prst="bentConnector3">
            <a:avLst>
              <a:gd name="adj1" fmla="val 18595"/>
            </a:avLst>
          </a:prstGeom>
          <a:ln>
            <a:tailEnd type="triangle"/>
          </a:ln>
        </p:spPr>
        <p:style>
          <a:lnRef idx="3">
            <a:schemeClr val="accent2"/>
          </a:lnRef>
          <a:fillRef idx="0">
            <a:schemeClr val="accent2"/>
          </a:fillRef>
          <a:effectRef idx="2">
            <a:schemeClr val="accent2"/>
          </a:effectRef>
          <a:fontRef idx="minor">
            <a:schemeClr val="tx1"/>
          </a:fontRef>
        </p:style>
      </p:cxnSp>
      <p:sp>
        <p:nvSpPr>
          <p:cNvPr id="538" name="文本框 537"/>
          <p:cNvSpPr txBox="1"/>
          <p:nvPr/>
        </p:nvSpPr>
        <p:spPr>
          <a:xfrm>
            <a:off x="10744141" y="2496275"/>
            <a:ext cx="895054" cy="922020"/>
          </a:xfrm>
          <a:prstGeom prst="rect">
            <a:avLst/>
          </a:prstGeom>
          <a:noFill/>
        </p:spPr>
        <p:txBody>
          <a:bodyPr wrap="square" rtlCol="0">
            <a:spAutoFit/>
          </a:body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硅烷</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环形喷管</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46" name="直接连接符 545"/>
          <p:cNvCxnSpPr/>
          <p:nvPr/>
        </p:nvCxnSpPr>
        <p:spPr>
          <a:xfrm>
            <a:off x="962480" y="2491144"/>
            <a:ext cx="8274318" cy="0"/>
          </a:xfrm>
          <a:prstGeom prst="line">
            <a:avLst/>
          </a:prstGeom>
        </p:spPr>
        <p:style>
          <a:lnRef idx="3">
            <a:schemeClr val="accent2"/>
          </a:lnRef>
          <a:fillRef idx="0">
            <a:schemeClr val="accent2"/>
          </a:fillRef>
          <a:effectRef idx="2">
            <a:schemeClr val="accent2"/>
          </a:effectRef>
          <a:fontRef idx="minor">
            <a:schemeClr val="tx1"/>
          </a:fontRef>
        </p:style>
      </p:cxnSp>
      <p:sp>
        <p:nvSpPr>
          <p:cNvPr id="309" name="文本框 308"/>
          <p:cNvSpPr txBox="1"/>
          <p:nvPr/>
        </p:nvSpPr>
        <p:spPr>
          <a:xfrm>
            <a:off x="334851" y="2259052"/>
            <a:ext cx="895054" cy="923330"/>
          </a:xfrm>
          <a:prstGeom prst="rect">
            <a:avLst/>
          </a:prstGeom>
          <a:noFill/>
        </p:spPr>
        <p:txBody>
          <a:bodyPr wrap="square" rtlCol="0">
            <a:spAutoFit/>
          </a:body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硅烷</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径向喷口</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10" name="文本框 309"/>
          <p:cNvSpPr txBox="1"/>
          <p:nvPr/>
        </p:nvSpPr>
        <p:spPr>
          <a:xfrm>
            <a:off x="6894534" y="3810283"/>
            <a:ext cx="249427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膜厚检测方式：</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双轨下料：抽检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三轨下料：抽检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数据情况：</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数据上</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MES</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：部分</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WaferID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追溯：</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p>
        </p:txBody>
      </p:sp>
      <p:graphicFrame>
        <p:nvGraphicFramePr>
          <p:cNvPr id="290" name="表格 289"/>
          <p:cNvGraphicFramePr>
            <a:graphicFrameLocks noGrp="1"/>
          </p:cNvGraphicFramePr>
          <p:nvPr/>
        </p:nvGraphicFramePr>
        <p:xfrm>
          <a:off x="9718843" y="3768516"/>
          <a:ext cx="1846981" cy="2668425"/>
        </p:xfrm>
        <a:graphic>
          <a:graphicData uri="http://schemas.openxmlformats.org/drawingml/2006/table">
            <a:tbl>
              <a:tblPr firstRow="1" bandRow="1">
                <a:tableStyleId>{5C22544A-7EE6-4342-B048-85BDC9FD1C3A}</a:tableStyleId>
              </a:tblPr>
              <a:tblGrid>
                <a:gridCol w="807453">
                  <a:extLst>
                    <a:ext uri="{9D8B030D-6E8A-4147-A177-3AD203B41FA5}">
                      <a16:colId xmlns:a16="http://schemas.microsoft.com/office/drawing/2014/main" val="20000"/>
                    </a:ext>
                  </a:extLst>
                </a:gridCol>
                <a:gridCol w="1039528">
                  <a:extLst>
                    <a:ext uri="{9D8B030D-6E8A-4147-A177-3AD203B41FA5}">
                      <a16:colId xmlns:a16="http://schemas.microsoft.com/office/drawing/2014/main" val="20001"/>
                    </a:ext>
                  </a:extLst>
                </a:gridCol>
              </a:tblGrid>
              <a:tr h="533685">
                <a:tc>
                  <a:txBody>
                    <a:bodyPr/>
                    <a:lstStyle/>
                    <a:p>
                      <a:endParaRPr lang="zh-CN" altLang="en-US" sz="2000" dirty="0">
                        <a:latin typeface="微软雅黑" panose="020B0503020204020204" pitchFamily="34" charset="-122"/>
                        <a:ea typeface="微软雅黑" panose="020B0503020204020204" pitchFamily="34" charset="-122"/>
                      </a:endParaRPr>
                    </a:p>
                  </a:txBody>
                  <a:tcPr anchor="ctr" anchorCtr="1">
                    <a:solidFill>
                      <a:schemeClr val="bg1">
                        <a:lumMod val="85000"/>
                      </a:schemeClr>
                    </a:solidFill>
                  </a:tcPr>
                </a:tc>
                <a:tc>
                  <a:txBody>
                    <a:bodyPr/>
                    <a:lstStyle/>
                    <a:p>
                      <a:r>
                        <a:rPr lang="zh-CN" altLang="en-US" sz="2000" dirty="0">
                          <a:solidFill>
                            <a:schemeClr val="tx1"/>
                          </a:solidFill>
                          <a:latin typeface="微软雅黑" panose="020B0503020204020204" pitchFamily="34" charset="-122"/>
                          <a:ea typeface="微软雅黑" panose="020B0503020204020204" pitchFamily="34" charset="-122"/>
                        </a:rPr>
                        <a:t>膜厚</a:t>
                      </a:r>
                    </a:p>
                  </a:txBody>
                  <a:tcPr anchor="ctr" anchorCtr="1">
                    <a:solidFill>
                      <a:schemeClr val="bg1">
                        <a:lumMod val="85000"/>
                      </a:schemeClr>
                    </a:solidFill>
                  </a:tcPr>
                </a:tc>
                <a:extLst>
                  <a:ext uri="{0D108BD9-81ED-4DB2-BD59-A6C34878D82A}">
                    <a16:rowId xmlns:a16="http://schemas.microsoft.com/office/drawing/2014/main" val="10000"/>
                  </a:ext>
                </a:extLst>
              </a:tr>
              <a:tr h="533685">
                <a:tc>
                  <a:txBody>
                    <a:bodyPr/>
                    <a:lstStyle/>
                    <a:p>
                      <a:r>
                        <a:rPr lang="zh-CN" altLang="en-US" sz="2000" b="1" u="sng" dirty="0">
                          <a:solidFill>
                            <a:srgbClr val="C00000"/>
                          </a:solidFill>
                          <a:latin typeface="微软雅黑" panose="020B0503020204020204" pitchFamily="34" charset="-122"/>
                          <a:ea typeface="微软雅黑" panose="020B0503020204020204" pitchFamily="34" charset="-122"/>
                        </a:rPr>
                        <a:t>温度</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1"/>
                  </a:ext>
                </a:extLst>
              </a:tr>
              <a:tr h="533685">
                <a:tc>
                  <a:txBody>
                    <a:bodyPr/>
                    <a:lstStyle/>
                    <a:p>
                      <a:r>
                        <a:rPr lang="zh-CN" altLang="en-US" sz="2000" dirty="0">
                          <a:latin typeface="微软雅黑" panose="020B0503020204020204" pitchFamily="34" charset="-122"/>
                          <a:ea typeface="微软雅黑" panose="020B0503020204020204" pitchFamily="34" charset="-122"/>
                        </a:rPr>
                        <a:t>流量</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2"/>
                  </a:ext>
                </a:extLst>
              </a:tr>
              <a:tr h="533685">
                <a:tc>
                  <a:txBody>
                    <a:bodyPr/>
                    <a:lstStyle/>
                    <a:p>
                      <a:r>
                        <a:rPr lang="zh-CN" altLang="en-US" sz="2000" dirty="0">
                          <a:latin typeface="微软雅黑" panose="020B0503020204020204" pitchFamily="34" charset="-122"/>
                          <a:ea typeface="微软雅黑" panose="020B0503020204020204" pitchFamily="34" charset="-122"/>
                        </a:rPr>
                        <a:t>压力</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3"/>
                  </a:ext>
                </a:extLst>
              </a:tr>
              <a:tr h="533685">
                <a:tc>
                  <a:txBody>
                    <a:bodyPr/>
                    <a:lstStyle/>
                    <a:p>
                      <a:pPr algn="l">
                        <a:buClrTx/>
                        <a:buSzTx/>
                        <a:buFontTx/>
                      </a:pPr>
                      <a:r>
                        <a:rPr lang="zh-CN" altLang="en-US" sz="2000" b="1" u="sng" dirty="0">
                          <a:solidFill>
                            <a:srgbClr val="C00000"/>
                          </a:solidFill>
                          <a:latin typeface="微软雅黑" panose="020B0503020204020204" pitchFamily="34" charset="-122"/>
                          <a:ea typeface="微软雅黑" panose="020B0503020204020204" pitchFamily="34" charset="-122"/>
                        </a:rPr>
                        <a:t>时间</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4"/>
                  </a:ext>
                </a:extLst>
              </a:tr>
            </a:tbl>
          </a:graphicData>
        </a:graphic>
      </p:graphicFrame>
      <p:sp>
        <p:nvSpPr>
          <p:cNvPr id="4" name="文本框 3"/>
          <p:cNvSpPr txBox="1"/>
          <p:nvPr/>
        </p:nvSpPr>
        <p:spPr>
          <a:xfrm>
            <a:off x="286385" y="287655"/>
            <a:ext cx="7202170" cy="595630"/>
          </a:xfrm>
          <a:prstGeom prst="rect">
            <a:avLst/>
          </a:prstGeom>
          <a:noFill/>
        </p:spPr>
        <p:txBody>
          <a:bodyPr wrap="square" rtlCol="0">
            <a:no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2.1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工艺设备情况</a:t>
            </a:r>
            <a:endParaRPr lang="zh-CN" altLang="en-US" sz="2000" dirty="0">
              <a:solidFill>
                <a:schemeClr val="tx1"/>
              </a:solidFill>
            </a:endParaRPr>
          </a:p>
          <a:p>
            <a:endPar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endParaRPr>
          </a:p>
        </p:txBody>
      </p:sp>
      <p:sp>
        <p:nvSpPr>
          <p:cNvPr id="12" name="文本框 11"/>
          <p:cNvSpPr txBox="1"/>
          <p:nvPr/>
        </p:nvSpPr>
        <p:spPr>
          <a:xfrm>
            <a:off x="4137025" y="287655"/>
            <a:ext cx="7821295" cy="680720"/>
          </a:xfrm>
          <a:prstGeom prst="rect">
            <a:avLst/>
          </a:prstGeom>
          <a:noFill/>
        </p:spPr>
        <p:txBody>
          <a:bodyPr wrap="square" rtlCol="0" anchor="t">
            <a:no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温区与舟对应关系：一温区对应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炉口，二温区对应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，三温区对应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BT3/4/5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，四温区对应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BT6/7/8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，五温区对应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BT9/10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，六温区对应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炉尾</a:t>
            </a:r>
          </a:p>
        </p:txBody>
      </p:sp>
    </p:spTree>
  </p:cSld>
  <p:clrMapOvr>
    <a:masterClrMapping/>
  </p:clrMapOvr>
  <p:transition spd="slow" advClick="0" advTm="1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37933" y="1770229"/>
            <a:ext cx="8633861"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314" y="1885732"/>
            <a:ext cx="8345101" cy="998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连接符 8"/>
          <p:cNvCxnSpPr/>
          <p:nvPr/>
        </p:nvCxnSpPr>
        <p:spPr>
          <a:xfrm>
            <a:off x="4569301"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173020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3146187"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601211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743970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497815" y="1452595"/>
            <a:ext cx="8229600" cy="36830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⑥</a:t>
            </a:r>
          </a:p>
        </p:txBody>
      </p:sp>
      <p:grpSp>
        <p:nvGrpSpPr>
          <p:cNvPr id="15" name="组合 14"/>
          <p:cNvGrpSpPr/>
          <p:nvPr/>
        </p:nvGrpSpPr>
        <p:grpSpPr>
          <a:xfrm>
            <a:off x="1738671" y="2058142"/>
            <a:ext cx="381926" cy="666063"/>
            <a:chOff x="5760955" y="3390900"/>
            <a:chExt cx="516020" cy="666063"/>
          </a:xfrm>
        </p:grpSpPr>
        <p:grpSp>
          <p:nvGrpSpPr>
            <p:cNvPr id="16" name="组合 15"/>
            <p:cNvGrpSpPr/>
            <p:nvPr/>
          </p:nvGrpSpPr>
          <p:grpSpPr>
            <a:xfrm>
              <a:off x="5796294" y="3432502"/>
              <a:ext cx="438156" cy="578476"/>
              <a:chOff x="5796294" y="3432502"/>
              <a:chExt cx="438156" cy="578476"/>
            </a:xfrm>
          </p:grpSpPr>
          <p:cxnSp>
            <p:nvCxnSpPr>
              <p:cNvPr id="19" name="直接连接符 1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7" name="矩形 1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301828" y="2061399"/>
            <a:ext cx="401054" cy="666063"/>
            <a:chOff x="5760955" y="3390900"/>
            <a:chExt cx="516020" cy="666063"/>
          </a:xfrm>
        </p:grpSpPr>
        <p:grpSp>
          <p:nvGrpSpPr>
            <p:cNvPr id="40" name="组合 39"/>
            <p:cNvGrpSpPr/>
            <p:nvPr/>
          </p:nvGrpSpPr>
          <p:grpSpPr>
            <a:xfrm>
              <a:off x="5796294" y="3432502"/>
              <a:ext cx="438156" cy="578476"/>
              <a:chOff x="5796294" y="3432502"/>
              <a:chExt cx="438156" cy="578476"/>
            </a:xfrm>
          </p:grpSpPr>
          <p:cxnSp>
            <p:nvCxnSpPr>
              <p:cNvPr id="43" name="直接连接符 4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1" name="矩形 4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矩形 4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884113" y="2064656"/>
            <a:ext cx="401054" cy="666063"/>
            <a:chOff x="5760955" y="3390900"/>
            <a:chExt cx="516020" cy="666063"/>
          </a:xfrm>
        </p:grpSpPr>
        <p:grpSp>
          <p:nvGrpSpPr>
            <p:cNvPr id="64" name="组合 63"/>
            <p:cNvGrpSpPr/>
            <p:nvPr/>
          </p:nvGrpSpPr>
          <p:grpSpPr>
            <a:xfrm>
              <a:off x="5796294" y="3432502"/>
              <a:ext cx="438156" cy="578476"/>
              <a:chOff x="5796294" y="3432502"/>
              <a:chExt cx="438156" cy="578476"/>
            </a:xfrm>
          </p:grpSpPr>
          <p:cxnSp>
            <p:nvCxnSpPr>
              <p:cNvPr id="67" name="直接连接符 6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4" name="直接连接符 7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6" name="直接连接符 7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8" name="直接连接符 7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9" name="直接连接符 7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0" name="直接连接符 7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2" name="直接连接符 8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5" name="直接连接符 8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65" name="矩形 6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6" name="矩形 6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3466398" y="2067913"/>
            <a:ext cx="401054" cy="666063"/>
            <a:chOff x="5760955" y="3390900"/>
            <a:chExt cx="516020" cy="666063"/>
          </a:xfrm>
        </p:grpSpPr>
        <p:grpSp>
          <p:nvGrpSpPr>
            <p:cNvPr id="88" name="组合 87"/>
            <p:cNvGrpSpPr/>
            <p:nvPr/>
          </p:nvGrpSpPr>
          <p:grpSpPr>
            <a:xfrm>
              <a:off x="5796294" y="3432502"/>
              <a:ext cx="438156" cy="578476"/>
              <a:chOff x="5796294" y="3432502"/>
              <a:chExt cx="438156" cy="578476"/>
            </a:xfrm>
          </p:grpSpPr>
          <p:cxnSp>
            <p:nvCxnSpPr>
              <p:cNvPr id="91" name="直接连接符 9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3" name="直接连接符 9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4" name="直接连接符 9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5" name="直接连接符 9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6" name="直接连接符 9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7" name="直接连接符 9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8" name="直接连接符 9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9" name="直接连接符 9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0" name="直接连接符 9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1" name="直接连接符 10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2" name="直接连接符 10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7" name="直接连接符 10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8" name="直接连接符 10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9" name="直接连接符 10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0" name="直接连接符 10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89" name="矩形 8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0" name="矩形 8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4048683" y="2071170"/>
            <a:ext cx="401054" cy="666063"/>
            <a:chOff x="5760955" y="3390900"/>
            <a:chExt cx="516020" cy="666063"/>
          </a:xfrm>
        </p:grpSpPr>
        <p:grpSp>
          <p:nvGrpSpPr>
            <p:cNvPr id="112" name="组合 111"/>
            <p:cNvGrpSpPr/>
            <p:nvPr/>
          </p:nvGrpSpPr>
          <p:grpSpPr>
            <a:xfrm>
              <a:off x="5796294" y="3432502"/>
              <a:ext cx="438156" cy="578476"/>
              <a:chOff x="5796294" y="3432502"/>
              <a:chExt cx="438156" cy="578476"/>
            </a:xfrm>
          </p:grpSpPr>
          <p:cxnSp>
            <p:nvCxnSpPr>
              <p:cNvPr id="115" name="直接连接符 11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接连接符 11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7" name="直接连接符 11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8" name="直接连接符 11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9" name="直接连接符 11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0" name="直接连接符 11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1" name="直接连接符 12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2" name="直接连接符 12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3" name="直接连接符 12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4" name="直接连接符 12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5" name="直接连接符 12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6" name="直接连接符 12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7" name="直接连接符 12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8" name="直接连接符 12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9" name="直接连接符 12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0" name="直接连接符 12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1" name="直接连接符 13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2" name="直接连接符 13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3" name="直接连接符 13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13" name="矩形 11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4" name="矩形 11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5" name="组合 134"/>
          <p:cNvGrpSpPr/>
          <p:nvPr/>
        </p:nvGrpSpPr>
        <p:grpSpPr>
          <a:xfrm>
            <a:off x="4630968" y="2074427"/>
            <a:ext cx="401054" cy="666063"/>
            <a:chOff x="5760955" y="3390900"/>
            <a:chExt cx="516020" cy="666063"/>
          </a:xfrm>
        </p:grpSpPr>
        <p:grpSp>
          <p:nvGrpSpPr>
            <p:cNvPr id="136" name="组合 135"/>
            <p:cNvGrpSpPr/>
            <p:nvPr/>
          </p:nvGrpSpPr>
          <p:grpSpPr>
            <a:xfrm>
              <a:off x="5796294" y="3432502"/>
              <a:ext cx="438156" cy="578476"/>
              <a:chOff x="5796294" y="3432502"/>
              <a:chExt cx="438156" cy="578476"/>
            </a:xfrm>
          </p:grpSpPr>
          <p:cxnSp>
            <p:nvCxnSpPr>
              <p:cNvPr id="139" name="直接连接符 13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0" name="直接连接符 13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1" name="直接连接符 14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2" name="直接连接符 14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3" name="直接连接符 14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4" name="直接连接符 14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5" name="直接连接符 14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6" name="直接连接符 14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7" name="直接连接符 14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8" name="直接连接符 14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9" name="直接连接符 14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0" name="直接连接符 14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1" name="直接连接符 15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2" name="直接连接符 15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3" name="直接连接符 15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4" name="直接连接符 15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5" name="直接连接符 15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6" name="直接连接符 15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7" name="直接连接符 15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8" name="直接连接符 15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37" name="矩形 13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8" name="矩形 13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59" name="组合 158"/>
          <p:cNvGrpSpPr/>
          <p:nvPr/>
        </p:nvGrpSpPr>
        <p:grpSpPr>
          <a:xfrm>
            <a:off x="5213253" y="2077684"/>
            <a:ext cx="401054" cy="666063"/>
            <a:chOff x="5760955" y="3390900"/>
            <a:chExt cx="516020" cy="666063"/>
          </a:xfrm>
        </p:grpSpPr>
        <p:grpSp>
          <p:nvGrpSpPr>
            <p:cNvPr id="160" name="组合 159"/>
            <p:cNvGrpSpPr/>
            <p:nvPr/>
          </p:nvGrpSpPr>
          <p:grpSpPr>
            <a:xfrm>
              <a:off x="5796294" y="3432502"/>
              <a:ext cx="438156" cy="578476"/>
              <a:chOff x="5796294" y="3432502"/>
              <a:chExt cx="438156" cy="578476"/>
            </a:xfrm>
          </p:grpSpPr>
          <p:cxnSp>
            <p:nvCxnSpPr>
              <p:cNvPr id="163" name="直接连接符 16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4" name="直接连接符 16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5" name="直接连接符 16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6" name="直接连接符 16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7" name="直接连接符 16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8" name="直接连接符 16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9" name="直接连接符 16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0" name="直接连接符 16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1" name="直接连接符 17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2" name="直接连接符 17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3" name="直接连接符 17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4" name="直接连接符 17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5" name="直接连接符 17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6" name="直接连接符 17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7" name="直接连接符 17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8" name="直接连接符 17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9" name="直接连接符 17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0" name="直接连接符 17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1" name="直接连接符 18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2" name="直接连接符 18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61" name="矩形 16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2" name="矩形 16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83" name="组合 182"/>
          <p:cNvGrpSpPr/>
          <p:nvPr/>
        </p:nvGrpSpPr>
        <p:grpSpPr>
          <a:xfrm>
            <a:off x="5795538" y="2084198"/>
            <a:ext cx="401054" cy="666063"/>
            <a:chOff x="5760955" y="3390900"/>
            <a:chExt cx="516020" cy="666063"/>
          </a:xfrm>
        </p:grpSpPr>
        <p:grpSp>
          <p:nvGrpSpPr>
            <p:cNvPr id="184" name="组合 183"/>
            <p:cNvGrpSpPr/>
            <p:nvPr/>
          </p:nvGrpSpPr>
          <p:grpSpPr>
            <a:xfrm>
              <a:off x="5796294" y="3432502"/>
              <a:ext cx="438156" cy="578476"/>
              <a:chOff x="5796294" y="3432502"/>
              <a:chExt cx="438156" cy="578476"/>
            </a:xfrm>
          </p:grpSpPr>
          <p:cxnSp>
            <p:nvCxnSpPr>
              <p:cNvPr id="187" name="直接连接符 18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8" name="直接连接符 18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9" name="直接连接符 18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0" name="直接连接符 18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1" name="直接连接符 19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2" name="直接连接符 19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3" name="直接连接符 19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4" name="直接连接符 19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5" name="直接连接符 19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6" name="直接连接符 19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8" name="直接连接符 19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9" name="直接连接符 19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0" name="直接连接符 19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1" name="直接连接符 20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2" name="直接连接符 20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3" name="直接连接符 20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4" name="直接连接符 20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5" name="直接连接符 20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6" name="直接连接符 20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85" name="矩形 18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6" name="矩形 18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07" name="组合 206"/>
          <p:cNvGrpSpPr/>
          <p:nvPr/>
        </p:nvGrpSpPr>
        <p:grpSpPr>
          <a:xfrm>
            <a:off x="6377823" y="2087455"/>
            <a:ext cx="401054" cy="666063"/>
            <a:chOff x="5760955" y="3390900"/>
            <a:chExt cx="516020" cy="666063"/>
          </a:xfrm>
        </p:grpSpPr>
        <p:grpSp>
          <p:nvGrpSpPr>
            <p:cNvPr id="208" name="组合 207"/>
            <p:cNvGrpSpPr/>
            <p:nvPr/>
          </p:nvGrpSpPr>
          <p:grpSpPr>
            <a:xfrm>
              <a:off x="5796294" y="3432502"/>
              <a:ext cx="438156" cy="578476"/>
              <a:chOff x="5796294" y="3432502"/>
              <a:chExt cx="438156" cy="578476"/>
            </a:xfrm>
          </p:grpSpPr>
          <p:cxnSp>
            <p:nvCxnSpPr>
              <p:cNvPr id="211" name="直接连接符 21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2" name="直接连接符 21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3" name="直接连接符 21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4" name="直接连接符 21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5" name="直接连接符 21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6" name="直接连接符 21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7" name="直接连接符 21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8" name="直接连接符 21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0" name="直接连接符 21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3" name="直接连接符 22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4" name="直接连接符 22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5" name="直接连接符 22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6" name="直接连接符 22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7" name="直接连接符 22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8" name="直接连接符 22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9" name="直接连接符 22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0" name="直接连接符 22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209" name="矩形 20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0" name="矩形 20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31" name="组合 230"/>
          <p:cNvGrpSpPr/>
          <p:nvPr/>
        </p:nvGrpSpPr>
        <p:grpSpPr>
          <a:xfrm>
            <a:off x="6960112" y="2080941"/>
            <a:ext cx="401054" cy="666063"/>
            <a:chOff x="5760955" y="3390900"/>
            <a:chExt cx="516020" cy="666063"/>
          </a:xfrm>
        </p:grpSpPr>
        <p:grpSp>
          <p:nvGrpSpPr>
            <p:cNvPr id="232" name="组合 231"/>
            <p:cNvGrpSpPr/>
            <p:nvPr/>
          </p:nvGrpSpPr>
          <p:grpSpPr>
            <a:xfrm>
              <a:off x="5796294" y="3432502"/>
              <a:ext cx="438156" cy="578476"/>
              <a:chOff x="5796294" y="3432502"/>
              <a:chExt cx="438156" cy="578476"/>
            </a:xfrm>
          </p:grpSpPr>
          <p:cxnSp>
            <p:nvCxnSpPr>
              <p:cNvPr id="235" name="直接连接符 23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6" name="直接连接符 23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7" name="直接连接符 23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8" name="直接连接符 23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9" name="直接连接符 23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0" name="直接连接符 23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1" name="直接连接符 24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2" name="直接连接符 24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3" name="直接连接符 24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4" name="直接连接符 24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5" name="直接连接符 24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6" name="直接连接符 24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7" name="直接连接符 24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8" name="直接连接符 24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9" name="直接连接符 24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0" name="直接连接符 24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1" name="直接连接符 25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2" name="直接连接符 25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3" name="直接连接符 25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4" name="直接连接符 25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233" name="矩形 23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4" name="矩形 23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55" name="矩形 254"/>
          <p:cNvSpPr/>
          <p:nvPr/>
        </p:nvSpPr>
        <p:spPr>
          <a:xfrm>
            <a:off x="8583035" y="1702854"/>
            <a:ext cx="150930" cy="13860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6" name="文本框 255"/>
          <p:cNvSpPr txBox="1"/>
          <p:nvPr/>
        </p:nvSpPr>
        <p:spPr>
          <a:xfrm>
            <a:off x="8469179" y="1084391"/>
            <a:ext cx="398113"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炉门</a:t>
            </a:r>
          </a:p>
        </p:txBody>
      </p:sp>
      <p:sp>
        <p:nvSpPr>
          <p:cNvPr id="260" name="流程图: 联系 259"/>
          <p:cNvSpPr/>
          <p:nvPr/>
        </p:nvSpPr>
        <p:spPr>
          <a:xfrm>
            <a:off x="8974149" y="1590036"/>
            <a:ext cx="1381538" cy="13373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1" name="流程图: 联系 260"/>
          <p:cNvSpPr/>
          <p:nvPr/>
        </p:nvSpPr>
        <p:spPr>
          <a:xfrm>
            <a:off x="9189027" y="1783725"/>
            <a:ext cx="951782" cy="9499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3" name="直接连接符 262"/>
          <p:cNvCxnSpPr>
            <a:stCxn id="260" idx="1"/>
            <a:endCxn id="260" idx="5"/>
          </p:cNvCxnSpPr>
          <p:nvPr/>
        </p:nvCxnSpPr>
        <p:spPr>
          <a:xfrm>
            <a:off x="9176471" y="1785881"/>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260" idx="3"/>
            <a:endCxn id="260" idx="7"/>
          </p:cNvCxnSpPr>
          <p:nvPr/>
        </p:nvCxnSpPr>
        <p:spPr>
          <a:xfrm flipV="1">
            <a:off x="9176471" y="1785881"/>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65" name="线形标注 1(无边框) 264"/>
          <p:cNvSpPr/>
          <p:nvPr/>
        </p:nvSpPr>
        <p:spPr>
          <a:xfrm>
            <a:off x="10620375" y="2047875"/>
            <a:ext cx="1478915" cy="447040"/>
          </a:xfrm>
          <a:prstGeom prst="callout1">
            <a:avLst>
              <a:gd name="adj1" fmla="val 45340"/>
              <a:gd name="adj2" fmla="val 3780"/>
              <a:gd name="adj3" fmla="val 48210"/>
              <a:gd name="adj4" fmla="val -3286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右测温点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Xm</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6" name="线形标注 1(无边框) 265"/>
          <p:cNvSpPr/>
          <p:nvPr/>
        </p:nvSpPr>
        <p:spPr>
          <a:xfrm>
            <a:off x="8893911" y="1005647"/>
            <a:ext cx="1551690" cy="447294"/>
          </a:xfrm>
          <a:prstGeom prst="callout1">
            <a:avLst>
              <a:gd name="adj1" fmla="val 83190"/>
              <a:gd name="adj2" fmla="val 48976"/>
              <a:gd name="adj3" fmla="val 174717"/>
              <a:gd name="adj4" fmla="val 490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Xu</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7" name="线形标注 1(无边框) 266"/>
          <p:cNvSpPr/>
          <p:nvPr/>
        </p:nvSpPr>
        <p:spPr>
          <a:xfrm>
            <a:off x="8914124" y="3155096"/>
            <a:ext cx="1541752" cy="447294"/>
          </a:xfrm>
          <a:prstGeom prst="callout1">
            <a:avLst>
              <a:gd name="adj1" fmla="val 7640"/>
              <a:gd name="adj2" fmla="val 49809"/>
              <a:gd name="adj3" fmla="val -94152"/>
              <a:gd name="adj4" fmla="val 5001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Xd</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8" name="直接连接符 267"/>
          <p:cNvCxnSpPr/>
          <p:nvPr/>
        </p:nvCxnSpPr>
        <p:spPr>
          <a:xfrm>
            <a:off x="9450674" y="19717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69" name="直接连接符 268"/>
          <p:cNvCxnSpPr/>
          <p:nvPr/>
        </p:nvCxnSpPr>
        <p:spPr>
          <a:xfrm>
            <a:off x="9450674" y="20015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0" name="直接连接符 269"/>
          <p:cNvCxnSpPr/>
          <p:nvPr/>
        </p:nvCxnSpPr>
        <p:spPr>
          <a:xfrm>
            <a:off x="9450674" y="20326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1" name="直接连接符 270"/>
          <p:cNvCxnSpPr/>
          <p:nvPr/>
        </p:nvCxnSpPr>
        <p:spPr>
          <a:xfrm>
            <a:off x="9450674" y="20661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2" name="直接连接符 271"/>
          <p:cNvCxnSpPr/>
          <p:nvPr/>
        </p:nvCxnSpPr>
        <p:spPr>
          <a:xfrm>
            <a:off x="9451508" y="20929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3" name="直接连接符 272"/>
          <p:cNvCxnSpPr/>
          <p:nvPr/>
        </p:nvCxnSpPr>
        <p:spPr>
          <a:xfrm>
            <a:off x="9450674" y="21241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4" name="直接连接符 273"/>
          <p:cNvCxnSpPr/>
          <p:nvPr/>
        </p:nvCxnSpPr>
        <p:spPr>
          <a:xfrm>
            <a:off x="9450674" y="21539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5" name="直接连接符 274"/>
          <p:cNvCxnSpPr/>
          <p:nvPr/>
        </p:nvCxnSpPr>
        <p:spPr>
          <a:xfrm>
            <a:off x="9450674" y="21850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6" name="直接连接符 275"/>
          <p:cNvCxnSpPr/>
          <p:nvPr/>
        </p:nvCxnSpPr>
        <p:spPr>
          <a:xfrm>
            <a:off x="9450674" y="22185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7" name="直接连接符 276"/>
          <p:cNvCxnSpPr/>
          <p:nvPr/>
        </p:nvCxnSpPr>
        <p:spPr>
          <a:xfrm>
            <a:off x="9451508" y="22453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8" name="直接连接符 277"/>
          <p:cNvCxnSpPr/>
          <p:nvPr/>
        </p:nvCxnSpPr>
        <p:spPr>
          <a:xfrm>
            <a:off x="9450674" y="22765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9" name="直接连接符 278"/>
          <p:cNvCxnSpPr/>
          <p:nvPr/>
        </p:nvCxnSpPr>
        <p:spPr>
          <a:xfrm>
            <a:off x="9450674" y="23063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0" name="直接连接符 279"/>
          <p:cNvCxnSpPr/>
          <p:nvPr/>
        </p:nvCxnSpPr>
        <p:spPr>
          <a:xfrm>
            <a:off x="9450674" y="23374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1" name="直接连接符 280"/>
          <p:cNvCxnSpPr/>
          <p:nvPr/>
        </p:nvCxnSpPr>
        <p:spPr>
          <a:xfrm>
            <a:off x="9450674" y="23709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2" name="直接连接符 281"/>
          <p:cNvCxnSpPr/>
          <p:nvPr/>
        </p:nvCxnSpPr>
        <p:spPr>
          <a:xfrm>
            <a:off x="9451508" y="23977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3" name="直接连接符 282"/>
          <p:cNvCxnSpPr/>
          <p:nvPr/>
        </p:nvCxnSpPr>
        <p:spPr>
          <a:xfrm>
            <a:off x="9450674" y="24289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4" name="直接连接符 283"/>
          <p:cNvCxnSpPr/>
          <p:nvPr/>
        </p:nvCxnSpPr>
        <p:spPr>
          <a:xfrm>
            <a:off x="9450674" y="24587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5" name="直接连接符 284"/>
          <p:cNvCxnSpPr/>
          <p:nvPr/>
        </p:nvCxnSpPr>
        <p:spPr>
          <a:xfrm>
            <a:off x="9450674" y="24898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6" name="直接连接符 285"/>
          <p:cNvCxnSpPr/>
          <p:nvPr/>
        </p:nvCxnSpPr>
        <p:spPr>
          <a:xfrm>
            <a:off x="9450674" y="25233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7" name="直接连接符 286"/>
          <p:cNvCxnSpPr/>
          <p:nvPr/>
        </p:nvCxnSpPr>
        <p:spPr>
          <a:xfrm>
            <a:off x="9451508" y="2550190"/>
            <a:ext cx="437322" cy="0"/>
          </a:xfrm>
          <a:prstGeom prst="line">
            <a:avLst/>
          </a:prstGeom>
        </p:spPr>
        <p:style>
          <a:lnRef idx="2">
            <a:schemeClr val="dk1"/>
          </a:lnRef>
          <a:fillRef idx="0">
            <a:schemeClr val="dk1"/>
          </a:fillRef>
          <a:effectRef idx="1">
            <a:schemeClr val="dk1"/>
          </a:effectRef>
          <a:fontRef idx="minor">
            <a:schemeClr val="tx1"/>
          </a:fontRef>
        </p:style>
      </p:cxnSp>
      <p:sp>
        <p:nvSpPr>
          <p:cNvPr id="288" name="文本框 287"/>
          <p:cNvSpPr txBox="1"/>
          <p:nvPr/>
        </p:nvSpPr>
        <p:spPr>
          <a:xfrm>
            <a:off x="9476686" y="1709069"/>
            <a:ext cx="48177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Yu</a:t>
            </a:r>
          </a:p>
        </p:txBody>
      </p:sp>
      <p:sp>
        <p:nvSpPr>
          <p:cNvPr id="289" name="文本框 288"/>
          <p:cNvSpPr txBox="1"/>
          <p:nvPr/>
        </p:nvSpPr>
        <p:spPr>
          <a:xfrm>
            <a:off x="9803818" y="2055442"/>
            <a:ext cx="481775"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Ym</a:t>
            </a:r>
          </a:p>
        </p:txBody>
      </p:sp>
      <p:sp>
        <p:nvSpPr>
          <p:cNvPr id="290" name="文本框 289"/>
          <p:cNvSpPr txBox="1"/>
          <p:nvPr/>
        </p:nvSpPr>
        <p:spPr>
          <a:xfrm>
            <a:off x="9493884" y="2454418"/>
            <a:ext cx="481775"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Yd</a:t>
            </a:r>
          </a:p>
        </p:txBody>
      </p:sp>
      <p:sp>
        <p:nvSpPr>
          <p:cNvPr id="291" name="文本框 290"/>
          <p:cNvSpPr txBox="1"/>
          <p:nvPr/>
        </p:nvSpPr>
        <p:spPr>
          <a:xfrm>
            <a:off x="1736639"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Y1</a:t>
            </a:r>
          </a:p>
        </p:txBody>
      </p:sp>
      <p:sp>
        <p:nvSpPr>
          <p:cNvPr id="292" name="文本框 291"/>
          <p:cNvSpPr txBox="1"/>
          <p:nvPr/>
        </p:nvSpPr>
        <p:spPr>
          <a:xfrm>
            <a:off x="2310398"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Y2</a:t>
            </a:r>
          </a:p>
        </p:txBody>
      </p:sp>
      <p:sp>
        <p:nvSpPr>
          <p:cNvPr id="293" name="文本框 292"/>
          <p:cNvSpPr txBox="1"/>
          <p:nvPr/>
        </p:nvSpPr>
        <p:spPr>
          <a:xfrm>
            <a:off x="3471610"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Y4</a:t>
            </a:r>
          </a:p>
        </p:txBody>
      </p:sp>
      <p:sp>
        <p:nvSpPr>
          <p:cNvPr id="294" name="文本框 293"/>
          <p:cNvSpPr txBox="1"/>
          <p:nvPr/>
        </p:nvSpPr>
        <p:spPr>
          <a:xfrm>
            <a:off x="5208647"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Y7</a:t>
            </a:r>
          </a:p>
        </p:txBody>
      </p:sp>
      <p:sp>
        <p:nvSpPr>
          <p:cNvPr id="295" name="文本框 294"/>
          <p:cNvSpPr txBox="1"/>
          <p:nvPr/>
        </p:nvSpPr>
        <p:spPr>
          <a:xfrm>
            <a:off x="6388902"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Y9</a:t>
            </a:r>
          </a:p>
        </p:txBody>
      </p:sp>
      <p:sp>
        <p:nvSpPr>
          <p:cNvPr id="296" name="文本框 295"/>
          <p:cNvSpPr txBox="1"/>
          <p:nvPr/>
        </p:nvSpPr>
        <p:spPr>
          <a:xfrm>
            <a:off x="6901017" y="2233546"/>
            <a:ext cx="704687"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Y10</a:t>
            </a:r>
          </a:p>
        </p:txBody>
      </p:sp>
      <p:sp>
        <p:nvSpPr>
          <p:cNvPr id="297" name="矩形 296"/>
          <p:cNvSpPr/>
          <p:nvPr/>
        </p:nvSpPr>
        <p:spPr>
          <a:xfrm>
            <a:off x="982146" y="4478994"/>
            <a:ext cx="2304073"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工艺过程</a:t>
            </a:r>
          </a:p>
        </p:txBody>
      </p:sp>
      <p:cxnSp>
        <p:nvCxnSpPr>
          <p:cNvPr id="299" name="直接箭头连接符 298"/>
          <p:cNvCxnSpPr/>
          <p:nvPr/>
        </p:nvCxnSpPr>
        <p:spPr>
          <a:xfrm>
            <a:off x="982146" y="3883631"/>
            <a:ext cx="0" cy="5953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1" name="文本框 300"/>
          <p:cNvSpPr txBox="1"/>
          <p:nvPr/>
        </p:nvSpPr>
        <p:spPr>
          <a:xfrm>
            <a:off x="677883" y="3551026"/>
            <a:ext cx="6988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开始</a:t>
            </a:r>
          </a:p>
        </p:txBody>
      </p:sp>
      <p:cxnSp>
        <p:nvCxnSpPr>
          <p:cNvPr id="305" name="直接箭头连接符 304"/>
          <p:cNvCxnSpPr/>
          <p:nvPr/>
        </p:nvCxnSpPr>
        <p:spPr>
          <a:xfrm>
            <a:off x="3322601" y="4478994"/>
            <a:ext cx="2911425"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06" name="文本框 305"/>
          <p:cNvSpPr txBox="1"/>
          <p:nvPr/>
        </p:nvSpPr>
        <p:spPr>
          <a:xfrm>
            <a:off x="4293340" y="4098491"/>
            <a:ext cx="96994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推舟</a:t>
            </a:r>
          </a:p>
        </p:txBody>
      </p:sp>
      <p:sp>
        <p:nvSpPr>
          <p:cNvPr id="307" name="矩形 306"/>
          <p:cNvSpPr/>
          <p:nvPr/>
        </p:nvSpPr>
        <p:spPr>
          <a:xfrm>
            <a:off x="6246652" y="4478994"/>
            <a:ext cx="2304073"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自动化</a:t>
            </a:r>
          </a:p>
        </p:txBody>
      </p:sp>
      <p:sp>
        <p:nvSpPr>
          <p:cNvPr id="308" name="矩形 307"/>
          <p:cNvSpPr/>
          <p:nvPr/>
        </p:nvSpPr>
        <p:spPr>
          <a:xfrm>
            <a:off x="9569744" y="4478994"/>
            <a:ext cx="1139481"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NXT</a:t>
            </a:r>
          </a:p>
          <a:p>
            <a:pPr algn="ct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检测</a:t>
            </a: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12" name="直接箭头连接符 311"/>
          <p:cNvCxnSpPr/>
          <p:nvPr/>
        </p:nvCxnSpPr>
        <p:spPr>
          <a:xfrm>
            <a:off x="8571273" y="4478097"/>
            <a:ext cx="974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3" name="直接箭头连接符 312"/>
          <p:cNvCxnSpPr/>
          <p:nvPr/>
        </p:nvCxnSpPr>
        <p:spPr>
          <a:xfrm flipH="1">
            <a:off x="8571272" y="5458332"/>
            <a:ext cx="974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 name="直接箭头连接符 313"/>
          <p:cNvCxnSpPr/>
          <p:nvPr/>
        </p:nvCxnSpPr>
        <p:spPr>
          <a:xfrm flipH="1">
            <a:off x="3334966" y="5476629"/>
            <a:ext cx="2911425"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15" name="文本框 314"/>
          <p:cNvSpPr txBox="1"/>
          <p:nvPr/>
        </p:nvSpPr>
        <p:spPr>
          <a:xfrm>
            <a:off x="4281463" y="5027172"/>
            <a:ext cx="74133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回舟</a:t>
            </a:r>
          </a:p>
        </p:txBody>
      </p:sp>
      <p:sp>
        <p:nvSpPr>
          <p:cNvPr id="316" name="文本框 315"/>
          <p:cNvSpPr txBox="1"/>
          <p:nvPr/>
        </p:nvSpPr>
        <p:spPr>
          <a:xfrm>
            <a:off x="1164771" y="3551026"/>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Read(1)</a:t>
            </a:r>
          </a:p>
        </p:txBody>
      </p:sp>
      <p:sp>
        <p:nvSpPr>
          <p:cNvPr id="317" name="文本框 316"/>
          <p:cNvSpPr txBox="1"/>
          <p:nvPr/>
        </p:nvSpPr>
        <p:spPr>
          <a:xfrm>
            <a:off x="4750216" y="4091671"/>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Read(2)</a:t>
            </a:r>
          </a:p>
        </p:txBody>
      </p:sp>
      <p:sp>
        <p:nvSpPr>
          <p:cNvPr id="318" name="文本框 317"/>
          <p:cNvSpPr txBox="1"/>
          <p:nvPr/>
        </p:nvSpPr>
        <p:spPr>
          <a:xfrm>
            <a:off x="4739941" y="5036045"/>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Read(3)</a:t>
            </a:r>
          </a:p>
        </p:txBody>
      </p:sp>
      <p:cxnSp>
        <p:nvCxnSpPr>
          <p:cNvPr id="319" name="直接箭头连接符 318"/>
          <p:cNvCxnSpPr/>
          <p:nvPr/>
        </p:nvCxnSpPr>
        <p:spPr>
          <a:xfrm flipV="1">
            <a:off x="3289575" y="5468606"/>
            <a:ext cx="0" cy="5953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0" name="文本框 319"/>
          <p:cNvSpPr txBox="1"/>
          <p:nvPr/>
        </p:nvSpPr>
        <p:spPr>
          <a:xfrm>
            <a:off x="2967723" y="6053963"/>
            <a:ext cx="6988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结束</a:t>
            </a:r>
          </a:p>
        </p:txBody>
      </p:sp>
      <p:sp>
        <p:nvSpPr>
          <p:cNvPr id="322" name="文本框 321"/>
          <p:cNvSpPr txBox="1"/>
          <p:nvPr/>
        </p:nvSpPr>
        <p:spPr>
          <a:xfrm>
            <a:off x="3480603" y="6053963"/>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Read(4)</a:t>
            </a:r>
          </a:p>
        </p:txBody>
      </p:sp>
      <p:sp>
        <p:nvSpPr>
          <p:cNvPr id="325" name="文本框 324"/>
          <p:cNvSpPr txBox="1"/>
          <p:nvPr/>
        </p:nvSpPr>
        <p:spPr>
          <a:xfrm>
            <a:off x="8706130" y="4121871"/>
            <a:ext cx="83909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卸片</a:t>
            </a:r>
          </a:p>
        </p:txBody>
      </p:sp>
      <p:sp>
        <p:nvSpPr>
          <p:cNvPr id="326" name="文本框 325"/>
          <p:cNvSpPr txBox="1"/>
          <p:nvPr/>
        </p:nvSpPr>
        <p:spPr>
          <a:xfrm>
            <a:off x="8727302" y="5137803"/>
            <a:ext cx="83909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插片</a:t>
            </a:r>
          </a:p>
        </p:txBody>
      </p:sp>
      <p:sp>
        <p:nvSpPr>
          <p:cNvPr id="330" name="文本框 329"/>
          <p:cNvSpPr txBox="1"/>
          <p:nvPr/>
        </p:nvSpPr>
        <p:spPr>
          <a:xfrm>
            <a:off x="9588094" y="4142006"/>
            <a:ext cx="1235955"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TCP/IP Read</a:t>
            </a:r>
          </a:p>
        </p:txBody>
      </p:sp>
      <p:sp>
        <p:nvSpPr>
          <p:cNvPr id="331" name="文本框 330"/>
          <p:cNvSpPr txBox="1"/>
          <p:nvPr/>
        </p:nvSpPr>
        <p:spPr>
          <a:xfrm>
            <a:off x="1893515" y="5497955"/>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Write</a:t>
            </a:r>
          </a:p>
        </p:txBody>
      </p:sp>
      <p:sp>
        <p:nvSpPr>
          <p:cNvPr id="332" name="文本框 331"/>
          <p:cNvSpPr txBox="1"/>
          <p:nvPr/>
        </p:nvSpPr>
        <p:spPr>
          <a:xfrm>
            <a:off x="1473803" y="5468606"/>
            <a:ext cx="69885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R2R</a:t>
            </a:r>
          </a:p>
        </p:txBody>
      </p:sp>
      <p:sp>
        <p:nvSpPr>
          <p:cNvPr id="257" name="文本框 256"/>
          <p:cNvSpPr txBox="1"/>
          <p:nvPr/>
        </p:nvSpPr>
        <p:spPr>
          <a:xfrm>
            <a:off x="286385" y="287655"/>
            <a:ext cx="7202170" cy="595630"/>
          </a:xfrm>
          <a:prstGeom prst="rect">
            <a:avLst/>
          </a:prstGeom>
          <a:noFill/>
        </p:spPr>
        <p:txBody>
          <a:bodyPr wrap="square" rtlCol="0">
            <a:no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2.2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业务模型梳理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5"/>
            <a:chOff x="6081487" y="800550"/>
            <a:chExt cx="4846883" cy="1202248"/>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8"/>
            </a:xfrm>
            <a:prstGeom prst="rect">
              <a:avLst/>
            </a:prstGeom>
            <a:noFill/>
          </p:spPr>
          <p:txBody>
            <a:bodyPr wrap="square" rtlCol="0">
              <a:spAutoFit/>
            </a:bodyPr>
            <a:lstStyle/>
            <a:p>
              <a:r>
                <a:rPr lang="zh-CN" altLang="en-US" sz="4000" b="1" spc="600" dirty="0">
                  <a:solidFill>
                    <a:srgbClr val="113F4E"/>
                  </a:solidFill>
                  <a:latin typeface="微软雅黑" panose="020B0503020204020204" pitchFamily="34" charset="-122"/>
                  <a:ea typeface="微软雅黑" panose="020B0503020204020204" pitchFamily="34" charset="-122"/>
                </a:rPr>
                <a:t>数据</a:t>
              </a:r>
              <a:r>
                <a:rPr lang="en-US" altLang="zh-CN" sz="4000" b="1" spc="600" dirty="0">
                  <a:solidFill>
                    <a:srgbClr val="113F4E"/>
                  </a:solidFill>
                  <a:latin typeface="微软雅黑" panose="020B0503020204020204" pitchFamily="34" charset="-122"/>
                  <a:ea typeface="微软雅黑" panose="020B0503020204020204" pitchFamily="34" charset="-122"/>
                </a:rPr>
                <a:t>+</a:t>
              </a:r>
              <a:r>
                <a:rPr lang="zh-CN" altLang="en-US" sz="4000" b="1" spc="600" dirty="0">
                  <a:solidFill>
                    <a:srgbClr val="113F4E"/>
                  </a:solidFill>
                  <a:latin typeface="微软雅黑" panose="020B0503020204020204" pitchFamily="34" charset="-122"/>
                  <a:ea typeface="微软雅黑" panose="020B0503020204020204" pitchFamily="34" charset="-122"/>
                </a:rPr>
                <a:t>算法耦合</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3</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rcRect t="4760" r="1605" b="6078"/>
          <a:stretch>
            <a:fillRect/>
          </a:stretch>
        </p:blipFill>
        <p:spPr>
          <a:xfrm>
            <a:off x="402590" y="1185545"/>
            <a:ext cx="11386185" cy="5129530"/>
          </a:xfrm>
          <a:prstGeom prst="rect">
            <a:avLst/>
          </a:prstGeom>
        </p:spPr>
      </p:pic>
      <p:pic>
        <p:nvPicPr>
          <p:cNvPr id="7" name="图片 6"/>
          <p:cNvPicPr>
            <a:picLocks noChangeAspect="1"/>
          </p:cNvPicPr>
          <p:nvPr/>
        </p:nvPicPr>
        <p:blipFill>
          <a:blip r:embed="rId4"/>
          <a:stretch>
            <a:fillRect/>
          </a:stretch>
        </p:blipFill>
        <p:spPr>
          <a:xfrm>
            <a:off x="424170" y="2274868"/>
            <a:ext cx="2761047" cy="239732"/>
          </a:xfrm>
          <a:prstGeom prst="rect">
            <a:avLst/>
          </a:prstGeom>
        </p:spPr>
      </p:pic>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3.3 </a:t>
            </a:r>
            <a:r>
              <a:rPr 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LPCVD APC</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逻辑图</a:t>
            </a:r>
          </a:p>
        </p:txBody>
      </p:sp>
    </p:spTree>
  </p:cSld>
  <p:clrMapOvr>
    <a:masterClrMapping/>
  </p:clrMapOvr>
  <p:transition spd="slow" advClick="0" advTm="1000">
    <p:push dir="u"/>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4.14"/>
  <p:tag name="AS_TITLE" val="Aspose.Slides for .NET 4.0 Client Profile"/>
  <p:tag name="AS_VERSION" val="20.4"/>
  <p:tag name="ISPRING_PRESENTATION_TITLE" val="PowerPoint 演示文稿"/>
  <p:tag name="COMMONDATA" val="eyJoZGlkIjoiOGEyN2FjZjRmMGVlN2IyZGQ4NmUxODk4MmFlMThhMmQ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4.xml><?xml version="1.0" encoding="utf-8"?>
<p:tagLst xmlns:a="http://schemas.openxmlformats.org/drawingml/2006/main" xmlns:r="http://schemas.openxmlformats.org/officeDocument/2006/relationships" xmlns:p="http://schemas.openxmlformats.org/presentationml/2006/main">
  <p:tag name="TABLE_ENDDRAG_ORIGIN_RECT" val="786*308"/>
  <p:tag name="TABLE_ENDDRAG_RECT" val="79*195*786*30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2500</Words>
  <Application>Microsoft Office PowerPoint</Application>
  <PresentationFormat>宽屏</PresentationFormat>
  <Paragraphs>340</Paragraphs>
  <Slides>24</Slides>
  <Notes>18</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24</vt:i4>
      </vt:variant>
    </vt:vector>
  </HeadingPairs>
  <TitlesOfParts>
    <vt:vector size="35" baseType="lpstr">
      <vt:lpstr>等线 Light</vt:lpstr>
      <vt:lpstr>微软雅黑</vt:lpstr>
      <vt:lpstr>Arial</vt:lpstr>
      <vt:lpstr>Calibri</vt:lpstr>
      <vt:lpstr>Calibri Light</vt:lpstr>
      <vt:lpstr>Consolas</vt:lpstr>
      <vt:lpstr>Wingdings</vt:lpstr>
      <vt:lpstr/>
      <vt:lpstr/>
      <vt:lpstr>1_</vt:lpstr>
      <vt:lpstr>2_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曾凡明</dc:creator>
  <cp:lastModifiedBy>凡明 曾</cp:lastModifiedBy>
  <cp:revision>50</cp:revision>
  <cp:lastPrinted>2022-03-20T21:10:00Z</cp:lastPrinted>
  <dcterms:created xsi:type="dcterms:W3CDTF">2022-03-20T21:10:00Z</dcterms:created>
  <dcterms:modified xsi:type="dcterms:W3CDTF">2024-09-02T03:16:41Z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696FA74DA62C468EAC4A70AEC49B5E5B_12</vt:lpwstr>
  </property>
  <property fmtid="{D5CDD505-2E9C-101B-9397-08002B2CF9AE}" pid="3" name="KSOProductBuildVer">
    <vt:lpwstr>2052-12.1.0.17133</vt:lpwstr>
  </property>
</Properties>
</file>