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318" r:id="rId4"/>
    <p:sldId id="328" r:id="rId5"/>
    <p:sldId id="319" r:id="rId6"/>
    <p:sldId id="321" r:id="rId7"/>
    <p:sldId id="327" r:id="rId8"/>
    <p:sldId id="323" r:id="rId9"/>
    <p:sldId id="324" r:id="rId10"/>
    <p:sldId id="322" r:id="rId11"/>
    <p:sldId id="329" r:id="rId12"/>
    <p:sldId id="313" r:id="rId13"/>
    <p:sldId id="317" r:id="rId14"/>
    <p:sldId id="316"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69" autoAdjust="0"/>
  </p:normalViewPr>
  <p:slideViewPr>
    <p:cSldViewPr snapToGrid="0">
      <p:cViewPr varScale="1">
        <p:scale>
          <a:sx n="70" d="100"/>
          <a:sy n="70" d="100"/>
        </p:scale>
        <p:origin x="117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AC663-708F-4836-8D92-3D23CC6AABF6}" type="datetimeFigureOut">
              <a:rPr lang="zh-CN" altLang="en-US" smtClean="0"/>
              <a:t>2023/4/6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5E60-AC66-4491-AFBD-C60F00F3C3E1}" type="slidenum">
              <a:rPr lang="zh-CN" altLang="en-US" smtClean="0"/>
              <a:t>‹#›</a:t>
            </a:fld>
            <a:endParaRPr lang="zh-CN" altLang="en-US"/>
          </a:p>
        </p:txBody>
      </p:sp>
    </p:spTree>
    <p:extLst>
      <p:ext uri="{BB962C8B-B14F-4D97-AF65-F5344CB8AC3E}">
        <p14:creationId xmlns:p14="http://schemas.microsoft.com/office/powerpoint/2010/main" val="2910227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05AD43-426A-426C-BA9D-21DEDBD34DD8}" type="slidenum">
              <a:rPr lang="zh-CN" altLang="en-US" smtClean="0"/>
              <a:t>15</a:t>
            </a:fld>
            <a:endParaRPr lang="zh-CN" altLang="en-US"/>
          </a:p>
        </p:txBody>
      </p:sp>
    </p:spTree>
    <p:extLst>
      <p:ext uri="{BB962C8B-B14F-4D97-AF65-F5344CB8AC3E}">
        <p14:creationId xmlns:p14="http://schemas.microsoft.com/office/powerpoint/2010/main" val="382200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20433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309531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64442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00629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261984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08935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382245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46165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50395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85420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04AB181-A679-4C79-82F3-3A7C8148275D}" type="datetimeFigureOut">
              <a:rPr lang="zh-CN" altLang="en-US" smtClean="0"/>
              <a:t>2023/4/6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231911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AB181-A679-4C79-82F3-3A7C8148275D}" type="datetimeFigureOut">
              <a:rPr lang="zh-CN" altLang="en-US" smtClean="0"/>
              <a:t>2023/4/6</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EEE1D-F87D-4ABB-9CF0-14C44A8778FC}" type="slidenum">
              <a:rPr lang="zh-CN" altLang="en-US" smtClean="0"/>
              <a:t>‹#›</a:t>
            </a:fld>
            <a:endParaRPr lang="zh-CN" altLang="en-US"/>
          </a:p>
        </p:txBody>
      </p:sp>
    </p:spTree>
    <p:extLst>
      <p:ext uri="{BB962C8B-B14F-4D97-AF65-F5344CB8AC3E}">
        <p14:creationId xmlns:p14="http://schemas.microsoft.com/office/powerpoint/2010/main" val="1792050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AAFA-7E2C-465D-B1A7-EB5B27F0813A}"/>
              </a:ext>
            </a:extLst>
          </p:cNvPr>
          <p:cNvSpPr>
            <a:spLocks noGrp="1"/>
          </p:cNvSpPr>
          <p:nvPr>
            <p:ph type="ctrTitle"/>
          </p:nvPr>
        </p:nvSpPr>
        <p:spPr>
          <a:xfrm>
            <a:off x="496390" y="1240127"/>
            <a:ext cx="8151222" cy="2122715"/>
          </a:xfr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ormAutofit/>
          </a:bodyPr>
          <a:lstStyle/>
          <a:p>
            <a:br>
              <a:rPr lang="en-US" altLang="zh-CN" sz="3600" dirty="0"/>
            </a:br>
            <a:r>
              <a:rPr lang="en-US" altLang="zh-CN" sz="3400" b="1" dirty="0">
                <a:cs typeface="Times New Roman" panose="02020603050405020304" pitchFamily="18" charset="0"/>
              </a:rPr>
              <a:t>Combating Exacerbated Heterogeneity for Robust Models in Federated Learning</a:t>
            </a:r>
            <a:br>
              <a:rPr lang="en-US" altLang="zh-CN" sz="3600" dirty="0"/>
            </a:br>
            <a:endParaRPr lang="zh-CN" altLang="en-US" sz="3600" dirty="0"/>
          </a:p>
        </p:txBody>
      </p:sp>
      <p:sp>
        <p:nvSpPr>
          <p:cNvPr id="3" name="副标题 2">
            <a:extLst>
              <a:ext uri="{FF2B5EF4-FFF2-40B4-BE49-F238E27FC236}">
                <a16:creationId xmlns:a16="http://schemas.microsoft.com/office/drawing/2014/main" id="{47C02A41-1CE6-4E59-A302-8EA9EF2A9998}"/>
              </a:ext>
            </a:extLst>
          </p:cNvPr>
          <p:cNvSpPr>
            <a:spLocks noGrp="1"/>
          </p:cNvSpPr>
          <p:nvPr>
            <p:ph type="subTitle" idx="1"/>
          </p:nvPr>
        </p:nvSpPr>
        <p:spPr>
          <a:xfrm>
            <a:off x="0" y="3727583"/>
            <a:ext cx="9144000" cy="2533261"/>
          </a:xfrm>
        </p:spPr>
        <p:txBody>
          <a:bodyPr>
            <a:normAutofit/>
          </a:bodyPr>
          <a:lstStyle/>
          <a:p>
            <a:r>
              <a:rPr lang="en-US" altLang="zh-CN" sz="2000" b="1" dirty="0"/>
              <a:t>Jianing Zhu</a:t>
            </a:r>
            <a:r>
              <a:rPr lang="en-US" altLang="zh-CN" sz="2000" baseline="30000" dirty="0"/>
              <a:t>1</a:t>
            </a:r>
            <a:r>
              <a:rPr lang="en-US" altLang="zh-CN" sz="2000" dirty="0"/>
              <a:t>, Jiangchao Yao</a:t>
            </a:r>
            <a:r>
              <a:rPr lang="en-US" altLang="zh-CN" sz="2000" baseline="30000" dirty="0"/>
              <a:t>2, 3</a:t>
            </a:r>
            <a:r>
              <a:rPr lang="en-US" altLang="zh-CN" sz="2000" dirty="0"/>
              <a:t>, Tongliang Liu</a:t>
            </a:r>
            <a:r>
              <a:rPr lang="en-US" altLang="zh-CN" sz="2000" baseline="30000" dirty="0"/>
              <a:t>4</a:t>
            </a:r>
            <a:r>
              <a:rPr lang="en-US" altLang="zh-CN" sz="2000" dirty="0"/>
              <a:t>, Quanming Yao</a:t>
            </a:r>
            <a:r>
              <a:rPr lang="en-US" altLang="zh-CN" sz="2000" baseline="30000" dirty="0"/>
              <a:t>5</a:t>
            </a:r>
            <a:r>
              <a:rPr lang="en-US" altLang="zh-CN" sz="2000" dirty="0"/>
              <a:t>, Jianliang Xu</a:t>
            </a:r>
            <a:r>
              <a:rPr lang="en-US" altLang="zh-CN" sz="2000" baseline="30000" dirty="0"/>
              <a:t>1</a:t>
            </a:r>
            <a:r>
              <a:rPr lang="en-US" altLang="zh-CN" sz="2000" dirty="0"/>
              <a:t>, Bo Han</a:t>
            </a:r>
            <a:r>
              <a:rPr lang="en-US" altLang="zh-CN" sz="2000" baseline="30000" dirty="0"/>
              <a:t>1</a:t>
            </a:r>
            <a:endParaRPr lang="en-US" altLang="zh-CN" sz="2000" dirty="0"/>
          </a:p>
          <a:p>
            <a:r>
              <a:rPr lang="en-US" altLang="zh-CN" sz="1600" baseline="30000" dirty="0"/>
              <a:t>1</a:t>
            </a:r>
            <a:r>
              <a:rPr lang="en-US" altLang="zh-CN" sz="1600" dirty="0"/>
              <a:t>Hong Kong Baptist University </a:t>
            </a:r>
            <a:r>
              <a:rPr lang="en-US" altLang="zh-CN" sz="1600" baseline="30000" dirty="0"/>
              <a:t>2</a:t>
            </a:r>
            <a:r>
              <a:rPr lang="en-US" altLang="zh-CN" sz="1600" dirty="0"/>
              <a:t>Shanghai Jiao Tong University </a:t>
            </a:r>
            <a:r>
              <a:rPr lang="en-US" altLang="zh-CN" sz="1600" baseline="30000" dirty="0"/>
              <a:t>3</a:t>
            </a:r>
            <a:r>
              <a:rPr lang="en-US" altLang="zh-CN" sz="1600" dirty="0"/>
              <a:t>Shanghai AI Laboratory</a:t>
            </a:r>
          </a:p>
          <a:p>
            <a:r>
              <a:rPr lang="en-US" altLang="zh-CN" sz="1600" baseline="30000" dirty="0"/>
              <a:t>4</a:t>
            </a:r>
            <a:r>
              <a:rPr lang="en-US" altLang="zh-CN" sz="1600" dirty="0"/>
              <a:t>Sydney AI Centre, The University of Sydney </a:t>
            </a:r>
            <a:r>
              <a:rPr lang="en-US" altLang="zh-CN" sz="1600" baseline="30000" dirty="0"/>
              <a:t>5</a:t>
            </a:r>
            <a:r>
              <a:rPr lang="en-US" altLang="zh-CN" sz="1600" dirty="0"/>
              <a:t>Tsinghua University</a:t>
            </a:r>
          </a:p>
        </p:txBody>
      </p:sp>
      <p:sp>
        <p:nvSpPr>
          <p:cNvPr id="4" name="标题 1">
            <a:extLst>
              <a:ext uri="{FF2B5EF4-FFF2-40B4-BE49-F238E27FC236}">
                <a16:creationId xmlns:a16="http://schemas.microsoft.com/office/drawing/2014/main" id="{504D9C9B-E2E5-4073-9DAD-D9DD6DD79332}"/>
              </a:ext>
            </a:extLst>
          </p:cNvPr>
          <p:cNvSpPr txBox="1">
            <a:spLocks/>
          </p:cNvSpPr>
          <p:nvPr/>
        </p:nvSpPr>
        <p:spPr>
          <a:xfrm>
            <a:off x="0" y="0"/>
            <a:ext cx="9144000" cy="457200"/>
          </a:xfrm>
          <a:prstGeom prst="rect">
            <a:avLst/>
          </a:prstGeom>
          <a:solidFill>
            <a:schemeClr val="tx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2000" dirty="0">
              <a:solidFill>
                <a:schemeClr val="bg1"/>
              </a:solidFill>
            </a:endParaRPr>
          </a:p>
        </p:txBody>
      </p:sp>
      <p:pic>
        <p:nvPicPr>
          <p:cNvPr id="6" name="图片 5">
            <a:extLst>
              <a:ext uri="{FF2B5EF4-FFF2-40B4-BE49-F238E27FC236}">
                <a16:creationId xmlns:a16="http://schemas.microsoft.com/office/drawing/2014/main" id="{A3947165-F8E6-18AE-989A-68FFAB7E059E}"/>
              </a:ext>
            </a:extLst>
          </p:cNvPr>
          <p:cNvPicPr>
            <a:picLocks noChangeAspect="1"/>
          </p:cNvPicPr>
          <p:nvPr/>
        </p:nvPicPr>
        <p:blipFill>
          <a:blip r:embed="rId2"/>
          <a:stretch>
            <a:fillRect/>
          </a:stretch>
        </p:blipFill>
        <p:spPr>
          <a:xfrm>
            <a:off x="4355662" y="5130897"/>
            <a:ext cx="852234" cy="852234"/>
          </a:xfrm>
          <a:prstGeom prst="rect">
            <a:avLst/>
          </a:prstGeom>
        </p:spPr>
      </p:pic>
      <p:pic>
        <p:nvPicPr>
          <p:cNvPr id="7" name="图片 6">
            <a:extLst>
              <a:ext uri="{FF2B5EF4-FFF2-40B4-BE49-F238E27FC236}">
                <a16:creationId xmlns:a16="http://schemas.microsoft.com/office/drawing/2014/main" id="{BDE86879-85FC-7D10-2D70-1073C4AA24FF}"/>
              </a:ext>
            </a:extLst>
          </p:cNvPr>
          <p:cNvPicPr>
            <a:picLocks noChangeAspect="1"/>
          </p:cNvPicPr>
          <p:nvPr/>
        </p:nvPicPr>
        <p:blipFill>
          <a:blip r:embed="rId3"/>
          <a:stretch>
            <a:fillRect/>
          </a:stretch>
        </p:blipFill>
        <p:spPr>
          <a:xfrm>
            <a:off x="5382214" y="5130897"/>
            <a:ext cx="852234" cy="852234"/>
          </a:xfrm>
          <a:prstGeom prst="rect">
            <a:avLst/>
          </a:prstGeom>
        </p:spPr>
      </p:pic>
      <p:pic>
        <p:nvPicPr>
          <p:cNvPr id="9" name="图片 8">
            <a:extLst>
              <a:ext uri="{FF2B5EF4-FFF2-40B4-BE49-F238E27FC236}">
                <a16:creationId xmlns:a16="http://schemas.microsoft.com/office/drawing/2014/main" id="{18D817AF-D5B0-1D42-A1A8-C7546ACCC5B9}"/>
              </a:ext>
            </a:extLst>
          </p:cNvPr>
          <p:cNvPicPr>
            <a:picLocks noChangeAspect="1"/>
          </p:cNvPicPr>
          <p:nvPr/>
        </p:nvPicPr>
        <p:blipFill>
          <a:blip r:embed="rId4"/>
          <a:stretch>
            <a:fillRect/>
          </a:stretch>
        </p:blipFill>
        <p:spPr>
          <a:xfrm>
            <a:off x="6344587" y="5146634"/>
            <a:ext cx="2189661" cy="794635"/>
          </a:xfrm>
          <a:prstGeom prst="rect">
            <a:avLst/>
          </a:prstGeom>
        </p:spPr>
      </p:pic>
      <p:pic>
        <p:nvPicPr>
          <p:cNvPr id="1026" name="Picture 2" descr="Department of Computer Science, HKBU">
            <a:extLst>
              <a:ext uri="{FF2B5EF4-FFF2-40B4-BE49-F238E27FC236}">
                <a16:creationId xmlns:a16="http://schemas.microsoft.com/office/drawing/2014/main" id="{0C299E1C-21EC-E57D-EAAB-9286313B5E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612" y="4854302"/>
            <a:ext cx="1420884" cy="14208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52EB636-37B7-410E-9A23-166F02A150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493" y="5189394"/>
            <a:ext cx="1716290" cy="707102"/>
          </a:xfrm>
          <a:prstGeom prst="rect">
            <a:avLst/>
          </a:prstGeom>
        </p:spPr>
      </p:pic>
    </p:spTree>
    <p:extLst>
      <p:ext uri="{BB962C8B-B14F-4D97-AF65-F5344CB8AC3E}">
        <p14:creationId xmlns:p14="http://schemas.microsoft.com/office/powerpoint/2010/main" val="148568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b="1" dirty="0">
                <a:solidFill>
                  <a:schemeClr val="bg1"/>
                </a:solidFill>
                <a:cs typeface="Times New Roman" panose="02020603050405020304" pitchFamily="18" charset="0"/>
              </a:rPr>
              <a:t>Slacked Federated Adversarial Training</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800" b="1" dirty="0"/>
              <a:t>SFAT</a:t>
            </a:r>
            <a:endParaRPr lang="zh-CN" altLang="en-US" sz="1800" b="1" dirty="0"/>
          </a:p>
        </p:txBody>
      </p:sp>
      <p:pic>
        <p:nvPicPr>
          <p:cNvPr id="5" name="图片 4">
            <a:extLst>
              <a:ext uri="{FF2B5EF4-FFF2-40B4-BE49-F238E27FC236}">
                <a16:creationId xmlns:a16="http://schemas.microsoft.com/office/drawing/2014/main" id="{136907FC-C8B0-D661-43F0-AAD93D2F0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03" y="3008805"/>
            <a:ext cx="5924593" cy="990607"/>
          </a:xfrm>
          <a:prstGeom prst="rect">
            <a:avLst/>
          </a:prstGeom>
        </p:spPr>
      </p:pic>
      <p:pic>
        <p:nvPicPr>
          <p:cNvPr id="7" name="图片 6">
            <a:extLst>
              <a:ext uri="{FF2B5EF4-FFF2-40B4-BE49-F238E27FC236}">
                <a16:creationId xmlns:a16="http://schemas.microsoft.com/office/drawing/2014/main" id="{CAC31797-2162-FF8B-F1AB-4C0050C92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3" y="4351640"/>
            <a:ext cx="8368987" cy="2040418"/>
          </a:xfrm>
          <a:prstGeom prst="rect">
            <a:avLst/>
          </a:prstGeom>
        </p:spPr>
      </p:pic>
    </p:spTree>
    <p:extLst>
      <p:ext uri="{BB962C8B-B14F-4D97-AF65-F5344CB8AC3E}">
        <p14:creationId xmlns:p14="http://schemas.microsoft.com/office/powerpoint/2010/main" val="18492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SFAT</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Empirical Properties</a:t>
            </a:r>
            <a:endParaRPr lang="zh-CN" altLang="en-US" sz="1600" b="1" dirty="0"/>
          </a:p>
        </p:txBody>
      </p:sp>
      <p:pic>
        <p:nvPicPr>
          <p:cNvPr id="8" name="图片 7">
            <a:extLst>
              <a:ext uri="{FF2B5EF4-FFF2-40B4-BE49-F238E27FC236}">
                <a16:creationId xmlns:a16="http://schemas.microsoft.com/office/drawing/2014/main" id="{0F7C140B-6760-ED8C-A0AF-F522EEBC1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43" y="4674941"/>
            <a:ext cx="7258103" cy="1895489"/>
          </a:xfrm>
          <a:prstGeom prst="rect">
            <a:avLst/>
          </a:prstGeom>
        </p:spPr>
      </p:pic>
      <p:pic>
        <p:nvPicPr>
          <p:cNvPr id="9" name="内容占位符 7">
            <a:extLst>
              <a:ext uri="{FF2B5EF4-FFF2-40B4-BE49-F238E27FC236}">
                <a16:creationId xmlns:a16="http://schemas.microsoft.com/office/drawing/2014/main" id="{16D32647-E6EF-23C2-EBFF-8AB3CE984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43" y="2881833"/>
            <a:ext cx="4177144" cy="1676416"/>
          </a:xfrm>
          <a:prstGeom prst="rect">
            <a:avLst/>
          </a:prstGeom>
        </p:spPr>
      </p:pic>
      <p:sp>
        <p:nvSpPr>
          <p:cNvPr id="10" name="标题 1">
            <a:extLst>
              <a:ext uri="{FF2B5EF4-FFF2-40B4-BE49-F238E27FC236}">
                <a16:creationId xmlns:a16="http://schemas.microsoft.com/office/drawing/2014/main" id="{09E35950-539B-B06C-C3C5-C7B9B20D6FF9}"/>
              </a:ext>
            </a:extLst>
          </p:cNvPr>
          <p:cNvSpPr txBox="1">
            <a:spLocks/>
          </p:cNvSpPr>
          <p:nvPr/>
        </p:nvSpPr>
        <p:spPr>
          <a:xfrm>
            <a:off x="5322627" y="3063922"/>
            <a:ext cx="2463420" cy="1333123"/>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a. Alleviate Intensified Heterogeneity</a:t>
            </a:r>
          </a:p>
          <a:p>
            <a:pPr algn="ctr"/>
            <a:endParaRPr lang="en-US" altLang="zh-CN" sz="1600" b="1" dirty="0"/>
          </a:p>
          <a:p>
            <a:pPr algn="ctr"/>
            <a:r>
              <a:rPr lang="en-US" altLang="zh-CN" sz="1600" b="1" dirty="0"/>
              <a:t>b. Selected Client for Down-weight</a:t>
            </a:r>
            <a:endParaRPr lang="zh-CN" altLang="en-US" sz="1600" b="1" dirty="0"/>
          </a:p>
        </p:txBody>
      </p:sp>
    </p:spTree>
    <p:extLst>
      <p:ext uri="{BB962C8B-B14F-4D97-AF65-F5344CB8AC3E}">
        <p14:creationId xmlns:p14="http://schemas.microsoft.com/office/powerpoint/2010/main" val="7460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Experiment</a:t>
            </a:r>
            <a:endParaRPr lang="zh-CN" altLang="en-US" sz="4800" b="1" dirty="0">
              <a:solidFill>
                <a:schemeClr val="bg1"/>
              </a:solidFill>
              <a:cs typeface="Times New Roman" panose="02020603050405020304" pitchFamily="18" charset="0"/>
            </a:endParaRP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solidFill>
                <a:schemeClr val="bg1"/>
              </a:solidFill>
            </a:endParaRPr>
          </a:p>
        </p:txBody>
      </p:sp>
      <p:pic>
        <p:nvPicPr>
          <p:cNvPr id="7" name="内容占位符 6">
            <a:extLst>
              <a:ext uri="{FF2B5EF4-FFF2-40B4-BE49-F238E27FC236}">
                <a16:creationId xmlns:a16="http://schemas.microsoft.com/office/drawing/2014/main" id="{DA85FE16-78E9-AC37-EC79-F522B9D61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65" y="2247608"/>
            <a:ext cx="8725870" cy="1885994"/>
          </a:xfrm>
        </p:spPr>
      </p:pic>
      <p:pic>
        <p:nvPicPr>
          <p:cNvPr id="5" name="Picture 4">
            <a:extLst>
              <a:ext uri="{FF2B5EF4-FFF2-40B4-BE49-F238E27FC236}">
                <a16:creationId xmlns:a16="http://schemas.microsoft.com/office/drawing/2014/main" id="{E8773F86-F46E-4834-9BAC-FF4918452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978" y="4273140"/>
            <a:ext cx="6677957" cy="2172003"/>
          </a:xfrm>
          <a:prstGeom prst="rect">
            <a:avLst/>
          </a:prstGeom>
        </p:spPr>
      </p:pic>
      <p:sp>
        <p:nvSpPr>
          <p:cNvPr id="3" name="标题 1">
            <a:extLst>
              <a:ext uri="{FF2B5EF4-FFF2-40B4-BE49-F238E27FC236}">
                <a16:creationId xmlns:a16="http://schemas.microsoft.com/office/drawing/2014/main" id="{71D4105F-5D5B-7CD9-89D0-27DE2A3EAF74}"/>
              </a:ext>
            </a:extLst>
          </p:cNvPr>
          <p:cNvSpPr txBox="1">
            <a:spLocks/>
          </p:cNvSpPr>
          <p:nvPr/>
        </p:nvSpPr>
        <p:spPr>
          <a:xfrm>
            <a:off x="327004" y="4482606"/>
            <a:ext cx="1829342" cy="1609279"/>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a. Ablation Study </a:t>
            </a:r>
          </a:p>
          <a:p>
            <a:pPr algn="ctr"/>
            <a:endParaRPr lang="en-US" altLang="zh-CN" sz="1600" b="1" dirty="0"/>
          </a:p>
          <a:p>
            <a:pPr algn="ctr"/>
            <a:r>
              <a:rPr lang="en-US" altLang="zh-CN" sz="1600" b="1" dirty="0"/>
              <a:t>b. Performance on different views</a:t>
            </a:r>
            <a:endParaRPr lang="zh-CN" altLang="en-US" sz="1600" b="1" dirty="0"/>
          </a:p>
        </p:txBody>
      </p:sp>
    </p:spTree>
    <p:extLst>
      <p:ext uri="{BB962C8B-B14F-4D97-AF65-F5344CB8AC3E}">
        <p14:creationId xmlns:p14="http://schemas.microsoft.com/office/powerpoint/2010/main" val="370732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Experiment</a:t>
            </a:r>
            <a:endParaRPr lang="zh-CN" altLang="en-US" sz="4800" b="1" dirty="0">
              <a:solidFill>
                <a:schemeClr val="bg1"/>
              </a:solidFill>
              <a:cs typeface="Times New Roman" panose="02020603050405020304" pitchFamily="18" charset="0"/>
            </a:endParaRP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solidFill>
                <a:schemeClr val="bg1"/>
              </a:solidFill>
            </a:endParaRPr>
          </a:p>
        </p:txBody>
      </p:sp>
      <p:sp>
        <p:nvSpPr>
          <p:cNvPr id="3" name="标题 1">
            <a:extLst>
              <a:ext uri="{FF2B5EF4-FFF2-40B4-BE49-F238E27FC236}">
                <a16:creationId xmlns:a16="http://schemas.microsoft.com/office/drawing/2014/main" id="{ED3EE081-7528-D894-728A-1F353FA61A48}"/>
              </a:ext>
            </a:extLst>
          </p:cNvPr>
          <p:cNvSpPr txBox="1">
            <a:spLocks/>
          </p:cNvSpPr>
          <p:nvPr/>
        </p:nvSpPr>
        <p:spPr>
          <a:xfrm>
            <a:off x="6545508" y="4402182"/>
            <a:ext cx="1971476" cy="1779096"/>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In the performance comparison, we demonstrate the effectiveness of SFAT in Three datasets.</a:t>
            </a:r>
            <a:endParaRPr lang="zh-CN" altLang="en-US" sz="1600" b="1" dirty="0"/>
          </a:p>
        </p:txBody>
      </p:sp>
      <p:pic>
        <p:nvPicPr>
          <p:cNvPr id="5" name="内容占位符 7">
            <a:extLst>
              <a:ext uri="{FF2B5EF4-FFF2-40B4-BE49-F238E27FC236}">
                <a16:creationId xmlns:a16="http://schemas.microsoft.com/office/drawing/2014/main" id="{06F8862A-C26C-6305-E898-68D1A384D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05" y="1945584"/>
            <a:ext cx="5708470" cy="4347512"/>
          </a:xfrm>
          <a:prstGeom prst="rect">
            <a:avLst/>
          </a:prstGeom>
        </p:spPr>
      </p:pic>
      <p:pic>
        <p:nvPicPr>
          <p:cNvPr id="9" name="图片 8">
            <a:extLst>
              <a:ext uri="{FF2B5EF4-FFF2-40B4-BE49-F238E27FC236}">
                <a16:creationId xmlns:a16="http://schemas.microsoft.com/office/drawing/2014/main" id="{EFA9D859-F6DC-6F5A-248A-4350C66DE47F}"/>
              </a:ext>
            </a:extLst>
          </p:cNvPr>
          <p:cNvPicPr>
            <a:picLocks noChangeAspect="1"/>
          </p:cNvPicPr>
          <p:nvPr/>
        </p:nvPicPr>
        <p:blipFill rotWithShape="1">
          <a:blip r:embed="rId3"/>
          <a:srcRect l="51599" t="540" r="-176" b="-540"/>
          <a:stretch/>
        </p:blipFill>
        <p:spPr>
          <a:xfrm>
            <a:off x="6701142" y="1808858"/>
            <a:ext cx="1660207" cy="2410794"/>
          </a:xfrm>
          <a:prstGeom prst="rect">
            <a:avLst/>
          </a:prstGeom>
        </p:spPr>
      </p:pic>
    </p:spTree>
    <p:extLst>
      <p:ext uri="{BB962C8B-B14F-4D97-AF65-F5344CB8AC3E}">
        <p14:creationId xmlns:p14="http://schemas.microsoft.com/office/powerpoint/2010/main" val="197668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Experiment</a:t>
            </a:r>
            <a:endParaRPr lang="zh-CN" altLang="en-US" sz="4800" b="1" dirty="0">
              <a:solidFill>
                <a:schemeClr val="bg1"/>
              </a:solidFill>
              <a:cs typeface="Times New Roman" panose="02020603050405020304" pitchFamily="18" charset="0"/>
            </a:endParaRP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solidFill>
                <a:schemeClr val="bg1"/>
              </a:solidFill>
            </a:endParaRPr>
          </a:p>
        </p:txBody>
      </p:sp>
      <p:sp>
        <p:nvSpPr>
          <p:cNvPr id="3" name="标题 1">
            <a:extLst>
              <a:ext uri="{FF2B5EF4-FFF2-40B4-BE49-F238E27FC236}">
                <a16:creationId xmlns:a16="http://schemas.microsoft.com/office/drawing/2014/main" id="{EC8DAC6E-AFAF-AB22-4889-35B59BCA3F6E}"/>
              </a:ext>
            </a:extLst>
          </p:cNvPr>
          <p:cNvSpPr txBox="1">
            <a:spLocks/>
          </p:cNvSpPr>
          <p:nvPr/>
        </p:nvSpPr>
        <p:spPr>
          <a:xfrm>
            <a:off x="6558570" y="4474027"/>
            <a:ext cx="1971476" cy="1772565"/>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We find that our method could improve the original FAT on not only </a:t>
            </a:r>
          </a:p>
          <a:p>
            <a:pPr algn="ctr"/>
            <a:r>
              <a:rPr lang="en-US" altLang="zh-CN" sz="1600" b="1" u="sng" dirty="0"/>
              <a:t>Non-IID</a:t>
            </a:r>
            <a:r>
              <a:rPr lang="en-US" altLang="zh-CN" sz="1600" b="1" dirty="0"/>
              <a:t> but also </a:t>
            </a:r>
            <a:r>
              <a:rPr lang="en-US" altLang="zh-CN" sz="1600" b="1" u="sng" dirty="0"/>
              <a:t>IID</a:t>
            </a:r>
            <a:r>
              <a:rPr lang="en-US" altLang="zh-CN" sz="1600" b="1" dirty="0"/>
              <a:t> setting in FL.</a:t>
            </a:r>
            <a:endParaRPr lang="zh-CN" altLang="en-US" sz="1600" b="1" dirty="0"/>
          </a:p>
        </p:txBody>
      </p:sp>
      <p:pic>
        <p:nvPicPr>
          <p:cNvPr id="5" name="图片 4">
            <a:extLst>
              <a:ext uri="{FF2B5EF4-FFF2-40B4-BE49-F238E27FC236}">
                <a16:creationId xmlns:a16="http://schemas.microsoft.com/office/drawing/2014/main" id="{AE8F447B-A754-3B2A-8EEA-05AA4B09FCB0}"/>
              </a:ext>
            </a:extLst>
          </p:cNvPr>
          <p:cNvPicPr>
            <a:picLocks noChangeAspect="1"/>
          </p:cNvPicPr>
          <p:nvPr/>
        </p:nvPicPr>
        <p:blipFill rotWithShape="1">
          <a:blip r:embed="rId2"/>
          <a:srcRect r="51423"/>
          <a:stretch/>
        </p:blipFill>
        <p:spPr>
          <a:xfrm>
            <a:off x="6714204" y="1844780"/>
            <a:ext cx="1660207" cy="2410794"/>
          </a:xfrm>
          <a:prstGeom prst="rect">
            <a:avLst/>
          </a:prstGeom>
        </p:spPr>
      </p:pic>
      <p:pic>
        <p:nvPicPr>
          <p:cNvPr id="10" name="Content Placeholder 6">
            <a:extLst>
              <a:ext uri="{FF2B5EF4-FFF2-40B4-BE49-F238E27FC236}">
                <a16:creationId xmlns:a16="http://schemas.microsoft.com/office/drawing/2014/main" id="{BC55FE0F-96AA-4806-5C66-78D42F8A66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3954" y="2079905"/>
            <a:ext cx="5613860" cy="4351338"/>
          </a:xfrm>
        </p:spPr>
      </p:pic>
    </p:spTree>
    <p:extLst>
      <p:ext uri="{BB962C8B-B14F-4D97-AF65-F5344CB8AC3E}">
        <p14:creationId xmlns:p14="http://schemas.microsoft.com/office/powerpoint/2010/main" val="406618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CFE4D56-0F8D-4E0A-999B-C9E50FFAB43F}"/>
              </a:ext>
            </a:extLst>
          </p:cNvPr>
          <p:cNvSpPr/>
          <p:nvPr/>
        </p:nvSpPr>
        <p:spPr>
          <a:xfrm>
            <a:off x="919009" y="4983766"/>
            <a:ext cx="2893450" cy="994172"/>
          </a:xfrm>
          <a:prstGeom prst="roundRect">
            <a:avLst/>
          </a:prstGeom>
          <a:ln w="38100">
            <a:solidFill>
              <a:srgbClr val="2F528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700" dirty="0">
                <a:latin typeface="Times New Roman" panose="02020603050405020304" pitchFamily="18" charset="0"/>
                <a:cs typeface="Times New Roman" panose="02020603050405020304" pitchFamily="18" charset="0"/>
              </a:rPr>
              <a:t>Thank You!</a:t>
            </a:r>
            <a:endParaRPr lang="zh-CN" altLang="en-US" sz="27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9D408A80-2794-487D-B76E-174D0FDB3F7A}"/>
              </a:ext>
            </a:extLst>
          </p:cNvPr>
          <p:cNvSpPr txBox="1"/>
          <p:nvPr/>
        </p:nvSpPr>
        <p:spPr>
          <a:xfrm>
            <a:off x="919009" y="1992598"/>
            <a:ext cx="7305983" cy="2062103"/>
          </a:xfrm>
          <a:prstGeom prst="rect">
            <a:avLst/>
          </a:prstGeom>
          <a:noFill/>
        </p:spPr>
        <p:txBody>
          <a:bodyPr wrap="square" rtlCol="0">
            <a:spAutoFit/>
          </a:bodyPr>
          <a:lstStyle/>
          <a:p>
            <a:pPr marL="285750" indent="-285750">
              <a:buFont typeface="Wingdings" panose="05000000000000000000" pitchFamily="2" charset="2"/>
              <a:buChar char="p"/>
            </a:pPr>
            <a:r>
              <a:rPr lang="en-US" altLang="zh-CN" sz="1600" dirty="0">
                <a:cs typeface="Times New Roman" panose="02020603050405020304" pitchFamily="18" charset="0"/>
              </a:rPr>
              <a:t>In this work, We study the critical robustness deterioration in FAT, and discover that the reason behind this phenomenon may attribute to the intensified data heterogeneity induced by the adversarial generation in local clients.</a:t>
            </a:r>
          </a:p>
          <a:p>
            <a:pPr marL="285750" indent="-285750">
              <a:buFont typeface="Wingdings" panose="05000000000000000000" pitchFamily="2" charset="2"/>
              <a:buChar char="p"/>
            </a:pPr>
            <a:endParaRPr lang="en-US" altLang="zh-CN" sz="1600" dirty="0">
              <a:cs typeface="Times New Roman" panose="02020603050405020304" pitchFamily="18" charset="0"/>
            </a:endParaRPr>
          </a:p>
          <a:p>
            <a:pPr marL="285750" indent="-285750">
              <a:buFont typeface="Wingdings" panose="05000000000000000000" pitchFamily="2" charset="2"/>
              <a:buChar char="p"/>
            </a:pPr>
            <a:r>
              <a:rPr lang="en-US" altLang="zh-CN" sz="1600" dirty="0">
                <a:cs typeface="Times New Roman" panose="02020603050405020304" pitchFamily="18" charset="0"/>
              </a:rPr>
              <a:t>We derive an α-slack mechanism for adversarial training to relax the inner-maximization to a lower bound, which could asymptotically approach the original goal towards adversarial robustness and alleviate the intensified heterogeneity in federated learning.</a:t>
            </a:r>
          </a:p>
        </p:txBody>
      </p:sp>
      <p:sp>
        <p:nvSpPr>
          <p:cNvPr id="10" name="标题 1">
            <a:extLst>
              <a:ext uri="{FF2B5EF4-FFF2-40B4-BE49-F238E27FC236}">
                <a16:creationId xmlns:a16="http://schemas.microsoft.com/office/drawing/2014/main" id="{AD1E6F28-E67E-22B0-41C5-E5DB35A23C89}"/>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Summary</a:t>
            </a:r>
            <a:endParaRPr lang="zh-CN" altLang="en-US" sz="4800" b="1" dirty="0">
              <a:solidFill>
                <a:schemeClr val="bg1"/>
              </a:solidFill>
              <a:cs typeface="Times New Roman" panose="02020603050405020304" pitchFamily="18" charset="0"/>
            </a:endParaRPr>
          </a:p>
        </p:txBody>
      </p:sp>
      <p:sp>
        <p:nvSpPr>
          <p:cNvPr id="14" name="标题 1">
            <a:extLst>
              <a:ext uri="{FF2B5EF4-FFF2-40B4-BE49-F238E27FC236}">
                <a16:creationId xmlns:a16="http://schemas.microsoft.com/office/drawing/2014/main" id="{DCC02EF6-84DD-7BAB-CB74-0812FBC83DE3}"/>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solidFill>
                <a:schemeClr val="bg1"/>
              </a:solidFill>
            </a:endParaRPr>
          </a:p>
        </p:txBody>
      </p:sp>
      <p:pic>
        <p:nvPicPr>
          <p:cNvPr id="3" name="Picture 2">
            <a:extLst>
              <a:ext uri="{FF2B5EF4-FFF2-40B4-BE49-F238E27FC236}">
                <a16:creationId xmlns:a16="http://schemas.microsoft.com/office/drawing/2014/main" id="{DFC23080-C8B4-4D0D-A912-E4DD6791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82" y="4450672"/>
            <a:ext cx="2148840" cy="2148840"/>
          </a:xfrm>
          <a:prstGeom prst="rect">
            <a:avLst/>
          </a:prstGeom>
        </p:spPr>
      </p:pic>
      <p:pic>
        <p:nvPicPr>
          <p:cNvPr id="5" name="Picture 4">
            <a:extLst>
              <a:ext uri="{FF2B5EF4-FFF2-40B4-BE49-F238E27FC236}">
                <a16:creationId xmlns:a16="http://schemas.microsoft.com/office/drawing/2014/main" id="{09AE3581-FB91-45E8-9009-295B81EB2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966" y="4450672"/>
            <a:ext cx="2148840" cy="2148840"/>
          </a:xfrm>
          <a:prstGeom prst="rect">
            <a:avLst/>
          </a:prstGeom>
        </p:spPr>
      </p:pic>
    </p:spTree>
    <p:extLst>
      <p:ext uri="{BB962C8B-B14F-4D97-AF65-F5344CB8AC3E}">
        <p14:creationId xmlns:p14="http://schemas.microsoft.com/office/powerpoint/2010/main" val="128521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Outline</a:t>
            </a:r>
            <a:endParaRPr lang="zh-CN" altLang="en-US" sz="4800" b="1" dirty="0">
              <a:solidFill>
                <a:schemeClr val="bg1"/>
              </a:solidFill>
              <a:cs typeface="Times New Roman" panose="02020603050405020304" pitchFamily="18" charset="0"/>
            </a:endParaRPr>
          </a:p>
        </p:txBody>
      </p:sp>
      <p:sp>
        <p:nvSpPr>
          <p:cNvPr id="3" name="内容占位符 2">
            <a:extLst>
              <a:ext uri="{FF2B5EF4-FFF2-40B4-BE49-F238E27FC236}">
                <a16:creationId xmlns:a16="http://schemas.microsoft.com/office/drawing/2014/main" id="{74926142-CD84-4ADE-A0DE-B0E0E809CAC5}"/>
              </a:ext>
            </a:extLst>
          </p:cNvPr>
          <p:cNvSpPr>
            <a:spLocks noGrp="1"/>
          </p:cNvSpPr>
          <p:nvPr>
            <p:ph idx="1"/>
          </p:nvPr>
        </p:nvSpPr>
        <p:spPr>
          <a:xfrm>
            <a:off x="496390" y="1884592"/>
            <a:ext cx="8223069" cy="4351339"/>
          </a:xfrm>
        </p:spPr>
        <p:txBody>
          <a:bodyPr>
            <a:normAutofit/>
          </a:bodyPr>
          <a:lstStyle/>
          <a:p>
            <a:endParaRPr lang="en-US" altLang="zh-CN" sz="3200" dirty="0">
              <a:latin typeface="Times New Roman" panose="02020603050405020304" pitchFamily="18" charset="0"/>
              <a:cs typeface="Times New Roman" panose="02020603050405020304" pitchFamily="18" charset="0"/>
            </a:endParaRPr>
          </a:p>
          <a:p>
            <a:r>
              <a:rPr lang="en-US" altLang="zh-CN" sz="3200" dirty="0">
                <a:cs typeface="Times New Roman" panose="02020603050405020304" pitchFamily="18" charset="0"/>
              </a:rPr>
              <a:t>Background</a:t>
            </a:r>
          </a:p>
          <a:p>
            <a:r>
              <a:rPr lang="en-US" altLang="zh-CN" sz="3200" dirty="0">
                <a:cs typeface="Times New Roman" panose="02020603050405020304" pitchFamily="18" charset="0"/>
              </a:rPr>
              <a:t>Intensified Heterogeneity</a:t>
            </a:r>
          </a:p>
          <a:p>
            <a:r>
              <a:rPr lang="en-US" altLang="zh-CN" sz="3200" dirty="0">
                <a:cs typeface="Times New Roman" panose="02020603050405020304" pitchFamily="18" charset="0"/>
              </a:rPr>
              <a:t>Slacked Federated Adversarial Training (SFAT)</a:t>
            </a:r>
            <a:endParaRPr lang="en-US" altLang="zh-CN" sz="2800" dirty="0">
              <a:cs typeface="Times New Roman" panose="02020603050405020304" pitchFamily="18" charset="0"/>
            </a:endParaRPr>
          </a:p>
          <a:p>
            <a:r>
              <a:rPr lang="en-US" altLang="zh-CN" sz="3200" dirty="0">
                <a:cs typeface="Times New Roman" panose="02020603050405020304" pitchFamily="18" charset="0"/>
              </a:rPr>
              <a:t>Summary</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Tree>
    <p:extLst>
      <p:ext uri="{BB962C8B-B14F-4D97-AF65-F5344CB8AC3E}">
        <p14:creationId xmlns:p14="http://schemas.microsoft.com/office/powerpoint/2010/main" val="363049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Federated Adversarial Training</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pic>
        <p:nvPicPr>
          <p:cNvPr id="5" name="内容占位符 5">
            <a:extLst>
              <a:ext uri="{FF2B5EF4-FFF2-40B4-BE49-F238E27FC236}">
                <a16:creationId xmlns:a16="http://schemas.microsoft.com/office/drawing/2014/main" id="{731A764D-D75B-4DE6-979F-925C7B6C32CA}"/>
              </a:ext>
            </a:extLst>
          </p:cNvPr>
          <p:cNvPicPr>
            <a:picLocks noChangeAspect="1"/>
          </p:cNvPicPr>
          <p:nvPr/>
        </p:nvPicPr>
        <p:blipFill>
          <a:blip r:embed="rId2"/>
          <a:stretch>
            <a:fillRect/>
          </a:stretch>
        </p:blipFill>
        <p:spPr>
          <a:xfrm>
            <a:off x="4686288" y="4309388"/>
            <a:ext cx="3840692" cy="1526613"/>
          </a:xfrm>
          <a:prstGeom prst="rect">
            <a:avLst/>
          </a:prstGeom>
        </p:spPr>
      </p:pic>
      <p:pic>
        <p:nvPicPr>
          <p:cNvPr id="1028" name="Picture 4" descr="Federated learning - Wikipedia">
            <a:extLst>
              <a:ext uri="{FF2B5EF4-FFF2-40B4-BE49-F238E27FC236}">
                <a16:creationId xmlns:a16="http://schemas.microsoft.com/office/drawing/2014/main" id="{9C201A4F-ABAA-472A-9B0C-89BE3516F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36" y="2971598"/>
            <a:ext cx="3840692" cy="2677149"/>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465193" y="1973268"/>
            <a:ext cx="3908435"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Adversarial Vulnerability in Device-edge</a:t>
            </a:r>
            <a:endParaRPr lang="zh-CN" altLang="en-US" sz="1600" b="1" dirty="0"/>
          </a:p>
        </p:txBody>
      </p:sp>
      <p:sp>
        <p:nvSpPr>
          <p:cNvPr id="3" name="标题 1">
            <a:extLst>
              <a:ext uri="{FF2B5EF4-FFF2-40B4-BE49-F238E27FC236}">
                <a16:creationId xmlns:a16="http://schemas.microsoft.com/office/drawing/2014/main" id="{0A55E215-B252-D89C-7669-8F78A475BAD7}"/>
              </a:ext>
            </a:extLst>
          </p:cNvPr>
          <p:cNvSpPr txBox="1">
            <a:spLocks/>
          </p:cNvSpPr>
          <p:nvPr/>
        </p:nvSpPr>
        <p:spPr>
          <a:xfrm>
            <a:off x="4686288" y="2775856"/>
            <a:ext cx="3812852" cy="1182190"/>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US" altLang="zh-CN" sz="1800" b="1" dirty="0"/>
              <a:t>a. Local Adversarial Training</a:t>
            </a:r>
          </a:p>
          <a:p>
            <a:pPr algn="ctr">
              <a:lnSpc>
                <a:spcPct val="150000"/>
              </a:lnSpc>
            </a:pPr>
            <a:r>
              <a:rPr lang="en-US" altLang="zh-CN" sz="1800" b="1" dirty="0"/>
              <a:t>b. Federated Model Aggregation</a:t>
            </a:r>
            <a:endParaRPr lang="zh-CN" altLang="en-US" sz="1800" b="1" dirty="0"/>
          </a:p>
        </p:txBody>
      </p:sp>
      <p:sp>
        <p:nvSpPr>
          <p:cNvPr id="6" name="箭头: 上弧形 5">
            <a:extLst>
              <a:ext uri="{FF2B5EF4-FFF2-40B4-BE49-F238E27FC236}">
                <a16:creationId xmlns:a16="http://schemas.microsoft.com/office/drawing/2014/main" id="{6D9D547A-BA02-C7A6-2037-23252B84406B}"/>
              </a:ext>
            </a:extLst>
          </p:cNvPr>
          <p:cNvSpPr/>
          <p:nvPr/>
        </p:nvSpPr>
        <p:spPr>
          <a:xfrm rot="10800000">
            <a:off x="3128554" y="6023255"/>
            <a:ext cx="2109652" cy="5277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6386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BC8E10C-A77F-DEBE-9DFB-A9708F5AF164}"/>
              </a:ext>
            </a:extLst>
          </p:cNvPr>
          <p:cNvPicPr>
            <a:picLocks noChangeAspect="1"/>
          </p:cNvPicPr>
          <p:nvPr/>
        </p:nvPicPr>
        <p:blipFill>
          <a:blip r:embed="rId2"/>
          <a:stretch>
            <a:fillRect/>
          </a:stretch>
        </p:blipFill>
        <p:spPr>
          <a:xfrm>
            <a:off x="3550927" y="2738416"/>
            <a:ext cx="2446367" cy="1367519"/>
          </a:xfrm>
          <a:prstGeom prst="rect">
            <a:avLst/>
          </a:prstGeom>
        </p:spPr>
      </p:pic>
      <p:sp>
        <p:nvSpPr>
          <p:cNvPr id="29" name="文本框 28">
            <a:extLst>
              <a:ext uri="{FF2B5EF4-FFF2-40B4-BE49-F238E27FC236}">
                <a16:creationId xmlns:a16="http://schemas.microsoft.com/office/drawing/2014/main" id="{F7A88510-9958-C083-347C-82090ED24418}"/>
              </a:ext>
            </a:extLst>
          </p:cNvPr>
          <p:cNvSpPr txBox="1"/>
          <p:nvPr/>
        </p:nvSpPr>
        <p:spPr>
          <a:xfrm>
            <a:off x="4020969" y="4075572"/>
            <a:ext cx="1601903" cy="307777"/>
          </a:xfrm>
          <a:prstGeom prst="rect">
            <a:avLst/>
          </a:prstGeom>
          <a:noFill/>
        </p:spPr>
        <p:txBody>
          <a:bodyPr wrap="square">
            <a:spAutoFit/>
          </a:bodyPr>
          <a:lstStyle/>
          <a:p>
            <a:r>
              <a:rPr lang="en-US" altLang="zh-CN" sz="1400" dirty="0"/>
              <a:t>Hardware Capacity</a:t>
            </a:r>
            <a:endParaRPr lang="zh-CN" altLang="en-US" sz="1400" dirty="0"/>
          </a:p>
        </p:txBody>
      </p:sp>
      <p:pic>
        <p:nvPicPr>
          <p:cNvPr id="30" name="图片 29">
            <a:extLst>
              <a:ext uri="{FF2B5EF4-FFF2-40B4-BE49-F238E27FC236}">
                <a16:creationId xmlns:a16="http://schemas.microsoft.com/office/drawing/2014/main" id="{12D03922-AF3C-1DC3-56A3-33ED78B9810C}"/>
              </a:ext>
            </a:extLst>
          </p:cNvPr>
          <p:cNvPicPr>
            <a:picLocks noChangeAspect="1"/>
          </p:cNvPicPr>
          <p:nvPr/>
        </p:nvPicPr>
        <p:blipFill>
          <a:blip r:embed="rId3"/>
          <a:stretch>
            <a:fillRect/>
          </a:stretch>
        </p:blipFill>
        <p:spPr>
          <a:xfrm>
            <a:off x="1213042" y="2784571"/>
            <a:ext cx="2002618" cy="1262100"/>
          </a:xfrm>
          <a:prstGeom prst="rect">
            <a:avLst/>
          </a:prstGeom>
        </p:spPr>
      </p:pic>
      <p:sp>
        <p:nvSpPr>
          <p:cNvPr id="31" name="文本框 30">
            <a:extLst>
              <a:ext uri="{FF2B5EF4-FFF2-40B4-BE49-F238E27FC236}">
                <a16:creationId xmlns:a16="http://schemas.microsoft.com/office/drawing/2014/main" id="{57AE4A3C-1AFD-F048-7225-158148771129}"/>
              </a:ext>
            </a:extLst>
          </p:cNvPr>
          <p:cNvSpPr txBox="1"/>
          <p:nvPr/>
        </p:nvSpPr>
        <p:spPr>
          <a:xfrm>
            <a:off x="1232224" y="4093495"/>
            <a:ext cx="1792669" cy="307777"/>
          </a:xfrm>
          <a:prstGeom prst="rect">
            <a:avLst/>
          </a:prstGeom>
          <a:noFill/>
        </p:spPr>
        <p:txBody>
          <a:bodyPr wrap="square">
            <a:spAutoFit/>
          </a:bodyPr>
          <a:lstStyle/>
          <a:p>
            <a:r>
              <a:rPr lang="en-US" altLang="zh-CN" sz="1400" dirty="0"/>
              <a:t>Communication Cost</a:t>
            </a:r>
            <a:endParaRPr lang="zh-CN" altLang="en-US" sz="1400" dirty="0"/>
          </a:p>
        </p:txBody>
      </p:sp>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Previous Work</a:t>
            </a:r>
            <a:endParaRPr lang="zh-CN" altLang="en-US" sz="4800" b="1" dirty="0">
              <a:solidFill>
                <a:schemeClr val="bg1"/>
              </a:solidFill>
              <a:cs typeface="Times New Roman" panose="02020603050405020304" pitchFamily="18" charset="0"/>
            </a:endParaRP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solidFill>
                <a:schemeClr val="bg1"/>
              </a:solidFill>
            </a:endParaRPr>
          </a:p>
        </p:txBody>
      </p:sp>
      <p:cxnSp>
        <p:nvCxnSpPr>
          <p:cNvPr id="6" name="直接箭头连接符 5">
            <a:extLst>
              <a:ext uri="{FF2B5EF4-FFF2-40B4-BE49-F238E27FC236}">
                <a16:creationId xmlns:a16="http://schemas.microsoft.com/office/drawing/2014/main" id="{366A669F-3566-ED20-4FB0-A9B0F4AC9FAB}"/>
              </a:ext>
            </a:extLst>
          </p:cNvPr>
          <p:cNvCxnSpPr>
            <a:cxnSpLocks/>
          </p:cNvCxnSpPr>
          <p:nvPr/>
        </p:nvCxnSpPr>
        <p:spPr>
          <a:xfrm>
            <a:off x="597990" y="2361436"/>
            <a:ext cx="8223069" cy="0"/>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6D301B7-4C22-FF69-ADB6-47232E0ADD93}"/>
              </a:ext>
            </a:extLst>
          </p:cNvPr>
          <p:cNvSpPr txBox="1"/>
          <p:nvPr/>
        </p:nvSpPr>
        <p:spPr>
          <a:xfrm>
            <a:off x="1020716" y="1862972"/>
            <a:ext cx="7377612" cy="369332"/>
          </a:xfrm>
          <a:prstGeom prst="rect">
            <a:avLst/>
          </a:prstGeom>
          <a:noFill/>
        </p:spPr>
        <p:txBody>
          <a:bodyPr wrap="square" rtlCol="0">
            <a:spAutoFit/>
          </a:bodyPr>
          <a:lstStyle/>
          <a:p>
            <a:r>
              <a:rPr lang="en-US" altLang="zh-CN" i="1" dirty="0"/>
              <a:t>Towards </a:t>
            </a:r>
            <a:r>
              <a:rPr lang="en-US" altLang="zh-CN" b="1" i="1" dirty="0"/>
              <a:t>distributed adaptability </a:t>
            </a:r>
            <a:r>
              <a:rPr lang="en-US" altLang="zh-CN" i="1" dirty="0"/>
              <a:t>of federated adversarial training </a:t>
            </a:r>
            <a:endParaRPr lang="zh-CN" altLang="en-US" b="1" i="1" dirty="0"/>
          </a:p>
        </p:txBody>
      </p:sp>
      <p:cxnSp>
        <p:nvCxnSpPr>
          <p:cNvPr id="10" name="直接箭头连接符 9">
            <a:extLst>
              <a:ext uri="{FF2B5EF4-FFF2-40B4-BE49-F238E27FC236}">
                <a16:creationId xmlns:a16="http://schemas.microsoft.com/office/drawing/2014/main" id="{8D466B77-71BA-7D50-6F26-9D850B84F0C0}"/>
              </a:ext>
            </a:extLst>
          </p:cNvPr>
          <p:cNvCxnSpPr>
            <a:cxnSpLocks/>
          </p:cNvCxnSpPr>
          <p:nvPr/>
        </p:nvCxnSpPr>
        <p:spPr>
          <a:xfrm>
            <a:off x="597988" y="2513836"/>
            <a:ext cx="0" cy="3963164"/>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15D5E9C-81B0-08B5-227E-44B1D90F49C9}"/>
              </a:ext>
            </a:extLst>
          </p:cNvPr>
          <p:cNvSpPr txBox="1"/>
          <p:nvPr/>
        </p:nvSpPr>
        <p:spPr>
          <a:xfrm>
            <a:off x="723705" y="6432706"/>
            <a:ext cx="7941325" cy="369332"/>
          </a:xfrm>
          <a:prstGeom prst="rect">
            <a:avLst/>
          </a:prstGeom>
          <a:noFill/>
        </p:spPr>
        <p:txBody>
          <a:bodyPr wrap="square" rtlCol="0">
            <a:spAutoFit/>
          </a:bodyPr>
          <a:lstStyle/>
          <a:p>
            <a:r>
              <a:rPr lang="en-US" altLang="zh-CN" i="1" dirty="0"/>
              <a:t>Towards the </a:t>
            </a:r>
            <a:r>
              <a:rPr lang="en-US" altLang="zh-CN" b="1" i="1" dirty="0"/>
              <a:t>algorithmic challenge </a:t>
            </a:r>
            <a:r>
              <a:rPr lang="en-US" altLang="zh-CN" i="1" dirty="0"/>
              <a:t>of federated adversarial training</a:t>
            </a:r>
            <a:endParaRPr lang="zh-CN" altLang="en-US" b="1" i="1" dirty="0"/>
          </a:p>
        </p:txBody>
      </p:sp>
      <p:sp>
        <p:nvSpPr>
          <p:cNvPr id="17" name="矩形: 圆角 16">
            <a:extLst>
              <a:ext uri="{FF2B5EF4-FFF2-40B4-BE49-F238E27FC236}">
                <a16:creationId xmlns:a16="http://schemas.microsoft.com/office/drawing/2014/main" id="{49897D98-F5B2-0B44-5B3D-25459BF6A3EC}"/>
              </a:ext>
            </a:extLst>
          </p:cNvPr>
          <p:cNvSpPr/>
          <p:nvPr/>
        </p:nvSpPr>
        <p:spPr>
          <a:xfrm>
            <a:off x="423085" y="1862972"/>
            <a:ext cx="8491590" cy="803100"/>
          </a:xfrm>
          <a:prstGeom prst="roundRect">
            <a:avLst/>
          </a:prstGeom>
          <a:solidFill>
            <a:schemeClr val="bg1">
              <a:lumMod val="8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1">
            <a:extLst>
              <a:ext uri="{FF2B5EF4-FFF2-40B4-BE49-F238E27FC236}">
                <a16:creationId xmlns:a16="http://schemas.microsoft.com/office/drawing/2014/main" id="{68D67902-137F-F27A-441B-E2AC0A5865CC}"/>
              </a:ext>
            </a:extLst>
          </p:cNvPr>
          <p:cNvSpPr txBox="1">
            <a:spLocks/>
          </p:cNvSpPr>
          <p:nvPr/>
        </p:nvSpPr>
        <p:spPr>
          <a:xfrm>
            <a:off x="915420" y="4861196"/>
            <a:ext cx="2109473" cy="1019243"/>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Unexpected Robust Deterioration</a:t>
            </a:r>
            <a:endParaRPr lang="zh-CN" altLang="en-US" sz="1600" b="1" dirty="0"/>
          </a:p>
        </p:txBody>
      </p:sp>
      <p:pic>
        <p:nvPicPr>
          <p:cNvPr id="11" name="图片 10">
            <a:extLst>
              <a:ext uri="{FF2B5EF4-FFF2-40B4-BE49-F238E27FC236}">
                <a16:creationId xmlns:a16="http://schemas.microsoft.com/office/drawing/2014/main" id="{9DDD542D-9016-E639-EEE9-A59CC2063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052" y="4682469"/>
            <a:ext cx="5059316" cy="1565313"/>
          </a:xfrm>
          <a:prstGeom prst="rect">
            <a:avLst/>
          </a:prstGeom>
        </p:spPr>
      </p:pic>
      <p:sp>
        <p:nvSpPr>
          <p:cNvPr id="26" name="矩形: 圆角 25">
            <a:extLst>
              <a:ext uri="{FF2B5EF4-FFF2-40B4-BE49-F238E27FC236}">
                <a16:creationId xmlns:a16="http://schemas.microsoft.com/office/drawing/2014/main" id="{5F14D3A5-1ACF-67A9-73D8-140E874E2987}"/>
              </a:ext>
            </a:extLst>
          </p:cNvPr>
          <p:cNvSpPr/>
          <p:nvPr/>
        </p:nvSpPr>
        <p:spPr>
          <a:xfrm>
            <a:off x="3342324" y="4585648"/>
            <a:ext cx="2417025" cy="172855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7B70A960-6C56-DD17-1DAC-08A50FD20773}"/>
              </a:ext>
            </a:extLst>
          </p:cNvPr>
          <p:cNvSpPr txBox="1">
            <a:spLocks/>
          </p:cNvSpPr>
          <p:nvPr/>
        </p:nvSpPr>
        <p:spPr>
          <a:xfrm>
            <a:off x="6455393" y="2908406"/>
            <a:ext cx="2090619" cy="1019243"/>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Issues on Distributed Systems</a:t>
            </a:r>
            <a:endParaRPr lang="zh-CN" altLang="en-US" sz="1600" b="1" dirty="0"/>
          </a:p>
        </p:txBody>
      </p:sp>
    </p:spTree>
    <p:extLst>
      <p:ext uri="{BB962C8B-B14F-4D97-AF65-F5344CB8AC3E}">
        <p14:creationId xmlns:p14="http://schemas.microsoft.com/office/powerpoint/2010/main" val="258080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Unexpected Robust Deterioration</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633082" y="2050950"/>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800" b="1" dirty="0"/>
              <a:t>AT vs. FAT</a:t>
            </a:r>
            <a:endParaRPr lang="zh-CN" altLang="en-US" sz="1800" b="1" dirty="0"/>
          </a:p>
        </p:txBody>
      </p:sp>
      <p:pic>
        <p:nvPicPr>
          <p:cNvPr id="13" name="图片 12">
            <a:extLst>
              <a:ext uri="{FF2B5EF4-FFF2-40B4-BE49-F238E27FC236}">
                <a16:creationId xmlns:a16="http://schemas.microsoft.com/office/drawing/2014/main" id="{E81016B4-94C3-485F-F743-F0089FA9E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41" y="2885873"/>
            <a:ext cx="3901607" cy="3007874"/>
          </a:xfrm>
          <a:prstGeom prst="rect">
            <a:avLst/>
          </a:prstGeom>
        </p:spPr>
      </p:pic>
      <p:sp>
        <p:nvSpPr>
          <p:cNvPr id="14" name="标题 1">
            <a:extLst>
              <a:ext uri="{FF2B5EF4-FFF2-40B4-BE49-F238E27FC236}">
                <a16:creationId xmlns:a16="http://schemas.microsoft.com/office/drawing/2014/main" id="{9901C297-ABFD-1354-D3A6-72ACE8F29B56}"/>
              </a:ext>
            </a:extLst>
          </p:cNvPr>
          <p:cNvSpPr txBox="1">
            <a:spLocks/>
          </p:cNvSpPr>
          <p:nvPr/>
        </p:nvSpPr>
        <p:spPr>
          <a:xfrm>
            <a:off x="4996101" y="3018749"/>
            <a:ext cx="3296709" cy="1218881"/>
          </a:xfrm>
          <a:prstGeom prst="rect">
            <a:avLst/>
          </a:prstGeom>
          <a:solidFill>
            <a:schemeClr val="accent2"/>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z="1600" b="1" dirty="0"/>
              <a:t>Unexpected Robust Deterioration:</a:t>
            </a:r>
          </a:p>
          <a:p>
            <a:endParaRPr lang="en-US" altLang="zh-CN" sz="1600" b="1" dirty="0"/>
          </a:p>
          <a:p>
            <a:r>
              <a:rPr lang="en-US" altLang="zh-CN" sz="1600" b="1" dirty="0"/>
              <a:t>The robust accuracy in federated adversarial training show consistently decreasing compared with the centralized adversarial training during 100 communication rounds.</a:t>
            </a:r>
            <a:endParaRPr lang="zh-CN" altLang="en-US" sz="1600" b="1" dirty="0"/>
          </a:p>
        </p:txBody>
      </p:sp>
      <p:pic>
        <p:nvPicPr>
          <p:cNvPr id="16" name="图片 15">
            <a:extLst>
              <a:ext uri="{FF2B5EF4-FFF2-40B4-BE49-F238E27FC236}">
                <a16:creationId xmlns:a16="http://schemas.microsoft.com/office/drawing/2014/main" id="{301F735B-F498-8CA2-73DF-4E197EB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23" y="2948047"/>
            <a:ext cx="3734063" cy="2764281"/>
          </a:xfrm>
          <a:prstGeom prst="rect">
            <a:avLst/>
          </a:prstGeom>
        </p:spPr>
      </p:pic>
    </p:spTree>
    <p:extLst>
      <p:ext uri="{BB962C8B-B14F-4D97-AF65-F5344CB8AC3E}">
        <p14:creationId xmlns:p14="http://schemas.microsoft.com/office/powerpoint/2010/main" val="371896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Intensified Heterogeneity</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Adversarial Training with FL</a:t>
            </a:r>
            <a:endParaRPr lang="zh-CN" altLang="en-US" sz="1600" b="1" dirty="0"/>
          </a:p>
        </p:txBody>
      </p:sp>
      <p:sp>
        <p:nvSpPr>
          <p:cNvPr id="8" name="标题 1">
            <a:extLst>
              <a:ext uri="{FF2B5EF4-FFF2-40B4-BE49-F238E27FC236}">
                <a16:creationId xmlns:a16="http://schemas.microsoft.com/office/drawing/2014/main" id="{D8F4CC78-076D-07E8-EF67-9D7E703A5E62}"/>
              </a:ext>
            </a:extLst>
          </p:cNvPr>
          <p:cNvSpPr txBox="1">
            <a:spLocks/>
          </p:cNvSpPr>
          <p:nvPr/>
        </p:nvSpPr>
        <p:spPr>
          <a:xfrm>
            <a:off x="719473" y="4913840"/>
            <a:ext cx="7705053" cy="1019243"/>
          </a:xfrm>
          <a:prstGeom prst="rect">
            <a:avLst/>
          </a:prstGeom>
          <a:solidFill>
            <a:schemeClr val="accent2">
              <a:lumMod val="75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i="1" dirty="0"/>
              <a:t>the inner-maximization for pursuing adversarial robustness would exacerbate the data heterogeneity among local clients in federated learning.</a:t>
            </a:r>
            <a:endParaRPr lang="zh-CN" altLang="en-US" sz="1600" b="1" i="1" dirty="0"/>
          </a:p>
        </p:txBody>
      </p:sp>
      <p:pic>
        <p:nvPicPr>
          <p:cNvPr id="11" name="图片 10">
            <a:extLst>
              <a:ext uri="{FF2B5EF4-FFF2-40B4-BE49-F238E27FC236}">
                <a16:creationId xmlns:a16="http://schemas.microsoft.com/office/drawing/2014/main" id="{21374C10-1E83-DD23-9502-E56976B5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48" y="2844416"/>
            <a:ext cx="8264103" cy="1671626"/>
          </a:xfrm>
          <a:prstGeom prst="rect">
            <a:avLst/>
          </a:prstGeom>
        </p:spPr>
      </p:pic>
    </p:spTree>
    <p:extLst>
      <p:ext uri="{BB962C8B-B14F-4D97-AF65-F5344CB8AC3E}">
        <p14:creationId xmlns:p14="http://schemas.microsoft.com/office/powerpoint/2010/main" val="106482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Intensified Heterogeneity</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1600" b="1" dirty="0"/>
              <a:t>Heterogeneity in FL</a:t>
            </a:r>
            <a:endParaRPr lang="zh-CN" altLang="en-US" sz="1600" b="1" dirty="0"/>
          </a:p>
        </p:txBody>
      </p:sp>
      <p:pic>
        <p:nvPicPr>
          <p:cNvPr id="3" name="Picture 2">
            <a:extLst>
              <a:ext uri="{FF2B5EF4-FFF2-40B4-BE49-F238E27FC236}">
                <a16:creationId xmlns:a16="http://schemas.microsoft.com/office/drawing/2014/main" id="{77B1DA31-8770-499B-B2DE-133B71FE19AE}"/>
              </a:ext>
            </a:extLst>
          </p:cNvPr>
          <p:cNvPicPr>
            <a:picLocks noChangeAspect="1"/>
          </p:cNvPicPr>
          <p:nvPr/>
        </p:nvPicPr>
        <p:blipFill>
          <a:blip r:embed="rId2"/>
          <a:stretch>
            <a:fillRect/>
          </a:stretch>
        </p:blipFill>
        <p:spPr>
          <a:xfrm>
            <a:off x="541644" y="2923042"/>
            <a:ext cx="4804304" cy="1626740"/>
          </a:xfrm>
          <a:prstGeom prst="rect">
            <a:avLst/>
          </a:prstGeom>
        </p:spPr>
      </p:pic>
      <p:pic>
        <p:nvPicPr>
          <p:cNvPr id="5" name="Picture 4">
            <a:extLst>
              <a:ext uri="{FF2B5EF4-FFF2-40B4-BE49-F238E27FC236}">
                <a16:creationId xmlns:a16="http://schemas.microsoft.com/office/drawing/2014/main" id="{52435768-889A-4793-B3B8-1074B4AA93FD}"/>
              </a:ext>
            </a:extLst>
          </p:cNvPr>
          <p:cNvPicPr>
            <a:picLocks noChangeAspect="1"/>
          </p:cNvPicPr>
          <p:nvPr/>
        </p:nvPicPr>
        <p:blipFill>
          <a:blip r:embed="rId3"/>
          <a:stretch>
            <a:fillRect/>
          </a:stretch>
        </p:blipFill>
        <p:spPr>
          <a:xfrm>
            <a:off x="5630556" y="2923042"/>
            <a:ext cx="2971800" cy="1480593"/>
          </a:xfrm>
          <a:prstGeom prst="rect">
            <a:avLst/>
          </a:prstGeom>
        </p:spPr>
      </p:pic>
      <p:pic>
        <p:nvPicPr>
          <p:cNvPr id="8" name="图片 7">
            <a:extLst>
              <a:ext uri="{FF2B5EF4-FFF2-40B4-BE49-F238E27FC236}">
                <a16:creationId xmlns:a16="http://schemas.microsoft.com/office/drawing/2014/main" id="{61383F3E-5CCE-5DA8-DF3E-24EE876D7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456" y="4788236"/>
            <a:ext cx="4217338" cy="941847"/>
          </a:xfrm>
          <a:prstGeom prst="rect">
            <a:avLst/>
          </a:prstGeom>
        </p:spPr>
      </p:pic>
      <p:sp>
        <p:nvSpPr>
          <p:cNvPr id="10" name="矩形: 圆角 9">
            <a:extLst>
              <a:ext uri="{FF2B5EF4-FFF2-40B4-BE49-F238E27FC236}">
                <a16:creationId xmlns:a16="http://schemas.microsoft.com/office/drawing/2014/main" id="{B19D1824-4375-E444-BEAE-B28395DF663A}"/>
              </a:ext>
            </a:extLst>
          </p:cNvPr>
          <p:cNvSpPr/>
          <p:nvPr/>
        </p:nvSpPr>
        <p:spPr>
          <a:xfrm>
            <a:off x="2504360" y="4940487"/>
            <a:ext cx="2743201" cy="86192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4ECFE1EF-35A5-93C1-4DE1-2EE39E8BE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0557" y="4612891"/>
            <a:ext cx="2971799" cy="1305530"/>
          </a:xfrm>
          <a:prstGeom prst="rect">
            <a:avLst/>
          </a:prstGeom>
        </p:spPr>
      </p:pic>
    </p:spTree>
    <p:extLst>
      <p:ext uri="{BB962C8B-B14F-4D97-AF65-F5344CB8AC3E}">
        <p14:creationId xmlns:p14="http://schemas.microsoft.com/office/powerpoint/2010/main" val="416260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Intensified Heterogeneity</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l-GR" altLang="zh-CN" sz="1600" b="1" dirty="0"/>
              <a:t>α-</a:t>
            </a:r>
            <a:r>
              <a:rPr lang="en-US" altLang="zh-CN" sz="1600" b="1" dirty="0"/>
              <a:t>Slack Mechanism</a:t>
            </a:r>
            <a:endParaRPr lang="zh-CN" altLang="en-US" sz="1600" b="1" dirty="0"/>
          </a:p>
        </p:txBody>
      </p:sp>
      <p:pic>
        <p:nvPicPr>
          <p:cNvPr id="5" name="图片 4">
            <a:extLst>
              <a:ext uri="{FF2B5EF4-FFF2-40B4-BE49-F238E27FC236}">
                <a16:creationId xmlns:a16="http://schemas.microsoft.com/office/drawing/2014/main" id="{C0D67E00-2F2F-0C1A-DE71-C79551BC3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503" y="3706686"/>
            <a:ext cx="6802993" cy="2226434"/>
          </a:xfrm>
          <a:prstGeom prst="rect">
            <a:avLst/>
          </a:prstGeom>
        </p:spPr>
      </p:pic>
      <p:pic>
        <p:nvPicPr>
          <p:cNvPr id="8" name="图片 7">
            <a:extLst>
              <a:ext uri="{FF2B5EF4-FFF2-40B4-BE49-F238E27FC236}">
                <a16:creationId xmlns:a16="http://schemas.microsoft.com/office/drawing/2014/main" id="{26F112EF-C010-010A-C308-A5A0994FF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912" y="2945755"/>
            <a:ext cx="2990112" cy="626438"/>
          </a:xfrm>
          <a:prstGeom prst="rect">
            <a:avLst/>
          </a:prstGeom>
        </p:spPr>
      </p:pic>
    </p:spTree>
    <p:extLst>
      <p:ext uri="{BB962C8B-B14F-4D97-AF65-F5344CB8AC3E}">
        <p14:creationId xmlns:p14="http://schemas.microsoft.com/office/powerpoint/2010/main" val="87111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F8B5-08CB-49DA-98E7-DCECF6A8C9CF}"/>
              </a:ext>
            </a:extLst>
          </p:cNvPr>
          <p:cNvSpPr>
            <a:spLocks noGrp="1"/>
          </p:cNvSpPr>
          <p:nvPr>
            <p:ph type="title"/>
          </p:nvPr>
        </p:nvSpPr>
        <p:spPr>
          <a:xfrm>
            <a:off x="0" y="543793"/>
            <a:ext cx="9144000" cy="1082535"/>
          </a:xfrm>
          <a:solidFill>
            <a:srgbClr val="002060"/>
          </a:solidFill>
        </p:spPr>
        <p:txBody>
          <a:bodyPr>
            <a:noAutofit/>
          </a:bodyPr>
          <a:lstStyle/>
          <a:p>
            <a:r>
              <a:rPr lang="en-US" altLang="zh-CN" sz="4800" b="1" dirty="0">
                <a:solidFill>
                  <a:schemeClr val="bg1"/>
                </a:solidFill>
                <a:cs typeface="Times New Roman" panose="02020603050405020304" pitchFamily="18" charset="0"/>
              </a:rPr>
              <a:t>SFAT</a:t>
            </a:r>
          </a:p>
        </p:txBody>
      </p:sp>
      <p:sp>
        <p:nvSpPr>
          <p:cNvPr id="4" name="标题 1">
            <a:extLst>
              <a:ext uri="{FF2B5EF4-FFF2-40B4-BE49-F238E27FC236}">
                <a16:creationId xmlns:a16="http://schemas.microsoft.com/office/drawing/2014/main" id="{7FA302B1-EA17-4A4D-94E8-885E6CFB7D3E}"/>
              </a:ext>
            </a:extLst>
          </p:cNvPr>
          <p:cNvSpPr txBox="1">
            <a:spLocks/>
          </p:cNvSpPr>
          <p:nvPr/>
        </p:nvSpPr>
        <p:spPr>
          <a:xfrm>
            <a:off x="0" y="2"/>
            <a:ext cx="9144000" cy="543791"/>
          </a:xfrm>
          <a:prstGeom prst="rect">
            <a:avLst/>
          </a:prstGeom>
          <a:solidFill>
            <a:schemeClr val="tx1"/>
          </a:solidFill>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solidFill>
                  <a:schemeClr val="bg1"/>
                </a:solidFill>
              </a:rPr>
              <a:t>Combating Exacerbated Heterogeneity for Robust Models in Federated Learning</a:t>
            </a:r>
            <a:endParaRPr lang="zh-CN" altLang="en-US" sz="1800" b="1" dirty="0">
              <a:solidFill>
                <a:schemeClr val="bg1"/>
              </a:solidFill>
            </a:endParaRPr>
          </a:p>
        </p:txBody>
      </p:sp>
      <p:sp>
        <p:nvSpPr>
          <p:cNvPr id="12" name="标题 1">
            <a:extLst>
              <a:ext uri="{FF2B5EF4-FFF2-40B4-BE49-F238E27FC236}">
                <a16:creationId xmlns:a16="http://schemas.microsoft.com/office/drawing/2014/main" id="{9004958C-F665-439E-B26F-2E9B7EE4D86C}"/>
              </a:ext>
            </a:extLst>
          </p:cNvPr>
          <p:cNvSpPr txBox="1">
            <a:spLocks noGrp="1"/>
          </p:cNvSpPr>
          <p:nvPr>
            <p:ph idx="1"/>
          </p:nvPr>
        </p:nvSpPr>
        <p:spPr>
          <a:xfrm>
            <a:off x="541644" y="1913789"/>
            <a:ext cx="2898241" cy="512659"/>
          </a:xfrm>
          <a:prstGeom prst="rect">
            <a:avLst/>
          </a:prstGeom>
          <a:solidFill>
            <a:schemeClr val="accent1">
              <a:lumMod val="50000"/>
            </a:schemeClr>
          </a:solidFill>
          <a:effectLst>
            <a:outerShdw blurRad="63500" dist="114300" dir="4740000" sx="101000" sy="101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l-GR" altLang="zh-CN" sz="1600" b="1" dirty="0"/>
              <a:t>α-</a:t>
            </a:r>
            <a:r>
              <a:rPr lang="en-US" altLang="zh-CN" sz="1600" b="1" dirty="0"/>
              <a:t>Slack Mechanism</a:t>
            </a:r>
            <a:endParaRPr lang="zh-CN" altLang="en-US" sz="1600" b="1" dirty="0"/>
          </a:p>
        </p:txBody>
      </p:sp>
      <p:pic>
        <p:nvPicPr>
          <p:cNvPr id="6" name="图片 5">
            <a:extLst>
              <a:ext uri="{FF2B5EF4-FFF2-40B4-BE49-F238E27FC236}">
                <a16:creationId xmlns:a16="http://schemas.microsoft.com/office/drawing/2014/main" id="{ABA9689D-E804-56C0-EB92-F20091230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08" y="5440656"/>
            <a:ext cx="8523612" cy="976452"/>
          </a:xfrm>
          <a:prstGeom prst="rect">
            <a:avLst/>
          </a:prstGeom>
        </p:spPr>
      </p:pic>
      <p:pic>
        <p:nvPicPr>
          <p:cNvPr id="7" name="图片 6">
            <a:extLst>
              <a:ext uri="{FF2B5EF4-FFF2-40B4-BE49-F238E27FC236}">
                <a16:creationId xmlns:a16="http://schemas.microsoft.com/office/drawing/2014/main" id="{87FEBF76-0AD0-09EE-E831-F77F4EAA2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503" y="2820335"/>
            <a:ext cx="6802993" cy="2226434"/>
          </a:xfrm>
          <a:prstGeom prst="rect">
            <a:avLst/>
          </a:prstGeom>
        </p:spPr>
      </p:pic>
    </p:spTree>
    <p:extLst>
      <p:ext uri="{BB962C8B-B14F-4D97-AF65-F5344CB8AC3E}">
        <p14:creationId xmlns:p14="http://schemas.microsoft.com/office/powerpoint/2010/main" val="37561804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2492</TotalTime>
  <Words>405</Words>
  <Application>Microsoft Office PowerPoint</Application>
  <PresentationFormat>全屏显示(4:3)</PresentationFormat>
  <Paragraphs>66</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Arial</vt:lpstr>
      <vt:lpstr>Calibri</vt:lpstr>
      <vt:lpstr>Calibri Light</vt:lpstr>
      <vt:lpstr>Times New Roman</vt:lpstr>
      <vt:lpstr>Wingdings</vt:lpstr>
      <vt:lpstr>Office 主题​​</vt:lpstr>
      <vt:lpstr> Combating Exacerbated Heterogeneity for Robust Models in Federated Learning </vt:lpstr>
      <vt:lpstr>Outline</vt:lpstr>
      <vt:lpstr>Federated Adversarial Training</vt:lpstr>
      <vt:lpstr>Previous Work</vt:lpstr>
      <vt:lpstr>Unexpected Robust Deterioration</vt:lpstr>
      <vt:lpstr>Intensified Heterogeneity</vt:lpstr>
      <vt:lpstr>Intensified Heterogeneity</vt:lpstr>
      <vt:lpstr>Intensified Heterogeneity</vt:lpstr>
      <vt:lpstr>SFAT</vt:lpstr>
      <vt:lpstr>Slacked Federated Adversarial Training</vt:lpstr>
      <vt:lpstr>SFAT</vt:lpstr>
      <vt:lpstr>Experiment</vt:lpstr>
      <vt:lpstr>Experiment</vt:lpstr>
      <vt:lpstr>Experiment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Hold me tight! Influence of discriminative features on deep network boundaries</dc:title>
  <dc:creator>朱嘉宁</dc:creator>
  <cp:lastModifiedBy>朱 嘉宁</cp:lastModifiedBy>
  <cp:revision>470</cp:revision>
  <dcterms:created xsi:type="dcterms:W3CDTF">2021-03-17T02:09:32Z</dcterms:created>
  <dcterms:modified xsi:type="dcterms:W3CDTF">2023-04-06T13:58:49Z</dcterms:modified>
</cp:coreProperties>
</file>