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00A7-1BA1-4A6C-B89F-3BFDF4E67060}" v="13" dt="2023-08-23T02:54:53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43"/>
    <p:restoredTop sz="94718"/>
  </p:normalViewPr>
  <p:slideViewPr>
    <p:cSldViewPr snapToGrid="0">
      <p:cViewPr varScale="1">
        <p:scale>
          <a:sx n="56" d="100"/>
          <a:sy n="56" d="100"/>
        </p:scale>
        <p:origin x="12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AE46C21D-EBB5-4F3D-B06D-166777189317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1DFFEA26-EB1D-498C-95CD-1ECE586790AA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39842EE-D56F-4F18-94E7-094CEF23F906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45B08281-154C-4FEF-A6DF-18BA3AC0F374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04D857D4-BD7E-4A06-844B-AAD504F1114F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916AFA50-87A4-4E99-B112-8C6B1DFB84B2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6B3905CA-BF0F-4A1B-AA0D-85E42F5D5A85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D3DA9A77-60C0-4BB8-898D-2828EE4073AD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C1F30CD5-42B1-4614-9F46-5D29928CC2DB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EE6020E3-D95B-4E55-964F-4B1A98BDAA6F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FC9A72C8-1C87-42EF-8A11-BF6DFA19ED8B}" type="datetime1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mobiliare.it/robots.tx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/>
              <a:t>Web Scraping Proposal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425760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dirty="0"/>
              <a:t>The web scraping project for Immobiliare.it will streamline real estate data collection, automate updates, and enhance data accuracy for improved decision-making.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dirty="0"/>
              <a:t>With a </a:t>
            </a:r>
            <a:r>
              <a:rPr dirty="0">
                <a:solidFill>
                  <a:schemeClr val="accent1"/>
                </a:solidFill>
              </a:rPr>
              <a:t>custom web scraping tool and Excel integration</a:t>
            </a:r>
            <a:r>
              <a:rPr dirty="0"/>
              <a:t>, the project will save time and resources, leading to increased efficiency and productivity.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 </a:t>
            </a:r>
            <a:r>
              <a:rPr dirty="0"/>
              <a:t>urge </a:t>
            </a:r>
            <a:r>
              <a:rPr lang="en-US" dirty="0"/>
              <a:t>you </a:t>
            </a:r>
            <a:r>
              <a:rPr dirty="0"/>
              <a:t>to approve this project for Immobiliare.it web scraping to propel our </a:t>
            </a:r>
            <a:r>
              <a:t>business forward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40518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Project objectives include </a:t>
            </a:r>
            <a:r>
              <a:rPr lang="en-US" dirty="0">
                <a:solidFill>
                  <a:schemeClr val="accent1"/>
                </a:solidFill>
              </a:rPr>
              <a:t>developing a custom web scraping tool </a:t>
            </a:r>
            <a:r>
              <a:rPr lang="en-US" dirty="0"/>
              <a:t>for real estate listings on </a:t>
            </a:r>
            <a:r>
              <a:rPr lang="en-US" dirty="0">
                <a:solidFill>
                  <a:schemeClr val="accent1"/>
                </a:solidFill>
              </a:rPr>
              <a:t>Immobiliare.it </a:t>
            </a:r>
            <a:r>
              <a:rPr lang="en-US" dirty="0"/>
              <a:t>, ensuring data integration with Excel for efficiency.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Benefits of the project focus on </a:t>
            </a:r>
            <a:r>
              <a:rPr lang="en-US" dirty="0">
                <a:solidFill>
                  <a:schemeClr val="accent1"/>
                </a:solidFill>
              </a:rPr>
              <a:t>data automation</a:t>
            </a:r>
            <a:r>
              <a:rPr lang="en-US" dirty="0"/>
              <a:t>, streamlining the collection process, and enhancing overall efficiency in gathering real estate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Emphasize the </a:t>
            </a:r>
            <a:r>
              <a:rPr lang="en-US" dirty="0">
                <a:solidFill>
                  <a:schemeClr val="accent1"/>
                </a:solidFill>
              </a:rPr>
              <a:t>user-friendly interface </a:t>
            </a:r>
            <a:r>
              <a:rPr lang="en-US" dirty="0"/>
              <a:t>to provide a seamless experience in accessing and utilizing the scraped real estate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Data Collection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dirty="0">
                <a:solidFill>
                  <a:schemeClr val="accent1"/>
                </a:solidFill>
              </a:rPr>
              <a:t>Manual extraction </a:t>
            </a:r>
            <a:r>
              <a:rPr dirty="0"/>
              <a:t>from Immobiliare.it is time-consuming, draining resources and impeding efficiency in data gathering.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dirty="0">
                <a:solidFill>
                  <a:schemeClr val="accent1"/>
                </a:solidFill>
              </a:rPr>
              <a:t>Human errors </a:t>
            </a:r>
            <a:r>
              <a:rPr dirty="0"/>
              <a:t>are prevalent in manual data collection processes, leading to inaccuracies and potential data inconsistencies.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dirty="0"/>
              <a:t>The </a:t>
            </a:r>
            <a:r>
              <a:rPr dirty="0">
                <a:solidFill>
                  <a:schemeClr val="accent1"/>
                </a:solidFill>
              </a:rPr>
              <a:t>inefficiencies of manual methods </a:t>
            </a:r>
            <a:r>
              <a:rPr dirty="0"/>
              <a:t>hinder the timely availability and utilization of crucial real estate data for analysis and decision-making.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80040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dirty="0">
                <a:solidFill>
                  <a:schemeClr val="accent1"/>
                </a:solidFill>
              </a:rPr>
              <a:t>Increased Speed</a:t>
            </a:r>
            <a:r>
              <a:rPr dirty="0"/>
              <a:t>: Automation allows for rapid data collection, processing information at a much faster rate than manual methods.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dirty="0">
                <a:solidFill>
                  <a:schemeClr val="accent1"/>
                </a:solidFill>
              </a:rPr>
              <a:t>Improved Accuracy</a:t>
            </a:r>
            <a:r>
              <a:rPr dirty="0"/>
              <a:t>: Custom web scraping tools reduce human error, leading to more precise and reliable data extraction.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dirty="0">
                <a:solidFill>
                  <a:schemeClr val="accent1"/>
                </a:solidFill>
              </a:rPr>
              <a:t>Scalability and Cost Reduction</a:t>
            </a:r>
            <a:r>
              <a:rPr dirty="0"/>
              <a:t>: Automating data collection with a tailored tool enables seamless scalability and </a:t>
            </a:r>
            <a:r>
              <a:rPr i="1" dirty="0"/>
              <a:t>cuts down on operational expenses over time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of the Web Scraping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3" y="1891737"/>
            <a:ext cx="9779182" cy="336681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dirty="0">
                <a:solidFill>
                  <a:schemeClr val="accent1"/>
                </a:solidFill>
              </a:rPr>
              <a:t>Develop a custom web scraping tool </a:t>
            </a:r>
            <a:r>
              <a:rPr dirty="0"/>
              <a:t>for extracting real estate listings from Immobiliare.it, tailored to efficiently gather and organize data for analysis.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dirty="0"/>
              <a:t>Ensure </a:t>
            </a:r>
            <a:r>
              <a:rPr dirty="0">
                <a:solidFill>
                  <a:schemeClr val="accent1"/>
                </a:solidFill>
              </a:rPr>
              <a:t>seamless integration </a:t>
            </a:r>
            <a:r>
              <a:rPr dirty="0"/>
              <a:t>of the extracted data with </a:t>
            </a:r>
            <a:r>
              <a:rPr dirty="0">
                <a:solidFill>
                  <a:schemeClr val="accent1"/>
                </a:solidFill>
              </a:rPr>
              <a:t>Excel</a:t>
            </a:r>
            <a:r>
              <a:rPr dirty="0"/>
              <a:t>, enabling easy analysis, visualization, and reporting for stakeholders and decision-making processes.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dirty="0">
                <a:solidFill>
                  <a:schemeClr val="accent1"/>
                </a:solidFill>
              </a:rPr>
              <a:t>Streamline the user experience </a:t>
            </a:r>
            <a:r>
              <a:rPr dirty="0"/>
              <a:t>by providing a </a:t>
            </a:r>
            <a:r>
              <a:rPr dirty="0">
                <a:solidFill>
                  <a:schemeClr val="accent1"/>
                </a:solidFill>
              </a:rPr>
              <a:t>user-friendly interface</a:t>
            </a:r>
            <a:r>
              <a:rPr dirty="0"/>
              <a:t> that simplifies the data collection and analysis process, increasing efficiency and accessibility.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Integration with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dirty="0"/>
              <a:t>The </a:t>
            </a:r>
            <a:r>
              <a:rPr dirty="0">
                <a:solidFill>
                  <a:schemeClr val="accent1"/>
                </a:solidFill>
              </a:rPr>
              <a:t>ability to manipulate and analyze data effectively </a:t>
            </a:r>
            <a:r>
              <a:rPr dirty="0"/>
              <a:t>within Excel enhances decision-making and reporting capabilities.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dirty="0">
                <a:solidFill>
                  <a:schemeClr val="accent1"/>
                </a:solidFill>
              </a:rPr>
              <a:t>Excel offers practicality and convenience </a:t>
            </a:r>
            <a:r>
              <a:rPr dirty="0"/>
              <a:t>due to its widespread use, familiarity, and extensive functionalities for data processing tasks.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640080"/>
            <a:ext cx="7541514" cy="982980"/>
          </a:xfrm>
        </p:spPr>
        <p:txBody>
          <a:bodyPr anchor="b">
            <a:normAutofit/>
          </a:bodyPr>
          <a:lstStyle/>
          <a:p>
            <a:r>
              <a:rPr lang="en-US" sz="5000" dirty="0"/>
              <a:t>User-Friendly Interface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2660904"/>
            <a:ext cx="5232654" cy="3831336"/>
          </a:xfrm>
        </p:spPr>
        <p:txBody>
          <a:bodyPr anchor="t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Designing an intuitive interface is crucial to navigate the web scraping tool effortlessly.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Clear navigation enhances user experience, making data collection from Immobiliare.it more accessible and efficient.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Prioritizing user-friendly features ensures that non-technical users can utilize the tool effectively for real estate data extraction.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9368E-8347-14FE-3EFB-2A34EAA38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79899"/>
            <a:ext cx="5458968" cy="40123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1104900"/>
          </a:xfrm>
        </p:spPr>
        <p:txBody>
          <a:bodyPr/>
          <a:lstStyle/>
          <a:p>
            <a:r>
              <a:rPr dirty="0"/>
              <a:t>Technical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053" y="1706563"/>
            <a:ext cx="9779182" cy="421188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dirty="0"/>
              <a:t>Programming languages such as </a:t>
            </a:r>
            <a:r>
              <a:rPr dirty="0">
                <a:solidFill>
                  <a:schemeClr val="accent1"/>
                </a:solidFill>
              </a:rPr>
              <a:t>Python</a:t>
            </a:r>
            <a:r>
              <a:rPr dirty="0"/>
              <a:t> will be utilized for their versatility in </a:t>
            </a:r>
            <a:r>
              <a:rPr dirty="0">
                <a:solidFill>
                  <a:schemeClr val="accent1"/>
                </a:solidFill>
              </a:rPr>
              <a:t>web scraping tools and libraries like </a:t>
            </a:r>
            <a:r>
              <a:rPr dirty="0" err="1">
                <a:solidFill>
                  <a:schemeClr val="accent1"/>
                </a:solidFill>
              </a:rPr>
              <a:t>BeautifulSoup</a:t>
            </a:r>
            <a:r>
              <a:rPr dirty="0">
                <a:solidFill>
                  <a:schemeClr val="accent1"/>
                </a:solidFill>
              </a:rPr>
              <a:t> </a:t>
            </a:r>
            <a:r>
              <a:rPr dirty="0"/>
              <a:t>for parsing HTML content.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dirty="0">
                <a:solidFill>
                  <a:schemeClr val="accent1"/>
                </a:solidFill>
              </a:rPr>
              <a:t>dhering to legal regulations</a:t>
            </a:r>
            <a:r>
              <a:rPr dirty="0"/>
              <a:t> </a:t>
            </a:r>
            <a:r>
              <a:rPr lang="en-US" dirty="0"/>
              <a:t>as given on </a:t>
            </a:r>
            <a:r>
              <a:rPr lang="en-US" dirty="0">
                <a:hlinkClick r:id="rId2"/>
              </a:rPr>
              <a:t>https://www.immobiliare.it/robots.txt</a:t>
            </a:r>
            <a:r>
              <a:rPr lang="en-US" dirty="0"/>
              <a:t> </a:t>
            </a:r>
            <a:endParaRPr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</a:t>
            </a:r>
            <a:r>
              <a:rPr dirty="0"/>
              <a:t>fficient data extraction capabilities and scalability for handling large volumes of web data.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ECEBD-63D5-DFEF-601E-662CBFDDB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E922-F074-222B-A08B-09AEDEA5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462" y="186690"/>
            <a:ext cx="9779183" cy="1325563"/>
          </a:xfrm>
        </p:spPr>
        <p:txBody>
          <a:bodyPr/>
          <a:lstStyle/>
          <a:p>
            <a:r>
              <a:rPr dirty="0"/>
              <a:t>Project Roadmap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A6A939-BAD2-CA18-E1DF-76BCD4DCE7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086212"/>
              </p:ext>
            </p:extLst>
          </p:nvPr>
        </p:nvGraphicFramePr>
        <p:xfrm>
          <a:off x="594360" y="1668780"/>
          <a:ext cx="10286999" cy="41574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94710">
                  <a:extLst>
                    <a:ext uri="{9D8B030D-6E8A-4147-A177-3AD203B41FA5}">
                      <a16:colId xmlns:a16="http://schemas.microsoft.com/office/drawing/2014/main" val="3685344225"/>
                    </a:ext>
                  </a:extLst>
                </a:gridCol>
                <a:gridCol w="1794510">
                  <a:extLst>
                    <a:ext uri="{9D8B030D-6E8A-4147-A177-3AD203B41FA5}">
                      <a16:colId xmlns:a16="http://schemas.microsoft.com/office/drawing/2014/main" val="1861456887"/>
                    </a:ext>
                  </a:extLst>
                </a:gridCol>
                <a:gridCol w="3326130">
                  <a:extLst>
                    <a:ext uri="{9D8B030D-6E8A-4147-A177-3AD203B41FA5}">
                      <a16:colId xmlns:a16="http://schemas.microsoft.com/office/drawing/2014/main" val="548613239"/>
                    </a:ext>
                  </a:extLst>
                </a:gridCol>
                <a:gridCol w="1771649">
                  <a:extLst>
                    <a:ext uri="{9D8B030D-6E8A-4147-A177-3AD203B41FA5}">
                      <a16:colId xmlns:a16="http://schemas.microsoft.com/office/drawing/2014/main" val="4128135599"/>
                    </a:ext>
                  </a:extLst>
                </a:gridCol>
              </a:tblGrid>
              <a:tr h="39060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Milestones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95" marR="5995" marT="59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Timelines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95" marR="5995" marT="59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Deliverables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95" marR="5995" marT="599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</a:rPr>
                        <a:t>Cost (USD)</a:t>
                      </a:r>
                    </a:p>
                  </a:txBody>
                  <a:tcPr marL="5995" marR="5995" marT="5995" marB="0" anchor="b"/>
                </a:tc>
                <a:extLst>
                  <a:ext uri="{0D108BD9-81ED-4DB2-BD59-A6C34878D82A}">
                    <a16:rowId xmlns:a16="http://schemas.microsoft.com/office/drawing/2014/main" val="681605185"/>
                  </a:ext>
                </a:extLst>
              </a:tr>
              <a:tr h="1026751">
                <a:tc>
                  <a:txBody>
                    <a:bodyPr/>
                    <a:lstStyle/>
                    <a:p>
                      <a:pPr marL="342900" indent="-342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u="none" strike="noStrike" dirty="0">
                          <a:solidFill>
                            <a:srgbClr val="0D0D0D"/>
                          </a:solidFill>
                          <a:effectLst/>
                        </a:rPr>
                        <a:t>Develop custom web scraping tool</a:t>
                      </a:r>
                      <a:endParaRPr lang="en-US" sz="2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u="none" strike="noStrike" dirty="0">
                          <a:solidFill>
                            <a:srgbClr val="0D0D0D"/>
                          </a:solidFill>
                          <a:effectLst/>
                        </a:rPr>
                        <a:t>1 weeks</a:t>
                      </a:r>
                      <a:endParaRPr lang="en-US" sz="2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u="none" strike="noStrike" dirty="0">
                          <a:solidFill>
                            <a:srgbClr val="0D0D0D"/>
                          </a:solidFill>
                          <a:effectLst/>
                        </a:rPr>
                        <a:t>Functional web scraping tool</a:t>
                      </a:r>
                      <a:endParaRPr lang="en-US" sz="2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350</a:t>
                      </a: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2486920962"/>
                  </a:ext>
                </a:extLst>
              </a:tr>
              <a:tr h="856675">
                <a:tc>
                  <a:txBody>
                    <a:bodyPr/>
                    <a:lstStyle/>
                    <a:p>
                      <a:pPr marL="342900" indent="-342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u="none" strike="noStrike" dirty="0">
                          <a:solidFill>
                            <a:srgbClr val="0D0D0D"/>
                          </a:solidFill>
                          <a:effectLst/>
                        </a:rPr>
                        <a:t>Test tool functionality</a:t>
                      </a:r>
                      <a:endParaRPr lang="en-US" sz="2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u="none" strike="noStrike" dirty="0">
                          <a:solidFill>
                            <a:srgbClr val="0D0D0D"/>
                          </a:solidFill>
                          <a:effectLst/>
                        </a:rPr>
                        <a:t>1 week</a:t>
                      </a:r>
                      <a:endParaRPr lang="en-US" sz="2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u="none" strike="noStrike" dirty="0">
                          <a:solidFill>
                            <a:srgbClr val="0D0D0D"/>
                          </a:solidFill>
                          <a:effectLst/>
                        </a:rPr>
                        <a:t>Integrated data in Excel sheets</a:t>
                      </a:r>
                      <a:endParaRPr lang="en-US" sz="2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150</a:t>
                      </a: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2173939516"/>
                  </a:ext>
                </a:extLst>
              </a:tr>
              <a:tr h="856675">
                <a:tc>
                  <a:txBody>
                    <a:bodyPr/>
                    <a:lstStyle/>
                    <a:p>
                      <a:pPr marL="342900" indent="-342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u="none" strike="noStrike" dirty="0">
                          <a:solidFill>
                            <a:srgbClr val="0D0D0D"/>
                          </a:solidFill>
                          <a:effectLst/>
                        </a:rPr>
                        <a:t>Integrate scraped data with Excel</a:t>
                      </a:r>
                      <a:endParaRPr lang="en-US" sz="2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u="none" strike="noStrike" dirty="0">
                          <a:solidFill>
                            <a:srgbClr val="0D0D0D"/>
                          </a:solidFill>
                          <a:effectLst/>
                        </a:rPr>
                        <a:t>1 weeks</a:t>
                      </a:r>
                      <a:endParaRPr lang="en-US" sz="2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u="none" strike="noStrike" dirty="0">
                          <a:solidFill>
                            <a:srgbClr val="0D0D0D"/>
                          </a:solidFill>
                          <a:effectLst/>
                        </a:rPr>
                        <a:t>User manual and training materials</a:t>
                      </a:r>
                      <a:endParaRPr lang="en-US" sz="2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150</a:t>
                      </a: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2178821550"/>
                  </a:ext>
                </a:extLst>
              </a:tr>
              <a:tr h="1026751">
                <a:tc>
                  <a:txBody>
                    <a:bodyPr/>
                    <a:lstStyle/>
                    <a:p>
                      <a:pPr marL="342900" indent="-3429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u="none" strike="noStrike" dirty="0">
                          <a:solidFill>
                            <a:srgbClr val="0D0D0D"/>
                          </a:solidFill>
                          <a:effectLst/>
                        </a:rPr>
                        <a:t>Conduct user training sessions</a:t>
                      </a:r>
                      <a:endParaRPr lang="en-US" sz="2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u="none" strike="noStrike" dirty="0">
                          <a:solidFill>
                            <a:srgbClr val="0D0D0D"/>
                          </a:solidFill>
                          <a:effectLst/>
                        </a:rPr>
                        <a:t>1 week</a:t>
                      </a:r>
                      <a:endParaRPr lang="en-US" sz="2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u="none" strike="noStrike" dirty="0">
                          <a:solidFill>
                            <a:srgbClr val="0D0D0D"/>
                          </a:solidFill>
                          <a:effectLst/>
                        </a:rPr>
                        <a:t>Process documentation for future maintenance</a:t>
                      </a:r>
                      <a:endParaRPr lang="en-US" sz="2400" b="0" i="0" u="none" strike="noStrike" dirty="0">
                        <a:solidFill>
                          <a:srgbClr val="0D0D0D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995" marR="5995" marT="599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D0D0D"/>
                          </a:solidFill>
                          <a:effectLst/>
                          <a:latin typeface="Segoe UI" panose="020B0502040204020203" pitchFamily="34" charset="0"/>
                        </a:rPr>
                        <a:t>50</a:t>
                      </a:r>
                    </a:p>
                  </a:txBody>
                  <a:tcPr marL="5995" marR="5995" marT="5995" marB="0" anchor="ctr"/>
                </a:tc>
                <a:extLst>
                  <a:ext uri="{0D108BD9-81ED-4DB2-BD59-A6C34878D82A}">
                    <a16:rowId xmlns:a16="http://schemas.microsoft.com/office/drawing/2014/main" val="37277925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1FE20B-21BE-26A5-F2D9-32E141A4D97A}"/>
              </a:ext>
            </a:extLst>
          </p:cNvPr>
          <p:cNvSpPr txBox="1"/>
          <p:nvPr/>
        </p:nvSpPr>
        <p:spPr>
          <a:xfrm>
            <a:off x="9405711" y="5982767"/>
            <a:ext cx="1475648" cy="461665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USD 700</a:t>
            </a:r>
          </a:p>
        </p:txBody>
      </p:sp>
    </p:spTree>
    <p:extLst>
      <p:ext uri="{BB962C8B-B14F-4D97-AF65-F5344CB8AC3E}">
        <p14:creationId xmlns:p14="http://schemas.microsoft.com/office/powerpoint/2010/main" val="93330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568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Tenorite</vt:lpstr>
      <vt:lpstr>Office Theme</vt:lpstr>
      <vt:lpstr>Web Scraping Proposal Summary</vt:lpstr>
      <vt:lpstr>Introduction</vt:lpstr>
      <vt:lpstr>Current Data Collection Challenges</vt:lpstr>
      <vt:lpstr>Benefits of Automation</vt:lpstr>
      <vt:lpstr>Scope of the Web Scraping Project</vt:lpstr>
      <vt:lpstr>Data Integration with Excel</vt:lpstr>
      <vt:lpstr>User-Friendly Interface</vt:lpstr>
      <vt:lpstr>Technical Implementation</vt:lpstr>
      <vt:lpstr>Project Roadmap</vt:lpstr>
      <vt:lpstr>Conclusion and Call to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2</cp:revision>
  <dcterms:created xsi:type="dcterms:W3CDTF">2021-09-06T16:30:14Z</dcterms:created>
  <dcterms:modified xsi:type="dcterms:W3CDTF">2024-03-11T10:55:57Z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