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IOTFUZZER</a:t>
            </a:r>
            <a:r>
              <a:rPr lang="zh-CN" altLang="en-US" dirty="0"/>
              <a:t>：通过基于应用程序的模糊测试发现物联网中的内存损坏</a:t>
            </a:r>
          </a:p>
        </p:txBody>
      </p:sp>
    </p:spTree>
    <p:extLst>
      <p:ext uri="{BB962C8B-B14F-4D97-AF65-F5344CB8AC3E}">
        <p14:creationId xmlns:p14="http://schemas.microsoft.com/office/powerpoint/2010/main" val="2412259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95629" y="1042246"/>
            <a:ext cx="891971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 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fuzzing 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策略</a:t>
            </a:r>
            <a:endParaRPr lang="zh-CN" altLang="zh-CN" dirty="0">
              <a:solidFill>
                <a:srgbClr val="000000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000000"/>
                </a:solidFill>
                <a:latin typeface="+mn-ea"/>
              </a:rPr>
              <a:t>基于突变的Fuzz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000000"/>
                </a:solidFill>
                <a:latin typeface="+mn-ea"/>
              </a:rPr>
              <a:t>更改字符串的长度以实现栈溢出或堆溢出和越界。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000000"/>
                </a:solidFill>
                <a:latin typeface="+mn-ea"/>
              </a:rPr>
              <a:t>更改整数，双精度或浮点的值导致整数溢出和越界。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000000"/>
                </a:solidFill>
                <a:latin typeface="+mn-ea"/>
              </a:rPr>
              <a:t>更改类型或为未初始化的变量提供空值。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 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000000"/>
                </a:solidFill>
                <a:latin typeface="+mn-ea"/>
              </a:rPr>
              <a:t>工具：Xposed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 </a:t>
            </a:r>
            <a:endParaRPr kumimoji="0" lang="zh-CN" altLang="zh-CN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&amp;quo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5629" y="4468645"/>
            <a:ext cx="11155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&amp;quot"/>
              </a:rPr>
              <a:t> 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latin typeface="+mn-ea"/>
              </a:rPr>
              <a:t>使用心跳机制，从</a:t>
            </a:r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IoT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应用程序中提取心跳消息；在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Fuzz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测试过程中，每十次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Fuzz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测试插入一个心跳消息</a:t>
            </a:r>
          </a:p>
        </p:txBody>
      </p:sp>
      <p:sp>
        <p:nvSpPr>
          <p:cNvPr id="10" name="矩形 9"/>
          <p:cNvSpPr/>
          <p:nvPr/>
        </p:nvSpPr>
        <p:spPr>
          <a:xfrm>
            <a:off x="594029" y="4099313"/>
            <a:ext cx="2349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 smtClean="0">
                <a:solidFill>
                  <a:srgbClr val="000000"/>
                </a:solidFill>
                <a:latin typeface="+mn-ea"/>
              </a:rPr>
              <a:t>4</a:t>
            </a:r>
            <a:r>
              <a:rPr lang="zh-CN" altLang="en-US" b="1" dirty="0">
                <a:solidFill>
                  <a:srgbClr val="000000"/>
                </a:solidFill>
                <a:latin typeface="+mn-ea"/>
              </a:rPr>
              <a:t>、实时监听</a:t>
            </a:r>
          </a:p>
        </p:txBody>
      </p:sp>
    </p:spTree>
    <p:extLst>
      <p:ext uri="{BB962C8B-B14F-4D97-AF65-F5344CB8AC3E}">
        <p14:creationId xmlns:p14="http://schemas.microsoft.com/office/powerpoint/2010/main" val="318440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5771" y="985521"/>
            <a:ext cx="910045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000000"/>
                </a:solidFill>
                <a:latin typeface="&amp;quot"/>
              </a:rPr>
              <a:t>四、评估与分析</a:t>
            </a:r>
            <a:endParaRPr lang="zh-CN" altLang="en-US" sz="2800" dirty="0">
              <a:solidFill>
                <a:srgbClr val="000000"/>
              </a:solidFill>
              <a:latin typeface="&amp;quot"/>
            </a:endParaRPr>
          </a:p>
          <a:p>
            <a:pPr algn="just"/>
            <a:r>
              <a:rPr lang="zh-CN" altLang="en-US" sz="2400" b="1" dirty="0">
                <a:solidFill>
                  <a:srgbClr val="000000"/>
                </a:solidFill>
                <a:latin typeface="&amp;quot"/>
              </a:rPr>
              <a:t>测试设备</a:t>
            </a:r>
            <a:r>
              <a:rPr lang="zh-CN" altLang="en-US" sz="2400" dirty="0">
                <a:solidFill>
                  <a:srgbClr val="000000"/>
                </a:solidFill>
                <a:latin typeface="&amp;quot"/>
              </a:rPr>
              <a:t> </a:t>
            </a:r>
            <a:r>
              <a:rPr lang="en-US" altLang="zh-CN" sz="2400" dirty="0">
                <a:solidFill>
                  <a:srgbClr val="000000"/>
                </a:solidFill>
                <a:latin typeface="&amp;quot"/>
              </a:rPr>
              <a:t>17</a:t>
            </a:r>
            <a:r>
              <a:rPr lang="zh-CN" altLang="en-US" sz="2400" dirty="0">
                <a:solidFill>
                  <a:srgbClr val="000000"/>
                </a:solidFill>
                <a:latin typeface="&amp;quot"/>
              </a:rPr>
              <a:t>台主流制造商提供的畅销产品， 所有这些设备都可以通过官方</a:t>
            </a:r>
            <a:r>
              <a:rPr lang="en-US" altLang="zh-CN" sz="2400" dirty="0" err="1">
                <a:solidFill>
                  <a:srgbClr val="000000"/>
                </a:solidFill>
                <a:latin typeface="&amp;quot"/>
              </a:rPr>
              <a:t>IoT</a:t>
            </a:r>
            <a:r>
              <a:rPr lang="zh-CN" altLang="en-US" sz="2400" dirty="0">
                <a:solidFill>
                  <a:srgbClr val="000000"/>
                </a:solidFill>
                <a:latin typeface="&amp;quot"/>
              </a:rPr>
              <a:t>应用程序通过本地</a:t>
            </a:r>
            <a:r>
              <a:rPr lang="en-US" altLang="zh-CN" sz="2400" dirty="0">
                <a:solidFill>
                  <a:srgbClr val="000000"/>
                </a:solidFill>
                <a:latin typeface="&amp;quot"/>
              </a:rPr>
              <a:t>Wi-Fi</a:t>
            </a:r>
            <a:r>
              <a:rPr lang="zh-CN" altLang="en-US" sz="2400" dirty="0">
                <a:solidFill>
                  <a:srgbClr val="000000"/>
                </a:solidFill>
                <a:latin typeface="&amp;quot"/>
              </a:rPr>
              <a:t>网络对设备操作。 通信协议和数据传输格式没有限制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。</a:t>
            </a:r>
            <a:endParaRPr lang="zh-CN" altLang="en-US" b="0" i="0" u="none" strike="noStrike" dirty="0">
              <a:solidFill>
                <a:srgbClr val="000000"/>
              </a:solidFill>
              <a:effectLst/>
              <a:latin typeface="&amp;quo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56" y="2616737"/>
            <a:ext cx="8714286" cy="3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5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0285" y="92384"/>
            <a:ext cx="10377715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测试结果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&amp;quo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 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&amp;quo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通过使用IOTFUZZER自动化框架（每台设备运行24小时）对17台IoT设备进行Fuzz测试，在9台设备中发现15个严重漏洞（内存损坏）。包括：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   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5个基于堆栈的缓冲区溢出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   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2个基于堆的缓冲区溢出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   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4个空指针引用和4个崩溃</a:t>
            </a:r>
            <a:endParaRPr kumimoji="0" lang="zh-CN" altLang="zh-CN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&amp;quo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533" y="3148352"/>
            <a:ext cx="7190476" cy="1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6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80457" y="352202"/>
            <a:ext cx="10145486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>
                <a:solidFill>
                  <a:srgbClr val="000000"/>
                </a:solidFill>
                <a:ea typeface="&amp;quot"/>
              </a:rPr>
              <a:t>五、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讨论与限制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局限性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   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测试范围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移动应用程序提供了便于设备管理的主要数据输入渠道，可以尝试使用其他数据通道（如传感器或调试端口）。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   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连接模式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目前仅通过Wi-Fi连接的设备，日后可扩展到其他通信模式，如蓝牙，Zigbee。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   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结果判断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IOTFUZZER无法直接生成内存损坏类型和根本原因，在黑盒测试中，最终的漏洞确认通常需要进行一些手动操作。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   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结果的准确性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存在大量误报。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在某些情况下，内存损坏不会导致崩溃。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 </a:t>
            </a:r>
            <a:endParaRPr kumimoji="0" lang="zh-CN" altLang="zh-CN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&amp;quot"/>
            </a:endParaRPr>
          </a:p>
        </p:txBody>
      </p:sp>
    </p:spTree>
    <p:extLst>
      <p:ext uri="{BB962C8B-B14F-4D97-AF65-F5344CB8AC3E}">
        <p14:creationId xmlns:p14="http://schemas.microsoft.com/office/powerpoint/2010/main" val="50119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46286" y="2235200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 smtClean="0"/>
              <a:t>谢谢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70064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19694" y="955655"/>
            <a:ext cx="8689571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一、概述</a:t>
            </a:r>
            <a:endParaRPr lang="zh-CN" altLang="en-US" sz="2800" dirty="0">
              <a:solidFill>
                <a:srgbClr val="000000"/>
              </a:solidFill>
              <a:latin typeface="+mn-ea"/>
            </a:endParaRPr>
          </a:p>
          <a:p>
            <a:pPr algn="just"/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    作者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提出了一个新型自动黑盒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Fuzz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测试框架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——IOTFUZZER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，旨在监测物联网设备中的内存损坏漏洞</a:t>
            </a:r>
            <a:endParaRPr lang="zh-CN" altLang="en-US" sz="2400" b="0" i="0" u="none" strike="noStrike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9694" y="3266594"/>
            <a:ext cx="86895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    作者实施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IOTFUZZER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并评估了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17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种在不同协议上运行的真实物联网设备，该方法成功识别出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15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个内存损坏漏洞（包括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8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个以前未知的漏洞）。</a:t>
            </a:r>
          </a:p>
        </p:txBody>
      </p:sp>
    </p:spTree>
    <p:extLst>
      <p:ext uri="{BB962C8B-B14F-4D97-AF65-F5344CB8AC3E}">
        <p14:creationId xmlns:p14="http://schemas.microsoft.com/office/powerpoint/2010/main" val="25371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30486" y="2235512"/>
            <a:ext cx="353943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无需获取IOT设备固件镜像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无需逆向分析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无需知道协议具体内容</a:t>
            </a:r>
            <a:endParaRPr kumimoji="0" lang="zh-CN" altLang="zh-CN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62327" y="667900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 smtClean="0">
                <a:solidFill>
                  <a:srgbClr val="000000"/>
                </a:solidFill>
                <a:latin typeface="+mn-ea"/>
              </a:rPr>
              <a:t>主要</a:t>
            </a:r>
            <a:r>
              <a:rPr lang="zh-CN" altLang="zh-CN" sz="2800" b="1" dirty="0">
                <a:solidFill>
                  <a:srgbClr val="000000"/>
                </a:solidFill>
                <a:latin typeface="+mn-ea"/>
              </a:rPr>
              <a:t>优点</a:t>
            </a:r>
            <a:endParaRPr lang="zh-CN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531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3658" y="2044932"/>
            <a:ext cx="75147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仅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Fuzz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测试，用于指导后续的安全分析，找出漏洞的根源</a:t>
            </a:r>
            <a:r>
              <a:rPr lang="zh-CN" altLang="en-US" sz="2400" dirty="0">
                <a:solidFill>
                  <a:srgbClr val="000000"/>
                </a:solidFill>
                <a:latin typeface="&amp;quot"/>
              </a:rPr>
              <a:t>。</a:t>
            </a:r>
            <a:endParaRPr lang="zh-CN" altLang="en-US" sz="2400" b="0" i="0" u="none" strike="noStrike" dirty="0">
              <a:solidFill>
                <a:srgbClr val="000000"/>
              </a:solidFill>
              <a:effectLst/>
              <a:latin typeface="&amp;quo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3814" y="467883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800" b="1" dirty="0" smtClean="0">
                <a:solidFill>
                  <a:srgbClr val="000000"/>
                </a:solidFill>
                <a:latin typeface="+mn-ea"/>
              </a:rPr>
              <a:t>工作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目的</a:t>
            </a:r>
            <a:endParaRPr lang="zh-CN" altLang="en-US" sz="28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753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57943" y="2017006"/>
            <a:ext cx="784830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固件难以获取、解压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大多数IOT设备带有官方APP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APP中包含丰富的命令（种子）消息，URL和加密/解密信息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轻量级，无需复杂的逆向和协议分析</a:t>
            </a:r>
            <a:endParaRPr kumimoji="0" lang="zh-CN" altLang="zh-CN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4675" y="467883"/>
            <a:ext cx="4698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000000"/>
                </a:solidFill>
                <a:latin typeface="+mn-ea"/>
              </a:rPr>
              <a:t>基于APP分析的Fuzz测试框架</a:t>
            </a:r>
            <a:endParaRPr lang="zh-CN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947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ics-cert.org.cn/portal/pub/1/images/cms/article/2018/07/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65" y="1258195"/>
            <a:ext cx="5958926" cy="466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753684" y="78726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二、相关背景</a:t>
            </a:r>
            <a:endParaRPr lang="zh-CN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36644" y="2306631"/>
            <a:ext cx="492442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IOT通信模型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手机直接与IOT设备进行通信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使用供应商提供网络云服务进行通信</a:t>
            </a:r>
            <a:endParaRPr kumimoji="0" lang="zh-CN" altLang="zh-CN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031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52769" y="1963620"/>
            <a:ext cx="949779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1.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不同设备可能使用不同的已知协议或未知协议，需要自动识别和Fuzz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&amp;quo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未知协议的协议字段=&gt; 在数据源处突变协议字段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&amp;quo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2.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处理加密的消息和提取密钥 =&gt;运行时重用加密函数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&amp;quo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3.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未破解IOT设备，难以实时监控 =&gt;心跳机制检测活跃度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&amp;quo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&amp;quo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1101" y="534385"/>
            <a:ext cx="4152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&amp;quot"/>
              </a:rPr>
              <a:t>工作中的挑战与解决方案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89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ww.ics-cert.org.cn/portal/pub/1/images/cms/article/2018/07/19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73" y="238052"/>
            <a:ext cx="10702828" cy="441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090265" y="4380774"/>
            <a:ext cx="93006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000000"/>
                </a:solidFill>
                <a:latin typeface="+mn-ea"/>
              </a:rPr>
              <a:t>1、UI分析</a:t>
            </a:r>
            <a:r>
              <a:rPr lang="zh-CN" altLang="zh-CN" dirty="0">
                <a:solidFill>
                  <a:srgbClr val="000000"/>
                </a:solidFill>
                <a:latin typeface="+mn-ea"/>
              </a:rPr>
              <a:t> 目标是确定最终导致消息传递的UI元素。 执行静态分析以将不同活动中的UI元素与目标网络API相关联。 工具：</a:t>
            </a:r>
            <a:r>
              <a:rPr lang="zh-CN" altLang="zh-CN" dirty="0" smtClean="0">
                <a:solidFill>
                  <a:srgbClr val="000000"/>
                </a:solidFill>
                <a:latin typeface="+mn-ea"/>
              </a:rPr>
              <a:t>Monkeyrunner</a:t>
            </a:r>
            <a:endParaRPr lang="en-US" altLang="zh-CN" dirty="0" smtClean="0">
              <a:solidFill>
                <a:srgbClr val="000000"/>
              </a:solidFill>
              <a:latin typeface="+mn-ea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latin typeface="+mn-ea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000000"/>
                </a:solidFill>
                <a:latin typeface="+mn-ea"/>
              </a:rPr>
              <a:t>2、数据分析</a:t>
            </a:r>
            <a:r>
              <a:rPr lang="zh-CN" altLang="zh-CN" dirty="0">
                <a:solidFill>
                  <a:srgbClr val="000000"/>
                </a:solidFill>
                <a:latin typeface="+mn-ea"/>
              </a:rPr>
              <a:t> 识别协议字段并记录以协议字段为参数的函数。 动态污点跟踪硬编码字符串，用户输入或系统API。 工具：</a:t>
            </a:r>
            <a:r>
              <a:rPr lang="zh-CN" altLang="zh-CN" dirty="0" smtClean="0">
                <a:solidFill>
                  <a:srgbClr val="000000"/>
                </a:solidFill>
                <a:latin typeface="+mn-ea"/>
              </a:rPr>
              <a:t>TaintDroid</a:t>
            </a:r>
            <a:endParaRPr lang="en-US" altLang="zh-CN" dirty="0" smtClean="0">
              <a:solidFill>
                <a:srgbClr val="000000"/>
              </a:solidFill>
              <a:latin typeface="+mn-ea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latin typeface="+mn-ea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000000"/>
                </a:solidFill>
                <a:latin typeface="+mn-ea"/>
              </a:rPr>
              <a:t>3、动态Fuzz </a:t>
            </a:r>
            <a:r>
              <a:rPr lang="zh-CN" altLang="zh-CN" dirty="0">
                <a:solidFill>
                  <a:srgbClr val="000000"/>
                </a:solidFill>
                <a:latin typeface="+mn-ea"/>
              </a:rPr>
              <a:t>hook目标函数，并传递突变参数。传递突变给多个挂钩函数，进行多次Fuzz它，并且可能会hook相同的函数以Fuzz多个协议字段。</a:t>
            </a:r>
          </a:p>
        </p:txBody>
      </p:sp>
      <p:sp>
        <p:nvSpPr>
          <p:cNvPr id="6" name="矩形 5"/>
          <p:cNvSpPr/>
          <p:nvPr/>
        </p:nvSpPr>
        <p:spPr>
          <a:xfrm>
            <a:off x="158599" y="38502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三、框架实现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426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53" y="598765"/>
            <a:ext cx="4553947" cy="34285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06" y="4027311"/>
            <a:ext cx="4572994" cy="17769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123" y="598765"/>
            <a:ext cx="4884661" cy="20182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0693" y="3222170"/>
            <a:ext cx="5800297" cy="80514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0701" y="4191884"/>
            <a:ext cx="5660282" cy="96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73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283</Words>
  <Application>Microsoft Office PowerPoint</Application>
  <PresentationFormat>宽屏</PresentationFormat>
  <Paragraphs>64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&amp;quot</vt:lpstr>
      <vt:lpstr>宋体</vt:lpstr>
      <vt:lpstr>Microsoft YaHei</vt:lpstr>
      <vt:lpstr>Arial</vt:lpstr>
      <vt:lpstr>Calibri</vt:lpstr>
      <vt:lpstr>Calibri Light</vt:lpstr>
      <vt:lpstr>Office 主题</vt:lpstr>
      <vt:lpstr>IOTFUZZER：通过基于应用程序的模糊测试发现物联网中的内存损坏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IOTFUZZER：通过基于应用程序的模糊测试发现物联网中的内存损坏</dc:title>
  <dc:creator>LiuHui</dc:creator>
  <cp:lastModifiedBy>LiuHui</cp:lastModifiedBy>
  <cp:revision>18</cp:revision>
  <dcterms:created xsi:type="dcterms:W3CDTF">2018-11-26T01:17:59Z</dcterms:created>
  <dcterms:modified xsi:type="dcterms:W3CDTF">2018-11-27T06:42:13Z</dcterms:modified>
</cp:coreProperties>
</file>