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30275213" cy="42803763"/>
  <p:notesSz cx="6858000" cy="9144000"/>
  <p:defaultTextStyle>
    <a:defPPr>
      <a:defRPr lang="zh-TW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" d="100"/>
          <a:sy n="10" d="100"/>
        </p:scale>
        <p:origin x="22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8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6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7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5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2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38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0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1EA02-5BD7-4DA1-8D6D-F705519530C0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659F-1897-4D6A-A9BC-8CB1E8D2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8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廣場 的圖片&#10;&#10;自動產生的描述">
            <a:extLst>
              <a:ext uri="{FF2B5EF4-FFF2-40B4-BE49-F238E27FC236}">
                <a16:creationId xmlns:a16="http://schemas.microsoft.com/office/drawing/2014/main" id="{5C7173D7-A442-41A8-AA3D-C4EA6C3F54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3"/>
            <a:ext cx="30275213" cy="42800996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892FF5-F587-437A-8E67-02860A07AF74}"/>
              </a:ext>
            </a:extLst>
          </p:cNvPr>
          <p:cNvSpPr txBox="1"/>
          <p:nvPr/>
        </p:nvSpPr>
        <p:spPr>
          <a:xfrm>
            <a:off x="2224381" y="5929775"/>
            <a:ext cx="2015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0" b="1" spc="6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中文論文題目 </a:t>
            </a:r>
            <a:r>
              <a:rPr lang="en-US" altLang="zh-TW" sz="9000" b="1" spc="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9000" b="1" spc="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標題字級</a:t>
            </a:r>
            <a:r>
              <a:rPr lang="en-US" altLang="zh-TW" sz="9000" b="1" spc="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90pt)</a:t>
            </a:r>
            <a:endParaRPr lang="zh-TW" altLang="en-US" sz="9000" spc="6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C411AC8-76E1-4248-BD26-B2A9DF7E7828}"/>
              </a:ext>
            </a:extLst>
          </p:cNvPr>
          <p:cNvSpPr txBox="1"/>
          <p:nvPr/>
        </p:nvSpPr>
        <p:spPr>
          <a:xfrm>
            <a:off x="2224381" y="8872340"/>
            <a:ext cx="7054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作者姓名</a:t>
            </a:r>
            <a:r>
              <a:rPr lang="en-US" altLang="zh-TW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1/</a:t>
            </a:r>
            <a:r>
              <a:rPr lang="zh-TW" altLang="en-US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機構名稱</a:t>
            </a:r>
            <a:r>
              <a:rPr lang="en-US" altLang="zh-TW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1/email1</a:t>
            </a:r>
          </a:p>
          <a:p>
            <a:r>
              <a:rPr lang="zh-TW" altLang="en-US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作者姓名</a:t>
            </a:r>
            <a:r>
              <a:rPr lang="en-US" altLang="zh-TW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2/</a:t>
            </a:r>
            <a:r>
              <a:rPr lang="zh-TW" altLang="en-US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機構名稱</a:t>
            </a:r>
            <a:r>
              <a:rPr lang="en-US" altLang="zh-TW" sz="3500" b="1" spc="3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2/email2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3977DBB5-5052-4880-806F-5E0FF67A503D}"/>
              </a:ext>
            </a:extLst>
          </p:cNvPr>
          <p:cNvGrpSpPr/>
          <p:nvPr/>
        </p:nvGrpSpPr>
        <p:grpSpPr>
          <a:xfrm>
            <a:off x="2224381" y="32588516"/>
            <a:ext cx="8229771" cy="7407389"/>
            <a:chOff x="-20534140" y="32588516"/>
            <a:chExt cx="8229771" cy="7407389"/>
          </a:xfrm>
        </p:grpSpPr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442E25FB-FEAC-4F66-8A03-8BC27944D740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782"/>
            <a:stretch>
              <a:fillRect/>
            </a:stretch>
          </p:blipFill>
          <p:spPr bwMode="auto">
            <a:xfrm>
              <a:off x="-20534140" y="32588516"/>
              <a:ext cx="7951019" cy="5678134"/>
            </a:xfrm>
            <a:prstGeom prst="rect">
              <a:avLst/>
            </a:prstGeom>
            <a:noFill/>
            <a:ln w="6350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D97DD9B-0C9D-4929-BC85-95C9D27E00B1}"/>
                </a:ext>
              </a:extLst>
            </p:cNvPr>
            <p:cNvSpPr/>
            <p:nvPr/>
          </p:nvSpPr>
          <p:spPr>
            <a:xfrm>
              <a:off x="-20534140" y="38918687"/>
              <a:ext cx="822977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TW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圖</a:t>
              </a:r>
              <a:r>
                <a:rPr lang="en-US" altLang="zh-TW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1 </a:t>
              </a:r>
              <a:r>
                <a:rPr lang="zh-TW" altLang="en-US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圖說中文字型請以 </a:t>
              </a:r>
              <a:r>
                <a:rPr lang="zh-TW" altLang="en-US" sz="3200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微軟黑體</a:t>
              </a:r>
              <a:r>
                <a:rPr lang="zh-TW" altLang="en-US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，字級請勿小於</a:t>
              </a:r>
              <a:r>
                <a:rPr lang="zh-TW" altLang="en-US" sz="32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200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32pt</a:t>
              </a:r>
              <a:r>
                <a:rPr lang="zh-TW" altLang="en-US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，圖片解析度請提供 </a:t>
              </a:r>
              <a:r>
                <a:rPr lang="en-US" altLang="zh-TW" sz="3200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300dpi</a:t>
              </a:r>
              <a:r>
                <a:rPr lang="zh-TW" altLang="en-US" sz="3200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zh-TW" altLang="en-US" sz="3200" dirty="0">
                  <a:solidFill>
                    <a:srgbClr val="01608C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尺寸。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6585518A-2946-4AC0-9CE4-0A0C90229753}"/>
              </a:ext>
            </a:extLst>
          </p:cNvPr>
          <p:cNvSpPr/>
          <p:nvPr/>
        </p:nvSpPr>
        <p:spPr>
          <a:xfrm>
            <a:off x="14935885" y="37318249"/>
            <a:ext cx="1301869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海報尺寸為</a:t>
            </a:r>
            <a:r>
              <a:rPr lang="en-US" altLang="zh-TW" sz="7200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A0(841×1189mm)</a:t>
            </a:r>
          </a:p>
          <a:p>
            <a:r>
              <a:rPr lang="zh-TW" altLang="en-US" sz="4800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中文字為微軟黑體</a:t>
            </a:r>
            <a:endParaRPr lang="en-US" altLang="zh-TW" sz="4800" spc="3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4800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英文字為</a:t>
            </a:r>
            <a:r>
              <a:rPr lang="en-US" altLang="zh-TW" sz="48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Arial</a:t>
            </a:r>
            <a:endParaRPr lang="zh-TW" altLang="en-US" sz="4800" spc="3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B4D5D90-5C80-4C4E-8893-8F740F891C52}"/>
              </a:ext>
            </a:extLst>
          </p:cNvPr>
          <p:cNvSpPr txBox="1"/>
          <p:nvPr/>
        </p:nvSpPr>
        <p:spPr>
          <a:xfrm>
            <a:off x="2224381" y="15460069"/>
            <a:ext cx="133596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內文中文字型請以 </a:t>
            </a:r>
            <a:r>
              <a:rPr lang="zh-TW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微軟黑體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，字級請勿小於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32pt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，段落排列為</a:t>
            </a:r>
            <a:r>
              <a:rPr lang="zh-TW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左右對齊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3200" dirty="0">
              <a:solidFill>
                <a:srgbClr val="01608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內文英文字體請以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Arial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，字級請勿小於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32pt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3200" dirty="0">
              <a:solidFill>
                <a:srgbClr val="01608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圖片解析度請提供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300dpi</a:t>
            </a:r>
            <a:r>
              <a:rPr lang="zh-TW" altLang="en-US" sz="3200" dirty="0">
                <a:solidFill>
                  <a:srgbClr val="01608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尺寸。</a:t>
            </a:r>
            <a:endParaRPr lang="zh-TW" altLang="zh-TW" sz="3200" dirty="0">
              <a:solidFill>
                <a:srgbClr val="01608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7D5431B0-70AD-4753-A52A-793FC978AF38}"/>
              </a:ext>
            </a:extLst>
          </p:cNvPr>
          <p:cNvGrpSpPr/>
          <p:nvPr/>
        </p:nvGrpSpPr>
        <p:grpSpPr>
          <a:xfrm>
            <a:off x="2224381" y="21960567"/>
            <a:ext cx="2540000" cy="908494"/>
            <a:chOff x="6564896" y="12824816"/>
            <a:chExt cx="2540000" cy="908494"/>
          </a:xfrm>
        </p:grpSpPr>
        <p:pic>
          <p:nvPicPr>
            <p:cNvPr id="57" name="圖形 56">
              <a:extLst>
                <a:ext uri="{FF2B5EF4-FFF2-40B4-BE49-F238E27FC236}">
                  <a16:creationId xmlns:a16="http://schemas.microsoft.com/office/drawing/2014/main" id="{46936AD3-1547-4887-8B90-D36AD6ACC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64896" y="12824816"/>
              <a:ext cx="2540000" cy="90849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06874CC-D533-4C54-B9F1-104492EDA5BF}"/>
                </a:ext>
              </a:extLst>
            </p:cNvPr>
            <p:cNvSpPr txBox="1"/>
            <p:nvPr/>
          </p:nvSpPr>
          <p:spPr>
            <a:xfrm>
              <a:off x="7229602" y="12911303"/>
              <a:ext cx="12875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4000" b="1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緒論</a:t>
              </a:r>
              <a:endParaRPr lang="zh-TW" altLang="en-US" sz="40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3E9A0B6-0CB5-42B3-8590-D67AB5D9A9F7}"/>
              </a:ext>
            </a:extLst>
          </p:cNvPr>
          <p:cNvGrpSpPr/>
          <p:nvPr/>
        </p:nvGrpSpPr>
        <p:grpSpPr>
          <a:xfrm>
            <a:off x="2224381" y="13619189"/>
            <a:ext cx="2540000" cy="908494"/>
            <a:chOff x="5395779" y="10146808"/>
            <a:chExt cx="2540000" cy="908494"/>
          </a:xfrm>
        </p:grpSpPr>
        <p:pic>
          <p:nvPicPr>
            <p:cNvPr id="56" name="圖形 55">
              <a:extLst>
                <a:ext uri="{FF2B5EF4-FFF2-40B4-BE49-F238E27FC236}">
                  <a16:creationId xmlns:a16="http://schemas.microsoft.com/office/drawing/2014/main" id="{EF8A75D2-561E-4248-ABA2-458195677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5779" y="10146808"/>
              <a:ext cx="2540000" cy="90849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20CA2F-E885-47B0-9E89-25E6BAB0BE87}"/>
                </a:ext>
              </a:extLst>
            </p:cNvPr>
            <p:cNvSpPr txBox="1"/>
            <p:nvPr/>
          </p:nvSpPr>
          <p:spPr>
            <a:xfrm>
              <a:off x="6060485" y="10247112"/>
              <a:ext cx="12875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摘要</a:t>
              </a:r>
            </a:p>
          </p:txBody>
        </p:sp>
      </p:grp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DBCFFB-70F6-4A71-8288-9BD6981803B8}"/>
              </a:ext>
            </a:extLst>
          </p:cNvPr>
          <p:cNvSpPr txBox="1"/>
          <p:nvPr/>
        </p:nvSpPr>
        <p:spPr>
          <a:xfrm>
            <a:off x="2224381" y="10247112"/>
            <a:ext cx="46062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500" b="1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500" b="1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作者字級</a:t>
            </a:r>
            <a:r>
              <a:rPr lang="en-US" altLang="zh-TW" sz="3500" b="1" spc="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35pt)</a:t>
            </a:r>
            <a:endParaRPr lang="en-US" altLang="zh-TW" sz="3500" b="1" spc="3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CC051ADF-7E9D-48A7-B6DF-7A2F281187BA}"/>
              </a:ext>
            </a:extLst>
          </p:cNvPr>
          <p:cNvGrpSpPr/>
          <p:nvPr/>
        </p:nvGrpSpPr>
        <p:grpSpPr>
          <a:xfrm>
            <a:off x="2224381" y="27502495"/>
            <a:ext cx="7042233" cy="908494"/>
            <a:chOff x="6665779" y="22552976"/>
            <a:chExt cx="7042233" cy="908494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FDA4B673-9EC0-420B-9514-B3E2889B4A92}"/>
                </a:ext>
              </a:extLst>
            </p:cNvPr>
            <p:cNvGrpSpPr/>
            <p:nvPr/>
          </p:nvGrpSpPr>
          <p:grpSpPr>
            <a:xfrm>
              <a:off x="6665779" y="22552976"/>
              <a:ext cx="2540000" cy="908494"/>
              <a:chOff x="6665779" y="22552976"/>
              <a:chExt cx="2540000" cy="908494"/>
            </a:xfrm>
          </p:grpSpPr>
          <p:pic>
            <p:nvPicPr>
              <p:cNvPr id="58" name="圖形 57">
                <a:extLst>
                  <a:ext uri="{FF2B5EF4-FFF2-40B4-BE49-F238E27FC236}">
                    <a16:creationId xmlns:a16="http://schemas.microsoft.com/office/drawing/2014/main" id="{C5449F38-402E-439D-95D0-A63FBB74F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65779" y="22552976"/>
                <a:ext cx="2540000" cy="908494"/>
              </a:xfrm>
              <a:prstGeom prst="rect">
                <a:avLst/>
              </a:prstGeom>
            </p:spPr>
          </p:pic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CBB17F75-A306-4437-9EFB-1C6172DE224A}"/>
                  </a:ext>
                </a:extLst>
              </p:cNvPr>
              <p:cNvSpPr txBox="1"/>
              <p:nvPr/>
            </p:nvSpPr>
            <p:spPr>
              <a:xfrm>
                <a:off x="7330485" y="22659174"/>
                <a:ext cx="12875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000" b="1" spc="3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標題</a:t>
                </a:r>
              </a:p>
            </p:txBody>
          </p:sp>
        </p:grpSp>
        <p:pic>
          <p:nvPicPr>
            <p:cNvPr id="74" name="圖形 73">
              <a:extLst>
                <a:ext uri="{FF2B5EF4-FFF2-40B4-BE49-F238E27FC236}">
                  <a16:creationId xmlns:a16="http://schemas.microsoft.com/office/drawing/2014/main" id="{8EEE4CA1-F7AC-4468-92A4-82DE4715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5612" y="22715123"/>
              <a:ext cx="3962400" cy="584200"/>
            </a:xfrm>
            <a:prstGeom prst="rect">
              <a:avLst/>
            </a:prstGeom>
          </p:spPr>
        </p:pic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8B1B5294-843B-4A7E-8CFC-8223F64FEA5F}"/>
              </a:ext>
            </a:extLst>
          </p:cNvPr>
          <p:cNvGrpSpPr/>
          <p:nvPr/>
        </p:nvGrpSpPr>
        <p:grpSpPr>
          <a:xfrm>
            <a:off x="16401542" y="27502495"/>
            <a:ext cx="3606798" cy="914400"/>
            <a:chOff x="20471961" y="30551484"/>
            <a:chExt cx="3606798" cy="914400"/>
          </a:xfrm>
        </p:grpSpPr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CF593B73-FFC7-4E3B-8127-F4BA365FDBD7}"/>
                </a:ext>
              </a:extLst>
            </p:cNvPr>
            <p:cNvSpPr/>
            <p:nvPr/>
          </p:nvSpPr>
          <p:spPr>
            <a:xfrm>
              <a:off x="20471961" y="30551484"/>
              <a:ext cx="3606798" cy="914400"/>
            </a:xfrm>
            <a:prstGeom prst="roundRect">
              <a:avLst>
                <a:gd name="adj" fmla="val 50000"/>
              </a:avLst>
            </a:prstGeom>
            <a:solidFill>
              <a:srgbClr val="016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pc="30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FBA5996F-DE99-4A83-9DDF-EAFE8A3DB4C7}"/>
                </a:ext>
              </a:extLst>
            </p:cNvPr>
            <p:cNvSpPr txBox="1"/>
            <p:nvPr/>
          </p:nvSpPr>
          <p:spPr>
            <a:xfrm>
              <a:off x="21157105" y="30654741"/>
              <a:ext cx="23903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參考文獻</a:t>
              </a:r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B9DCA15D-2B9E-439F-966D-6CA0A0BA7377}"/>
              </a:ext>
            </a:extLst>
          </p:cNvPr>
          <p:cNvGrpSpPr/>
          <p:nvPr/>
        </p:nvGrpSpPr>
        <p:grpSpPr>
          <a:xfrm>
            <a:off x="16401542" y="13517768"/>
            <a:ext cx="7042233" cy="908494"/>
            <a:chOff x="6665779" y="22552976"/>
            <a:chExt cx="7042233" cy="908494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7E1BA8DF-C3A4-41BC-8087-9E35D648A375}"/>
                </a:ext>
              </a:extLst>
            </p:cNvPr>
            <p:cNvGrpSpPr/>
            <p:nvPr/>
          </p:nvGrpSpPr>
          <p:grpSpPr>
            <a:xfrm>
              <a:off x="6665779" y="22552976"/>
              <a:ext cx="2540000" cy="908494"/>
              <a:chOff x="6665779" y="22552976"/>
              <a:chExt cx="2540000" cy="908494"/>
            </a:xfrm>
          </p:grpSpPr>
          <p:pic>
            <p:nvPicPr>
              <p:cNvPr id="88" name="圖形 87">
                <a:extLst>
                  <a:ext uri="{FF2B5EF4-FFF2-40B4-BE49-F238E27FC236}">
                    <a16:creationId xmlns:a16="http://schemas.microsoft.com/office/drawing/2014/main" id="{82A4C898-7F33-4D2E-98F1-610122A2A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65779" y="22552976"/>
                <a:ext cx="2540000" cy="908494"/>
              </a:xfrm>
              <a:prstGeom prst="rect">
                <a:avLst/>
              </a:prstGeom>
            </p:spPr>
          </p:pic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17FF390-DCA8-42DA-8ACE-01F2C47B16CE}"/>
                  </a:ext>
                </a:extLst>
              </p:cNvPr>
              <p:cNvSpPr txBox="1"/>
              <p:nvPr/>
            </p:nvSpPr>
            <p:spPr>
              <a:xfrm>
                <a:off x="7330485" y="22659174"/>
                <a:ext cx="12875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000" b="1" spc="3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標題</a:t>
                </a:r>
              </a:p>
            </p:txBody>
          </p:sp>
        </p:grpSp>
        <p:pic>
          <p:nvPicPr>
            <p:cNvPr id="87" name="圖形 86">
              <a:extLst>
                <a:ext uri="{FF2B5EF4-FFF2-40B4-BE49-F238E27FC236}">
                  <a16:creationId xmlns:a16="http://schemas.microsoft.com/office/drawing/2014/main" id="{A4AC5E05-AB55-474F-BAE4-931C82BE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5612" y="22715123"/>
              <a:ext cx="39624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083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一張含有 廣場 的圖片&#10;&#10;自動產生的描述">
            <a:extLst>
              <a:ext uri="{FF2B5EF4-FFF2-40B4-BE49-F238E27FC236}">
                <a16:creationId xmlns:a16="http://schemas.microsoft.com/office/drawing/2014/main" id="{83E7922F-9B9D-4C42-86EC-1F976D1D6D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3"/>
            <a:ext cx="30275213" cy="4280099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78000" y="5436476"/>
            <a:ext cx="20154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9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具身敘事：把身體放回心靈</a:t>
            </a:r>
            <a:endParaRPr lang="en-US" altLang="zh-TW" sz="9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9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中的教學設計及成效評估</a:t>
            </a:r>
            <a:endParaRPr lang="zh-TW" altLang="en-US" sz="9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204832" y="6890873"/>
            <a:ext cx="72923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林文琪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台北醫學大學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通識教育中心</a:t>
            </a:r>
            <a:endParaRPr lang="en-US" altLang="zh-TW" sz="3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何淑娟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台北醫學大學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呼吸治療學系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5137606" y="8991600"/>
            <a:ext cx="0" cy="31318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78000" y="8648700"/>
            <a:ext cx="12954000" cy="331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摘要</a:t>
            </a:r>
            <a:endParaRPr lang="en-US" altLang="zh-TW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回應敘事理論的具身化發展，如何發展有效引導學習者展開具身敘事的教學設計，讓敘事教學不僅只是關心語言領域中的敘事；如何進一歩關注在行動領域中湧現的行動敘事，引導學習者理解及掌握當我們採取一個行動時，我們已將事件中的片段結合在一起，並使其成為一個連貫的整體；如何更進而關注存在領域中的原初敘事，喚起學習者沈浸於原初敘事中，並反思活出來的故事如何通過肢體動作、面部表情和眼神來形成。在教學上，我們又該如何引導學者聽出言外之意，關注情境化、交流的、互動的和生成的說故事之身體化活動；又如何引導學習者理解他人的行動敘事及原初敘事，引發對自己及他人更深刻的理解，這些都是發展具身敘事教學所關心的問題。</a:t>
            </a:r>
          </a:p>
          <a:p>
            <a:pPr algn="just" fontAlgn="base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本文將以「戲劇排演與身體敘事工作坊」微型課程的發展為原型案例，介紹一種立基具身敘事理念的教學設計、實作經驗及其歷時三年的課程發展成效分析，提出具身敘事教學的規畫及實施建議，以作為發展具身敘事教學者的參考。</a:t>
            </a:r>
          </a:p>
          <a:p>
            <a:pPr algn="just" fontAlgn="base"/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4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 fontAlgn="base"/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關鍵字：具身敘事，敘事教學，觀察與傾聽訓練，同理心訓練，身體學習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 fontAlgn="base"/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 fontAlgn="base">
              <a:spcAft>
                <a:spcPts val="600"/>
              </a:spcAft>
            </a:pPr>
            <a:endParaRPr lang="en-US" altLang="zh-TW" sz="4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 fontAlgn="base">
              <a:spcAft>
                <a:spcPts val="600"/>
              </a:spcAft>
            </a:pPr>
            <a:r>
              <a:rPr lang="zh-TW" altLang="zh-TW" sz="3200" b="1" u="sng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壹、前言：從言說的敘事到具身敘事的轉向</a:t>
            </a:r>
          </a:p>
          <a:p>
            <a:pPr algn="just"/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呂格爾（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Paul 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Ricoeur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）將敘事比喻為「時間的形塑（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 shaping/time configuration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）」，「通過講故事和寫歷史，我們為那混亂的、晦澀的、無言的［時間］賦予形狀。」（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Ricoeur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1991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），「敘事」作為對於經驗事件的「編寫」活動，在故事的「編寫」中，我們將那些在時間之流中先後發生的複雜事件安排成為一個情節（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plot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），亦即賦與事件一個時間上的整體（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temporal whole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），將經驗事件組織成一個故事，讓事件被「編寫」成為一個由「開始」走向「結局」的過程，這些事件不僅僅先後相繼地發生，而且它們是擁有「方向」、朝着某個「目的」（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）發展。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Mackenzie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說：</a:t>
            </a:r>
            <a:r>
              <a:rPr lang="zh-TW" altLang="zh-TW" sz="32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敘事是一種組織結構，通過將行為和事件整合成有意義的、連貫的時間模式或序列來解釋它們。一個有意義和連貫的敘述的最低要求是，它必須解釋它所敘述的事件／經歷和行動之間的因果關係；它必須將事件／經歷序列組織成時間順序，這些順序不一定是按時間順序排列的，但必須是可理解的；它必須提供一個能夠瞭解個別事件／經驗及其重要性的環境；它必須使讀者或觀眾能夠理解人物的內心生活和視角</a:t>
            </a:r>
            <a:r>
              <a:rPr lang="en-US" altLang="zh-TW" sz="32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——</a:t>
            </a:r>
            <a:r>
              <a:rPr lang="zh-TW" altLang="zh-TW" sz="32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他們的動機，以及對其他人物以及故事中描述的事件和行為的情感反應。（</a:t>
            </a:r>
            <a:r>
              <a:rPr lang="en-US" altLang="zh-TW" sz="32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Mackenzie, 2014)</a:t>
            </a:r>
            <a:endParaRPr lang="zh-TW" altLang="zh-TW" sz="3200" i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敘事提供了一種方法，通過它，我們不僅組織和理解我們的經驗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(Kearney,2002)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，而且也可以透過敘事評估我們的行動和理解我們的意圖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Cunliffe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&amp; 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Coupland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2012)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，敘事更是意義創造和文化的基礎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(Bruner, 1990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；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Cobley,2014)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敘事不只是有關經驗事件的紀錄、組織、思考和解釋，敘事作為「時間的形塑（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 shaping/time configuration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」，根據呂格爾的分析，敘事是對於經驗事件的再現，其再現是以模擬的方式進行的，模擬有三重構成，相對應於三重的模擬，展開三重的時間形構，而展現出三重的呈現，也就是說在敘事中，包含著前形構，它是敘事者自身過去概念綱的呈現；形構，是敘事者當下製造情結的呈現；再形構，則是指向未來，關涉到文本世界與傾聽者的交融呈現。三重形構不是一個接著一個逐一完成的步驟，而是不斷往返來回的動態構成（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Ricoeur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1984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）。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 algn="ctr"/>
            <a:r>
              <a:rPr lang="zh-TW" altLang="en-US" sz="3200" b="1" u="sng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貳、</a:t>
            </a:r>
            <a:r>
              <a:rPr lang="zh-TW" altLang="zh-TW" sz="3200" b="1" u="sng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引發具身敘事的教學設計</a:t>
            </a:r>
            <a:endParaRPr lang="zh-TW" altLang="zh-TW" sz="3200" u="sng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回應敘事理論的具身化發展，如何發展有效引導學習者展開具身敘事的教學設計，讓敘事教學不僅只是關心語言領域中的敘事；如何進一歩關注在行動領域中湧現的行動敘事，引導學習者理解及掌握當我們採取一個行動時，我們已將事件中的片段結合在一起，並使其成為一個連貫的整體；如何更進而關注存在領域中的原初敘事，喚起學習者沈浸於原初敘事中，並反思活出來的故事如何通過肢體動作、面部表情和眼神來形成。在教學上，我們又該如何引導學者聽出言外之意，關注情境化、交流的、互動的和生成的說故事之身體化活動；又如何引導學習者理解他人的行動敘事及原初敘事，引發對自己及他人更深刻的理解，這些都是發展具身敘事教學所關心的問題。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386300" y="2628900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52619" y="32866159"/>
            <a:ext cx="6679381" cy="20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5543213" y="8648700"/>
            <a:ext cx="12954000" cy="311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文將以臺北醫學大學「戲劇排演與身體敘事工作坊」微型課程的發展為原型案例，介紹一種立基具身敘事理念的教學設計、實作經驗及其歷時三年的課程發展成效分析，提出具身敘事教學的規畫及實施建議，以作為發展具身敘事教學者的參考。</a:t>
            </a:r>
          </a:p>
          <a:p>
            <a:pPr algn="just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一、具身敘事教學的設計理念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敘事是一種具體思維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前所述敘事是一個複雜的「技藝」，作為有關過去經驗的編寫，它關涉敘事者的前理解框架，敘事者的編寫，及傾聽者的接收與再編寫，三者動態構成敘事與再敘事，理解與再理解活動，敘事是人類思考和理解經驗的一種方式，然而敘事思維是一種具體的思維，與命題式的思維不同。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Jerome Bruner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1986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指出，人類以兩種完全不同的方式思考。一種是通過命題論證來思考，另一種是通過講故事來思考。這兩種思維方式的區別在於我們如何理解和解釋我們所看到的。當我們執行通過命題論證的思考來理解所面對的事件時，主要是進行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if-then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」──「如果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」的思考，涉及理解現象的一般原因，而思考者主要是試圖超越個別特殊的細節，以獲取抽象的、超越任何特定歷史情境的真理。而敘事思維則是一種具體思維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(practical thinking)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，它是根植於特殊情境事件的，例如「國王死了，然後王后死了」（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 11-12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），這是一種敘事的陳述，不僅涉及到特定的國王和王后，而且，也暗示了人們對意圖的好奇。敘事通過將行動和事件的外在世界、與人類意圖和動機的內在世界聯繫起來，從而理解現實。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杜威曾指出的道德慎思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(deliberation)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，即是一種敘事思維或具體思維，它不是空洞的分析，不是對利弊得失冷靜的計算，而是一種在想像中進行的、戲劇排演（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dramatic rehearsal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），它透過對話，想像見到某些結果，採用動態的意象，想像著自己正在做某一件事，或想像一件事情已做完，別人在為這件事做評論的方式展開。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敘事是一種具身的思維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在具身認知的基礎下，主張我們是通過積極參與世界的方式來進行思考，因此我們的思維不會脫離我們身體的狀態。梅洛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龐蒂從現象學的立場所提到的具身化（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embodiment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指的是我們如何體驗自己，但並不是從外部的某個位置來思考自己，而是「立足於日常的、平凡的經歷，並與我們的環境保持內在的相互聯繫。」在這個組織的過程中的作為身體的「主體」，以觸覺、視覺、嗅覺或聽覺的方式處於他們所處的環境中。無論他們想什麼、感覺什麼或做什麼，他們都暴露在一個觸覺、視覺、嗅覺和聽覺的世界中，處於一個相互關聯的感官的同步場中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Merleau-Ponty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1962)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。他對「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lived body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」的關注，不是「擁有」（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have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）一個身體的意思，而是「是」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(being)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一個身體，是一種以行即知的方式，在我們與情境互動中所覺察到的身體。從行動領域的立場而言，身體就是「一種感覺、思維、欲望、意願、活力和物質的能動者」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O‘loughlin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2006)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algn="just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立基這種導向具身經驗的觀點，具身敘事教學的設計除了引發學生的具體思維外，更可以試圖將敘事思維導向具身思維（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embodied thinking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），導向具身經驗事件的關注。所謂的具身思維有二個要素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身體動覺思考（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Kinesthetic thinking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）：用身體來思考，或用身體的感覺、運動、肌肉、姿勢、觸覺、平衡等感覺來思考，並把這些感覺和思維過程聯繫起來。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移情（Empathizing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想像自己處於他人的位置，站在他們的立場上，或者感受他們可能的感受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algn="just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參、參考文獻</a:t>
            </a:r>
            <a:endParaRPr lang="en-US" altLang="zh-TW" sz="32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Bruner, J. (1986), Actual Minds, Possible Worlds (Cambridge, MA: Harvard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Uni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versity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Press).</a:t>
            </a:r>
          </a:p>
          <a:p>
            <a:pPr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Bruner, J. S. (1990). Acts of Meaning. Cambridge, MA: Harvard University Press. </a:t>
            </a:r>
          </a:p>
          <a:p>
            <a:pPr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Charon, R. (2001). Narrative medicine: a model for empathy, reflection, profession, and trust.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Jama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286(15), 1897-1902.</a:t>
            </a:r>
          </a:p>
          <a:p>
            <a:pPr algn="just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Charon, R. (2008). Narrative medicine: Honoring the stories of illness. Oxford University Press.</a:t>
            </a:r>
          </a:p>
          <a:p>
            <a:pPr algn="just"/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Cobley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P. (2014). Narrative, 2nd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New York: Routledge.</a:t>
            </a:r>
          </a:p>
          <a:p>
            <a:pPr algn="just"/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Cunliffe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A., &amp;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Coupland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C. (2012). From hero to villain to hero: Making experience sensible through embodied narrative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sensemaking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Human Relations, 65(1), 63-88.</a:t>
            </a:r>
          </a:p>
        </p:txBody>
      </p:sp>
      <p:sp>
        <p:nvSpPr>
          <p:cNvPr id="10" name="文字方塊 9"/>
          <p:cNvSpPr txBox="1"/>
          <p:nvPr/>
        </p:nvSpPr>
        <p:spPr>
          <a:xfrm rot="20733678">
            <a:off x="10915112" y="19082068"/>
            <a:ext cx="8039380" cy="156966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SAMPLE     </a:t>
            </a:r>
            <a:endParaRPr lang="zh-TW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09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2177</Words>
  <Application>Microsoft Office PowerPoint</Application>
  <PresentationFormat>自訂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zhangyun</cp:lastModifiedBy>
  <cp:revision>26</cp:revision>
  <dcterms:created xsi:type="dcterms:W3CDTF">2019-12-13T07:08:24Z</dcterms:created>
  <dcterms:modified xsi:type="dcterms:W3CDTF">2021-11-20T17:29:25Z</dcterms:modified>
</cp:coreProperties>
</file>