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36b782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936b782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9337d6e9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9337d6e9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9337d6e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9337d6e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9337d6e9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9337d6e9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9337d6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9337d6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337d6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337d6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337d6e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9337d6e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337d6e9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337d6e9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9337d6e9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9337d6e9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9337d6e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9337d6e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36b782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936b782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9337d6e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9337d6e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936b782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936b782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jpg"/><Relationship Id="rId4" Type="http://schemas.openxmlformats.org/officeDocument/2006/relationships/image" Target="../media/image28.jpg"/><Relationship Id="rId5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Relationship Id="rId4" Type="http://schemas.openxmlformats.org/officeDocument/2006/relationships/image" Target="../media/image26.jpg"/><Relationship Id="rId9" Type="http://schemas.openxmlformats.org/officeDocument/2006/relationships/image" Target="../media/image33.jp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3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ZFoxtrot/UHDSoftwareE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Management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CS3321 - FA2019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3C. </a:t>
            </a:r>
            <a:r>
              <a:rPr lang="en"/>
              <a:t>Design</a:t>
            </a:r>
            <a:br>
              <a:rPr lang="en"/>
            </a:br>
            <a:r>
              <a:rPr lang="en" sz="1500"/>
              <a:t>&gt;&gt; Artifacts: Functionality Flow Drafts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850" y="2365888"/>
            <a:ext cx="3142702" cy="152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101" y="682138"/>
            <a:ext cx="3142702" cy="15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100" y="2365872"/>
            <a:ext cx="3142702" cy="152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3D. Design</a:t>
            </a:r>
            <a:br>
              <a:rPr lang="en"/>
            </a:br>
            <a:r>
              <a:rPr lang="en" sz="1500"/>
              <a:t>&gt;&gt; Artifacts: Data Flow Diagrams</a:t>
            </a:r>
            <a:endParaRPr sz="1500"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0" y="1681125"/>
            <a:ext cx="2544475" cy="14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25" y="2830900"/>
            <a:ext cx="3263776" cy="20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975" y="453650"/>
            <a:ext cx="3910974" cy="41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694" y="2266650"/>
            <a:ext cx="2918083" cy="152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Implementation Workflow</a:t>
            </a:r>
            <a:br>
              <a:rPr lang="en"/>
            </a:br>
            <a:r>
              <a:rPr lang="en" sz="1500"/>
              <a:t>&gt;&gt; Implement the target software to product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50" y="2266650"/>
            <a:ext cx="2918067" cy="15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25" y="4040775"/>
            <a:ext cx="770985" cy="78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3494" y="4040775"/>
            <a:ext cx="512780" cy="78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0901" y="4275355"/>
            <a:ext cx="867494" cy="49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6414" y="2233175"/>
            <a:ext cx="2355261" cy="1605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8325" y="2273728"/>
            <a:ext cx="2355261" cy="160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Implementation</a:t>
            </a:r>
            <a:br>
              <a:rPr lang="en"/>
            </a:br>
            <a:r>
              <a:rPr lang="en" sz="1500"/>
              <a:t>&gt;&gt; Test Workflow: Implementation</a:t>
            </a:r>
            <a:endParaRPr sz="1500"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00" y="781300"/>
            <a:ext cx="4461849" cy="265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000" y="3438025"/>
            <a:ext cx="4461849" cy="1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75" y="1902950"/>
            <a:ext cx="2573624" cy="20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425" y="1854363"/>
            <a:ext cx="2902850" cy="22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4100" y="1526100"/>
            <a:ext cx="3860351" cy="3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and approach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2788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Team Model: </a:t>
            </a:r>
            <a:r>
              <a:rPr b="1" lang="en" sz="1100">
                <a:solidFill>
                  <a:srgbClr val="000000"/>
                </a:solidFill>
              </a:rPr>
              <a:t>Modern Programming Team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The team leader </a:t>
            </a:r>
            <a:r>
              <a:rPr lang="en" sz="1100">
                <a:solidFill>
                  <a:srgbClr val="000000"/>
                </a:solidFill>
              </a:rPr>
              <a:t>delegated</a:t>
            </a:r>
            <a:r>
              <a:rPr lang="en" sz="1100">
                <a:solidFill>
                  <a:srgbClr val="000000"/>
                </a:solidFill>
              </a:rPr>
              <a:t> work as the project advances through the workflows. During which, the programmers contributed to specific portions of the code.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5742675" y="1584775"/>
            <a:ext cx="15012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Team leader</a:t>
            </a:r>
            <a:r>
              <a:rPr lang="en" sz="800" u="sng"/>
              <a:t>:</a:t>
            </a:r>
            <a:br>
              <a:rPr lang="en" sz="800" u="sng"/>
            </a:br>
            <a:r>
              <a:rPr lang="en" sz="1000"/>
              <a:t>Zachary Fradette</a:t>
            </a:r>
            <a:endParaRPr sz="1000"/>
          </a:p>
        </p:txBody>
      </p:sp>
      <p:sp>
        <p:nvSpPr>
          <p:cNvPr id="137" name="Google Shape;137;p14"/>
          <p:cNvSpPr/>
          <p:nvPr/>
        </p:nvSpPr>
        <p:spPr>
          <a:xfrm>
            <a:off x="4148125" y="2485600"/>
            <a:ext cx="15012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</a:t>
            </a:r>
            <a:r>
              <a:rPr lang="en" sz="800" u="sng"/>
              <a:t>rogrammer:</a:t>
            </a:r>
            <a:br>
              <a:rPr lang="en" sz="800"/>
            </a:br>
            <a:r>
              <a:rPr lang="en" sz="1000"/>
              <a:t>Anthony Pham</a:t>
            </a:r>
            <a:endParaRPr sz="1000"/>
          </a:p>
        </p:txBody>
      </p:sp>
      <p:sp>
        <p:nvSpPr>
          <p:cNvPr id="138" name="Google Shape;138;p14"/>
          <p:cNvSpPr/>
          <p:nvPr/>
        </p:nvSpPr>
        <p:spPr>
          <a:xfrm>
            <a:off x="5742675" y="2485600"/>
            <a:ext cx="15012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</a:t>
            </a:r>
            <a:r>
              <a:rPr lang="en" sz="800" u="sng"/>
              <a:t>rogrammer:</a:t>
            </a:r>
            <a:br>
              <a:rPr lang="en" sz="800"/>
            </a:br>
            <a:r>
              <a:rPr lang="en" sz="1000"/>
              <a:t>Francisco Lopez</a:t>
            </a:r>
            <a:endParaRPr sz="1000"/>
          </a:p>
        </p:txBody>
      </p:sp>
      <p:sp>
        <p:nvSpPr>
          <p:cNvPr id="139" name="Google Shape;139;p14"/>
          <p:cNvSpPr/>
          <p:nvPr/>
        </p:nvSpPr>
        <p:spPr>
          <a:xfrm>
            <a:off x="7337225" y="2485600"/>
            <a:ext cx="15012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</a:t>
            </a:r>
            <a:r>
              <a:rPr lang="en" sz="800" u="sng"/>
              <a:t>rogrammer:</a:t>
            </a:r>
            <a:br>
              <a:rPr lang="en" sz="800"/>
            </a:br>
            <a:r>
              <a:rPr lang="en" sz="1000"/>
              <a:t>David Lara</a:t>
            </a:r>
            <a:endParaRPr sz="1000"/>
          </a:p>
        </p:txBody>
      </p:sp>
      <p:cxnSp>
        <p:nvCxnSpPr>
          <p:cNvPr id="140" name="Google Shape;140;p14"/>
          <p:cNvCxnSpPr>
            <a:stCxn id="136" idx="2"/>
            <a:endCxn id="137" idx="0"/>
          </p:cNvCxnSpPr>
          <p:nvPr/>
        </p:nvCxnSpPr>
        <p:spPr>
          <a:xfrm flipH="1">
            <a:off x="4898775" y="2126875"/>
            <a:ext cx="15945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>
            <a:stCxn id="136" idx="2"/>
            <a:endCxn id="138" idx="0"/>
          </p:cNvCxnSpPr>
          <p:nvPr/>
        </p:nvCxnSpPr>
        <p:spPr>
          <a:xfrm>
            <a:off x="6493275" y="2126875"/>
            <a:ext cx="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>
            <a:stCxn id="136" idx="2"/>
            <a:endCxn id="139" idx="0"/>
          </p:cNvCxnSpPr>
          <p:nvPr/>
        </p:nvCxnSpPr>
        <p:spPr>
          <a:xfrm>
            <a:off x="6493275" y="2126875"/>
            <a:ext cx="15945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819150" y="4234550"/>
            <a:ext cx="750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https://github.com/ZFoxtrot/UHDSoftwareEng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https://github.com/ZFoxtrot/UHDSoftwareEng</a:t>
            </a:r>
            <a:endParaRPr/>
          </a:p>
        </p:txBody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819150" y="3360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Requirements Workflow</a:t>
            </a:r>
            <a:br>
              <a:rPr lang="en"/>
            </a:br>
            <a:r>
              <a:rPr lang="en" sz="1500"/>
              <a:t>&gt;&gt; </a:t>
            </a:r>
            <a:r>
              <a:rPr lang="en" sz="1500"/>
              <a:t>Determining What The Client Needs</a:t>
            </a:r>
            <a:endParaRPr sz="15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819150" y="1990725"/>
            <a:ext cx="7535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Domain</a:t>
            </a:r>
            <a:r>
              <a:rPr lang="en"/>
              <a:t>: A school or university (used by both student and instructor)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Business Model</a:t>
            </a:r>
            <a:r>
              <a:rPr lang="en"/>
              <a:t>: Facilitate management of school career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Understanding the domain and business model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>
                <a:solidFill>
                  <a:srgbClr val="980000"/>
                </a:solidFill>
              </a:rPr>
              <a:t>Unstructured interview</a:t>
            </a:r>
            <a:r>
              <a:rPr lang="en"/>
              <a:t> of ourselves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As students who have experience with a learning management system (Blackboard Learn), we are able to better understand the client’s requirements.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do students need to see?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do students need to do?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do staff need to see?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do staff need to do?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>
                <a:solidFill>
                  <a:srgbClr val="980000"/>
                </a:solidFill>
              </a:rPr>
              <a:t>Direct observation</a:t>
            </a:r>
            <a:r>
              <a:rPr lang="en"/>
              <a:t> of ourselves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Going through similar functionality on Blackboard, we get a sense of what works and what doesn’t.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Requirements</a:t>
            </a:r>
            <a:br>
              <a:rPr lang="en"/>
            </a:br>
            <a:r>
              <a:rPr lang="en" sz="1500"/>
              <a:t>&gt;&gt; Artifacts: Use Cases</a:t>
            </a:r>
            <a:endParaRPr sz="1500"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193188" y="3548325"/>
            <a:ext cx="21582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Determining the users/actors</a:t>
            </a:r>
            <a:endParaRPr sz="12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8" y="1983895"/>
            <a:ext cx="1708587" cy="15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575" y="2079600"/>
            <a:ext cx="3315075" cy="13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3350" y="1047275"/>
            <a:ext cx="3489925" cy="34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type="title"/>
          </p:nvPr>
        </p:nvSpPr>
        <p:spPr>
          <a:xfrm>
            <a:off x="2705000" y="3656625"/>
            <a:ext cx="21582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Student functionalities</a:t>
            </a:r>
            <a:endParaRPr sz="1200"/>
          </a:p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6059200" y="4484950"/>
            <a:ext cx="21582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Staff admin functionalities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1C. </a:t>
            </a:r>
            <a:r>
              <a:rPr lang="en"/>
              <a:t>Requirements</a:t>
            </a:r>
            <a:br>
              <a:rPr lang="en"/>
            </a:br>
            <a:r>
              <a:rPr lang="en" sz="1500"/>
              <a:t>&gt;&gt; Artifacts: Use Cases</a:t>
            </a:r>
            <a:endParaRPr sz="150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75" y="1800200"/>
            <a:ext cx="3505483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875" y="667675"/>
            <a:ext cx="3125275" cy="39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Analysis Workflow</a:t>
            </a:r>
            <a:br>
              <a:rPr lang="en"/>
            </a:br>
            <a:r>
              <a:rPr lang="en" sz="1500"/>
              <a:t>&gt;&gt; A deeper understanding of the requirements</a:t>
            </a:r>
            <a:endParaRPr sz="15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25" y="1800200"/>
            <a:ext cx="4338774" cy="279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725" y="1831575"/>
            <a:ext cx="4252699" cy="27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Analysis</a:t>
            </a:r>
            <a:br>
              <a:rPr lang="en"/>
            </a:br>
            <a:r>
              <a:rPr lang="en" sz="1500"/>
              <a:t>&gt;&gt; Artifacts: Modeling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25" y="1897400"/>
            <a:ext cx="1684575" cy="17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13" y="3696775"/>
            <a:ext cx="1926200" cy="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400" y="2117100"/>
            <a:ext cx="1722150" cy="10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1250" y="2742575"/>
            <a:ext cx="2976512" cy="15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9286" y="976129"/>
            <a:ext cx="2703189" cy="148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Design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&gt;&gt; Refine artifacts from the analysis workflow</a:t>
            </a:r>
            <a:endParaRPr sz="1500"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725" y="1785025"/>
            <a:ext cx="4318400" cy="2526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25" y="2565000"/>
            <a:ext cx="3912850" cy="1053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0"/>
          <p:cNvSpPr txBox="1"/>
          <p:nvPr>
            <p:ph type="title"/>
          </p:nvPr>
        </p:nvSpPr>
        <p:spPr>
          <a:xfrm>
            <a:off x="303175" y="3343375"/>
            <a:ext cx="25185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Classes to pull/push data from DB</a:t>
            </a:r>
            <a:endParaRPr sz="1200"/>
          </a:p>
        </p:txBody>
      </p:sp>
      <p:sp>
        <p:nvSpPr>
          <p:cNvPr id="194" name="Google Shape;194;p20"/>
          <p:cNvSpPr txBox="1"/>
          <p:nvPr>
            <p:ph type="title"/>
          </p:nvPr>
        </p:nvSpPr>
        <p:spPr>
          <a:xfrm>
            <a:off x="4439725" y="4049575"/>
            <a:ext cx="25995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Classes to pull/push data from DB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&gt;&gt; Artifacts: Class Diagrams</a:t>
            </a:r>
            <a:endParaRPr sz="1500"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150" y="1006075"/>
            <a:ext cx="5440050" cy="33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