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256" r:id="rId5"/>
    <p:sldId id="332" r:id="rId6"/>
    <p:sldId id="258" r:id="rId7"/>
    <p:sldId id="261" r:id="rId8"/>
    <p:sldId id="325" r:id="rId9"/>
    <p:sldId id="305" r:id="rId10"/>
    <p:sldId id="302" r:id="rId11"/>
    <p:sldId id="310" r:id="rId12"/>
    <p:sldId id="311" r:id="rId13"/>
    <p:sldId id="289" r:id="rId14"/>
    <p:sldId id="290" r:id="rId15"/>
    <p:sldId id="281" r:id="rId16"/>
    <p:sldId id="312" r:id="rId17"/>
    <p:sldId id="313" r:id="rId18"/>
    <p:sldId id="301" r:id="rId19"/>
    <p:sldId id="321" r:id="rId20"/>
    <p:sldId id="322" r:id="rId21"/>
    <p:sldId id="291" r:id="rId22"/>
    <p:sldId id="292" r:id="rId23"/>
    <p:sldId id="341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33" r:id="rId33"/>
    <p:sldId id="334" r:id="rId34"/>
    <p:sldId id="339" r:id="rId35"/>
    <p:sldId id="340" r:id="rId36"/>
    <p:sldId id="338" r:id="rId37"/>
    <p:sldId id="326" r:id="rId38"/>
    <p:sldId id="32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35"/>
    <a:srgbClr val="649B3F"/>
    <a:srgbClr val="4B752F"/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6" autoAdjust="0"/>
    <p:restoredTop sz="80844" autoAdjust="0"/>
  </p:normalViewPr>
  <p:slideViewPr>
    <p:cSldViewPr snapToGrid="0">
      <p:cViewPr varScale="1">
        <p:scale>
          <a:sx n="91" d="100"/>
          <a:sy n="91" d="100"/>
        </p:scale>
        <p:origin x="10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54423-4306-46D0-91E6-285AF823FF39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CB038-6738-4BDB-A4C4-230999780B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9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CB038-6738-4BDB-A4C4-230999780B7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07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FMassEntityHandle exists while entity exists in Entity Manager</a:t>
            </a:r>
          </a:p>
          <a:p>
            <a:r>
              <a:rPr lang="en-US" dirty="0"/>
              <a:t>FMassEntityView is a struct view to a transient struct created for processing</a:t>
            </a:r>
          </a:p>
          <a:p>
            <a:r>
              <a:rPr lang="en-US" dirty="0"/>
              <a:t>Chunk index is preferred method as it will happen during normal processing flow and is therefore safest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CB038-6738-4BDB-A4C4-230999780B7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5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CB038-6738-4BDB-A4C4-230999780B7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89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CB038-6738-4BDB-A4C4-230999780B7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0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“entity”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CB038-6738-4BDB-A4C4-230999780B7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58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ECS is a method of separating data from functionality.</a:t>
            </a:r>
          </a:p>
          <a:p>
            <a:r>
              <a:rPr lang="en-US" dirty="0"/>
              <a:t>Data is organized into smaller containers which can be processed in batches.</a:t>
            </a:r>
          </a:p>
          <a:p>
            <a:r>
              <a:rPr lang="en-US" dirty="0"/>
              <a:t>Entities represent how multiple types of data are grouped together for processing as a single unit.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CB038-6738-4BDB-A4C4-230999780B7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3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create a new entity config without a config asset, need to create the archetype first</a:t>
            </a:r>
          </a:p>
          <a:p>
            <a:r>
              <a:rPr lang="en-US" dirty="0"/>
              <a:t>Can create by extending an existing archetype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CB038-6738-4BDB-A4C4-230999780B7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20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create a new archetype from scratch by describing the 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CB038-6738-4BDB-A4C4-230999780B7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42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call the CreateEntity function of </a:t>
            </a:r>
            <a:r>
              <a:rPr lang="en-US" dirty="0" err="1"/>
              <a:t>EntityManager</a:t>
            </a:r>
            <a:r>
              <a:rPr lang="en-US" dirty="0"/>
              <a:t> to create an entity.</a:t>
            </a:r>
          </a:p>
          <a:p>
            <a:r>
              <a:rPr lang="en-US" dirty="0"/>
              <a:t>This can even create a new archetype </a:t>
            </a:r>
            <a:r>
              <a:rPr lang="en-US"/>
              <a:t>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CB038-6738-4BDB-A4C4-230999780B7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0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adding each fragment individually, we can use traits</a:t>
            </a:r>
          </a:p>
          <a:p>
            <a:r>
              <a:rPr lang="en-US" dirty="0"/>
              <a:t>Traits also allow us to create configuration data that can be shared between multiple fragments or accessed anywhere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CB038-6738-4BDB-A4C4-230999780B7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28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FMassEntityHandle exists while entity exists in Entity Manager</a:t>
            </a:r>
          </a:p>
          <a:p>
            <a:r>
              <a:rPr lang="en-US" dirty="0"/>
              <a:t>FMassEntityView is a struct view to a transient struct created for processing</a:t>
            </a:r>
          </a:p>
          <a:p>
            <a:r>
              <a:rPr lang="en-US" dirty="0"/>
              <a:t>Chunk index is preferred method as it will happen during normal processing flow and is therefore safest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CB038-6738-4BDB-A4C4-230999780B7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69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FMassEntityHandle exists while entity exists in Entity Manager</a:t>
            </a:r>
          </a:p>
          <a:p>
            <a:r>
              <a:rPr lang="en-US" dirty="0"/>
              <a:t>FMassEntityView is a struct view to a transient struct created for processing</a:t>
            </a:r>
          </a:p>
          <a:p>
            <a:r>
              <a:rPr lang="en-US" dirty="0"/>
              <a:t>Chunk index is preferred method as it will happen during normal processing flow and is therefore safest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CB038-6738-4BDB-A4C4-230999780B7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3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1C8B-231F-7FD5-383E-1D868EBD0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D2281-41EF-0EC7-828F-1ED4354A1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FFFE-8A1C-3433-8A9F-9ADC5C0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9433-FA48-4E70-87BB-BC8E1868D3B7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5A6DA-EE2D-E21F-A894-646A263B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BFEF-4300-9BF5-C74E-28185510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22E4-9041-4BCC-A78D-78F09A38F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3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A69E-EFCA-D465-9E0A-7CB94944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A4DE1-1CE8-2896-E019-5418D916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27799-0FAF-EEA3-A920-2C498EC0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9433-FA48-4E70-87BB-BC8E1868D3B7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B425-1EF2-CCA4-F936-23A1EFF8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8BE3D-3D86-10F8-523A-FB199B42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22E4-9041-4BCC-A78D-78F09A38F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7D739-A059-3A7C-1A6F-DFA04D84E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30866-CD97-92D1-928F-5E50828E7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84F19-A123-7352-CFE2-C00EBE63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9433-FA48-4E70-87BB-BC8E1868D3B7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3B3B6-D559-140F-53D4-AEC435A3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C573-9D1D-CD5A-164B-E4377484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22E4-9041-4BCC-A78D-78F09A38F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1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0CBE-6992-2205-1520-036A4B5E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26DFD-D6DD-F6A6-1AA5-E145D590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98A43-62EE-461C-0749-999316D6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9433-FA48-4E70-87BB-BC8E1868D3B7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3FD0-EB84-21AF-5E4A-D1B01E25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1DA6-645C-6DB4-55B8-64731F76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22E4-9041-4BCC-A78D-78F09A38F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0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5DFF-AF84-4D75-436B-E975A5CB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62AD7-067C-290F-A2B7-C75743DCC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17A4F-059A-57FA-792A-2AA46F67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9433-FA48-4E70-87BB-BC8E1868D3B7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90488-57A8-F3A7-B82F-96FEF47E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D6C0-50DD-E208-5F86-2EC03C64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22E4-9041-4BCC-A78D-78F09A38F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5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F4F4-5E18-5B34-1F40-760C86FA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D6043-A74D-AF16-21B6-9E785207A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DFDB1-6B57-1A80-43E1-3EB4385AB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1CECA-7073-99DA-33C1-E3EC561D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9433-FA48-4E70-87BB-BC8E1868D3B7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11D07-2E3A-E432-31A0-5DDB269A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F9845-8413-629C-2FC3-6B5B3386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22E4-9041-4BCC-A78D-78F09A38F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5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6150-ECDB-F95B-949B-AAC6B1C9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C2CDB-FBBE-D137-5C06-1F79F0F87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B9DD1-8F80-A685-FA1F-EBB4F3D52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95EF9-305D-59C0-62A9-F399B733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4F6D1-D6E9-8C45-18DF-12761C0E3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ABC96-7EAB-7003-66F9-5BC3006C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9433-FA48-4E70-87BB-BC8E1868D3B7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E6899-45CC-8495-79A2-46FF773E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32F41-AE7C-3CCB-9E1B-47EF8CBA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22E4-9041-4BCC-A78D-78F09A38F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EB79-5606-B83D-BE69-D542D8FC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C43BA-BC5B-3369-D829-C3C48305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9433-FA48-4E70-87BB-BC8E1868D3B7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F208A-9371-1FAD-E64B-B0AC6631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46859-70FB-2694-F50D-E3F56B34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22E4-9041-4BCC-A78D-78F09A38F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9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1EDA3-001B-B2D1-BACB-39E82C05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9433-FA48-4E70-87BB-BC8E1868D3B7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02881-75AC-89CD-44D9-BB45C331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5F724-4D2C-F6BC-3B2E-C81DEC62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22E4-9041-4BCC-A78D-78F09A38F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0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4A2C-42A4-9138-EDE7-7E2A132A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7D10E-9AC3-9F59-687B-AAFADA169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B4936-52FC-3061-C423-C431D95CD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D8697-1740-A4E1-9F35-209C7442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9433-FA48-4E70-87BB-BC8E1868D3B7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E895D-E5F1-DF37-E580-7BCA7D6B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A495F-2EC6-E63D-6342-61D8AB03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22E4-9041-4BCC-A78D-78F09A38F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5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6EF9-1A89-4EB0-3955-E31C6F4B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BE05B-B7A4-E516-7343-DAA0FB912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F224B-228D-4707-F31A-567B925BB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3240C-2897-A6C9-5FB0-389AA013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9433-FA48-4E70-87BB-BC8E1868D3B7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85FB8-60CA-F0E1-8A7F-8C4FB920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81A69-29EF-1C5A-10E4-43260761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22E4-9041-4BCC-A78D-78F09A38F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8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A0EBF-A9E6-2448-6EE4-1A894D33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6E11F-61A6-0923-D644-FF6D599FB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F3DDD-9A15-389A-41DB-1032F0BDE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89433-FA48-4E70-87BB-BC8E1868D3B7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227CF-BD25-9343-54DE-2B2E6FAB0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F7B54-8B92-B17F-5A13-A21BB7E79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322E4-9041-4BCC-A78D-78F09A38F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6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G-Gary/UEMassOvervie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G-Gary/UEMassOvervie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epicgames.com/community/learning/talks-and-demos/37Oz/large-numbers-of-entities-with-mass-in-unreal-engine-5" TargetMode="External"/><Relationship Id="rId7" Type="http://schemas.openxmlformats.org/officeDocument/2006/relationships/hyperlink" Target="https://docs.unrealengine.com/5.1/en-US/mass-entity-in-unreal-engin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egafunk/MassSample" TargetMode="External"/><Relationship Id="rId5" Type="http://schemas.openxmlformats.org/officeDocument/2006/relationships/hyperlink" Target="https://dev.epicgames.com/community/learning/tutorials/0RxY/ue5-massai-crowd-in-your-project-step-by-step-guide" TargetMode="External"/><Relationship Id="rId4" Type="http://schemas.openxmlformats.org/officeDocument/2006/relationships/hyperlink" Target="https://dev.epicgames.com/community/learning/tutorials/JXMl/unreal-engine-your-first-60-minutes-with-mas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54F0-0B9B-8E83-BBB6-F564C3216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Unreal Engine Mass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821AF-4665-81A7-28A5-EF58C6337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1284" y="3602038"/>
            <a:ext cx="3531472" cy="4339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brief technical overview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237AA0C-00A9-62B5-AC67-B5EC05164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491" y="5552817"/>
            <a:ext cx="2951018" cy="92011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82882BE6-5F07-1073-5E3C-7588E09FE931}"/>
              </a:ext>
            </a:extLst>
          </p:cNvPr>
          <p:cNvSpPr txBox="1">
            <a:spLocks/>
          </p:cNvSpPr>
          <p:nvPr/>
        </p:nvSpPr>
        <p:spPr>
          <a:xfrm>
            <a:off x="2858814" y="4577427"/>
            <a:ext cx="6516412" cy="43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https://github.com/ZG-Gary/UEMassOverview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5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91C79EA-DA60-C554-5B03-230536643088}"/>
              </a:ext>
            </a:extLst>
          </p:cNvPr>
          <p:cNvGrpSpPr/>
          <p:nvPr/>
        </p:nvGrpSpPr>
        <p:grpSpPr>
          <a:xfrm>
            <a:off x="940008" y="2073571"/>
            <a:ext cx="4850913" cy="1323044"/>
            <a:chOff x="3670543" y="1062743"/>
            <a:chExt cx="4850913" cy="13230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20C21A-0C4D-55DB-6744-A8F0580D5044}"/>
                </a:ext>
              </a:extLst>
            </p:cNvPr>
            <p:cNvSpPr/>
            <p:nvPr/>
          </p:nvSpPr>
          <p:spPr>
            <a:xfrm>
              <a:off x="3670543" y="1062743"/>
              <a:ext cx="4850913" cy="1323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3A59DC-0659-4CEB-C396-B0C2C4814426}"/>
                </a:ext>
              </a:extLst>
            </p:cNvPr>
            <p:cNvSpPr txBox="1"/>
            <p:nvPr/>
          </p:nvSpPr>
          <p:spPr>
            <a:xfrm>
              <a:off x="5466729" y="1071989"/>
              <a:ext cx="125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Archetype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0BE4ED-F20D-8A6A-BD8E-D54B6185AE31}"/>
                </a:ext>
              </a:extLst>
            </p:cNvPr>
            <p:cNvSpPr/>
            <p:nvPr/>
          </p:nvSpPr>
          <p:spPr>
            <a:xfrm>
              <a:off x="3882761" y="1815921"/>
              <a:ext cx="2136607" cy="369329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14B73B-3126-6D70-9FB3-1F33A75CF93C}"/>
                </a:ext>
              </a:extLst>
            </p:cNvPr>
            <p:cNvSpPr txBox="1"/>
            <p:nvPr/>
          </p:nvSpPr>
          <p:spPr>
            <a:xfrm>
              <a:off x="3882760" y="1815919"/>
              <a:ext cx="2136609" cy="36933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Fragment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9B3BA-9389-2A36-84EF-9288BAC810BB}"/>
                </a:ext>
              </a:extLst>
            </p:cNvPr>
            <p:cNvSpPr txBox="1"/>
            <p:nvPr/>
          </p:nvSpPr>
          <p:spPr>
            <a:xfrm>
              <a:off x="4561597" y="1441321"/>
              <a:ext cx="778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TArray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016A4D-37A4-348C-3918-2E517C5513DC}"/>
                </a:ext>
              </a:extLst>
            </p:cNvPr>
            <p:cNvSpPr/>
            <p:nvPr/>
          </p:nvSpPr>
          <p:spPr>
            <a:xfrm>
              <a:off x="6195302" y="1815920"/>
              <a:ext cx="2136607" cy="374596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E5B532-7DD7-9888-9D41-67DA2D5E9284}"/>
                </a:ext>
              </a:extLst>
            </p:cNvPr>
            <p:cNvSpPr txBox="1"/>
            <p:nvPr/>
          </p:nvSpPr>
          <p:spPr>
            <a:xfrm>
              <a:off x="6195301" y="1815918"/>
              <a:ext cx="2136609" cy="36933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Fragment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96565D-7546-3495-3D75-EC6C487D6F20}"/>
                </a:ext>
              </a:extLst>
            </p:cNvPr>
            <p:cNvSpPr txBox="1"/>
            <p:nvPr/>
          </p:nvSpPr>
          <p:spPr>
            <a:xfrm>
              <a:off x="6874138" y="1441320"/>
              <a:ext cx="778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TArray</a:t>
              </a:r>
            </a:p>
          </p:txBody>
        </p:sp>
      </p:grp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92D73F3-FC7B-7F32-978F-7567C9587897}"/>
              </a:ext>
            </a:extLst>
          </p:cNvPr>
          <p:cNvSpPr/>
          <p:nvPr/>
        </p:nvSpPr>
        <p:spPr>
          <a:xfrm rot="5400000">
            <a:off x="6073835" y="1137129"/>
            <a:ext cx="778933" cy="5997072"/>
          </a:xfrm>
          <a:prstGeom prst="rightBrac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FBB3F550-1A3B-0D22-B433-9E9B8268CA6E}"/>
              </a:ext>
            </a:extLst>
          </p:cNvPr>
          <p:cNvSpPr/>
          <p:nvPr/>
        </p:nvSpPr>
        <p:spPr>
          <a:xfrm>
            <a:off x="6701569" y="2138718"/>
            <a:ext cx="1192752" cy="1192750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DFF568-20B7-3841-51BB-5C723D6BCD9D}"/>
              </a:ext>
            </a:extLst>
          </p:cNvPr>
          <p:cNvGrpSpPr/>
          <p:nvPr/>
        </p:nvGrpSpPr>
        <p:grpSpPr>
          <a:xfrm>
            <a:off x="8416998" y="2545804"/>
            <a:ext cx="2623780" cy="378578"/>
            <a:chOff x="7895999" y="1672343"/>
            <a:chExt cx="2623780" cy="3785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6ABEE8-8E34-500C-589C-52134F84BFCB}"/>
                </a:ext>
              </a:extLst>
            </p:cNvPr>
            <p:cNvSpPr/>
            <p:nvPr/>
          </p:nvSpPr>
          <p:spPr>
            <a:xfrm>
              <a:off x="7895999" y="1672343"/>
              <a:ext cx="2623780" cy="378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2B794A-1FBE-C44D-9A5E-387B7361C404}"/>
                </a:ext>
              </a:extLst>
            </p:cNvPr>
            <p:cNvSpPr txBox="1"/>
            <p:nvPr/>
          </p:nvSpPr>
          <p:spPr>
            <a:xfrm>
              <a:off x="8077929" y="1681589"/>
              <a:ext cx="2266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FMassFragmentBitSet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09A541-B935-1821-556E-59F71BCEE2D0}"/>
              </a:ext>
            </a:extLst>
          </p:cNvPr>
          <p:cNvGrpSpPr/>
          <p:nvPr/>
        </p:nvGrpSpPr>
        <p:grpSpPr>
          <a:xfrm>
            <a:off x="2900862" y="4784804"/>
            <a:ext cx="7130076" cy="1323044"/>
            <a:chOff x="2645262" y="5342525"/>
            <a:chExt cx="7130076" cy="132304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D6BBB09-6CF4-FD8F-03A7-2E4F74A5E294}"/>
                </a:ext>
              </a:extLst>
            </p:cNvPr>
            <p:cNvSpPr/>
            <p:nvPr/>
          </p:nvSpPr>
          <p:spPr>
            <a:xfrm>
              <a:off x="2645262" y="5342525"/>
              <a:ext cx="7130076" cy="1323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30462B-C987-7EFE-3FA3-4D9C42732A3D}"/>
                </a:ext>
              </a:extLst>
            </p:cNvPr>
            <p:cNvSpPr txBox="1"/>
            <p:nvPr/>
          </p:nvSpPr>
          <p:spPr>
            <a:xfrm>
              <a:off x="5345774" y="5351771"/>
              <a:ext cx="1729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New Archetype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76D724-4266-A151-4466-67035983C1A8}"/>
                </a:ext>
              </a:extLst>
            </p:cNvPr>
            <p:cNvSpPr/>
            <p:nvPr/>
          </p:nvSpPr>
          <p:spPr>
            <a:xfrm>
              <a:off x="2857480" y="6095703"/>
              <a:ext cx="2136607" cy="369329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B6A0C8-DF13-73F8-E0B3-51B03F1DB825}"/>
                </a:ext>
              </a:extLst>
            </p:cNvPr>
            <p:cNvSpPr txBox="1"/>
            <p:nvPr/>
          </p:nvSpPr>
          <p:spPr>
            <a:xfrm>
              <a:off x="2857479" y="6095701"/>
              <a:ext cx="2136609" cy="36933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Fragment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54ECD0-0A14-6F16-56A1-466095B62D0F}"/>
                </a:ext>
              </a:extLst>
            </p:cNvPr>
            <p:cNvSpPr txBox="1"/>
            <p:nvPr/>
          </p:nvSpPr>
          <p:spPr>
            <a:xfrm>
              <a:off x="3536316" y="5721103"/>
              <a:ext cx="778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TArray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5D2D322-C654-D1CC-EDBE-6A6E1FB8A0F5}"/>
                </a:ext>
              </a:extLst>
            </p:cNvPr>
            <p:cNvSpPr/>
            <p:nvPr/>
          </p:nvSpPr>
          <p:spPr>
            <a:xfrm>
              <a:off x="5170021" y="6095702"/>
              <a:ext cx="2136607" cy="374596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D75596F-8963-A6A9-64CE-8B699ACC6814}"/>
                </a:ext>
              </a:extLst>
            </p:cNvPr>
            <p:cNvSpPr txBox="1"/>
            <p:nvPr/>
          </p:nvSpPr>
          <p:spPr>
            <a:xfrm>
              <a:off x="5170020" y="6095700"/>
              <a:ext cx="2136609" cy="36933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Fragment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A52825-E6FC-56B5-1129-820C826F78EF}"/>
                </a:ext>
              </a:extLst>
            </p:cNvPr>
            <p:cNvSpPr txBox="1"/>
            <p:nvPr/>
          </p:nvSpPr>
          <p:spPr>
            <a:xfrm>
              <a:off x="5848857" y="5721102"/>
              <a:ext cx="778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TArray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25F1F9-1B8A-0F21-B9A8-771A4115A61B}"/>
                </a:ext>
              </a:extLst>
            </p:cNvPr>
            <p:cNvSpPr/>
            <p:nvPr/>
          </p:nvSpPr>
          <p:spPr>
            <a:xfrm>
              <a:off x="7482562" y="6095701"/>
              <a:ext cx="2136607" cy="373309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57BD58-8705-FFE5-6FFF-82E4E7C3D9DE}"/>
                </a:ext>
              </a:extLst>
            </p:cNvPr>
            <p:cNvSpPr txBox="1"/>
            <p:nvPr/>
          </p:nvSpPr>
          <p:spPr>
            <a:xfrm>
              <a:off x="7482559" y="6099269"/>
              <a:ext cx="2136609" cy="36933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Fragment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169104-FD5B-C492-A167-C15F90959E24}"/>
                </a:ext>
              </a:extLst>
            </p:cNvPr>
            <p:cNvSpPr txBox="1"/>
            <p:nvPr/>
          </p:nvSpPr>
          <p:spPr>
            <a:xfrm>
              <a:off x="8161398" y="5721101"/>
              <a:ext cx="778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TArray</a:t>
              </a: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1ED8ED6C-0CDF-A940-C965-4D22056B7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66" y="877270"/>
            <a:ext cx="9116697" cy="5430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D7BFF9F-EE11-F071-9CF7-C212F04B9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89" y="1665884"/>
            <a:ext cx="11220450" cy="13600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32CE26F-38B3-0881-79ED-5A7AE24E6E76}"/>
              </a:ext>
            </a:extLst>
          </p:cNvPr>
          <p:cNvSpPr txBox="1"/>
          <p:nvPr/>
        </p:nvSpPr>
        <p:spPr>
          <a:xfrm>
            <a:off x="4179516" y="237947"/>
            <a:ext cx="383297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Entity Creation - Code</a:t>
            </a:r>
          </a:p>
        </p:txBody>
      </p:sp>
    </p:spTree>
    <p:extLst>
      <p:ext uri="{BB962C8B-B14F-4D97-AF65-F5344CB8AC3E}">
        <p14:creationId xmlns:p14="http://schemas.microsoft.com/office/powerpoint/2010/main" val="178223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C4C8F7-6620-07FE-6692-D94E844E2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39" y="2175924"/>
            <a:ext cx="11182350" cy="3877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6B91F1-015F-D6D4-6825-D4EC038F2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066" y="875502"/>
            <a:ext cx="9116697" cy="543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447AE9-81E5-020F-4606-394BCAA1A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25" y="1625833"/>
            <a:ext cx="11182350" cy="215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084043-1FB4-33BB-8577-75ED9B56E7FD}"/>
              </a:ext>
            </a:extLst>
          </p:cNvPr>
          <p:cNvSpPr txBox="1"/>
          <p:nvPr/>
        </p:nvSpPr>
        <p:spPr>
          <a:xfrm>
            <a:off x="4179516" y="237947"/>
            <a:ext cx="383297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Entity Creation - Code</a:t>
            </a:r>
          </a:p>
        </p:txBody>
      </p:sp>
    </p:spTree>
    <p:extLst>
      <p:ext uri="{BB962C8B-B14F-4D97-AF65-F5344CB8AC3E}">
        <p14:creationId xmlns:p14="http://schemas.microsoft.com/office/powerpoint/2010/main" val="96516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AD443B2-FDB0-FBCF-41CE-F8E49600A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2" t="-252" r="24460" b="33834"/>
          <a:stretch/>
        </p:blipFill>
        <p:spPr>
          <a:xfrm>
            <a:off x="215899" y="1936301"/>
            <a:ext cx="11760201" cy="3346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4044864" y="237947"/>
            <a:ext cx="410227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Entity Creation - Engine</a:t>
            </a:r>
          </a:p>
        </p:txBody>
      </p:sp>
    </p:spTree>
    <p:extLst>
      <p:ext uri="{BB962C8B-B14F-4D97-AF65-F5344CB8AC3E}">
        <p14:creationId xmlns:p14="http://schemas.microsoft.com/office/powerpoint/2010/main" val="312297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6B803CE-AEE4-C992-715A-E30D872C0D2F}"/>
              </a:ext>
            </a:extLst>
          </p:cNvPr>
          <p:cNvSpPr txBox="1"/>
          <p:nvPr/>
        </p:nvSpPr>
        <p:spPr>
          <a:xfrm>
            <a:off x="5023017" y="237947"/>
            <a:ext cx="214597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Traits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44805-19DF-F2D8-A590-1447E932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05" y="1047150"/>
            <a:ext cx="7992590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2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6B803CE-AEE4-C992-715A-E30D872C0D2F}"/>
              </a:ext>
            </a:extLst>
          </p:cNvPr>
          <p:cNvSpPr txBox="1"/>
          <p:nvPr/>
        </p:nvSpPr>
        <p:spPr>
          <a:xfrm>
            <a:off x="5023017" y="237947"/>
            <a:ext cx="214597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Traits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008725-37EB-F599-ABCA-3DD2BA2423D2}"/>
              </a:ext>
            </a:extLst>
          </p:cNvPr>
          <p:cNvSpPr txBox="1"/>
          <p:nvPr/>
        </p:nvSpPr>
        <p:spPr>
          <a:xfrm>
            <a:off x="3509963" y="1951672"/>
            <a:ext cx="5172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BuildTemplate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Adds fragments (including shared) and tags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Require the presence of fragments (without adding them)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Specialized functionality (see translators)</a:t>
            </a:r>
          </a:p>
        </p:txBody>
      </p:sp>
    </p:spTree>
    <p:extLst>
      <p:ext uri="{BB962C8B-B14F-4D97-AF65-F5344CB8AC3E}">
        <p14:creationId xmlns:p14="http://schemas.microsoft.com/office/powerpoint/2010/main" val="1962418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3734917" y="237947"/>
            <a:ext cx="472219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How to Reference an Entity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49F00-1352-903A-705E-6997E4024F14}"/>
              </a:ext>
            </a:extLst>
          </p:cNvPr>
          <p:cNvGrpSpPr/>
          <p:nvPr/>
        </p:nvGrpSpPr>
        <p:grpSpPr>
          <a:xfrm>
            <a:off x="3509963" y="3429000"/>
            <a:ext cx="5172074" cy="2415218"/>
            <a:chOff x="3203833" y="3429000"/>
            <a:chExt cx="5172074" cy="241521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57D038F-87DB-8FCD-6699-B8A2F46D078D}"/>
                </a:ext>
              </a:extLst>
            </p:cNvPr>
            <p:cNvSpPr txBox="1"/>
            <p:nvPr/>
          </p:nvSpPr>
          <p:spPr>
            <a:xfrm>
              <a:off x="4294974" y="3429000"/>
              <a:ext cx="2989793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FMassEntityHandle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D68A26-E217-40F2-130B-76C69FECF95F}"/>
                </a:ext>
              </a:extLst>
            </p:cNvPr>
            <p:cNvSpPr txBox="1"/>
            <p:nvPr/>
          </p:nvSpPr>
          <p:spPr>
            <a:xfrm>
              <a:off x="3203833" y="4089892"/>
              <a:ext cx="517207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Lightweight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Only data is an Index and a Serial Number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Has a few utility functions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Can be used in many functions to get entity data (e.g. fragments) or perform operations on entities (add/remove tags, etc.)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08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3734917" y="237947"/>
            <a:ext cx="472219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How to Reference an Entity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4B326A-660B-AE3E-A518-D501B45B7039}"/>
              </a:ext>
            </a:extLst>
          </p:cNvPr>
          <p:cNvGrpSpPr/>
          <p:nvPr/>
        </p:nvGrpSpPr>
        <p:grpSpPr>
          <a:xfrm>
            <a:off x="605413" y="937332"/>
            <a:ext cx="5172074" cy="2415218"/>
            <a:chOff x="605413" y="937332"/>
            <a:chExt cx="5172074" cy="241521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57D038F-87DB-8FCD-6699-B8A2F46D078D}"/>
                </a:ext>
              </a:extLst>
            </p:cNvPr>
            <p:cNvSpPr txBox="1"/>
            <p:nvPr/>
          </p:nvSpPr>
          <p:spPr>
            <a:xfrm>
              <a:off x="1696554" y="937332"/>
              <a:ext cx="2989793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FMassEntityHandle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D68A26-E217-40F2-130B-76C69FECF95F}"/>
                </a:ext>
              </a:extLst>
            </p:cNvPr>
            <p:cNvSpPr txBox="1"/>
            <p:nvPr/>
          </p:nvSpPr>
          <p:spPr>
            <a:xfrm>
              <a:off x="605413" y="1598224"/>
              <a:ext cx="517207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Lightweight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Only data is an Index and a Serial Number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Has a few utility functions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Can be used in many functions to get entity data (e.g. fragments) or perform operations on entities (add/remove tags, etc.)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04284B-5D3F-B322-D1F7-CAA9E85EF98E}"/>
              </a:ext>
            </a:extLst>
          </p:cNvPr>
          <p:cNvGrpSpPr/>
          <p:nvPr/>
        </p:nvGrpSpPr>
        <p:grpSpPr>
          <a:xfrm>
            <a:off x="3509963" y="3429000"/>
            <a:ext cx="5172074" cy="2415218"/>
            <a:chOff x="3509963" y="3604832"/>
            <a:chExt cx="5172074" cy="24152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F95F02-8620-DC9F-34DF-AFCE019ADAA0}"/>
                </a:ext>
              </a:extLst>
            </p:cNvPr>
            <p:cNvSpPr txBox="1"/>
            <p:nvPr/>
          </p:nvSpPr>
          <p:spPr>
            <a:xfrm>
              <a:off x="4759063" y="3604832"/>
              <a:ext cx="2673874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FMassEntityView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F2351D-5BB7-2669-6A39-A44048CDBF45}"/>
                </a:ext>
              </a:extLst>
            </p:cNvPr>
            <p:cNvSpPr txBox="1"/>
            <p:nvPr/>
          </p:nvSpPr>
          <p:spPr>
            <a:xfrm>
              <a:off x="3509963" y="4265724"/>
              <a:ext cx="517207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Transient (don’t pass out of scope where it was created)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More heavyweight method of representing an entity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Multiple functions for getting fragment and tag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428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3734917" y="237947"/>
            <a:ext cx="472219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How to Reference an Entity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6543BB-8A26-16B7-487A-61AE4D8B34C9}"/>
              </a:ext>
            </a:extLst>
          </p:cNvPr>
          <p:cNvGrpSpPr/>
          <p:nvPr/>
        </p:nvGrpSpPr>
        <p:grpSpPr>
          <a:xfrm>
            <a:off x="605413" y="937332"/>
            <a:ext cx="5172074" cy="2415218"/>
            <a:chOff x="605413" y="937332"/>
            <a:chExt cx="5172074" cy="241521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57D038F-87DB-8FCD-6699-B8A2F46D078D}"/>
                </a:ext>
              </a:extLst>
            </p:cNvPr>
            <p:cNvSpPr txBox="1"/>
            <p:nvPr/>
          </p:nvSpPr>
          <p:spPr>
            <a:xfrm>
              <a:off x="1696554" y="937332"/>
              <a:ext cx="2989793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FMassEntityHandle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D68A26-E217-40F2-130B-76C69FECF95F}"/>
                </a:ext>
              </a:extLst>
            </p:cNvPr>
            <p:cNvSpPr txBox="1"/>
            <p:nvPr/>
          </p:nvSpPr>
          <p:spPr>
            <a:xfrm>
              <a:off x="605413" y="1598224"/>
              <a:ext cx="517207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Lightweight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Only data is an Index and a Serial Number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Has a few utility functions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Can be used in many functions to get entity data (e.g. fragments) or perform operations on entities (add/remove tags, etc.)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28FA8A-15D2-5FF3-F40B-CCD6A265C7FF}"/>
              </a:ext>
            </a:extLst>
          </p:cNvPr>
          <p:cNvGrpSpPr/>
          <p:nvPr/>
        </p:nvGrpSpPr>
        <p:grpSpPr>
          <a:xfrm>
            <a:off x="6256555" y="937332"/>
            <a:ext cx="5172074" cy="2415218"/>
            <a:chOff x="6256555" y="937332"/>
            <a:chExt cx="5172074" cy="24152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F95F02-8620-DC9F-34DF-AFCE019ADAA0}"/>
                </a:ext>
              </a:extLst>
            </p:cNvPr>
            <p:cNvSpPr txBox="1"/>
            <p:nvPr/>
          </p:nvSpPr>
          <p:spPr>
            <a:xfrm>
              <a:off x="7505655" y="937332"/>
              <a:ext cx="2673874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FMassEntityView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F2351D-5BB7-2669-6A39-A44048CDBF45}"/>
                </a:ext>
              </a:extLst>
            </p:cNvPr>
            <p:cNvSpPr txBox="1"/>
            <p:nvPr/>
          </p:nvSpPr>
          <p:spPr>
            <a:xfrm>
              <a:off x="6256555" y="1598224"/>
              <a:ext cx="517207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Transient (don’t pass out of scope where it was created)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More heavyweight method of representing an entity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Multiple functions for getting fragment and tag data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6E7F35F-D6E8-5412-CBC5-EF31BD50CEA0}"/>
              </a:ext>
            </a:extLst>
          </p:cNvPr>
          <p:cNvSpPr txBox="1"/>
          <p:nvPr/>
        </p:nvSpPr>
        <p:spPr>
          <a:xfrm>
            <a:off x="4141615" y="3604832"/>
            <a:ext cx="348127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Entity Index (in Chunk)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BC434-559F-72CF-FBD5-CF05C02F0EBF}"/>
              </a:ext>
            </a:extLst>
          </p:cNvPr>
          <p:cNvSpPr txBox="1"/>
          <p:nvPr/>
        </p:nvSpPr>
        <p:spPr>
          <a:xfrm>
            <a:off x="3725143" y="4236589"/>
            <a:ext cx="4314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loop from 0 to (NumEntities –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Access each fragment array by this index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D8C2ED-3D33-D505-98A5-D1CA32B2A3DD}"/>
              </a:ext>
            </a:extLst>
          </p:cNvPr>
          <p:cNvGrpSpPr/>
          <p:nvPr/>
        </p:nvGrpSpPr>
        <p:grpSpPr>
          <a:xfrm>
            <a:off x="2279580" y="5168608"/>
            <a:ext cx="7205330" cy="1306665"/>
            <a:chOff x="2174822" y="5313388"/>
            <a:chExt cx="7205330" cy="130666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37E189-F73E-9B85-3D8F-5A20D74031E6}"/>
                </a:ext>
              </a:extLst>
            </p:cNvPr>
            <p:cNvSpPr/>
            <p:nvPr/>
          </p:nvSpPr>
          <p:spPr>
            <a:xfrm>
              <a:off x="2174822" y="5313389"/>
              <a:ext cx="7205330" cy="13066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E3B248-5CD2-C2BE-CC6B-C32975710877}"/>
                </a:ext>
              </a:extLst>
            </p:cNvPr>
            <p:cNvSpPr txBox="1"/>
            <p:nvPr/>
          </p:nvSpPr>
          <p:spPr>
            <a:xfrm>
              <a:off x="5400047" y="5313388"/>
              <a:ext cx="754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Entity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58852E-D381-772A-181E-24B6C6A969DB}"/>
                </a:ext>
              </a:extLst>
            </p:cNvPr>
            <p:cNvSpPr/>
            <p:nvPr/>
          </p:nvSpPr>
          <p:spPr>
            <a:xfrm>
              <a:off x="2423338" y="5712561"/>
              <a:ext cx="2136607" cy="742234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0B4606-D772-83AD-D6FC-16C007518E61}"/>
                </a:ext>
              </a:extLst>
            </p:cNvPr>
            <p:cNvSpPr txBox="1"/>
            <p:nvPr/>
          </p:nvSpPr>
          <p:spPr>
            <a:xfrm>
              <a:off x="2423337" y="5712561"/>
              <a:ext cx="2136609" cy="36933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Transform Fragment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362EC9-BA00-114D-DA1A-87499936967C}"/>
                </a:ext>
              </a:extLst>
            </p:cNvPr>
            <p:cNvSpPr txBox="1"/>
            <p:nvPr/>
          </p:nvSpPr>
          <p:spPr>
            <a:xfrm>
              <a:off x="2875081" y="6085465"/>
              <a:ext cx="1684863" cy="36933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410597-338D-9586-AFAD-7751D75F6DE6}"/>
                </a:ext>
              </a:extLst>
            </p:cNvPr>
            <p:cNvSpPr txBox="1"/>
            <p:nvPr/>
          </p:nvSpPr>
          <p:spPr>
            <a:xfrm>
              <a:off x="2423336" y="6085465"/>
              <a:ext cx="451745" cy="36933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2EC947-5CCB-7F61-2217-D8CDD5CD1EB5}"/>
                </a:ext>
              </a:extLst>
            </p:cNvPr>
            <p:cNvSpPr/>
            <p:nvPr/>
          </p:nvSpPr>
          <p:spPr>
            <a:xfrm>
              <a:off x="4735879" y="5712561"/>
              <a:ext cx="2136607" cy="742233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F2702A-6CDD-40A0-DB7F-74F64532F090}"/>
                </a:ext>
              </a:extLst>
            </p:cNvPr>
            <p:cNvSpPr txBox="1"/>
            <p:nvPr/>
          </p:nvSpPr>
          <p:spPr>
            <a:xfrm>
              <a:off x="4735878" y="5712561"/>
              <a:ext cx="2136609" cy="36933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Velocity Fragment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68693B-C79E-E123-1B3E-8EDABD6B3ED6}"/>
                </a:ext>
              </a:extLst>
            </p:cNvPr>
            <p:cNvSpPr txBox="1"/>
            <p:nvPr/>
          </p:nvSpPr>
          <p:spPr>
            <a:xfrm>
              <a:off x="5187622" y="6085464"/>
              <a:ext cx="1684863" cy="36933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D10E3F-B63D-BF38-F613-484BF60ECE08}"/>
                </a:ext>
              </a:extLst>
            </p:cNvPr>
            <p:cNvSpPr txBox="1"/>
            <p:nvPr/>
          </p:nvSpPr>
          <p:spPr>
            <a:xfrm>
              <a:off x="4735877" y="6085464"/>
              <a:ext cx="451745" cy="36933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E230C9-EE5A-3DDC-A7C9-D18FFB7C64A4}"/>
                </a:ext>
              </a:extLst>
            </p:cNvPr>
            <p:cNvSpPr/>
            <p:nvPr/>
          </p:nvSpPr>
          <p:spPr>
            <a:xfrm>
              <a:off x="7048420" y="5716133"/>
              <a:ext cx="2136607" cy="738660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B1DA02-DA2E-6147-46CF-3207852CBD97}"/>
                </a:ext>
              </a:extLst>
            </p:cNvPr>
            <p:cNvSpPr txBox="1"/>
            <p:nvPr/>
          </p:nvSpPr>
          <p:spPr>
            <a:xfrm>
              <a:off x="7048417" y="5745124"/>
              <a:ext cx="2136609" cy="307777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Representation Fragment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A8F371-BA80-77AA-8C36-792B7BDF7D8F}"/>
                </a:ext>
              </a:extLst>
            </p:cNvPr>
            <p:cNvSpPr txBox="1"/>
            <p:nvPr/>
          </p:nvSpPr>
          <p:spPr>
            <a:xfrm>
              <a:off x="7500163" y="6085463"/>
              <a:ext cx="1684863" cy="36933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9AA662-8B1A-A2D8-18EB-B310608ACC25}"/>
                </a:ext>
              </a:extLst>
            </p:cNvPr>
            <p:cNvSpPr txBox="1"/>
            <p:nvPr/>
          </p:nvSpPr>
          <p:spPr>
            <a:xfrm>
              <a:off x="7048418" y="6085463"/>
              <a:ext cx="451745" cy="36933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1804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4723257" y="237947"/>
            <a:ext cx="274549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Entity Manager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08960-98E8-E112-7817-07B4A3306028}"/>
              </a:ext>
            </a:extLst>
          </p:cNvPr>
          <p:cNvSpPr txBox="1"/>
          <p:nvPr/>
        </p:nvSpPr>
        <p:spPr>
          <a:xfrm>
            <a:off x="923925" y="4665613"/>
            <a:ext cx="103441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TChunkedArray&lt;FEntityData&gt;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TMap&lt;UInt32, TArray&lt;TSharedPtr&lt;FMassArchetypeData&gt;&gt;&gt; FragmentHashToArchetypeMap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TMap&lt;const UScriptStruct*, TArray&lt;TSharedPtr&lt;FMassArchetypeData&gt;&gt;&gt; FragmentTypeToArchetypeMap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TArray&lt;FConstSharedStruct&gt; ConstSharedFragments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TArray&lt;FSharedStruct&gt; SharedFragments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3A534-E20C-6AB9-B5A4-DE5D3A31C50F}"/>
              </a:ext>
            </a:extLst>
          </p:cNvPr>
          <p:cNvSpPr txBox="1"/>
          <p:nvPr/>
        </p:nvSpPr>
        <p:spPr>
          <a:xfrm>
            <a:off x="923925" y="1453723"/>
            <a:ext cx="7839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CreateEntity / BuildEntity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CreateArchetype / GetArchetypeForEntity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Add/Remove fragment to/from 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AddFragmentListToEntity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Add/Remove tag to/from 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IsEntityValid / IsEntityBuilt / IsEntityActive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GetFragmentDataChecked / GetFragmentDataPtr / GetFragmentDataStruct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GetOrCreateSharedFragment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Defer()</a:t>
            </a:r>
          </a:p>
        </p:txBody>
      </p:sp>
    </p:spTree>
    <p:extLst>
      <p:ext uri="{BB962C8B-B14F-4D97-AF65-F5344CB8AC3E}">
        <p14:creationId xmlns:p14="http://schemas.microsoft.com/office/powerpoint/2010/main" val="4277377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4959412" y="237947"/>
            <a:ext cx="22731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Entity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D4D1B-4BA9-933B-7E29-31A1F0E5D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14" y="2177454"/>
            <a:ext cx="4639322" cy="257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C8F07-0B88-2936-2318-9BC988762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14" y="2574494"/>
            <a:ext cx="4105848" cy="276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E1A1F1-A095-DA0B-0450-877CA20D4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14" y="3220090"/>
            <a:ext cx="6106377" cy="438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494F79-8077-3DC3-7614-5B493EFC5238}"/>
              </a:ext>
            </a:extLst>
          </p:cNvPr>
          <p:cNvSpPr txBox="1"/>
          <p:nvPr/>
        </p:nvSpPr>
        <p:spPr>
          <a:xfrm>
            <a:off x="375914" y="2850758"/>
            <a:ext cx="610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processor constructor that initializes the entity query: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8EAC87-1071-B85F-4A83-CDEA94B3073C}"/>
              </a:ext>
            </a:extLst>
          </p:cNvPr>
          <p:cNvSpPr txBox="1"/>
          <p:nvPr/>
        </p:nvSpPr>
        <p:spPr>
          <a:xfrm>
            <a:off x="6610351" y="2238866"/>
            <a:ext cx="517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ForEachEntityChunk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GetArchetypes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HasMatchingEntities / GetNumMatchingEntities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SetChunkFilter / ClearChunkFilter / HasChunkFilter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35EC8-F7ED-BEC0-D2D8-13E84D18FCB0}"/>
              </a:ext>
            </a:extLst>
          </p:cNvPr>
          <p:cNvSpPr txBox="1"/>
          <p:nvPr/>
        </p:nvSpPr>
        <p:spPr>
          <a:xfrm>
            <a:off x="2283770" y="752471"/>
            <a:ext cx="762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Inherits from FMassFragmentRequirements and FMassSubsystemRequirements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AA3D6-997C-E197-8D84-17341F353623}"/>
              </a:ext>
            </a:extLst>
          </p:cNvPr>
          <p:cNvSpPr txBox="1"/>
          <p:nvPr/>
        </p:nvSpPr>
        <p:spPr>
          <a:xfrm>
            <a:off x="600076" y="4714356"/>
            <a:ext cx="517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AddTagRequirement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AddChunkRequirement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AddSharedRequirement (also const version)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3B6D-600E-C83A-336B-60DB17A994C6}"/>
              </a:ext>
            </a:extLst>
          </p:cNvPr>
          <p:cNvSpPr txBox="1"/>
          <p:nvPr/>
        </p:nvSpPr>
        <p:spPr>
          <a:xfrm>
            <a:off x="600076" y="4345024"/>
            <a:ext cx="306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FMassFragmentRequirements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5CF4A-5072-3A16-6E1E-A23056D6F5AA}"/>
              </a:ext>
            </a:extLst>
          </p:cNvPr>
          <p:cNvSpPr txBox="1"/>
          <p:nvPr/>
        </p:nvSpPr>
        <p:spPr>
          <a:xfrm>
            <a:off x="5772150" y="4714356"/>
            <a:ext cx="517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AddSubsystemRequirement (subsystem must implement TMassExternalSubsystemTraits)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93EE4B-D5C0-2246-35B6-BBDBAFBFA908}"/>
              </a:ext>
            </a:extLst>
          </p:cNvPr>
          <p:cNvSpPr txBox="1"/>
          <p:nvPr/>
        </p:nvSpPr>
        <p:spPr>
          <a:xfrm>
            <a:off x="5772150" y="4345024"/>
            <a:ext cx="306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FMassSubsystemRequirements</a:t>
            </a:r>
          </a:p>
        </p:txBody>
      </p:sp>
    </p:spTree>
    <p:extLst>
      <p:ext uri="{BB962C8B-B14F-4D97-AF65-F5344CB8AC3E}">
        <p14:creationId xmlns:p14="http://schemas.microsoft.com/office/powerpoint/2010/main" val="415487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D865-F418-3F97-D379-3DA85C89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455" y="159182"/>
            <a:ext cx="5171090" cy="784664"/>
          </a:xfrm>
          <a:solidFill>
            <a:srgbClr val="222A35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should you care?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37809-61AF-E446-41C8-6C8CFA9489B0}"/>
              </a:ext>
            </a:extLst>
          </p:cNvPr>
          <p:cNvSpPr txBox="1">
            <a:spLocks/>
          </p:cNvSpPr>
          <p:nvPr/>
        </p:nvSpPr>
        <p:spPr>
          <a:xfrm>
            <a:off x="4900191" y="3181592"/>
            <a:ext cx="2391618" cy="4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99269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4104021" y="237947"/>
            <a:ext cx="398397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Mass Command Buffer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8D24A-96E5-AA47-41BF-5667DEF8A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994" y="1100695"/>
            <a:ext cx="5477639" cy="1419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2D9C99-74F0-A928-6A47-1D1401053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21" y="2678846"/>
            <a:ext cx="7821116" cy="1009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562BD8-3C08-2698-26A4-9970F4ED3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08" y="3847366"/>
            <a:ext cx="11926964" cy="29055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67426-E774-51C3-311E-95B6506DB553}"/>
              </a:ext>
            </a:extLst>
          </p:cNvPr>
          <p:cNvSpPr txBox="1"/>
          <p:nvPr/>
        </p:nvSpPr>
        <p:spPr>
          <a:xfrm>
            <a:off x="247869" y="981450"/>
            <a:ext cx="5728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to safely manipulate archetypes/fragments/etc.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Available from many endpoints (</a:t>
            </a:r>
            <a:r>
              <a:rPr lang="en-US" dirty="0" err="1">
                <a:solidFill>
                  <a:schemeClr val="bg1"/>
                </a:solidFill>
              </a:rPr>
              <a:t>EntityManager</a:t>
            </a:r>
            <a:r>
              <a:rPr lang="en-US" dirty="0">
                <a:solidFill>
                  <a:schemeClr val="bg1"/>
                </a:solidFill>
              </a:rPr>
              <a:t>, Context,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your own custom commands or just use “</a:t>
            </a:r>
            <a:r>
              <a:rPr lang="en-US" dirty="0" err="1">
                <a:solidFill>
                  <a:schemeClr val="bg1"/>
                </a:solidFill>
              </a:rPr>
              <a:t>PushCommand</a:t>
            </a:r>
            <a:r>
              <a:rPr lang="en-US" dirty="0">
                <a:solidFill>
                  <a:schemeClr val="bg1"/>
                </a:solidFill>
              </a:rPr>
              <a:t>” with a lambda.</a:t>
            </a:r>
          </a:p>
        </p:txBody>
      </p:sp>
    </p:spTree>
    <p:extLst>
      <p:ext uri="{BB962C8B-B14F-4D97-AF65-F5344CB8AC3E}">
        <p14:creationId xmlns:p14="http://schemas.microsoft.com/office/powerpoint/2010/main" val="1309900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4723773" y="237947"/>
            <a:ext cx="274447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Mass Processor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6FF2D-3D2E-123A-AA1F-A1D43DC23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07" y="1357136"/>
            <a:ext cx="5391902" cy="2524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47BF07-6BF8-221E-2BE7-2C433B6B9A2E}"/>
              </a:ext>
            </a:extLst>
          </p:cNvPr>
          <p:cNvSpPr txBox="1"/>
          <p:nvPr/>
        </p:nvSpPr>
        <p:spPr>
          <a:xfrm>
            <a:off x="6544733" y="1357136"/>
            <a:ext cx="5172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bRequiresGameThreadExecution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ConfigureQueries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UMassCompositeProcessor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CD7AE0-AD06-E08D-C9C1-A39BE4AF6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493" y="4187427"/>
            <a:ext cx="2724530" cy="1724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E926D3-2E19-0BB1-B947-961E45F90BF5}"/>
              </a:ext>
            </a:extLst>
          </p:cNvPr>
          <p:cNvSpPr txBox="1"/>
          <p:nvPr/>
        </p:nvSpPr>
        <p:spPr>
          <a:xfrm>
            <a:off x="6544733" y="4187427"/>
            <a:ext cx="517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Automatically multithreaded based on requirements (fragments, subsystems, etc.)</a:t>
            </a:r>
          </a:p>
        </p:txBody>
      </p:sp>
    </p:spTree>
    <p:extLst>
      <p:ext uri="{BB962C8B-B14F-4D97-AF65-F5344CB8AC3E}">
        <p14:creationId xmlns:p14="http://schemas.microsoft.com/office/powerpoint/2010/main" val="1854846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4315012" y="237947"/>
            <a:ext cx="35620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Translator 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7BF07-6BF8-221E-2BE7-2C433B6B9A2E}"/>
              </a:ext>
            </a:extLst>
          </p:cNvPr>
          <p:cNvSpPr txBox="1"/>
          <p:nvPr/>
        </p:nvSpPr>
        <p:spPr>
          <a:xfrm>
            <a:off x="862947" y="2680832"/>
            <a:ext cx="5172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Child of UMassProcessor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to transfer data between fragments and UObjects.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Initial step required in trait BuildTemplate function to collect UObject references and initialize fragment data from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A43E8-0923-BE71-4B46-6DBAC3380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596" y="2442424"/>
            <a:ext cx="307700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57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4384262" y="237947"/>
            <a:ext cx="3423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Observer 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7BF07-6BF8-221E-2BE7-2C433B6B9A2E}"/>
              </a:ext>
            </a:extLst>
          </p:cNvPr>
          <p:cNvSpPr txBox="1"/>
          <p:nvPr/>
        </p:nvSpPr>
        <p:spPr>
          <a:xfrm>
            <a:off x="617414" y="1264408"/>
            <a:ext cx="5172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Child of UMassProcessor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One per fragment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Runs when fragment is either added or removed (specified in processor constructor)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to initialize fragments or update subsystems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A835E-0EA9-A0F3-FE29-07AC1BF13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132" y="3360291"/>
            <a:ext cx="7198862" cy="1712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EC4659-2144-24A1-7EE0-00BA5324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611" y="5435830"/>
            <a:ext cx="647790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71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3027169" y="237947"/>
            <a:ext cx="613770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Mass Representation (Visualization)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7BF07-6BF8-221E-2BE7-2C433B6B9A2E}"/>
              </a:ext>
            </a:extLst>
          </p:cNvPr>
          <p:cNvSpPr txBox="1"/>
          <p:nvPr/>
        </p:nvSpPr>
        <p:spPr>
          <a:xfrm>
            <a:off x="702406" y="928566"/>
            <a:ext cx="107871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to visually represent Mass entities in game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UActors or instanced static meshes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restrictions on UActors, so they can have their own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translator processors to ensure entity and actor stay in sync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LOD 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High/Medium/Low/Off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Configure by count and distance from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Debug vs crowd vs 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Non-crowd visualization processors may be disabled by default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Enable in Project Settings-&gt;Engine-&gt;Mass-&gt;Module Settings-&gt;Mass Entity-&gt;Processor CDOs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 edit DefaultMass.ini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0B957-DAA2-2436-C2D1-C5BBD2CDD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35" y="4173731"/>
            <a:ext cx="5312013" cy="2446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DA78A-1D40-951E-B378-060FF07BD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095" y="4630022"/>
            <a:ext cx="5182323" cy="1533739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8641FC42-043C-D69A-95CD-046FC3D5694C}"/>
              </a:ext>
            </a:extLst>
          </p:cNvPr>
          <p:cNvSpPr/>
          <p:nvPr/>
        </p:nvSpPr>
        <p:spPr>
          <a:xfrm>
            <a:off x="10886803" y="5467792"/>
            <a:ext cx="844062" cy="526636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31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4314597" y="237947"/>
            <a:ext cx="356283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State Tree 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7BF07-6BF8-221E-2BE7-2C433B6B9A2E}"/>
              </a:ext>
            </a:extLst>
          </p:cNvPr>
          <p:cNvSpPr txBox="1"/>
          <p:nvPr/>
        </p:nvSpPr>
        <p:spPr>
          <a:xfrm>
            <a:off x="532747" y="1628475"/>
            <a:ext cx="5241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FMassStateTreeEvaluatorBase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FMassStateTreeTaskBase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Wrappers for state tree evaluator/task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Uses FStateTreeConditionBase (no wrapper)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CFDA43-DBC4-BF7A-AE7E-C6B670AB210F}"/>
              </a:ext>
            </a:extLst>
          </p:cNvPr>
          <p:cNvSpPr txBox="1"/>
          <p:nvPr/>
        </p:nvSpPr>
        <p:spPr>
          <a:xfrm>
            <a:off x="6612981" y="4166723"/>
            <a:ext cx="524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Task Tick: Mass Signals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Hard-coded…</a:t>
            </a:r>
          </a:p>
        </p:txBody>
      </p:sp>
    </p:spTree>
    <p:extLst>
      <p:ext uri="{BB962C8B-B14F-4D97-AF65-F5344CB8AC3E}">
        <p14:creationId xmlns:p14="http://schemas.microsoft.com/office/powerpoint/2010/main" val="915263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4052122" y="237947"/>
            <a:ext cx="40877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Smart Object 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7BF07-6BF8-221E-2BE7-2C433B6B9A2E}"/>
              </a:ext>
            </a:extLst>
          </p:cNvPr>
          <p:cNvSpPr txBox="1"/>
          <p:nvPr/>
        </p:nvSpPr>
        <p:spPr>
          <a:xfrm>
            <a:off x="532746" y="1628475"/>
            <a:ext cx="5678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FMassSmartObjectUserFragment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entity interacts with smart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USmartObjectMassBehaviorDefinition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Activate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Deactivate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Manipulate entity through the command buffer.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2B738-A354-0D05-E410-3CE129F4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3791049"/>
            <a:ext cx="9926435" cy="287695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4DC905D-AB62-BB50-0691-5E4A808D408C}"/>
              </a:ext>
            </a:extLst>
          </p:cNvPr>
          <p:cNvSpPr/>
          <p:nvPr/>
        </p:nvSpPr>
        <p:spPr>
          <a:xfrm rot="10800000">
            <a:off x="10741573" y="4550979"/>
            <a:ext cx="882869" cy="73792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3FD64CD-E0F8-2ED2-CD2E-2092A8E6AB0D}"/>
              </a:ext>
            </a:extLst>
          </p:cNvPr>
          <p:cNvSpPr/>
          <p:nvPr/>
        </p:nvSpPr>
        <p:spPr>
          <a:xfrm rot="10800000">
            <a:off x="10900395" y="5609490"/>
            <a:ext cx="882869" cy="73792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46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3471326" y="237947"/>
            <a:ext cx="52493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Navigation &amp; Move Processors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7BF07-6BF8-221E-2BE7-2C433B6B9A2E}"/>
              </a:ext>
            </a:extLst>
          </p:cNvPr>
          <p:cNvSpPr txBox="1"/>
          <p:nvPr/>
        </p:nvSpPr>
        <p:spPr>
          <a:xfrm>
            <a:off x="2216961" y="1984075"/>
            <a:ext cx="3709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FMassForceFragment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FMassVelocityFragment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FMassTransformFragment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95D2E-8799-EAFD-D9F5-A3C7F9197C2C}"/>
              </a:ext>
            </a:extLst>
          </p:cNvPr>
          <p:cNvSpPr txBox="1"/>
          <p:nvPr/>
        </p:nvSpPr>
        <p:spPr>
          <a:xfrm>
            <a:off x="5926014" y="1628474"/>
            <a:ext cx="5241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Avoidance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Neighbor-driven forces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Steering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Force toward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Rotation toward facing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59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4596252" y="237947"/>
            <a:ext cx="299954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Mass Replication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7BF07-6BF8-221E-2BE7-2C433B6B9A2E}"/>
              </a:ext>
            </a:extLst>
          </p:cNvPr>
          <p:cNvSpPr txBox="1"/>
          <p:nvPr/>
        </p:nvSpPr>
        <p:spPr>
          <a:xfrm>
            <a:off x="1742828" y="2009475"/>
            <a:ext cx="3709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Client Bubble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 structs for data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 data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95D2E-8799-EAFD-D9F5-A3C7F9197C2C}"/>
              </a:ext>
            </a:extLst>
          </p:cNvPr>
          <p:cNvSpPr txBox="1"/>
          <p:nvPr/>
        </p:nvSpPr>
        <p:spPr>
          <a:xfrm>
            <a:off x="6096000" y="2122574"/>
            <a:ext cx="524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Entity data stored in array property of replicated struct on custom AActor</a:t>
            </a:r>
          </a:p>
        </p:txBody>
      </p:sp>
    </p:spTree>
    <p:extLst>
      <p:ext uri="{BB962C8B-B14F-4D97-AF65-F5344CB8AC3E}">
        <p14:creationId xmlns:p14="http://schemas.microsoft.com/office/powerpoint/2010/main" val="608638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4179572" y="237947"/>
            <a:ext cx="38329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Mass Entity Debugger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5ED329-4D37-F7FD-2BE1-AADC0530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14" y="822722"/>
            <a:ext cx="9522372" cy="583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4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D865-F418-3F97-D379-3DA85C89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will we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56B6E-16DE-3956-EA16-85C7B6AE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469"/>
            <a:ext cx="10515599" cy="5000406"/>
          </a:xfrm>
        </p:spPr>
        <p:txBody>
          <a:bodyPr numCol="2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Mass Plugin Structure</a:t>
            </a:r>
          </a:p>
          <a:p>
            <a:r>
              <a:rPr lang="en-US" dirty="0">
                <a:solidFill>
                  <a:schemeClr val="bg1"/>
                </a:solidFill>
              </a:rPr>
              <a:t>ECS Concepts in Mass</a:t>
            </a:r>
          </a:p>
          <a:p>
            <a:r>
              <a:rPr lang="en-US" dirty="0">
                <a:solidFill>
                  <a:schemeClr val="bg1"/>
                </a:solidFill>
              </a:rPr>
              <a:t>Entities &amp; Creation</a:t>
            </a:r>
          </a:p>
          <a:p>
            <a:r>
              <a:rPr lang="en-US" dirty="0">
                <a:solidFill>
                  <a:schemeClr val="bg1"/>
                </a:solidFill>
              </a:rPr>
              <a:t>Entity Manager and Entity Queries</a:t>
            </a:r>
          </a:p>
          <a:p>
            <a:r>
              <a:rPr lang="en-US" dirty="0">
                <a:solidFill>
                  <a:schemeClr val="bg1"/>
                </a:solidFill>
              </a:rPr>
              <a:t>Mass Command Buffer</a:t>
            </a:r>
          </a:p>
          <a:p>
            <a:r>
              <a:rPr lang="en-US" dirty="0">
                <a:solidFill>
                  <a:schemeClr val="bg1"/>
                </a:solidFill>
              </a:rPr>
              <a:t>Processors &amp; Execution</a:t>
            </a:r>
          </a:p>
          <a:p>
            <a:r>
              <a:rPr lang="en-US" dirty="0">
                <a:solidFill>
                  <a:schemeClr val="bg1"/>
                </a:solidFill>
              </a:rPr>
              <a:t>Multithreading (automatic)</a:t>
            </a:r>
          </a:p>
          <a:p>
            <a:r>
              <a:rPr lang="en-US" dirty="0">
                <a:solidFill>
                  <a:schemeClr val="bg1"/>
                </a:solidFill>
              </a:rPr>
              <a:t>Translators (actor agents)</a:t>
            </a:r>
          </a:p>
          <a:p>
            <a:r>
              <a:rPr lang="en-US" dirty="0">
                <a:solidFill>
                  <a:schemeClr val="bg1"/>
                </a:solidFill>
              </a:rPr>
              <a:t>Observer Processors</a:t>
            </a:r>
          </a:p>
          <a:p>
            <a:r>
              <a:rPr lang="en-US" dirty="0">
                <a:solidFill>
                  <a:schemeClr val="bg1"/>
                </a:solidFill>
              </a:rPr>
              <a:t>Mass Crowd</a:t>
            </a:r>
          </a:p>
          <a:p>
            <a:r>
              <a:rPr lang="en-US" dirty="0">
                <a:solidFill>
                  <a:schemeClr val="bg1"/>
                </a:solidFill>
              </a:rPr>
              <a:t>Mass Representation (visualization)</a:t>
            </a:r>
          </a:p>
          <a:p>
            <a:r>
              <a:rPr lang="en-US" dirty="0">
                <a:solidFill>
                  <a:schemeClr val="bg1"/>
                </a:solidFill>
              </a:rPr>
              <a:t>State Tree Processor</a:t>
            </a:r>
          </a:p>
          <a:p>
            <a:r>
              <a:rPr lang="en-US" dirty="0">
                <a:solidFill>
                  <a:schemeClr val="bg1"/>
                </a:solidFill>
              </a:rPr>
              <a:t>Smart Objects</a:t>
            </a:r>
          </a:p>
          <a:p>
            <a:r>
              <a:rPr lang="en-US" dirty="0">
                <a:solidFill>
                  <a:schemeClr val="bg1"/>
                </a:solidFill>
              </a:rPr>
              <a:t>Movement Processor</a:t>
            </a:r>
          </a:p>
          <a:p>
            <a:r>
              <a:rPr lang="en-US" dirty="0">
                <a:solidFill>
                  <a:schemeClr val="bg1"/>
                </a:solidFill>
              </a:rPr>
              <a:t>Mass Navigation</a:t>
            </a:r>
          </a:p>
          <a:p>
            <a:r>
              <a:rPr lang="en-US" dirty="0">
                <a:solidFill>
                  <a:schemeClr val="bg1"/>
                </a:solidFill>
              </a:rPr>
              <a:t>Mass Replication</a:t>
            </a:r>
          </a:p>
          <a:p>
            <a:r>
              <a:rPr lang="en-US" dirty="0">
                <a:solidFill>
                  <a:schemeClr val="bg1"/>
                </a:solidFill>
              </a:rPr>
              <a:t>Mass Debugger</a:t>
            </a:r>
          </a:p>
          <a:p>
            <a:r>
              <a:rPr lang="en-US" dirty="0">
                <a:solidFill>
                  <a:schemeClr val="bg1"/>
                </a:solidFill>
              </a:rPr>
              <a:t>Bonus!</a:t>
            </a:r>
          </a:p>
        </p:txBody>
      </p:sp>
    </p:spTree>
    <p:extLst>
      <p:ext uri="{BB962C8B-B14F-4D97-AF65-F5344CB8AC3E}">
        <p14:creationId xmlns:p14="http://schemas.microsoft.com/office/powerpoint/2010/main" val="3963650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05E3D7-069D-478A-58FE-428ED9B6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8" y="2006488"/>
            <a:ext cx="6246664" cy="38263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4179572" y="237947"/>
            <a:ext cx="38329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Mass Entity Debugger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793B7-4771-C492-6401-AC2281863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134" y="3297214"/>
            <a:ext cx="4905375" cy="1209675"/>
          </a:xfrm>
          <a:prstGeom prst="rect">
            <a:avLst/>
          </a:prstGeom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D1A9962-07DC-4D05-2F04-256E2EEC2274}"/>
              </a:ext>
            </a:extLst>
          </p:cNvPr>
          <p:cNvSpPr/>
          <p:nvPr/>
        </p:nvSpPr>
        <p:spPr>
          <a:xfrm rot="1424329">
            <a:off x="6417171" y="2445054"/>
            <a:ext cx="2839295" cy="830317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369F78-6EB8-050B-F98C-D381995835CC}"/>
              </a:ext>
            </a:extLst>
          </p:cNvPr>
          <p:cNvSpPr/>
          <p:nvPr/>
        </p:nvSpPr>
        <p:spPr>
          <a:xfrm>
            <a:off x="4193627" y="2011992"/>
            <a:ext cx="2282505" cy="3633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7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4179572" y="237947"/>
            <a:ext cx="38329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Mass Entity Debugger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30933-0744-02A0-AA5A-A625BF5F2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97" y="822722"/>
            <a:ext cx="9354206" cy="57405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C311F1-046A-82B5-FF4A-910790291482}"/>
              </a:ext>
            </a:extLst>
          </p:cNvPr>
          <p:cNvSpPr/>
          <p:nvPr/>
        </p:nvSpPr>
        <p:spPr>
          <a:xfrm>
            <a:off x="1418897" y="1334814"/>
            <a:ext cx="1124606" cy="2207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83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33E67F-2053-F4FD-F7BA-20583F25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14" y="822722"/>
            <a:ext cx="9501934" cy="57973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4179572" y="237947"/>
            <a:ext cx="38329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Mass Entity Debugger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C311F1-046A-82B5-FF4A-910790291482}"/>
              </a:ext>
            </a:extLst>
          </p:cNvPr>
          <p:cNvSpPr/>
          <p:nvPr/>
        </p:nvSpPr>
        <p:spPr>
          <a:xfrm>
            <a:off x="2438401" y="1334814"/>
            <a:ext cx="1124606" cy="2207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86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4179572" y="237947"/>
            <a:ext cx="38329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Mass Entity Debugger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BB002-5908-A5D1-F08E-245FFF9D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93" y="822722"/>
            <a:ext cx="9564414" cy="58684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8C44E-AD14-1CB4-5068-126939A01DF8}"/>
              </a:ext>
            </a:extLst>
          </p:cNvPr>
          <p:cNvSpPr/>
          <p:nvPr/>
        </p:nvSpPr>
        <p:spPr>
          <a:xfrm>
            <a:off x="3489435" y="1334814"/>
            <a:ext cx="1124606" cy="2207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0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5487533" y="237947"/>
            <a:ext cx="121700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Bonus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7BF07-6BF8-221E-2BE7-2C433B6B9A2E}"/>
              </a:ext>
            </a:extLst>
          </p:cNvPr>
          <p:cNvSpPr txBox="1"/>
          <p:nvPr/>
        </p:nvSpPr>
        <p:spPr>
          <a:xfrm>
            <a:off x="3132083" y="941224"/>
            <a:ext cx="660049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Parallel chunk execution: Processing groups.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Can hurt as much as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Don’t forget to initialize entity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Can do this as part of the constructor.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Or you have to manually register.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Initialize fragments with observer processors.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Add/remove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Subsystem requirements in entity queries: How to apply to engine subsystems?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When should processor execute on game thread?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Which processors are registered?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Should the processor execute on the client?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“Next frame” mindset.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Parallel fragment access: </a:t>
            </a:r>
            <a:r>
              <a:rPr lang="en-US" sz="2400" dirty="0" err="1">
                <a:solidFill>
                  <a:schemeClr val="bg1"/>
                </a:solidFill>
              </a:rPr>
              <a:t>ReadOnly</a:t>
            </a:r>
            <a:r>
              <a:rPr lang="en-US" sz="2400" dirty="0">
                <a:solidFill>
                  <a:schemeClr val="bg1"/>
                </a:solidFill>
              </a:rPr>
              <a:t> vs </a:t>
            </a:r>
            <a:r>
              <a:rPr lang="en-US" sz="2400" dirty="0" err="1">
                <a:solidFill>
                  <a:schemeClr val="bg1"/>
                </a:solidFill>
              </a:rPr>
              <a:t>ReadWrite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7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570328E-6E8A-189A-A7AA-9BCF866B9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91" y="4947685"/>
            <a:ext cx="2189018" cy="1672368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83F01F27-ADE6-BEC2-7ECC-76E9C9797128}"/>
              </a:ext>
            </a:extLst>
          </p:cNvPr>
          <p:cNvSpPr txBox="1">
            <a:spLocks/>
          </p:cNvSpPr>
          <p:nvPr/>
        </p:nvSpPr>
        <p:spPr>
          <a:xfrm>
            <a:off x="273269" y="2518845"/>
            <a:ext cx="11687502" cy="732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bg1"/>
                </a:solidFill>
                <a:hlinkClick r:id="rId4"/>
              </a:rPr>
              <a:t>https://github.com/ZG-Gary/UEMassOverview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07733-A93A-B1C6-4A1C-57E5FA928305}"/>
              </a:ext>
            </a:extLst>
          </p:cNvPr>
          <p:cNvSpPr txBox="1"/>
          <p:nvPr/>
        </p:nvSpPr>
        <p:spPr>
          <a:xfrm>
            <a:off x="5075563" y="237947"/>
            <a:ext cx="204094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2253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EA32-4B9A-8072-2EF1-967D632A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CAF11-A2B0-108E-98A0-1CAD9D8F5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55" y="1825625"/>
            <a:ext cx="1126709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Official introduction &amp; quick-start: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https://dev.epicgames.com/community/learning/talks-and-demos/37Oz/large-numbers-of-entities-with-mass-in-unreal-engine-5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Official “First 60 Minutes with Mass”: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https://dev.epicgames.com/community/learning/tutorials/JXMl/unreal-engine-your-first-60-minutes-with-mass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Unofficial: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https://dev.epicgames.com/community/learning/tutorials/0RxY/ue5-massai-crowd-in-your-project-step-by-step-guide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Community Project: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6"/>
              </a:rPr>
              <a:t>https://github.com/Megafunk/MassSample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Documentation: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7"/>
              </a:rPr>
              <a:t>https://docs.unrealengine.com/5.1/en-US/mass-entity-in-unreal-engine/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7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ADAD5-DC89-71B0-DE2F-DEAA53B98ACA}"/>
              </a:ext>
            </a:extLst>
          </p:cNvPr>
          <p:cNvSpPr txBox="1"/>
          <p:nvPr/>
        </p:nvSpPr>
        <p:spPr>
          <a:xfrm>
            <a:off x="1738666" y="656942"/>
            <a:ext cx="159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MassEntity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21EF9-5BD1-28E4-0A15-A923EF5DD80E}"/>
              </a:ext>
            </a:extLst>
          </p:cNvPr>
          <p:cNvSpPr txBox="1"/>
          <p:nvPr/>
        </p:nvSpPr>
        <p:spPr>
          <a:xfrm>
            <a:off x="7856804" y="660912"/>
            <a:ext cx="218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MassGameplay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F3E87-576C-692B-A87A-2192F0AA2605}"/>
              </a:ext>
            </a:extLst>
          </p:cNvPr>
          <p:cNvSpPr txBox="1"/>
          <p:nvPr/>
        </p:nvSpPr>
        <p:spPr>
          <a:xfrm>
            <a:off x="1961089" y="3870453"/>
            <a:ext cx="114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MassAI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D9511-7E72-91C7-4E69-47AE527359D0}"/>
              </a:ext>
            </a:extLst>
          </p:cNvPr>
          <p:cNvSpPr txBox="1"/>
          <p:nvPr/>
        </p:nvSpPr>
        <p:spPr>
          <a:xfrm>
            <a:off x="8102909" y="3870452"/>
            <a:ext cx="169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MassCrowd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33130-651A-4128-4406-465D06F8E051}"/>
              </a:ext>
            </a:extLst>
          </p:cNvPr>
          <p:cNvSpPr txBox="1"/>
          <p:nvPr/>
        </p:nvSpPr>
        <p:spPr>
          <a:xfrm>
            <a:off x="404140" y="1489380"/>
            <a:ext cx="5799438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Archetype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Entity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Entity Subsystem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Executor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Processing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Processing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Fragment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Entity Handle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Entity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Observer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BD0B5-C5AD-4506-26EC-106806C54361}"/>
              </a:ext>
            </a:extLst>
          </p:cNvPr>
          <p:cNvSpPr txBox="1"/>
          <p:nvPr/>
        </p:nvSpPr>
        <p:spPr>
          <a:xfrm>
            <a:off x="713055" y="1122522"/>
            <a:ext cx="364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Engine/Plugins/Runtime/MassEntity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03237-9273-7C2B-1CB5-15D7FCE8B07B}"/>
              </a:ext>
            </a:extLst>
          </p:cNvPr>
          <p:cNvSpPr txBox="1"/>
          <p:nvPr/>
        </p:nvSpPr>
        <p:spPr>
          <a:xfrm>
            <a:off x="6945493" y="1122315"/>
            <a:ext cx="40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Engine/Plugins/Runtime/MassGameplay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433D0-9F96-DB34-3C53-9DADC2F4A461}"/>
              </a:ext>
            </a:extLst>
          </p:cNvPr>
          <p:cNvSpPr txBox="1"/>
          <p:nvPr/>
        </p:nvSpPr>
        <p:spPr>
          <a:xfrm>
            <a:off x="1225860" y="4329651"/>
            <a:ext cx="261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Engine/Plugins/AI/MassAI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FE50D-F5DA-4682-C054-0A47602AE6DE}"/>
              </a:ext>
            </a:extLst>
          </p:cNvPr>
          <p:cNvSpPr txBox="1"/>
          <p:nvPr/>
        </p:nvSpPr>
        <p:spPr>
          <a:xfrm>
            <a:off x="7446969" y="4329651"/>
            <a:ext cx="300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Engine/Plugins/AI/MassCrowd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46A0A8-DD93-CA3B-4A49-A8AC58F7773F}"/>
              </a:ext>
            </a:extLst>
          </p:cNvPr>
          <p:cNvSpPr txBox="1"/>
          <p:nvPr/>
        </p:nvSpPr>
        <p:spPr>
          <a:xfrm>
            <a:off x="6203574" y="1493914"/>
            <a:ext cx="5799438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Encoded Scalars &amp;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LOD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Signals (events)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Smart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Spawner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Entity Config Asset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F01879-2B99-0C44-7834-7CF144542F0B}"/>
              </a:ext>
            </a:extLst>
          </p:cNvPr>
          <p:cNvSpPr txBox="1"/>
          <p:nvPr/>
        </p:nvSpPr>
        <p:spPr>
          <a:xfrm>
            <a:off x="404135" y="4703517"/>
            <a:ext cx="5799438" cy="175432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State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Smart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AI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Zone Graph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Navigation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Avoidance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Steering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Smooth Orientation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39AD04-7D6C-3DBD-69EC-7B6ACACDD492}"/>
              </a:ext>
            </a:extLst>
          </p:cNvPr>
          <p:cNvSpPr txBox="1"/>
          <p:nvPr/>
        </p:nvSpPr>
        <p:spPr>
          <a:xfrm>
            <a:off x="6203573" y="4698983"/>
            <a:ext cx="5799438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Mass Crowd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Crowd Server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Crowd Spawner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Crowd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Crowd Member</a:t>
            </a:r>
          </a:p>
        </p:txBody>
      </p:sp>
    </p:spTree>
    <p:extLst>
      <p:ext uri="{BB962C8B-B14F-4D97-AF65-F5344CB8AC3E}">
        <p14:creationId xmlns:p14="http://schemas.microsoft.com/office/powerpoint/2010/main" val="145987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8BF629-CA5D-C06E-AC3C-9397E56CD60F}"/>
              </a:ext>
            </a:extLst>
          </p:cNvPr>
          <p:cNvSpPr txBox="1"/>
          <p:nvPr/>
        </p:nvSpPr>
        <p:spPr>
          <a:xfrm>
            <a:off x="3848317" y="237947"/>
            <a:ext cx="449539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Component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7D038F-87DB-8FCD-6699-B8A2F46D078D}"/>
              </a:ext>
            </a:extLst>
          </p:cNvPr>
          <p:cNvSpPr txBox="1"/>
          <p:nvPr/>
        </p:nvSpPr>
        <p:spPr>
          <a:xfrm>
            <a:off x="2895194" y="1889602"/>
            <a:ext cx="86145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95F02-8620-DC9F-34DF-AFCE019ADAA0}"/>
              </a:ext>
            </a:extLst>
          </p:cNvPr>
          <p:cNvSpPr txBox="1"/>
          <p:nvPr/>
        </p:nvSpPr>
        <p:spPr>
          <a:xfrm>
            <a:off x="7938161" y="1889602"/>
            <a:ext cx="207781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68A26-E217-40F2-130B-76C69FECF95F}"/>
              </a:ext>
            </a:extLst>
          </p:cNvPr>
          <p:cNvSpPr txBox="1"/>
          <p:nvPr/>
        </p:nvSpPr>
        <p:spPr>
          <a:xfrm>
            <a:off x="2420500" y="2550494"/>
            <a:ext cx="1810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Fragments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Archetype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2351D-5BB7-2669-6A39-A44048CDBF45}"/>
              </a:ext>
            </a:extLst>
          </p:cNvPr>
          <p:cNvSpPr txBox="1"/>
          <p:nvPr/>
        </p:nvSpPr>
        <p:spPr>
          <a:xfrm>
            <a:off x="7620000" y="2688993"/>
            <a:ext cx="271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Processors (there are many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60123-4E31-5BC0-FCDD-0E7B0C5EC206}"/>
              </a:ext>
            </a:extLst>
          </p:cNvPr>
          <p:cNvSpPr txBox="1"/>
          <p:nvPr/>
        </p:nvSpPr>
        <p:spPr>
          <a:xfrm>
            <a:off x="5396289" y="4453508"/>
            <a:ext cx="139942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Abstract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2B83A-AFA9-D98D-0CBC-E6DF4F612362}"/>
              </a:ext>
            </a:extLst>
          </p:cNvPr>
          <p:cNvSpPr txBox="1"/>
          <p:nvPr/>
        </p:nvSpPr>
        <p:spPr>
          <a:xfrm>
            <a:off x="5280212" y="5127393"/>
            <a:ext cx="163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84953973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E6C4F6-D206-46DE-336A-876753659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01" y="1784297"/>
            <a:ext cx="1907637" cy="4946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F5D543-8351-A863-85A6-58B7092C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838" y="1139647"/>
            <a:ext cx="1868169" cy="55913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3F4131-D55A-53CE-4490-E2D85D8FB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947" y="1784297"/>
            <a:ext cx="5024852" cy="3806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B803CE-AEE4-C992-715A-E30D872C0D2F}"/>
              </a:ext>
            </a:extLst>
          </p:cNvPr>
          <p:cNvSpPr txBox="1"/>
          <p:nvPr/>
        </p:nvSpPr>
        <p:spPr>
          <a:xfrm>
            <a:off x="4108406" y="237947"/>
            <a:ext cx="397519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Entity Creation - Editor</a:t>
            </a:r>
          </a:p>
        </p:txBody>
      </p:sp>
    </p:spTree>
    <p:extLst>
      <p:ext uri="{BB962C8B-B14F-4D97-AF65-F5344CB8AC3E}">
        <p14:creationId xmlns:p14="http://schemas.microsoft.com/office/powerpoint/2010/main" val="6124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6B803CE-AEE4-C992-715A-E30D872C0D2F}"/>
              </a:ext>
            </a:extLst>
          </p:cNvPr>
          <p:cNvSpPr txBox="1"/>
          <p:nvPr/>
        </p:nvSpPr>
        <p:spPr>
          <a:xfrm>
            <a:off x="4108406" y="237947"/>
            <a:ext cx="397519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Entity Creation - Editor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5B919C-1F07-34E6-2FA6-B8D7D4D66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1447523"/>
            <a:ext cx="797353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8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6B803CE-AEE4-C992-715A-E30D872C0D2F}"/>
              </a:ext>
            </a:extLst>
          </p:cNvPr>
          <p:cNvSpPr txBox="1"/>
          <p:nvPr/>
        </p:nvSpPr>
        <p:spPr>
          <a:xfrm>
            <a:off x="4108406" y="237947"/>
            <a:ext cx="397519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Entity Creation - Editor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662C9-BEE9-D574-3BD8-786BDBCCA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980733"/>
            <a:ext cx="8002117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7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278727E54736429A20A9B3AC314607" ma:contentTypeVersion="2" ma:contentTypeDescription="Create a new document." ma:contentTypeScope="" ma:versionID="47151cdff4b64e3f25cd5c35aa238bfc">
  <xsd:schema xmlns:xsd="http://www.w3.org/2001/XMLSchema" xmlns:xs="http://www.w3.org/2001/XMLSchema" xmlns:p="http://schemas.microsoft.com/office/2006/metadata/properties" xmlns:ns3="9ed0ff2a-48d4-44ed-9ee6-0a427dccdc6f" targetNamespace="http://schemas.microsoft.com/office/2006/metadata/properties" ma:root="true" ma:fieldsID="f5cf5d76c0914c5f1a3699d3d9ce7aeb" ns3:_="">
    <xsd:import namespace="9ed0ff2a-48d4-44ed-9ee6-0a427dccdc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0ff2a-48d4-44ed-9ee6-0a427dccdc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29E9D3-7B1F-499F-AC75-24B1BE325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d0ff2a-48d4-44ed-9ee6-0a427dccdc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C246B6-4B7D-4A6C-ABDC-5A53D8996A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E87F52-4E41-43CC-8039-C9D5ADDB7A09}">
  <ds:schemaRefs>
    <ds:schemaRef ds:uri="http://purl.org/dc/elements/1.1/"/>
    <ds:schemaRef ds:uri="http://www.w3.org/XML/1998/namespace"/>
    <ds:schemaRef ds:uri="http://schemas.microsoft.com/office/2006/metadata/properties"/>
    <ds:schemaRef ds:uri="9ed0ff2a-48d4-44ed-9ee6-0a427dccdc6f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1434</Words>
  <Application>Microsoft Office PowerPoint</Application>
  <PresentationFormat>Widescreen</PresentationFormat>
  <Paragraphs>294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Unreal Engine Mass</vt:lpstr>
      <vt:lpstr>Why should you care? </vt:lpstr>
      <vt:lpstr>What will we cover?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Mass</dc:title>
  <dc:creator>Gary Reif</dc:creator>
  <cp:lastModifiedBy>Gary Reif</cp:lastModifiedBy>
  <cp:revision>28</cp:revision>
  <dcterms:created xsi:type="dcterms:W3CDTF">2023-03-08T17:04:04Z</dcterms:created>
  <dcterms:modified xsi:type="dcterms:W3CDTF">2023-04-19T06:36:29Z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0x01010056278727E54736429A20A9B3AC314607</vt:lpwstr>
  </property>
</Properties>
</file>