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2"/>
    <p:sldMasterId id="2147483684" r:id="rId3"/>
  </p:sldMasterIdLst>
  <p:notesMasterIdLst>
    <p:notesMasterId r:id="rId17"/>
  </p:notesMasterIdLst>
  <p:handoutMasterIdLst>
    <p:handoutMasterId r:id="rId18"/>
  </p:handoutMasterIdLst>
  <p:sldIdLst>
    <p:sldId id="263" r:id="rId4"/>
    <p:sldId id="276" r:id="rId5"/>
    <p:sldId id="278" r:id="rId6"/>
    <p:sldId id="279" r:id="rId7"/>
    <p:sldId id="280" r:id="rId8"/>
    <p:sldId id="283" r:id="rId9"/>
    <p:sldId id="281" r:id="rId10"/>
    <p:sldId id="267" r:id="rId11"/>
    <p:sldId id="284" r:id="rId12"/>
    <p:sldId id="288" r:id="rId13"/>
    <p:sldId id="285" r:id="rId14"/>
    <p:sldId id="27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E74"/>
    <a:srgbClr val="A6A8AB"/>
    <a:srgbClr val="DBCD74"/>
    <a:srgbClr val="5BABAF"/>
    <a:srgbClr val="A0BE65"/>
    <a:srgbClr val="5BACB1"/>
    <a:srgbClr val="696969"/>
    <a:srgbClr val="BFBFBF"/>
    <a:srgbClr val="FFFFFF"/>
    <a:srgbClr val="4A4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FA5E1-EB6D-4084-AB68-8984532CF3C4}" v="2" dt="2018-07-19T14:44:4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43"/>
  </p:normalViewPr>
  <p:slideViewPr>
    <p:cSldViewPr>
      <p:cViewPr varScale="1">
        <p:scale>
          <a:sx n="63" d="100"/>
          <a:sy n="63" d="100"/>
        </p:scale>
        <p:origin x="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9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David Hébert" userId="7c36cb2f-b44c-4447-b08b-7aa85a9c240e" providerId="ADAL" clId="{7DC49D9A-4877-429D-A0E3-D9792C0012C8}"/>
  </pc:docChgLst>
  <pc:docChgLst>
    <pc:chgData name="Charles-David Hébert" userId="7c36cb2f-b44c-4447-b08b-7aa85a9c240e" providerId="ADAL" clId="{A48FA5E1-EB6D-4084-AB68-8984532CF3C4}"/>
    <pc:docChg chg="modSld">
      <pc:chgData name="Charles-David Hébert" userId="7c36cb2f-b44c-4447-b08b-7aa85a9c240e" providerId="ADAL" clId="{A48FA5E1-EB6D-4084-AB68-8984532CF3C4}" dt="2018-07-19T14:44:41.124" v="1" actId="1036"/>
      <pc:docMkLst>
        <pc:docMk/>
      </pc:docMkLst>
      <pc:sldChg chg="modSp">
        <pc:chgData name="Charles-David Hébert" userId="7c36cb2f-b44c-4447-b08b-7aa85a9c240e" providerId="ADAL" clId="{A48FA5E1-EB6D-4084-AB68-8984532CF3C4}" dt="2018-07-19T14:44:41.124" v="1" actId="1036"/>
        <pc:sldMkLst>
          <pc:docMk/>
          <pc:sldMk cId="560015758" sldId="278"/>
        </pc:sldMkLst>
        <pc:grpChg chg="mod">
          <ac:chgData name="Charles-David Hébert" userId="7c36cb2f-b44c-4447-b08b-7aa85a9c240e" providerId="ADAL" clId="{A48FA5E1-EB6D-4084-AB68-8984532CF3C4}" dt="2018-07-19T14:44:41.124" v="1" actId="1036"/>
          <ac:grpSpMkLst>
            <pc:docMk/>
            <pc:sldMk cId="560015758" sldId="278"/>
            <ac:grpSpMk id="6" creationId="{D27DF4F8-69F4-492F-9F87-A034F6B47CCC}"/>
          </ac:grpSpMkLst>
        </pc:grpChg>
      </pc:sldChg>
    </pc:docChg>
  </pc:docChgLst>
  <pc:docChgLst>
    <pc:chgData name="Charles-David Hébert" userId="7c36cb2f-b44c-4447-b08b-7aa85a9c240e" providerId="ADAL" clId="{D436A754-7B91-44B5-BD4D-8CBA60858AE8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5CC25-B013-4754-BD4C-521A496C4C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4724B8D-BAD9-4C49-B573-C8CEA47BF5AA}" type="pres">
      <dgm:prSet presAssocID="{0375CC25-B013-4754-BD4C-521A496C4CA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B546A07-89AF-C648-9B3F-2744279F3E21}" type="presOf" srcId="{0375CC25-B013-4754-BD4C-521A496C4CA5}" destId="{74724B8D-BAD9-4C49-B573-C8CEA47BF5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7B60-2BF1-DE4D-A2ED-0A96B401410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6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713" y="458788"/>
            <a:ext cx="7337426" cy="412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908622"/>
            <a:ext cx="5486400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113" y="8810123"/>
            <a:ext cx="1180299" cy="332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45A3265-CA64-4367-A98C-083EB75B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itre Pâ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2"/>
                </a:solidFill>
              </a:defRPr>
            </a:lvl1pPr>
            <a:lvl2pPr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711200" y="1511300"/>
            <a:ext cx="11074400" cy="4965700"/>
          </a:xfrm>
        </p:spPr>
        <p:txBody>
          <a:bodyPr/>
          <a:lstStyle>
            <a:lvl1pPr>
              <a:buClrTx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/>
          <a:lstStyle>
            <a:lvl1pPr>
              <a:defRPr sz="3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5920538"/>
            <a:ext cx="1657192" cy="70886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264000"/>
            <a:ext cx="2404380" cy="3330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381328"/>
            <a:ext cx="3409355" cy="294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711200" y="1295400"/>
            <a:ext cx="6705600" cy="4267200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CA" dirty="0"/>
              <a:t>Cliquez et modifiez le titre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64000"/>
            <a:ext cx="2404379" cy="333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9" y="6410885"/>
            <a:ext cx="3409355" cy="235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83" r:id="rId3"/>
    <p:sldLayoutId id="2147483680" r:id="rId4"/>
    <p:sldLayoutId id="2147483682" r:id="rId5"/>
    <p:sldLayoutId id="2147483681" r:id="rId6"/>
    <p:sldLayoutId id="2147483685" r:id="rId7"/>
    <p:sldLayoutId id="2147483690" r:id="rId8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1200" y="279400"/>
            <a:ext cx="11074400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1200" y="1511300"/>
            <a:ext cx="11074400" cy="49657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accent5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7472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800" kern="1200" baseline="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7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31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emf"/><Relationship Id="rId5" Type="http://schemas.openxmlformats.org/officeDocument/2006/relationships/slideLayout" Target="../slideLayouts/slideLayout3.xml"/><Relationship Id="rId10" Type="http://schemas.microsoft.com/office/2007/relationships/diagramDrawing" Target="../diagrams/drawing1.xml"/><Relationship Id="rId4" Type="http://schemas.openxmlformats.org/officeDocument/2006/relationships/tags" Target="../tags/tag8.xml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3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>
            <a:extLst>
              <a:ext uri="{FF2B5EF4-FFF2-40B4-BE49-F238E27FC236}">
                <a16:creationId xmlns:a16="http://schemas.microsoft.com/office/drawing/2014/main" id="{0F57D837-606B-4B63-B029-D959B78C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7786"/>
            <a:ext cx="1388960" cy="1366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E24B712A-CD34-4F11-B666-5C8FE740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6651" y="334478"/>
            <a:ext cx="2544579" cy="8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63D0296-2FE6-4E8A-9936-845CB535EEEE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6102" y="478577"/>
            <a:ext cx="897993" cy="49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6">
            <a:extLst>
              <a:ext uri="{FF2B5EF4-FFF2-40B4-BE49-F238E27FC236}">
                <a16:creationId xmlns:a16="http://schemas.microsoft.com/office/drawing/2014/main" id="{F415C747-DE43-43A0-8AF1-51E53A1DD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65" y="523197"/>
            <a:ext cx="1424397" cy="488136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069F8D07-AD42-4EEA-B32B-A9C921D50139}"/>
              </a:ext>
            </a:extLst>
          </p:cNvPr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8641" y="1484784"/>
            <a:ext cx="5029200" cy="4267200"/>
          </a:xfrm>
          <a:prstGeom prst="rect">
            <a:avLst/>
          </a:prstGeom>
        </p:spPr>
        <p:txBody>
          <a:bodyPr vert="horz" lIns="0" tIns="0" rIns="0" bIns="0" rtlCol="0" anchor="t">
            <a:normAutofit fontScale="90000"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CA" dirty="0"/>
              <a:t>DC conductivity, superfluid stiffness, and phase diagrams of quasi 2d organic Mott insulators </a:t>
            </a:r>
            <a:br>
              <a:rPr lang="fr-CA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</a:br>
            <a:br>
              <a:rPr lang="fr-CA" sz="28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Charles-David Hébert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Patrick </a:t>
            </a:r>
            <a:r>
              <a:rPr lang="fr-CA" sz="2200" dirty="0" err="1">
                <a:solidFill>
                  <a:schemeClr val="tx1"/>
                </a:solidFill>
                <a:latin typeface="+mn-lt"/>
              </a:rPr>
              <a:t>Sémon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André-Marie Tremblay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r>
              <a:rPr lang="fr-CA" sz="2200" dirty="0">
                <a:solidFill>
                  <a:schemeClr val="tx1"/>
                </a:solidFill>
                <a:latin typeface="+mn-lt"/>
              </a:rPr>
              <a:t>Louis Bourassa</a:t>
            </a:r>
            <a:br>
              <a:rPr lang="fr-CA" sz="2200" dirty="0">
                <a:solidFill>
                  <a:schemeClr val="tx1"/>
                </a:solidFill>
                <a:latin typeface="+mn-lt"/>
              </a:rPr>
            </a:br>
            <a:endParaRPr lang="fr-CA" sz="2200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87C3E-2540-4E70-A8FE-0440C4B7DB99}"/>
              </a:ext>
            </a:extLst>
          </p:cNvPr>
          <p:cNvSpPr/>
          <p:nvPr/>
        </p:nvSpPr>
        <p:spPr>
          <a:xfrm>
            <a:off x="2988940" y="5384780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Phys. Rev. B 92, 195112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35FDF5-E32B-42DF-84FD-D86D54F2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44824"/>
            <a:ext cx="10389814" cy="460928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020B41-A444-43DA-8F3C-3747BB137DF5}"/>
              </a:ext>
            </a:extLst>
          </p:cNvPr>
          <p:cNvSpPr txBox="1">
            <a:spLocks/>
          </p:cNvSpPr>
          <p:nvPr/>
        </p:nvSpPr>
        <p:spPr>
          <a:xfrm>
            <a:off x="1271464" y="262183"/>
            <a:ext cx="6336703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	Results: Effective mass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5341A-E019-476C-93E6-8B6383E94844}"/>
              </a:ext>
            </a:extLst>
          </p:cNvPr>
          <p:cNvCxnSpPr/>
          <p:nvPr/>
        </p:nvCxnSpPr>
        <p:spPr>
          <a:xfrm>
            <a:off x="1766848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82A6D-ABFA-4DCC-8C6E-67EFDED52E82}"/>
                  </a:ext>
                </a:extLst>
              </p:cNvPr>
              <p:cNvSpPr txBox="1"/>
              <p:nvPr/>
            </p:nvSpPr>
            <p:spPr>
              <a:xfrm>
                <a:off x="4799856" y="908721"/>
                <a:ext cx="1872208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A" sz="2800" i="1" smtClean="0">
                          <a:latin typeface="Cambria Math" panose="02040503050406030204" pitchFamily="18" charset="0"/>
                          <a:cs typeface="Helvetica Neue"/>
                        </a:rPr>
                        <m:t>=</m:t>
                      </m:r>
                      <m:f>
                        <m:f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82A6D-ABFA-4DCC-8C6E-67EFDED5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908721"/>
                <a:ext cx="1872208" cy="864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29ADA9F-55C9-4FA0-AF23-ADABC26D3D5B}"/>
              </a:ext>
            </a:extLst>
          </p:cNvPr>
          <p:cNvSpPr/>
          <p:nvPr/>
        </p:nvSpPr>
        <p:spPr>
          <a:xfrm>
            <a:off x="8828544" y="447056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M. I. Larkin and al. Phys. Rev. B 64, 144514</a:t>
            </a:r>
          </a:p>
          <a:p>
            <a:r>
              <a:rPr lang="en-CA" dirty="0"/>
              <a:t>(2001)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D51F4-EE49-45D2-97BB-A5324409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055" y="1526785"/>
            <a:ext cx="1413675" cy="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0AF1-6932-4E93-86B0-7C3708A6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5" y="2833806"/>
            <a:ext cx="5305428" cy="345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6923E-4E96-4BDB-B912-6F04ABFD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30" y="2833806"/>
            <a:ext cx="5253215" cy="3405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A07065-8527-42E9-907F-D1EAF99E0683}"/>
              </a:ext>
            </a:extLst>
          </p:cNvPr>
          <p:cNvSpPr txBox="1"/>
          <p:nvPr/>
        </p:nvSpPr>
        <p:spPr>
          <a:xfrm>
            <a:off x="6581116" y="24048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AF561-C37A-4415-89F6-8A5C279E261B}"/>
              </a:ext>
            </a:extLst>
          </p:cNvPr>
          <p:cNvSpPr txBox="1"/>
          <p:nvPr/>
        </p:nvSpPr>
        <p:spPr>
          <a:xfrm>
            <a:off x="429046" y="24048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7E653-5A68-4ED9-A431-F2DEC396114A}"/>
              </a:ext>
            </a:extLst>
          </p:cNvPr>
          <p:cNvSpPr txBox="1"/>
          <p:nvPr/>
        </p:nvSpPr>
        <p:spPr>
          <a:xfrm>
            <a:off x="6039930" y="10144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9E8A3-C1AF-4DA2-865C-867998F17912}"/>
              </a:ext>
            </a:extLst>
          </p:cNvPr>
          <p:cNvSpPr txBox="1"/>
          <p:nvPr/>
        </p:nvSpPr>
        <p:spPr>
          <a:xfrm>
            <a:off x="6402380" y="16816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0873DB-077B-4086-ACAD-F624558E559E}"/>
              </a:ext>
            </a:extLst>
          </p:cNvPr>
          <p:cNvSpPr txBox="1">
            <a:spLocks/>
          </p:cNvSpPr>
          <p:nvPr/>
        </p:nvSpPr>
        <p:spPr>
          <a:xfrm>
            <a:off x="263352" y="154169"/>
            <a:ext cx="6408712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Results: Superfluid stiffness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7555BC-69F6-46EF-A63F-6F1FBBABC036}"/>
              </a:ext>
            </a:extLst>
          </p:cNvPr>
          <p:cNvCxnSpPr/>
          <p:nvPr/>
        </p:nvCxnSpPr>
        <p:spPr>
          <a:xfrm>
            <a:off x="263352" y="836712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B03B7-C3AC-475E-B342-31321A36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84" y="0"/>
            <a:ext cx="5253216" cy="274929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49B738-5968-48C1-99AA-ED7C588F1C50}"/>
              </a:ext>
            </a:extLst>
          </p:cNvPr>
          <p:cNvCxnSpPr/>
          <p:nvPr/>
        </p:nvCxnSpPr>
        <p:spPr>
          <a:xfrm>
            <a:off x="6558332" y="1196752"/>
            <a:ext cx="1324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773210-1C6B-4142-BD61-3EA7BE4B8F56}"/>
              </a:ext>
            </a:extLst>
          </p:cNvPr>
          <p:cNvCxnSpPr>
            <a:cxnSpLocks/>
          </p:cNvCxnSpPr>
          <p:nvPr/>
        </p:nvCxnSpPr>
        <p:spPr>
          <a:xfrm>
            <a:off x="7025914" y="1908536"/>
            <a:ext cx="2626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Pseudo-gap as a continuation of the Mott insulating state at finite doping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Superconducting dome strongly correlated with </a:t>
            </a:r>
            <a:r>
              <a:rPr lang="en-CA" sz="2400" dirty="0" err="1"/>
              <a:t>pseudogap</a:t>
            </a:r>
            <a:r>
              <a:rPr lang="en-CA" sz="2400" dirty="0"/>
              <a:t>-metal transition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Non-BCS behaviour of superfluid stiffness</a:t>
            </a:r>
            <a:br>
              <a:rPr lang="en-CA" sz="2400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69E3F5-BFFE-4C17-8925-7FCC0D5862B3}"/>
              </a:ext>
            </a:extLst>
          </p:cNvPr>
          <p:cNvSpPr txBox="1">
            <a:spLocks/>
          </p:cNvSpPr>
          <p:nvPr/>
        </p:nvSpPr>
        <p:spPr>
          <a:xfrm>
            <a:off x="1753149" y="608903"/>
            <a:ext cx="4041120" cy="5385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B01D6-DAA8-4876-88CF-FD6C630FBF39}"/>
              </a:ext>
            </a:extLst>
          </p:cNvPr>
          <p:cNvCxnSpPr/>
          <p:nvPr/>
        </p:nvCxnSpPr>
        <p:spPr>
          <a:xfrm>
            <a:off x="1766848" y="1196752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E910133-177F-431B-9739-83E06C62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1" t="499"/>
          <a:stretch/>
        </p:blipFill>
        <p:spPr>
          <a:xfrm>
            <a:off x="7608168" y="836712"/>
            <a:ext cx="4248472" cy="60212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AE5C5D2-9EC9-4311-A924-3D02613798A2}"/>
              </a:ext>
            </a:extLst>
          </p:cNvPr>
          <p:cNvSpPr txBox="1"/>
          <p:nvPr/>
        </p:nvSpPr>
        <p:spPr>
          <a:xfrm>
            <a:off x="911424" y="2859323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err="1"/>
              <a:t>Thank</a:t>
            </a:r>
            <a:r>
              <a:rPr lang="fr-CA" sz="5400" dirty="0"/>
              <a:t> </a:t>
            </a:r>
            <a:r>
              <a:rPr lang="fr-CA" sz="5400" dirty="0" err="1"/>
              <a:t>you</a:t>
            </a:r>
            <a:r>
              <a:rPr lang="fr-CA" sz="5400" dirty="0"/>
              <a:t>!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204BED5-C077-4F18-BB09-CDE33DB5AC2C}"/>
              </a:ext>
            </a:extLst>
          </p:cNvPr>
          <p:cNvCxnSpPr/>
          <p:nvPr/>
        </p:nvCxnSpPr>
        <p:spPr>
          <a:xfrm>
            <a:off x="5879976" y="1412776"/>
            <a:ext cx="0" cy="38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 1" descr="image001">
            <a:extLst>
              <a:ext uri="{FF2B5EF4-FFF2-40B4-BE49-F238E27FC236}">
                <a16:creationId xmlns:a16="http://schemas.microsoft.com/office/drawing/2014/main" id="{AF414A82-F85A-4C1F-8EF9-831A287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38" y="1700808"/>
            <a:ext cx="6670399" cy="316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hadiagc">
            <a:extLst>
              <a:ext uri="{FF2B5EF4-FFF2-40B4-BE49-F238E27FC236}">
                <a16:creationId xmlns:a16="http://schemas.microsoft.com/office/drawing/2014/main" id="{0150C264-BF76-4529-B115-224A7C38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868" y="1456362"/>
            <a:ext cx="3888432" cy="331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E8F57-1DE6-4EDE-B3CE-219E25D3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9400"/>
            <a:ext cx="3534544" cy="990600"/>
          </a:xfrm>
        </p:spPr>
        <p:txBody>
          <a:bodyPr/>
          <a:lstStyle/>
          <a:p>
            <a:r>
              <a:rPr lang="en-CA" dirty="0"/>
              <a:t>High Tc  - BEDT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4D208-F3F6-423A-AE13-632F83966FA2}"/>
              </a:ext>
            </a:extLst>
          </p:cNvPr>
          <p:cNvSpPr/>
          <p:nvPr/>
        </p:nvSpPr>
        <p:spPr>
          <a:xfrm>
            <a:off x="7608168" y="6024373"/>
            <a:ext cx="3059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S. Lefebvre, and </a:t>
            </a:r>
            <a:r>
              <a:rPr lang="en-US" altLang="fr-FR" dirty="0" err="1">
                <a:solidFill>
                  <a:srgbClr val="009900"/>
                </a:solidFill>
              </a:rPr>
              <a:t>al,PRL</a:t>
            </a:r>
            <a:r>
              <a:rPr lang="en-CA" dirty="0">
                <a:solidFill>
                  <a:srgbClr val="00B050"/>
                </a:solidFill>
              </a:rPr>
              <a:t>. 85, 5420 </a:t>
            </a:r>
            <a:r>
              <a:rPr lang="en-US" altLang="fr-FR" dirty="0">
                <a:solidFill>
                  <a:srgbClr val="009900"/>
                </a:solidFill>
              </a:rPr>
              <a:t>(2000)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C5E5F-196E-41A8-BDC7-DAAF147FAD2D}"/>
              </a:ext>
            </a:extLst>
          </p:cNvPr>
          <p:cNvSpPr/>
          <p:nvPr/>
        </p:nvSpPr>
        <p:spPr>
          <a:xfrm>
            <a:off x="623392" y="5701207"/>
            <a:ext cx="3875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PH.D thesis, Simon Verret,</a:t>
            </a:r>
          </a:p>
          <a:p>
            <a:r>
              <a:rPr lang="en-US" altLang="fr-FR" dirty="0" err="1">
                <a:solidFill>
                  <a:srgbClr val="009900"/>
                </a:solidFill>
              </a:rPr>
              <a:t>Universit</a:t>
            </a:r>
            <a:r>
              <a:rPr lang="fr-CA" altLang="fr-FR" dirty="0">
                <a:solidFill>
                  <a:srgbClr val="009900"/>
                </a:solidFill>
              </a:rPr>
              <a:t>é</a:t>
            </a:r>
            <a:r>
              <a:rPr lang="en-US" altLang="fr-FR" dirty="0">
                <a:solidFill>
                  <a:srgbClr val="009900"/>
                </a:solidFill>
              </a:rPr>
              <a:t> de Sherbrooke,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CA029-4A63-4B4E-ACED-589E4BFFFD76}"/>
              </a:ext>
            </a:extLst>
          </p:cNvPr>
          <p:cNvSpPr txBox="1"/>
          <p:nvPr/>
        </p:nvSpPr>
        <p:spPr>
          <a:xfrm>
            <a:off x="7070037" y="7656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Motivation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0FB5ED-3048-450E-BDC2-173E175D68BC}"/>
              </a:ext>
            </a:extLst>
          </p:cNvPr>
          <p:cNvCxnSpPr>
            <a:cxnSpLocks/>
          </p:cNvCxnSpPr>
          <p:nvPr/>
        </p:nvCxnSpPr>
        <p:spPr>
          <a:xfrm>
            <a:off x="5951984" y="708973"/>
            <a:ext cx="471601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37B2AA-3329-4F4D-AC7B-57F8568D1955}"/>
              </a:ext>
            </a:extLst>
          </p:cNvPr>
          <p:cNvSpPr txBox="1"/>
          <p:nvPr/>
        </p:nvSpPr>
        <p:spPr>
          <a:xfrm>
            <a:off x="8098200" y="902647"/>
            <a:ext cx="229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Helvetica Neue"/>
                <a:cs typeface="Helvetica Neue"/>
              </a:rPr>
              <a:t>κ</a:t>
            </a:r>
            <a:r>
              <a:rPr lang="fr-CA" sz="2800" dirty="0">
                <a:latin typeface="Helvetica Neue"/>
                <a:cs typeface="Helvetica Neue"/>
              </a:rPr>
              <a:t>-(BEDT)X</a:t>
            </a:r>
            <a:endParaRPr lang="en-CA" sz="2800" dirty="0">
              <a:latin typeface="Helvetica Neue"/>
              <a:cs typeface="Helvetica Neue"/>
            </a:endParaRPr>
          </a:p>
        </p:txBody>
      </p:sp>
      <p:pic>
        <p:nvPicPr>
          <p:cNvPr id="14" name="Picture 17" descr="bondl">
            <a:extLst>
              <a:ext uri="{FF2B5EF4-FFF2-40B4-BE49-F238E27FC236}">
                <a16:creationId xmlns:a16="http://schemas.microsoft.com/office/drawing/2014/main" id="{52018369-4787-4947-B90A-59D4FB64A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0" y="5060759"/>
            <a:ext cx="9937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4056BF0A-C030-41F9-A13D-009D64740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1530" y="4736198"/>
                <a:ext cx="33931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i="1" dirty="0"/>
                  <a:t> 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𝐶𝑢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(t’ ~ 0.4t)</a:t>
                </a:r>
                <a:r>
                  <a:rPr lang="en-US" i="1" baseline="-25000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4056BF0A-C030-41F9-A13D-009D6474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1530" y="4736198"/>
                <a:ext cx="3393108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1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D27DF4F8-69F4-492F-9F87-A034F6B47CCC}"/>
              </a:ext>
            </a:extLst>
          </p:cNvPr>
          <p:cNvGrpSpPr/>
          <p:nvPr/>
        </p:nvGrpSpPr>
        <p:grpSpPr>
          <a:xfrm>
            <a:off x="5134834" y="1090687"/>
            <a:ext cx="5563255" cy="5866705"/>
            <a:chOff x="3688590" y="1163681"/>
            <a:chExt cx="5563255" cy="58667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F9CD54-B64C-4242-A67D-2B803E6D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88590" y="1163681"/>
              <a:ext cx="5563255" cy="586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ZoneTexte 3">
              <a:extLst>
                <a:ext uri="{FF2B5EF4-FFF2-40B4-BE49-F238E27FC236}">
                  <a16:creationId xmlns:a16="http://schemas.microsoft.com/office/drawing/2014/main" id="{D5AE0327-0A79-4A72-8AC2-C2D49FFA4D5E}"/>
                </a:ext>
              </a:extLst>
            </p:cNvPr>
            <p:cNvSpPr txBox="1"/>
            <p:nvPr/>
          </p:nvSpPr>
          <p:spPr>
            <a:xfrm>
              <a:off x="7840361" y="155564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fr-CA" sz="1200" b="1" dirty="0"/>
                <a:t>K</a:t>
              </a:r>
              <a:endParaRPr lang="fr-FR" b="1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9DC65BF-9B7F-4196-9120-DDD25E5A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056" y="1821733"/>
            <a:ext cx="335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AA3220-038F-47D4-8B7A-4C6BA3D7261F}"/>
              </a:ext>
            </a:extLst>
          </p:cNvPr>
          <p:cNvSpPr txBox="1"/>
          <p:nvPr/>
        </p:nvSpPr>
        <p:spPr>
          <a:xfrm>
            <a:off x="1631504" y="6017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rPr>
              <a:t>Theory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26FF9-B83A-48C9-9F15-21CDE20B5E8A}"/>
              </a:ext>
            </a:extLst>
          </p:cNvPr>
          <p:cNvCxnSpPr/>
          <p:nvPr/>
        </p:nvCxnSpPr>
        <p:spPr>
          <a:xfrm>
            <a:off x="1775520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539E81-0FDE-484C-9275-BBA1E28681FB}"/>
              </a:ext>
            </a:extLst>
          </p:cNvPr>
          <p:cNvSpPr txBox="1"/>
          <p:nvPr/>
        </p:nvSpPr>
        <p:spPr>
          <a:xfrm>
            <a:off x="2600503" y="940955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latin typeface="Helvetica Neue"/>
                <a:cs typeface="Helvetica Neue"/>
              </a:rPr>
              <a:t>C-DMFT</a:t>
            </a:r>
            <a:endParaRPr lang="en-CA" sz="3200" dirty="0">
              <a:latin typeface="Helvetica Neue"/>
              <a:cs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0BB88-19FC-47E6-961B-4AD3191D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94024"/>
            <a:ext cx="3638475" cy="6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48DCC-FAA1-461D-8394-7FE6AF31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20" y="1801165"/>
            <a:ext cx="2294325" cy="20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CCB-D496-44B9-86F0-6C725BA43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6848" y="154169"/>
            <a:ext cx="5029200" cy="898565"/>
          </a:xfrm>
        </p:spPr>
        <p:txBody>
          <a:bodyPr/>
          <a:lstStyle/>
          <a:p>
            <a:r>
              <a:rPr lang="en-CA" b="1" dirty="0"/>
              <a:t>Results: Half-filling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7F441E-82CC-4CD9-BFDC-B78EA7D9FA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9556139"/>
              </p:ext>
            </p:extLst>
          </p:nvPr>
        </p:nvGraphicFramePr>
        <p:xfrm>
          <a:off x="6023992" y="1271109"/>
          <a:ext cx="5727088" cy="3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9397704" imgH="6279800" progId="AcroExch.Document.DC">
                  <p:embed/>
                </p:oleObj>
              </mc:Choice>
              <mc:Fallback>
                <p:oleObj name="Acrobat Document" r:id="rId4" imgW="9397704" imgH="62798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97F441E-82CC-4CD9-BFDC-B78EA7D9F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3992" y="1271109"/>
                        <a:ext cx="5727088" cy="3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 descr="phadiagc">
            <a:extLst>
              <a:ext uri="{FF2B5EF4-FFF2-40B4-BE49-F238E27FC236}">
                <a16:creationId xmlns:a16="http://schemas.microsoft.com/office/drawing/2014/main" id="{45A96A1E-E3CA-463C-A697-1496736A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392" y="1276630"/>
            <a:ext cx="4849072" cy="392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D6A88A-9EF9-47C0-9D03-66914824DCC9}"/>
              </a:ext>
            </a:extLst>
          </p:cNvPr>
          <p:cNvSpPr/>
          <p:nvPr/>
        </p:nvSpPr>
        <p:spPr>
          <a:xfrm>
            <a:off x="1457379" y="5589240"/>
            <a:ext cx="3824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r-FR" dirty="0">
                <a:solidFill>
                  <a:srgbClr val="009900"/>
                </a:solidFill>
              </a:rPr>
              <a:t>S. Lefebvre, and al, PRL </a:t>
            </a:r>
            <a:r>
              <a:rPr lang="en-CA" dirty="0">
                <a:solidFill>
                  <a:srgbClr val="00B050"/>
                </a:solidFill>
              </a:rPr>
              <a:t>85, 5420 </a:t>
            </a:r>
            <a:r>
              <a:rPr lang="en-US" altLang="fr-FR" dirty="0">
                <a:solidFill>
                  <a:srgbClr val="009900"/>
                </a:solidFill>
              </a:rPr>
              <a:t>(2000)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573D5-9F7E-4996-86C3-9CC575A427C0}"/>
              </a:ext>
            </a:extLst>
          </p:cNvPr>
          <p:cNvCxnSpPr/>
          <p:nvPr/>
        </p:nvCxnSpPr>
        <p:spPr>
          <a:xfrm>
            <a:off x="1775520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/>
              <p:nvPr/>
            </p:nvSpPr>
            <p:spPr>
              <a:xfrm>
                <a:off x="7248128" y="5485685"/>
                <a:ext cx="2505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800" dirty="0">
                    <a:cs typeface="Helvetica Neue"/>
                  </a:rPr>
                  <a:t>t/U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cs typeface="Helvetica Neue"/>
                      </a:rPr>
                      <m:t>⇔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cs typeface="Helvetica Neue"/>
                      </a:rPr>
                      <m:t>𝑃𝑟𝑒𝑠𝑠𝑢𝑟𝑒</m:t>
                    </m:r>
                  </m:oMath>
                </a14:m>
                <a:endParaRPr lang="en-CA" sz="2800" dirty="0">
                  <a:latin typeface="Helvetica Neue"/>
                  <a:cs typeface="Helvetica Neu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8897-1B72-496C-801C-9842583F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485685"/>
                <a:ext cx="2505751" cy="430887"/>
              </a:xfrm>
              <a:prstGeom prst="rect">
                <a:avLst/>
              </a:prstGeom>
              <a:blipFill>
                <a:blip r:embed="rId7"/>
                <a:stretch>
                  <a:fillRect l="-8759" t="-26761" b="-46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4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8098F9BC-13C0-4E50-9DF9-29079C3238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400" y="888805"/>
            <a:ext cx="5341202" cy="447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93FC9-071E-486C-BC03-DB08C09CF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94" y="1176834"/>
            <a:ext cx="5905589" cy="3960438"/>
          </a:xfrm>
          <a:prstGeom prst="rect">
            <a:avLst/>
          </a:prstGeom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18AC22BA-EAFE-4183-B55E-01500ED5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595" y="5301208"/>
            <a:ext cx="3733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H.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ea typeface="宋体" pitchFamily="2" charset="-122"/>
              </a:rPr>
              <a:t>Oike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and al.                           Phys. Rev. Lett. </a:t>
            </a:r>
            <a:r>
              <a:rPr lang="en-US" altLang="zh-CN" b="1" dirty="0">
                <a:solidFill>
                  <a:srgbClr val="009900"/>
                </a:solidFill>
                <a:ea typeface="宋体" pitchFamily="2" charset="-122"/>
              </a:rPr>
              <a:t>114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067002(2015)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89992-280B-4392-96B4-74A9CF24C97C}"/>
              </a:ext>
            </a:extLst>
          </p:cNvPr>
          <p:cNvSpPr txBox="1">
            <a:spLocks/>
          </p:cNvSpPr>
          <p:nvPr/>
        </p:nvSpPr>
        <p:spPr>
          <a:xfrm>
            <a:off x="1766848" y="154169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Results: Finite doping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A9569-2800-4711-99A5-42AD9E26AD8E}"/>
              </a:ext>
            </a:extLst>
          </p:cNvPr>
          <p:cNvCxnSpPr/>
          <p:nvPr/>
        </p:nvCxnSpPr>
        <p:spPr>
          <a:xfrm>
            <a:off x="1766848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6">
            <a:extLst>
              <a:ext uri="{FF2B5EF4-FFF2-40B4-BE49-F238E27FC236}">
                <a16:creationId xmlns:a16="http://schemas.microsoft.com/office/drawing/2014/main" id="{E14ECA64-2A5A-450F-AEC3-E3FB7A26AAAB}"/>
              </a:ext>
            </a:extLst>
          </p:cNvPr>
          <p:cNvSpPr/>
          <p:nvPr/>
        </p:nvSpPr>
        <p:spPr>
          <a:xfrm>
            <a:off x="6230446" y="152765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EC375C06-579F-446A-9C39-E0F1F08F0EF8}"/>
              </a:ext>
            </a:extLst>
          </p:cNvPr>
          <p:cNvSpPr/>
          <p:nvPr/>
        </p:nvSpPr>
        <p:spPr>
          <a:xfrm>
            <a:off x="6902728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3E114550-4053-4B68-A33A-5FA537A347CF}"/>
              </a:ext>
            </a:extLst>
          </p:cNvPr>
          <p:cNvSpPr/>
          <p:nvPr/>
        </p:nvSpPr>
        <p:spPr>
          <a:xfrm>
            <a:off x="7575010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6895A-16E5-469B-B01D-52F28EF38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346" y="1587642"/>
            <a:ext cx="1596102" cy="3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8A06B-79B7-4B71-9613-6AEAC3C8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26" y="1436492"/>
            <a:ext cx="5655438" cy="37926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24310F-D3C6-4D4E-A11E-E756DE236366}"/>
              </a:ext>
            </a:extLst>
          </p:cNvPr>
          <p:cNvSpPr txBox="1">
            <a:spLocks/>
          </p:cNvSpPr>
          <p:nvPr/>
        </p:nvSpPr>
        <p:spPr>
          <a:xfrm>
            <a:off x="1766848" y="154169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Results: Finite doping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A9719B-D082-4081-B0E2-30E28240D7AF}"/>
              </a:ext>
            </a:extLst>
          </p:cNvPr>
          <p:cNvCxnSpPr/>
          <p:nvPr/>
        </p:nvCxnSpPr>
        <p:spPr>
          <a:xfrm>
            <a:off x="1766848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280D94-2AC7-4F1F-A5C6-1409BBAA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484784"/>
            <a:ext cx="5759550" cy="4018263"/>
          </a:xfrm>
          <a:prstGeom prst="rect">
            <a:avLst/>
          </a:prstGeom>
        </p:spPr>
      </p:pic>
      <p:sp>
        <p:nvSpPr>
          <p:cNvPr id="8" name="Oval 16">
            <a:extLst>
              <a:ext uri="{FF2B5EF4-FFF2-40B4-BE49-F238E27FC236}">
                <a16:creationId xmlns:a16="http://schemas.microsoft.com/office/drawing/2014/main" id="{CE47F130-53F4-4E65-9031-74DB39FC11DC}"/>
              </a:ext>
            </a:extLst>
          </p:cNvPr>
          <p:cNvSpPr/>
          <p:nvPr/>
        </p:nvSpPr>
        <p:spPr>
          <a:xfrm>
            <a:off x="6230446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FC0D3DC9-1D3E-43F2-BCA5-4AFD412917C9}"/>
              </a:ext>
            </a:extLst>
          </p:cNvPr>
          <p:cNvSpPr/>
          <p:nvPr/>
        </p:nvSpPr>
        <p:spPr>
          <a:xfrm>
            <a:off x="6902728" y="152765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56DC95A0-C755-4559-82A5-A6CB152F8785}"/>
              </a:ext>
            </a:extLst>
          </p:cNvPr>
          <p:cNvSpPr/>
          <p:nvPr/>
        </p:nvSpPr>
        <p:spPr>
          <a:xfrm>
            <a:off x="7575010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85BA82A5-C3C5-4153-A831-D9BD2D765B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344" y="1124744"/>
            <a:ext cx="5328593" cy="4466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9A310-8B77-460C-AE1D-15E4FD003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484784"/>
            <a:ext cx="5328593" cy="3557662"/>
          </a:xfrm>
          <a:prstGeom prst="rect">
            <a:avLst/>
          </a:prstGeom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C2F3D6CF-4C77-47D0-BD39-F80279CC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5780501"/>
            <a:ext cx="37338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99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ea typeface="宋体" pitchFamily="2" charset="-122"/>
              </a:rPr>
              <a:t>Oike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and al.                           Phys. Rev. Lett. </a:t>
            </a:r>
            <a:r>
              <a:rPr lang="en-US" altLang="zh-CN" b="1" dirty="0">
                <a:solidFill>
                  <a:srgbClr val="009900"/>
                </a:solidFill>
                <a:ea typeface="宋体" pitchFamily="2" charset="-122"/>
              </a:rPr>
              <a:t>114</a:t>
            </a:r>
            <a:r>
              <a:rPr lang="en-US" altLang="zh-CN" dirty="0">
                <a:solidFill>
                  <a:srgbClr val="009900"/>
                </a:solidFill>
                <a:ea typeface="宋体" pitchFamily="2" charset="-122"/>
              </a:rPr>
              <a:t>, 067002(2015)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9C900-A5E8-4FC8-BC47-1B4E695421F2}"/>
              </a:ext>
            </a:extLst>
          </p:cNvPr>
          <p:cNvSpPr txBox="1">
            <a:spLocks/>
          </p:cNvSpPr>
          <p:nvPr/>
        </p:nvSpPr>
        <p:spPr>
          <a:xfrm>
            <a:off x="1766848" y="154169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Results: Finite doping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7C1BA-0629-47AA-9198-6F021AC736CE}"/>
              </a:ext>
            </a:extLst>
          </p:cNvPr>
          <p:cNvCxnSpPr/>
          <p:nvPr/>
        </p:nvCxnSpPr>
        <p:spPr>
          <a:xfrm>
            <a:off x="1766848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16">
            <a:extLst>
              <a:ext uri="{FF2B5EF4-FFF2-40B4-BE49-F238E27FC236}">
                <a16:creationId xmlns:a16="http://schemas.microsoft.com/office/drawing/2014/main" id="{9F2A4E4C-7524-4B8E-8F25-FE9C5D408718}"/>
              </a:ext>
            </a:extLst>
          </p:cNvPr>
          <p:cNvSpPr/>
          <p:nvPr/>
        </p:nvSpPr>
        <p:spPr>
          <a:xfrm>
            <a:off x="6230446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9D3F1AC5-99A1-4F98-AB85-74C54C4F3A9F}"/>
              </a:ext>
            </a:extLst>
          </p:cNvPr>
          <p:cNvSpPr/>
          <p:nvPr/>
        </p:nvSpPr>
        <p:spPr>
          <a:xfrm>
            <a:off x="6902728" y="152765"/>
            <a:ext cx="547072" cy="5232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58F5DF4B-D734-427E-953E-44B597F03DC2}"/>
              </a:ext>
            </a:extLst>
          </p:cNvPr>
          <p:cNvSpPr/>
          <p:nvPr/>
        </p:nvSpPr>
        <p:spPr>
          <a:xfrm>
            <a:off x="7575010" y="152765"/>
            <a:ext cx="547072" cy="52322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28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8">
            <a:extLst>
              <a:ext uri="{FF2B5EF4-FFF2-40B4-BE49-F238E27FC236}">
                <a16:creationId xmlns:a16="http://schemas.microsoft.com/office/drawing/2014/main" id="{A6B62E76-4179-4318-BA3F-8BE01C4B498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272222"/>
            <a:ext cx="7112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4FD60D-D38F-4F2C-B409-8C87772CC20B}" type="slidenum">
              <a:rPr lang="en-US"/>
              <a:pPr/>
              <a:t>8</a:t>
            </a:fld>
            <a:endParaRPr lang="en-US" dirty="0"/>
          </a:p>
        </p:txBody>
      </p:sp>
      <p:graphicFrame>
        <p:nvGraphicFramePr>
          <p:cNvPr id="5" name="Diagramme 6">
            <a:extLst>
              <a:ext uri="{FF2B5EF4-FFF2-40B4-BE49-F238E27FC236}">
                <a16:creationId xmlns:a16="http://schemas.microsoft.com/office/drawing/2014/main" id="{689615A5-2198-41B4-AC20-1972A71E1C3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4806233"/>
              </p:ext>
            </p:extLst>
          </p:nvPr>
        </p:nvGraphicFramePr>
        <p:xfrm>
          <a:off x="3515544" y="6309320"/>
          <a:ext cx="8208912" cy="37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257F23-2D50-4EC3-A65E-1281D185A86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6724" y="4437112"/>
            <a:ext cx="3847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The Widom line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correlated</a:t>
            </a:r>
            <a:r>
              <a:rPr lang="fr-CA" sz="2400" dirty="0"/>
              <a:t> to the position of the </a:t>
            </a:r>
            <a:r>
              <a:rPr lang="fr-CA" sz="2400" dirty="0" err="1"/>
              <a:t>superconducting</a:t>
            </a:r>
            <a:r>
              <a:rPr lang="fr-CA" sz="2400" dirty="0"/>
              <a:t> </a:t>
            </a:r>
            <a:r>
              <a:rPr lang="fr-CA" sz="2400" dirty="0" err="1"/>
              <a:t>dome</a:t>
            </a:r>
            <a:r>
              <a:rPr lang="fr-CA" sz="2400" dirty="0"/>
              <a:t>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CAD1C-F021-4B1B-B385-FB97258267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424" y="3773311"/>
            <a:ext cx="5330840" cy="2968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C71CC-0520-424B-BA02-6CEF856871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6621" y="1272222"/>
            <a:ext cx="5433744" cy="2843772"/>
          </a:xfrm>
          <a:prstGeom prst="rect">
            <a:avLst/>
          </a:prstGeom>
        </p:spPr>
      </p:pic>
      <p:sp>
        <p:nvSpPr>
          <p:cNvPr id="4" name="ZoneTexte 7">
            <a:extLst>
              <a:ext uri="{FF2B5EF4-FFF2-40B4-BE49-F238E27FC236}">
                <a16:creationId xmlns:a16="http://schemas.microsoft.com/office/drawing/2014/main" id="{4030D039-73B8-4BB1-8BE1-698AE996EC0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6901" y="960440"/>
            <a:ext cx="377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charset="2"/>
              <a:buChar char="q"/>
            </a:pPr>
            <a:r>
              <a:rPr lang="en-US" sz="2800" dirty="0"/>
              <a:t>Proposed phase diagram for the organics (schema on the left and calculations on the right).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CAFD29-D4BB-450F-8052-32A6386FC1B5}"/>
              </a:ext>
            </a:extLst>
          </p:cNvPr>
          <p:cNvSpPr txBox="1">
            <a:spLocks/>
          </p:cNvSpPr>
          <p:nvPr/>
        </p:nvSpPr>
        <p:spPr>
          <a:xfrm>
            <a:off x="1766848" y="154169"/>
            <a:ext cx="5029200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6A8AE-22AA-463D-9483-68AC177DD785}"/>
              </a:ext>
            </a:extLst>
          </p:cNvPr>
          <p:cNvCxnSpPr/>
          <p:nvPr/>
        </p:nvCxnSpPr>
        <p:spPr>
          <a:xfrm>
            <a:off x="1766848" y="764704"/>
            <a:ext cx="633670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6428F-2C54-478E-9582-195E87E2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893049"/>
            <a:ext cx="5951785" cy="38662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7AD121-ABD8-42E8-B2CB-E77ED6318BEA}"/>
              </a:ext>
            </a:extLst>
          </p:cNvPr>
          <p:cNvSpPr txBox="1">
            <a:spLocks/>
          </p:cNvSpPr>
          <p:nvPr/>
        </p:nvSpPr>
        <p:spPr>
          <a:xfrm>
            <a:off x="270620" y="0"/>
            <a:ext cx="6048672" cy="8985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accent5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CA" b="1" dirty="0"/>
              <a:t>Results: Superfluid stiffness 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EC90A2-B8FC-4F3C-83EA-0B95670CEED0}"/>
              </a:ext>
            </a:extLst>
          </p:cNvPr>
          <p:cNvCxnSpPr/>
          <p:nvPr/>
        </p:nvCxnSpPr>
        <p:spPr>
          <a:xfrm>
            <a:off x="70892" y="692696"/>
            <a:ext cx="633670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719155-A1B3-4F55-9488-C8B4EE25194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745262"/>
              </p:ext>
            </p:extLst>
          </p:nvPr>
        </p:nvGraphicFramePr>
        <p:xfrm>
          <a:off x="551384" y="823992"/>
          <a:ext cx="3054926" cy="20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5" imgW="9397704" imgH="6279800" progId="AcroExch.Document.DC">
                  <p:embed/>
                </p:oleObj>
              </mc:Choice>
              <mc:Fallback>
                <p:oleObj name="Acrobat Document" r:id="rId5" imgW="9397704" imgH="627980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3719155-A1B3-4F55-9488-C8B4EE2519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384" y="823992"/>
                        <a:ext cx="3054926" cy="20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6D8B238-6ED1-49AC-9D47-0BD325872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112" y="2627450"/>
            <a:ext cx="3966102" cy="395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62E4E3-C323-48C7-B443-D6EEA30CE1EA}"/>
              </a:ext>
            </a:extLst>
          </p:cNvPr>
          <p:cNvSpPr/>
          <p:nvPr/>
        </p:nvSpPr>
        <p:spPr>
          <a:xfrm>
            <a:off x="7547785" y="1150346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M. I. Larkin and al. Phys. Rev. B 64, 144514</a:t>
            </a:r>
          </a:p>
          <a:p>
            <a:r>
              <a:rPr lang="en-CA" dirty="0"/>
              <a:t>(2001)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34C5D-B7AD-4E8A-8D5B-2F6620DBA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2230075"/>
            <a:ext cx="1413675" cy="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1E92DD5-1D5E-9243-BE04-171B65D7039F}"/>
    </a:ext>
  </a:extLst>
</a:theme>
</file>

<file path=ppt/theme/theme2.xml><?xml version="1.0" encoding="utf-8"?>
<a:theme xmlns:a="http://schemas.openxmlformats.org/drawingml/2006/main" name="1_Thème Office">
  <a:themeElements>
    <a:clrScheme name="IQ">
      <a:dk1>
        <a:srgbClr val="000000"/>
      </a:dk1>
      <a:lt1>
        <a:sysClr val="window" lastClr="FFFFFF"/>
      </a:lt1>
      <a:dk2>
        <a:srgbClr val="4D4D4F"/>
      </a:dk2>
      <a:lt2>
        <a:srgbClr val="A6A8AB"/>
      </a:lt2>
      <a:accent1>
        <a:srgbClr val="32A45B"/>
      </a:accent1>
      <a:accent2>
        <a:srgbClr val="00A9BB"/>
      </a:accent2>
      <a:accent3>
        <a:srgbClr val="4D4D4D"/>
      </a:accent3>
      <a:accent4>
        <a:srgbClr val="A6A8AB"/>
      </a:accent4>
      <a:accent5>
        <a:srgbClr val="6D6E70"/>
      </a:accent5>
      <a:accent6>
        <a:srgbClr val="4D4D4F"/>
      </a:accent6>
      <a:hlink>
        <a:srgbClr val="2D9B1C"/>
      </a:hlink>
      <a:folHlink>
        <a:srgbClr val="51794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Q_Master_sanspartners" id="{36B09727-6A62-BA4D-B3DE-645A5066CDCC}" vid="{5CEA27A8-C5E9-6243-BA4C-9F71C85614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BEA8FE4-2356-4D90-8F54-956992D07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IQ_Master_sanspartners</Template>
  <TotalTime>1394</TotalTime>
  <Words>260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Helvetica Neue</vt:lpstr>
      <vt:lpstr>Times New Roman</vt:lpstr>
      <vt:lpstr>Verdana</vt:lpstr>
      <vt:lpstr>Wingdings</vt:lpstr>
      <vt:lpstr>Thème Office</vt:lpstr>
      <vt:lpstr>1_Thème Office</vt:lpstr>
      <vt:lpstr>Acrobat Document</vt:lpstr>
      <vt:lpstr>DC conductivity, superfluid stiffness, and phase diagrams of quasi 2d organic Mott insulators   Charles-David Hébert Patrick Sémon André-Marie Tremblay Louis Bourassa </vt:lpstr>
      <vt:lpstr>High Tc  - BEDT Comparison</vt:lpstr>
      <vt:lpstr>PowerPoint Presentation</vt:lpstr>
      <vt:lpstr>Results: Half-filling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Pseudo-gap as a continuation of the Mott insulating state at finite doping  Superconducting dome strongly correlated with pseudogap-metal transition  Non-BCS behaviour of superfluid stiffness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Charles-David Hébert</dc:creator>
  <cp:keywords/>
  <cp:lastModifiedBy>Charles-David Hébert</cp:lastModifiedBy>
  <cp:revision>11</cp:revision>
  <cp:lastPrinted>2016-05-16T19:24:34Z</cp:lastPrinted>
  <dcterms:created xsi:type="dcterms:W3CDTF">2018-02-28T02:09:42Z</dcterms:created>
  <dcterms:modified xsi:type="dcterms:W3CDTF">2018-07-19T14:44:49Z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TC019192269991</vt:lpwstr>
  </property>
</Properties>
</file>