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svg" ContentType="image/svg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2"/>
    <p:sldMasterId id="2147483684" r:id="rId3"/>
  </p:sldMasterIdLst>
  <p:notesMasterIdLst>
    <p:notesMasterId r:id="rId46"/>
  </p:notesMasterIdLst>
  <p:handoutMasterIdLst>
    <p:handoutMasterId r:id="rId47"/>
  </p:handoutMasterIdLst>
  <p:sldIdLst>
    <p:sldId id="263" r:id="rId4"/>
    <p:sldId id="324" r:id="rId5"/>
    <p:sldId id="325" r:id="rId6"/>
    <p:sldId id="319" r:id="rId7"/>
    <p:sldId id="276" r:id="rId8"/>
    <p:sldId id="314" r:id="rId9"/>
    <p:sldId id="318" r:id="rId10"/>
    <p:sldId id="320" r:id="rId11"/>
    <p:sldId id="278" r:id="rId12"/>
    <p:sldId id="322" r:id="rId13"/>
    <p:sldId id="321" r:id="rId14"/>
    <p:sldId id="323" r:id="rId15"/>
    <p:sldId id="294" r:id="rId16"/>
    <p:sldId id="295" r:id="rId17"/>
    <p:sldId id="279" r:id="rId18"/>
    <p:sldId id="291" r:id="rId19"/>
    <p:sldId id="280" r:id="rId20"/>
    <p:sldId id="283" r:id="rId21"/>
    <p:sldId id="281" r:id="rId22"/>
    <p:sldId id="267" r:id="rId23"/>
    <p:sldId id="284" r:id="rId24"/>
    <p:sldId id="288" r:id="rId25"/>
    <p:sldId id="285" r:id="rId26"/>
    <p:sldId id="315" r:id="rId27"/>
    <p:sldId id="302" r:id="rId28"/>
    <p:sldId id="298" r:id="rId29"/>
    <p:sldId id="304" r:id="rId30"/>
    <p:sldId id="316" r:id="rId31"/>
    <p:sldId id="305" r:id="rId32"/>
    <p:sldId id="300" r:id="rId33"/>
    <p:sldId id="306" r:id="rId34"/>
    <p:sldId id="317" r:id="rId35"/>
    <p:sldId id="301" r:id="rId36"/>
    <p:sldId id="307" r:id="rId37"/>
    <p:sldId id="310" r:id="rId38"/>
    <p:sldId id="311" r:id="rId39"/>
    <p:sldId id="312" r:id="rId40"/>
    <p:sldId id="299" r:id="rId41"/>
    <p:sldId id="273" r:id="rId42"/>
    <p:sldId id="289" r:id="rId43"/>
    <p:sldId id="309" r:id="rId44"/>
    <p:sldId id="30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-David Hébert" initials="CH" lastIdx="2" clrIdx="0">
    <p:extLst>
      <p:ext uri="{19B8F6BF-5375-455C-9EA6-DF929625EA0E}">
        <p15:presenceInfo xmlns:p15="http://schemas.microsoft.com/office/powerpoint/2012/main" userId="Charles-David Héber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DCCE74"/>
    <a:srgbClr val="A6A8AB"/>
    <a:srgbClr val="DBCD74"/>
    <a:srgbClr val="5BABAF"/>
    <a:srgbClr val="A0BE65"/>
    <a:srgbClr val="5BACB1"/>
    <a:srgbClr val="696969"/>
    <a:srgbClr val="BFBFB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5" autoAdjust="0"/>
    <p:restoredTop sz="94643"/>
  </p:normalViewPr>
  <p:slideViewPr>
    <p:cSldViewPr>
      <p:cViewPr varScale="1">
        <p:scale>
          <a:sx n="83" d="100"/>
          <a:sy n="83" d="100"/>
        </p:scale>
        <p:origin x="60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291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commentAuthors" Target="commentAuthors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0T14:11:45.476" idx="1">
    <p:pos x="10" y="10"/>
    <p:text>Ajouter equilibre detailler pour expliquer la seconde equation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75CC25-B013-4754-BD4C-521A496C4C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4724B8D-BAD9-4C49-B573-C8CEA47BF5AA}" type="pres">
      <dgm:prSet presAssocID="{0375CC25-B013-4754-BD4C-521A496C4CA5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B546A07-89AF-C648-9B3F-2744279F3E21}" type="presOf" srcId="{0375CC25-B013-4754-BD4C-521A496C4CA5}" destId="{74724B8D-BAD9-4C49-B573-C8CEA47BF5A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E7B60-2BF1-DE4D-A2ED-0A96B40141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166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39713" y="458788"/>
            <a:ext cx="7337426" cy="4127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908622"/>
            <a:ext cx="5486400" cy="3886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6113" y="8810123"/>
            <a:ext cx="1180299" cy="3322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545A3265-CA64-4367-A98C-083EB75B133D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3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titre Fonc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711200" y="1295400"/>
            <a:ext cx="6705600" cy="4267200"/>
          </a:xfrm>
        </p:spPr>
        <p:txBody>
          <a:bodyPr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lvl1pPr>
              <a:defRPr sz="38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CA" dirty="0"/>
              <a:t>Cliquez et modifiez le titre 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6264000"/>
            <a:ext cx="2404380" cy="33302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79" y="6381328"/>
            <a:ext cx="3409355" cy="2945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Cliquez et modifiez le titre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711200" y="1511300"/>
            <a:ext cx="11074400" cy="4965700"/>
          </a:xfrm>
        </p:spPr>
        <p:txBody>
          <a:bodyPr/>
          <a:lstStyle>
            <a:lvl1pPr>
              <a:buClrTx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711200" y="1511300"/>
            <a:ext cx="11074400" cy="4965700"/>
          </a:xfrm>
        </p:spPr>
        <p:txBody>
          <a:bodyPr/>
          <a:lstStyle>
            <a:lvl1pPr>
              <a:buClrTx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Cliquez et modifiez le titre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711200" y="1511300"/>
            <a:ext cx="11074400" cy="4965700"/>
          </a:xfrm>
        </p:spPr>
        <p:txBody>
          <a:bodyPr/>
          <a:lstStyle>
            <a:lvl1pPr>
              <a:buClrTx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titre Pâ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711200" y="1295400"/>
            <a:ext cx="6705600" cy="4267200"/>
          </a:xfrm>
        </p:spPr>
        <p:txBody>
          <a:bodyPr/>
          <a:lstStyle>
            <a:lvl1pPr>
              <a:defRPr sz="38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CA" dirty="0"/>
              <a:t>Cliquez et modifiez le titre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6264000"/>
            <a:ext cx="2404380" cy="33302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79" y="6381328"/>
            <a:ext cx="3409355" cy="2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8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titre Pâ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711200" y="1295400"/>
            <a:ext cx="6705600" cy="4267200"/>
          </a:xfrm>
        </p:spPr>
        <p:txBody>
          <a:bodyPr/>
          <a:lstStyle>
            <a:lvl1pPr>
              <a:defRPr sz="38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CA" dirty="0"/>
              <a:t>Cliquez et modifiez le titre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6264000"/>
            <a:ext cx="2404380" cy="33302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79" y="6381328"/>
            <a:ext cx="3409355" cy="2945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711200" y="1511300"/>
            <a:ext cx="11074400" cy="4965700"/>
          </a:xfrm>
        </p:spPr>
        <p:txBody>
          <a:bodyPr/>
          <a:lstStyle>
            <a:lvl1pPr>
              <a:buClrTx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711200" y="1511300"/>
            <a:ext cx="11074400" cy="4965700"/>
          </a:xfrm>
        </p:spPr>
        <p:txBody>
          <a:bodyPr/>
          <a:lstStyle>
            <a:lvl1pPr>
              <a:buClrTx/>
              <a:defRPr>
                <a:solidFill>
                  <a:schemeClr val="accent2"/>
                </a:solidFill>
              </a:defRPr>
            </a:lvl1pPr>
            <a:lvl2pPr>
              <a:defRPr sz="2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711200" y="1511300"/>
            <a:ext cx="11074400" cy="4965700"/>
          </a:xfrm>
        </p:spPr>
        <p:txBody>
          <a:bodyPr/>
          <a:lstStyle>
            <a:lvl1pPr>
              <a:buClrTx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artenai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711200" y="1295400"/>
            <a:ext cx="6705600" cy="4267200"/>
          </a:xfrm>
        </p:spPr>
        <p:txBody>
          <a:bodyPr/>
          <a:lstStyle>
            <a:lvl1pPr>
              <a:defRPr sz="38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CA" dirty="0"/>
              <a:t>Cliquez et modifiez le titre </a:t>
            </a:r>
            <a:endParaRPr lang="fr-FR" dirty="0"/>
          </a:p>
        </p:txBody>
      </p:sp>
      <p:pic>
        <p:nvPicPr>
          <p:cNvPr id="5" name="Image 4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5920538"/>
            <a:ext cx="1657192" cy="708863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/>
            </a:ext>
          </a:extLst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6264000"/>
            <a:ext cx="2404380" cy="33302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79" y="6381328"/>
            <a:ext cx="3409355" cy="2945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711200" y="1295400"/>
            <a:ext cx="6705600" cy="4267200"/>
          </a:xfrm>
        </p:spPr>
        <p:txBody>
          <a:bodyPr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fr-CA" dirty="0"/>
              <a:t>Cliquez et modifiez le titre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6264000"/>
            <a:ext cx="2404379" cy="33302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79" y="6410885"/>
            <a:ext cx="3409355" cy="235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1200" y="279400"/>
            <a:ext cx="11074400" cy="990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fr-CA" dirty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1200" y="1511300"/>
            <a:ext cx="11074400" cy="49657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1" r:id="rId2"/>
    <p:sldLayoutId id="2147483683" r:id="rId3"/>
    <p:sldLayoutId id="2147483680" r:id="rId4"/>
    <p:sldLayoutId id="2147483682" r:id="rId5"/>
    <p:sldLayoutId id="2147483681" r:id="rId6"/>
    <p:sldLayoutId id="2147483685" r:id="rId7"/>
    <p:sldLayoutId id="2147483690" r:id="rId8"/>
  </p:sldLayoutIdLst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>
          <a:solidFill>
            <a:schemeClr val="accent5">
              <a:lumMod val="75000"/>
            </a:schemeClr>
          </a:solidFill>
          <a:latin typeface="Helvetica Neue"/>
          <a:ea typeface="+mj-ea"/>
          <a:cs typeface="Helvetica Neue"/>
        </a:defRPr>
      </a:lvl1pPr>
    </p:titleStyle>
    <p:bodyStyle>
      <a:lvl1pPr marL="347472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800" kern="1200" baseline="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27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4"/>
        </a:buClr>
        <a:buFont typeface="Arial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1200" y="279400"/>
            <a:ext cx="11074400" cy="990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fr-CA" dirty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1200" y="1511300"/>
            <a:ext cx="11074400" cy="49657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2" r:id="rId5"/>
  </p:sldLayoutIdLst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>
          <a:solidFill>
            <a:schemeClr val="accent5">
              <a:lumMod val="75000"/>
            </a:schemeClr>
          </a:solidFill>
          <a:latin typeface="Helvetica Neue"/>
          <a:ea typeface="+mj-ea"/>
          <a:cs typeface="Helvetica Neue"/>
        </a:defRPr>
      </a:lvl1pPr>
    </p:titleStyle>
    <p:bodyStyle>
      <a:lvl1pPr marL="347472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800" kern="1200" baseline="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27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4"/>
        </a:buClr>
        <a:buFont typeface="Arial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png"/><Relationship Id="rId5" Type="http://schemas.openxmlformats.org/officeDocument/2006/relationships/image" Target="../media/image34.tmp"/><Relationship Id="rId4" Type="http://schemas.openxmlformats.org/officeDocument/2006/relationships/image" Target="../media/image33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220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Relationship Id="rId6" Type="http://schemas.openxmlformats.org/officeDocument/2006/relationships/image" Target="../media/image42.tmp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5" Type="http://schemas.openxmlformats.org/officeDocument/2006/relationships/image" Target="../media/image42.tmp"/><Relationship Id="rId4" Type="http://schemas.openxmlformats.org/officeDocument/2006/relationships/image" Target="../media/image4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tags" Target="../tags/tag7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46.emf"/><Relationship Id="rId5" Type="http://schemas.openxmlformats.org/officeDocument/2006/relationships/diagramData" Target="../diagrams/data1.xml"/><Relationship Id="rId10" Type="http://schemas.openxmlformats.org/officeDocument/2006/relationships/image" Target="../media/image45.emf"/><Relationship Id="rId4" Type="http://schemas.openxmlformats.org/officeDocument/2006/relationships/slideLayout" Target="../slideLayouts/slideLayout10.xml"/><Relationship Id="rId9" Type="http://schemas.microsoft.com/office/2007/relationships/diagramDrawing" Target="../diagrams/drawing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48.emf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7.emf"/><Relationship Id="rId9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1.tmp"/><Relationship Id="rId5" Type="http://schemas.openxmlformats.org/officeDocument/2006/relationships/image" Target="../media/image50.tmp"/><Relationship Id="rId4" Type="http://schemas.openxmlformats.org/officeDocument/2006/relationships/image" Target="../media/image4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8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mp"/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10.xml"/><Relationship Id="rId5" Type="http://schemas.openxmlformats.org/officeDocument/2006/relationships/comments" Target="../comments/comment1.xml"/><Relationship Id="rId4" Type="http://schemas.openxmlformats.org/officeDocument/2006/relationships/image" Target="../media/image61.tm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tmp"/><Relationship Id="rId2" Type="http://schemas.openxmlformats.org/officeDocument/2006/relationships/image" Target="../media/image63.tmp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5.tm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tmp"/><Relationship Id="rId2" Type="http://schemas.openxmlformats.org/officeDocument/2006/relationships/image" Target="../media/image66.tmp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9.tmp"/><Relationship Id="rId4" Type="http://schemas.openxmlformats.org/officeDocument/2006/relationships/image" Target="../media/image68.tmp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tmp"/><Relationship Id="rId2" Type="http://schemas.openxmlformats.org/officeDocument/2006/relationships/image" Target="../media/image70.tmp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3.tmp"/><Relationship Id="rId4" Type="http://schemas.openxmlformats.org/officeDocument/2006/relationships/image" Target="../media/image72.tmp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tmp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tmp"/><Relationship Id="rId2" Type="http://schemas.openxmlformats.org/officeDocument/2006/relationships/image" Target="../media/image75.tmp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7.tm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tmp"/><Relationship Id="rId2" Type="http://schemas.openxmlformats.org/officeDocument/2006/relationships/image" Target="../media/image78.tmp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tmp"/><Relationship Id="rId2" Type="http://schemas.openxmlformats.org/officeDocument/2006/relationships/image" Target="../media/image80.tmp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hyperlink" Target="http://iopscience.iop.org/journal/0034-4885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tm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tmp"/><Relationship Id="rId2" Type="http://schemas.openxmlformats.org/officeDocument/2006/relationships/image" Target="../media/image83.tmp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7.tmp"/><Relationship Id="rId5" Type="http://schemas.openxmlformats.org/officeDocument/2006/relationships/image" Target="../media/image86.tmp"/><Relationship Id="rId4" Type="http://schemas.openxmlformats.org/officeDocument/2006/relationships/image" Target="../media/image8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0.png"/><Relationship Id="rId5" Type="http://schemas.openxmlformats.org/officeDocument/2006/relationships/image" Target="../media/image22.png"/><Relationship Id="rId4" Type="http://schemas.openxmlformats.org/officeDocument/2006/relationships/image" Target="../media/image1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7" Type="http://schemas.openxmlformats.org/officeDocument/2006/relationships/image" Target="../media/image30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image" Target="../media/image28.tmp"/><Relationship Id="rId4" Type="http://schemas.openxmlformats.org/officeDocument/2006/relationships/image" Target="../media/image2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>
            <a:extLst>
              <a:ext uri="{FF2B5EF4-FFF2-40B4-BE49-F238E27FC236}">
                <a16:creationId xmlns:a16="http://schemas.microsoft.com/office/drawing/2014/main" id="{0F57D837-606B-4B63-B029-D959B78CC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271" y="111319"/>
            <a:ext cx="1388960" cy="13660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E24B712A-CD34-4F11-B666-5C8FE7404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360" y="145759"/>
            <a:ext cx="2544579" cy="8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463D0296-2FE6-4E8A-9936-845CB535EEEE}"/>
              </a:ext>
            </a:extLst>
          </p:cNvPr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8862" y="1140349"/>
            <a:ext cx="897993" cy="493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Image 6">
            <a:extLst>
              <a:ext uri="{FF2B5EF4-FFF2-40B4-BE49-F238E27FC236}">
                <a16:creationId xmlns:a16="http://schemas.microsoft.com/office/drawing/2014/main" id="{F415C747-DE43-43A0-8AF1-51E53A1DD2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49" y="1145835"/>
            <a:ext cx="1424397" cy="488136"/>
          </a:xfrm>
          <a:prstGeom prst="rect">
            <a:avLst/>
          </a:prstGeom>
        </p:spPr>
      </p:pic>
      <p:sp>
        <p:nvSpPr>
          <p:cNvPr id="21" name="Titre 1">
            <a:extLst>
              <a:ext uri="{FF2B5EF4-FFF2-40B4-BE49-F238E27FC236}">
                <a16:creationId xmlns:a16="http://schemas.microsoft.com/office/drawing/2014/main" id="{069F8D07-AD42-4EEA-B32B-A9C921D50139}"/>
              </a:ext>
            </a:extLst>
          </p:cNvPr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93431" y="2276872"/>
            <a:ext cx="6705600" cy="4267200"/>
          </a:xfrm>
          <a:prstGeom prst="rect">
            <a:avLst/>
          </a:prstGeom>
        </p:spPr>
        <p:txBody>
          <a:bodyPr vert="horz" lIns="0" tIns="0" rIns="0" bIns="0" rtlCol="0" anchor="t">
            <a:normAutofit/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800" b="0" kern="120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pPr algn="ctr"/>
            <a:r>
              <a:rPr lang="en-CA" u="sng" dirty="0">
                <a:solidFill>
                  <a:schemeClr val="bg2">
                    <a:lumMod val="50000"/>
                  </a:schemeClr>
                </a:solidFill>
              </a:rPr>
              <a:t>Modélisation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 de Conducteurs organiques et </a:t>
            </a:r>
            <a:r>
              <a:rPr lang="en-CA" u="sng" dirty="0">
                <a:solidFill>
                  <a:schemeClr val="bg2">
                    <a:lumMod val="50000"/>
                  </a:schemeClr>
                </a:solidFill>
              </a:rPr>
              <a:t>Amélioration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 de solutionneur Monte Carlo Quantique</a:t>
            </a:r>
            <a:br>
              <a:rPr lang="fr-CA" dirty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</a:rPr>
            </a:br>
            <a:br>
              <a:rPr lang="fr-CA" sz="2800" dirty="0">
                <a:solidFill>
                  <a:schemeClr val="tx1"/>
                </a:solidFill>
                <a:latin typeface="+mn-lt"/>
              </a:rPr>
            </a:br>
            <a:r>
              <a:rPr lang="fr-CA" sz="2200" dirty="0">
                <a:solidFill>
                  <a:schemeClr val="tx1"/>
                </a:solidFill>
                <a:latin typeface="+mn-lt"/>
              </a:rPr>
              <a:t>Charles-David Hébert,</a:t>
            </a:r>
            <a:br>
              <a:rPr lang="fr-CA" sz="2200" dirty="0">
                <a:solidFill>
                  <a:schemeClr val="tx1"/>
                </a:solidFill>
                <a:latin typeface="+mn-lt"/>
              </a:rPr>
            </a:br>
            <a:r>
              <a:rPr lang="fr-CA" sz="2200" dirty="0">
                <a:solidFill>
                  <a:schemeClr val="tx1"/>
                </a:solidFill>
                <a:latin typeface="+mn-lt"/>
              </a:rPr>
              <a:t>Séminaire de Doctorat, </a:t>
            </a:r>
            <a:br>
              <a:rPr lang="fr-CA" sz="2200" dirty="0">
                <a:solidFill>
                  <a:schemeClr val="tx1"/>
                </a:solidFill>
                <a:latin typeface="+mn-lt"/>
              </a:rPr>
            </a:br>
            <a:r>
              <a:rPr lang="fr-CA" sz="2200" dirty="0">
                <a:solidFill>
                  <a:schemeClr val="tx1"/>
                </a:solidFill>
                <a:latin typeface="+mn-lt"/>
              </a:rPr>
              <a:t>12 décembre 2018</a:t>
            </a:r>
            <a:br>
              <a:rPr lang="fr-CA" sz="2200" dirty="0">
                <a:solidFill>
                  <a:schemeClr val="tx1"/>
                </a:solidFill>
                <a:latin typeface="+mn-lt"/>
              </a:rPr>
            </a:br>
            <a:endParaRPr lang="fr-CA" sz="2200" dirty="0"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539E81-0FDE-484C-9275-BBA1E28681FB}"/>
              </a:ext>
            </a:extLst>
          </p:cNvPr>
          <p:cNvSpPr txBox="1"/>
          <p:nvPr/>
        </p:nvSpPr>
        <p:spPr>
          <a:xfrm>
            <a:off x="3057467" y="2035293"/>
            <a:ext cx="5399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b="1" u="sng" dirty="0">
                <a:solidFill>
                  <a:srgbClr val="002060"/>
                </a:solidFill>
                <a:latin typeface="Helvetica Neue"/>
                <a:cs typeface="Helvetica Neue"/>
              </a:rPr>
              <a:t>Champ moyen dynamique </a:t>
            </a:r>
            <a:endParaRPr lang="en-CA" sz="3200" b="1" u="sng" dirty="0">
              <a:solidFill>
                <a:srgbClr val="002060"/>
              </a:solidFill>
              <a:latin typeface="Helvetica Neue"/>
              <a:cs typeface="Helvetica Neue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7E092D7F-58DF-4FFA-BA31-7DF964E5391D}"/>
              </a:ext>
            </a:extLst>
          </p:cNvPr>
          <p:cNvSpPr txBox="1"/>
          <p:nvPr/>
        </p:nvSpPr>
        <p:spPr>
          <a:xfrm>
            <a:off x="9035072" y="260476"/>
            <a:ext cx="2101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  <a:cs typeface="Helvetica Neue"/>
              </a:rPr>
              <a:t>Théorie</a:t>
            </a:r>
            <a:r>
              <a:rPr lang="en-CA" sz="3200" b="1" dirty="0">
                <a:solidFill>
                  <a:schemeClr val="accent1">
                    <a:lumMod val="50000"/>
                  </a:schemeClr>
                </a:solidFill>
                <a:latin typeface="Helvetica Neue"/>
                <a:cs typeface="Helvetica Neue"/>
              </a:rPr>
              <a:t> </a:t>
            </a:r>
          </a:p>
        </p:txBody>
      </p:sp>
      <p:cxnSp>
        <p:nvCxnSpPr>
          <p:cNvPr id="11" name="Straight Connector 4">
            <a:extLst>
              <a:ext uri="{FF2B5EF4-FFF2-40B4-BE49-F238E27FC236}">
                <a16:creationId xmlns:a16="http://schemas.microsoft.com/office/drawing/2014/main" id="{92FA52ED-DA7F-44BD-B2C0-736C7917C158}"/>
              </a:ext>
            </a:extLst>
          </p:cNvPr>
          <p:cNvCxnSpPr/>
          <p:nvPr/>
        </p:nvCxnSpPr>
        <p:spPr>
          <a:xfrm>
            <a:off x="5757085" y="908720"/>
            <a:ext cx="633670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582105E3-AE1F-48A7-BE7D-56467CA56C97}"/>
              </a:ext>
            </a:extLst>
          </p:cNvPr>
          <p:cNvSpPr txBox="1"/>
          <p:nvPr/>
        </p:nvSpPr>
        <p:spPr>
          <a:xfrm>
            <a:off x="1004557" y="1071897"/>
            <a:ext cx="95050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Cartographie Modèle sur Réseau et Modèle d’impureté d’Anderson:</a:t>
            </a:r>
          </a:p>
          <a:p>
            <a:endParaRPr lang="fr-CA" sz="2800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096B81DE-927A-4738-AD98-42061932C56A}"/>
              </a:ext>
            </a:extLst>
          </p:cNvPr>
          <p:cNvGrpSpPr/>
          <p:nvPr/>
        </p:nvGrpSpPr>
        <p:grpSpPr>
          <a:xfrm>
            <a:off x="2135560" y="2996952"/>
            <a:ext cx="7848872" cy="3751291"/>
            <a:chOff x="119336" y="3430998"/>
            <a:chExt cx="7558113" cy="3319243"/>
          </a:xfrm>
        </p:grpSpPr>
        <p:pic>
          <p:nvPicPr>
            <p:cNvPr id="6" name="Image 5" descr="Une image contenant intérieur, horloge&#10;&#10;Description générée avec un niveau de confiance très élevé">
              <a:extLst>
                <a:ext uri="{FF2B5EF4-FFF2-40B4-BE49-F238E27FC236}">
                  <a16:creationId xmlns:a16="http://schemas.microsoft.com/office/drawing/2014/main" id="{3243F022-5439-48F6-A995-D9B722C90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6" y="3789040"/>
              <a:ext cx="7558113" cy="2961201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CC94191-2A33-4F64-971D-DB67C69BA38F}"/>
                </a:ext>
              </a:extLst>
            </p:cNvPr>
            <p:cNvSpPr txBox="1"/>
            <p:nvPr/>
          </p:nvSpPr>
          <p:spPr>
            <a:xfrm>
              <a:off x="119336" y="3430998"/>
              <a:ext cx="3816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/>
                <a:t>G. </a:t>
              </a:r>
              <a:r>
                <a:rPr lang="fr-CA" dirty="0" err="1"/>
                <a:t>Kotliar</a:t>
              </a:r>
              <a:r>
                <a:rPr lang="fr-CA" dirty="0"/>
                <a:t>, </a:t>
              </a:r>
              <a:r>
                <a:rPr lang="fr-CA" dirty="0" err="1"/>
                <a:t>Physics</a:t>
              </a:r>
              <a:r>
                <a:rPr lang="fr-CA" dirty="0"/>
                <a:t> </a:t>
              </a:r>
              <a:r>
                <a:rPr lang="fr-CA" dirty="0" err="1"/>
                <a:t>Today</a:t>
              </a:r>
              <a:r>
                <a:rPr lang="fr-CA" dirty="0"/>
                <a:t>, 2004.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5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>
            <a:extLst>
              <a:ext uri="{FF2B5EF4-FFF2-40B4-BE49-F238E27FC236}">
                <a16:creationId xmlns:a16="http://schemas.microsoft.com/office/drawing/2014/main" id="{7E092D7F-58DF-4FFA-BA31-7DF964E5391D}"/>
              </a:ext>
            </a:extLst>
          </p:cNvPr>
          <p:cNvSpPr txBox="1"/>
          <p:nvPr/>
        </p:nvSpPr>
        <p:spPr>
          <a:xfrm>
            <a:off x="4151784" y="290646"/>
            <a:ext cx="751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  <a:cs typeface="Helvetica Neue"/>
              </a:rPr>
              <a:t>Théorie</a:t>
            </a:r>
            <a:r>
              <a:rPr lang="en-CA" sz="3200" b="1" dirty="0">
                <a:solidFill>
                  <a:schemeClr val="accent1">
                    <a:lumMod val="50000"/>
                  </a:schemeClr>
                </a:solidFill>
                <a:latin typeface="Helvetica Neue"/>
                <a:cs typeface="Helvetica Neue"/>
              </a:rPr>
              <a:t> : Champ </a:t>
            </a:r>
            <a:r>
              <a:rPr lang="en-CA" sz="32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  <a:cs typeface="Helvetica Neue"/>
              </a:rPr>
              <a:t>moyen</a:t>
            </a:r>
            <a:r>
              <a:rPr lang="en-CA" sz="3200" b="1" dirty="0">
                <a:solidFill>
                  <a:schemeClr val="accent1">
                    <a:lumMod val="50000"/>
                  </a:schemeClr>
                </a:solidFill>
                <a:latin typeface="Helvetica Neue"/>
                <a:cs typeface="Helvetica Neue"/>
              </a:rPr>
              <a:t> </a:t>
            </a:r>
            <a:r>
              <a:rPr lang="en-CA" sz="32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  <a:cs typeface="Helvetica Neue"/>
              </a:rPr>
              <a:t>dynamique</a:t>
            </a:r>
            <a:r>
              <a:rPr lang="en-CA" sz="3200" b="1" dirty="0">
                <a:solidFill>
                  <a:schemeClr val="accent1">
                    <a:lumMod val="50000"/>
                  </a:schemeClr>
                </a:solidFill>
                <a:latin typeface="Helvetica Neue"/>
                <a:cs typeface="Helvetica Neue"/>
              </a:rPr>
              <a:t>  </a:t>
            </a:r>
          </a:p>
        </p:txBody>
      </p:sp>
      <p:cxnSp>
        <p:nvCxnSpPr>
          <p:cNvPr id="11" name="Straight Connector 4">
            <a:extLst>
              <a:ext uri="{FF2B5EF4-FFF2-40B4-BE49-F238E27FC236}">
                <a16:creationId xmlns:a16="http://schemas.microsoft.com/office/drawing/2014/main" id="{92FA52ED-DA7F-44BD-B2C0-736C7917C158}"/>
              </a:ext>
            </a:extLst>
          </p:cNvPr>
          <p:cNvCxnSpPr/>
          <p:nvPr/>
        </p:nvCxnSpPr>
        <p:spPr>
          <a:xfrm>
            <a:off x="5757085" y="908720"/>
            <a:ext cx="633670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974B577A-C95D-44FC-BAC9-91C8CEBD9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260049"/>
            <a:ext cx="5616500" cy="479955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1428EF8-BB57-43D6-99CC-F5614A3FA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90" y="3869052"/>
            <a:ext cx="6108216" cy="96898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10DA441-7841-444C-9884-BF83BA2B2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674" y="1560095"/>
            <a:ext cx="4610743" cy="82879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46467A1-B8BD-4B1A-9726-B222384536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29" y="2812193"/>
            <a:ext cx="5890324" cy="105685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4A3CC48-E511-4AEE-BDB1-A6A9DE6C70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363" y="5070394"/>
            <a:ext cx="2899364" cy="102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5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1EB51-F94C-4130-8DB1-BD59C4CE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Champ moyen dynamique et Extensions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1EDD77-D7BE-4FB9-82AB-6C91097A5E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Modèle de l’impureté unique</a:t>
            </a:r>
          </a:p>
          <a:p>
            <a:pPr marL="4572" indent="0">
              <a:buNone/>
            </a:pPr>
            <a:endParaRPr lang="fr-CA" dirty="0"/>
          </a:p>
          <a:p>
            <a:r>
              <a:rPr lang="fr-CA" dirty="0"/>
              <a:t>Plusieurs impuretés: Champ moyen dynamique sur </a:t>
            </a:r>
            <a:r>
              <a:rPr lang="fr-CA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3CF6D8-1F87-4508-AA08-4E95D89A8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3217292"/>
            <a:ext cx="3534488" cy="350100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815EEA5-E869-4E36-BF32-0335A3F15BAF}"/>
              </a:ext>
            </a:extLst>
          </p:cNvPr>
          <p:cNvSpPr txBox="1"/>
          <p:nvPr/>
        </p:nvSpPr>
        <p:spPr>
          <a:xfrm>
            <a:off x="8256240" y="4869160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T. Maier et al., </a:t>
            </a:r>
            <a:r>
              <a:rPr lang="da-DK" b="1" dirty="0"/>
              <a:t>Rev. Mod. Phys. 77, 1027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0007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C61ED-B929-4C04-8701-08A9F46967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8800" y="291514"/>
            <a:ext cx="11074400" cy="990600"/>
          </a:xfrm>
        </p:spPr>
        <p:txBody>
          <a:bodyPr/>
          <a:lstStyle/>
          <a:p>
            <a:r>
              <a:rPr lang="fr-CA" sz="4400" dirty="0"/>
              <a:t>Objectifs</a:t>
            </a:r>
            <a:r>
              <a:rPr lang="fr-CA" dirty="0"/>
              <a:t>	</a:t>
            </a:r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7D43044E-75BD-4B3D-B26F-FDF4FF2ADE5A}"/>
              </a:ext>
            </a:extLst>
          </p:cNvPr>
          <p:cNvSpPr/>
          <p:nvPr/>
        </p:nvSpPr>
        <p:spPr>
          <a:xfrm>
            <a:off x="0" y="0"/>
            <a:ext cx="4079776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EBA94A-B822-48A6-B686-15F75DECE71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59148" y="1573628"/>
            <a:ext cx="11074400" cy="4965700"/>
          </a:xfrm>
        </p:spPr>
        <p:txBody>
          <a:bodyPr/>
          <a:lstStyle/>
          <a:p>
            <a:r>
              <a:rPr lang="fr-CA" sz="3200" dirty="0"/>
              <a:t>Modélisation cohérente et qualitativement fidèle de matériau fortement corrélés, plus particulièrement les conducteurs organiques:</a:t>
            </a:r>
          </a:p>
          <a:p>
            <a:pPr lvl="1"/>
            <a:r>
              <a:rPr lang="fr-CA" sz="3100" dirty="0"/>
              <a:t>Partie 1: Étude théorique par théorie de champ moyen dynamique sur amas</a:t>
            </a:r>
          </a:p>
          <a:p>
            <a:pPr lvl="1"/>
            <a:r>
              <a:rPr lang="fr-CA" sz="3100" dirty="0"/>
              <a:t>Partie 2: Amélioration de solutionneurs d’impuretés Monte Carlo</a:t>
            </a:r>
          </a:p>
          <a:p>
            <a:pPr marL="4572" indent="0">
              <a:buNone/>
            </a:pPr>
            <a:endParaRPr lang="fr-CA" sz="320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47E44CB-543B-4DC0-8C89-5C65775E20C7}"/>
              </a:ext>
            </a:extLst>
          </p:cNvPr>
          <p:cNvCxnSpPr/>
          <p:nvPr/>
        </p:nvCxnSpPr>
        <p:spPr>
          <a:xfrm>
            <a:off x="1559496" y="980728"/>
            <a:ext cx="100737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90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6E9C1A-590A-4420-818A-F5C6F4EA2E8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135560" y="3140968"/>
            <a:ext cx="4522787" cy="990600"/>
          </a:xfrm>
        </p:spPr>
        <p:txBody>
          <a:bodyPr/>
          <a:lstStyle/>
          <a:p>
            <a:pPr marL="4572" indent="0">
              <a:buNone/>
            </a:pPr>
            <a:r>
              <a:rPr lang="fr-CA" sz="5400" dirty="0"/>
              <a:t>Objectif:</a:t>
            </a:r>
          </a:p>
          <a:p>
            <a:pPr marL="4572" indent="0">
              <a:buNone/>
            </a:pPr>
            <a:r>
              <a:rPr lang="fr-CA" sz="5400" dirty="0"/>
              <a:t>Partie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B9970-A839-4977-9304-B105FD7EA8F2}"/>
              </a:ext>
            </a:extLst>
          </p:cNvPr>
          <p:cNvSpPr/>
          <p:nvPr/>
        </p:nvSpPr>
        <p:spPr>
          <a:xfrm>
            <a:off x="0" y="6165304"/>
            <a:ext cx="11208568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CF28B8A-ADC5-4CBC-9AF3-61F493235E73}"/>
              </a:ext>
            </a:extLst>
          </p:cNvPr>
          <p:cNvCxnSpPr/>
          <p:nvPr/>
        </p:nvCxnSpPr>
        <p:spPr>
          <a:xfrm>
            <a:off x="6384032" y="1196752"/>
            <a:ext cx="0" cy="4464496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527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ECCB-D496-44B9-86F0-6C725BA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8208" y="278556"/>
            <a:ext cx="6032872" cy="990600"/>
          </a:xfrm>
        </p:spPr>
        <p:txBody>
          <a:bodyPr/>
          <a:lstStyle/>
          <a:p>
            <a:r>
              <a:rPr lang="en-CA" b="1" dirty="0" err="1"/>
              <a:t>Résultats</a:t>
            </a:r>
            <a:r>
              <a:rPr lang="en-CA" b="1" dirty="0"/>
              <a:t>: demi-</a:t>
            </a:r>
            <a:r>
              <a:rPr lang="en-CA" b="1" dirty="0" err="1"/>
              <a:t>remplissage</a:t>
            </a:r>
            <a:r>
              <a:rPr lang="en-CA" b="1" dirty="0"/>
              <a:t> I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97F441E-82CC-4CD9-BFDC-B78EA7D9FAD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9556139"/>
              </p:ext>
            </p:extLst>
          </p:nvPr>
        </p:nvGraphicFramePr>
        <p:xfrm>
          <a:off x="6023992" y="1271109"/>
          <a:ext cx="5727088" cy="3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" name="Acrobat Document" r:id="rId4" imgW="9397704" imgH="6279800" progId="AcroExch.Document.DC">
                  <p:embed/>
                </p:oleObj>
              </mc:Choice>
              <mc:Fallback>
                <p:oleObj name="Acrobat Document" r:id="rId4" imgW="9397704" imgH="6279800" progId="AcroExch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F97F441E-82CC-4CD9-BFDC-B78EA7D9FA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23992" y="1271109"/>
                        <a:ext cx="5727088" cy="3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7" descr="phadiagc">
            <a:extLst>
              <a:ext uri="{FF2B5EF4-FFF2-40B4-BE49-F238E27FC236}">
                <a16:creationId xmlns:a16="http://schemas.microsoft.com/office/drawing/2014/main" id="{45A96A1E-E3CA-463C-A697-1496736AD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3392" y="1276630"/>
            <a:ext cx="4849072" cy="392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D6A88A-9EF9-47C0-9D03-66914824DCC9}"/>
              </a:ext>
            </a:extLst>
          </p:cNvPr>
          <p:cNvSpPr/>
          <p:nvPr/>
        </p:nvSpPr>
        <p:spPr>
          <a:xfrm>
            <a:off x="983432" y="5589240"/>
            <a:ext cx="4298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fr-FR" dirty="0">
                <a:solidFill>
                  <a:srgbClr val="009900"/>
                </a:solidFill>
              </a:rPr>
              <a:t>S. Lefebvre, and al, PRL </a:t>
            </a:r>
            <a:r>
              <a:rPr lang="en-CA" dirty="0">
                <a:solidFill>
                  <a:srgbClr val="00B050"/>
                </a:solidFill>
              </a:rPr>
              <a:t>85, 5420 </a:t>
            </a:r>
            <a:r>
              <a:rPr lang="en-US" altLang="fr-FR" dirty="0">
                <a:solidFill>
                  <a:srgbClr val="009900"/>
                </a:solidFill>
              </a:rPr>
              <a:t>(2000)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6573D5-9F7E-4996-86C3-9CC575A427C0}"/>
              </a:ext>
            </a:extLst>
          </p:cNvPr>
          <p:cNvCxnSpPr/>
          <p:nvPr/>
        </p:nvCxnSpPr>
        <p:spPr>
          <a:xfrm>
            <a:off x="5735960" y="908720"/>
            <a:ext cx="633670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588897-1B72-496C-801C-9842583F8558}"/>
                  </a:ext>
                </a:extLst>
              </p:cNvPr>
              <p:cNvSpPr txBox="1"/>
              <p:nvPr/>
            </p:nvSpPr>
            <p:spPr>
              <a:xfrm>
                <a:off x="7248128" y="5485685"/>
                <a:ext cx="24591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800" dirty="0">
                    <a:cs typeface="Helvetica Neue"/>
                  </a:rPr>
                  <a:t>t/U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  <a:cs typeface="Helvetica Neue"/>
                      </a:rPr>
                      <m:t>⇔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cs typeface="Helvetica Neue"/>
                      </a:rPr>
                      <m:t>𝑃𝑟𝑒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cs typeface="Helvetica Neue"/>
                      </a:rPr>
                      <m:t>𝑠𝑠𝑖𝑜𝑛</m:t>
                    </m:r>
                  </m:oMath>
                </a14:m>
                <a:endParaRPr lang="en-CA" sz="2800" dirty="0">
                  <a:latin typeface="Helvetica Neue"/>
                  <a:cs typeface="Helvetica Neue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588897-1B72-496C-801C-9842583F8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5485685"/>
                <a:ext cx="2459135" cy="430887"/>
              </a:xfrm>
              <a:prstGeom prst="rect">
                <a:avLst/>
              </a:prstGeom>
              <a:blipFill>
                <a:blip r:embed="rId7"/>
                <a:stretch>
                  <a:fillRect l="-8933" t="-26761" b="-46479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16">
                <a:extLst>
                  <a:ext uri="{FF2B5EF4-FFF2-40B4-BE49-F238E27FC236}">
                    <a16:creationId xmlns:a16="http://schemas.microsoft.com/office/drawing/2014/main" id="{358B2AD7-FD9B-49B3-88E2-7799906061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5984" y="729686"/>
                <a:ext cx="339310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i="1" dirty="0"/>
                  <a:t> X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𝐶𝑢</m:t>
                    </m:r>
                    <m:d>
                      <m:dPr>
                        <m:begChr m:val="["/>
                        <m:endChr m:val="]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 dirty="0">
                                    <a:latin typeface="Cambria Math" panose="02040503050406030204" pitchFamily="18" charset="0"/>
                                  </a:rPr>
                                  <m:t>𝐶𝑁</m:t>
                                </m:r>
                              </m:e>
                            </m:d>
                          </m:e>
                          <m:sub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i="1" dirty="0">
                        <a:latin typeface="Cambria Math" panose="02040503050406030204" pitchFamily="18" charset="0"/>
                      </a:rPr>
                      <m:t>𝐶𝑙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(t’ ~ 0.4t)</a:t>
                </a:r>
                <a:r>
                  <a:rPr lang="en-US" i="1" baseline="-25000" dirty="0"/>
                  <a:t> </a:t>
                </a:r>
                <a:endParaRPr lang="en-US" i="1" dirty="0"/>
              </a:p>
            </p:txBody>
          </p:sp>
        </mc:Choice>
        <mc:Fallback xmlns="">
          <p:sp>
            <p:nvSpPr>
              <p:cNvPr id="8" name="Text Box 16">
                <a:extLst>
                  <a:ext uri="{FF2B5EF4-FFF2-40B4-BE49-F238E27FC236}">
                    <a16:creationId xmlns:a16="http://schemas.microsoft.com/office/drawing/2014/main" id="{358B2AD7-FD9B-49B3-88E2-779990606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5984" y="729686"/>
                <a:ext cx="3393108" cy="369332"/>
              </a:xfrm>
              <a:prstGeom prst="rect">
                <a:avLst/>
              </a:prstGeom>
              <a:blipFill>
                <a:blip r:embed="rId8"/>
                <a:stretch>
                  <a:fillRect l="-1619" t="-10000" b="-2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45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ECCB-D496-44B9-86F0-6C725BA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267" y="350912"/>
            <a:ext cx="5888856" cy="990600"/>
          </a:xfrm>
        </p:spPr>
        <p:txBody>
          <a:bodyPr/>
          <a:lstStyle/>
          <a:p>
            <a:r>
              <a:rPr lang="en-CA" b="1" dirty="0" err="1"/>
              <a:t>Résultats</a:t>
            </a:r>
            <a:r>
              <a:rPr lang="en-CA" b="1" dirty="0"/>
              <a:t>: demi-</a:t>
            </a:r>
            <a:r>
              <a:rPr lang="en-CA" b="1" dirty="0" err="1"/>
              <a:t>remplissage</a:t>
            </a:r>
            <a:r>
              <a:rPr lang="en-CA" b="1" dirty="0"/>
              <a:t> II</a:t>
            </a:r>
          </a:p>
        </p:txBody>
      </p:sp>
      <p:pic>
        <p:nvPicPr>
          <p:cNvPr id="12" name="Picture 7" descr="phadiagc">
            <a:extLst>
              <a:ext uri="{FF2B5EF4-FFF2-40B4-BE49-F238E27FC236}">
                <a16:creationId xmlns:a16="http://schemas.microsoft.com/office/drawing/2014/main" id="{45A96A1E-E3CA-463C-A697-1496736AD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392" y="1276630"/>
            <a:ext cx="4849072" cy="392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D6A88A-9EF9-47C0-9D03-66914824DCC9}"/>
              </a:ext>
            </a:extLst>
          </p:cNvPr>
          <p:cNvSpPr/>
          <p:nvPr/>
        </p:nvSpPr>
        <p:spPr>
          <a:xfrm>
            <a:off x="1457379" y="5589240"/>
            <a:ext cx="3824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fr-FR" dirty="0">
                <a:solidFill>
                  <a:srgbClr val="009900"/>
                </a:solidFill>
              </a:rPr>
              <a:t>S. Lefebvre, and al, PRL </a:t>
            </a:r>
            <a:r>
              <a:rPr lang="en-CA" dirty="0">
                <a:solidFill>
                  <a:srgbClr val="00B050"/>
                </a:solidFill>
              </a:rPr>
              <a:t>85, 5420 </a:t>
            </a:r>
            <a:r>
              <a:rPr lang="en-US" altLang="fr-FR" dirty="0">
                <a:solidFill>
                  <a:srgbClr val="009900"/>
                </a:solidFill>
              </a:rPr>
              <a:t>(2000)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6573D5-9F7E-4996-86C3-9CC575A427C0}"/>
              </a:ext>
            </a:extLst>
          </p:cNvPr>
          <p:cNvCxnSpPr/>
          <p:nvPr/>
        </p:nvCxnSpPr>
        <p:spPr>
          <a:xfrm>
            <a:off x="5663952" y="908720"/>
            <a:ext cx="633670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588897-1B72-496C-801C-9842583F8558}"/>
                  </a:ext>
                </a:extLst>
              </p:cNvPr>
              <p:cNvSpPr txBox="1"/>
              <p:nvPr/>
            </p:nvSpPr>
            <p:spPr>
              <a:xfrm>
                <a:off x="7248128" y="5485685"/>
                <a:ext cx="24591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800" dirty="0">
                    <a:cs typeface="Helvetica Neue"/>
                  </a:rPr>
                  <a:t>t/U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  <a:cs typeface="Helvetica Neue"/>
                      </a:rPr>
                      <m:t>⇔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cs typeface="Helvetica Neue"/>
                      </a:rPr>
                      <m:t>𝑃𝑟𝑒</m:t>
                    </m:r>
                    <m:r>
                      <a:rPr lang="fr-CA" sz="2800" b="0" i="1" smtClean="0">
                        <a:latin typeface="Cambria Math" panose="02040503050406030204" pitchFamily="18" charset="0"/>
                        <a:cs typeface="Helvetica Neue"/>
                      </a:rPr>
                      <m:t>𝑠𝑠𝑖𝑜𝑛</m:t>
                    </m:r>
                  </m:oMath>
                </a14:m>
                <a:endParaRPr lang="en-CA" sz="2800" dirty="0">
                  <a:latin typeface="Helvetica Neue"/>
                  <a:cs typeface="Helvetica Neue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588897-1B72-496C-801C-9842583F8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5485685"/>
                <a:ext cx="2459135" cy="430887"/>
              </a:xfrm>
              <a:prstGeom prst="rect">
                <a:avLst/>
              </a:prstGeom>
              <a:blipFill>
                <a:blip r:embed="rId4"/>
                <a:stretch>
                  <a:fillRect l="-8933" t="-26761" b="-46479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t 10">
            <a:extLst>
              <a:ext uri="{FF2B5EF4-FFF2-40B4-BE49-F238E27FC236}">
                <a16:creationId xmlns:a16="http://schemas.microsoft.com/office/drawing/2014/main" id="{4A7645A5-2515-41A6-A8B6-DE82882CE9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579212"/>
              </p:ext>
            </p:extLst>
          </p:nvPr>
        </p:nvGraphicFramePr>
        <p:xfrm>
          <a:off x="5879976" y="1276630"/>
          <a:ext cx="5403503" cy="3728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" name="Acrobat Document" r:id="rId5" imgW="10877548" imgH="7505621" progId="AcroExch.Document.DC">
                  <p:embed/>
                </p:oleObj>
              </mc:Choice>
              <mc:Fallback>
                <p:oleObj name="Acrobat Document" r:id="rId5" imgW="10877548" imgH="7505621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79976" y="1276630"/>
                        <a:ext cx="5403503" cy="3728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754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8098F9BC-13C0-4E50-9DF9-29079C3238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1344" y="1052736"/>
            <a:ext cx="5341202" cy="4476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793FC9-071E-486C-BC03-DB08C09CF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538" y="1340765"/>
            <a:ext cx="5905589" cy="3960438"/>
          </a:xfrm>
          <a:prstGeom prst="rect">
            <a:avLst/>
          </a:prstGeom>
        </p:spPr>
      </p:pic>
      <p:sp>
        <p:nvSpPr>
          <p:cNvPr id="6" name="Text Box 14">
            <a:extLst>
              <a:ext uri="{FF2B5EF4-FFF2-40B4-BE49-F238E27FC236}">
                <a16:creationId xmlns:a16="http://schemas.microsoft.com/office/drawing/2014/main" id="{18AC22BA-EAFE-4183-B55E-01500ED5A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539" y="5465139"/>
            <a:ext cx="37338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dirty="0">
                <a:solidFill>
                  <a:srgbClr val="009900"/>
                </a:solidFill>
                <a:latin typeface="Arial" pitchFamily="34" charset="0"/>
                <a:ea typeface="宋体" pitchFamily="2" charset="-122"/>
              </a:rPr>
              <a:t>H.</a:t>
            </a:r>
            <a:r>
              <a:rPr lang="en-US" altLang="zh-CN" dirty="0">
                <a:solidFill>
                  <a:srgbClr val="009900"/>
                </a:solidFill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rgbClr val="009900"/>
                </a:solidFill>
                <a:ea typeface="宋体" pitchFamily="2" charset="-122"/>
              </a:rPr>
              <a:t>Oike</a:t>
            </a:r>
            <a:r>
              <a:rPr lang="en-US" altLang="zh-CN" dirty="0">
                <a:solidFill>
                  <a:srgbClr val="009900"/>
                </a:solidFill>
                <a:ea typeface="宋体" pitchFamily="2" charset="-122"/>
              </a:rPr>
              <a:t>, and al.                           Phys. Rev. Lett. </a:t>
            </a:r>
            <a:r>
              <a:rPr lang="en-US" altLang="zh-CN" b="1" dirty="0">
                <a:solidFill>
                  <a:srgbClr val="009900"/>
                </a:solidFill>
                <a:ea typeface="宋体" pitchFamily="2" charset="-122"/>
              </a:rPr>
              <a:t>114</a:t>
            </a:r>
            <a:r>
              <a:rPr lang="en-US" altLang="zh-CN" dirty="0">
                <a:solidFill>
                  <a:srgbClr val="009900"/>
                </a:solidFill>
                <a:ea typeface="宋体" pitchFamily="2" charset="-122"/>
              </a:rPr>
              <a:t>, 067002(2015)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689992-280B-4392-96B4-74A9CF24C97C}"/>
              </a:ext>
            </a:extLst>
          </p:cNvPr>
          <p:cNvSpPr txBox="1">
            <a:spLocks/>
          </p:cNvSpPr>
          <p:nvPr/>
        </p:nvSpPr>
        <p:spPr>
          <a:xfrm>
            <a:off x="6713904" y="223978"/>
            <a:ext cx="5029200" cy="8985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CA" b="1" dirty="0" err="1"/>
              <a:t>Résultats</a:t>
            </a:r>
            <a:r>
              <a:rPr lang="en-CA" b="1" dirty="0"/>
              <a:t>: </a:t>
            </a:r>
            <a:r>
              <a:rPr lang="en-CA" b="1" dirty="0" err="1"/>
              <a:t>Dopage</a:t>
            </a:r>
            <a:r>
              <a:rPr lang="en-CA" b="1" dirty="0"/>
              <a:t> </a:t>
            </a:r>
            <a:r>
              <a:rPr lang="en-CA" b="1" dirty="0" err="1"/>
              <a:t>Fini</a:t>
            </a:r>
            <a:r>
              <a:rPr lang="en-CA" b="1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6A9569-2800-4711-99A5-42AD9E26AD8E}"/>
              </a:ext>
            </a:extLst>
          </p:cNvPr>
          <p:cNvCxnSpPr/>
          <p:nvPr/>
        </p:nvCxnSpPr>
        <p:spPr>
          <a:xfrm>
            <a:off x="5159896" y="839815"/>
            <a:ext cx="633670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6">
            <a:extLst>
              <a:ext uri="{FF2B5EF4-FFF2-40B4-BE49-F238E27FC236}">
                <a16:creationId xmlns:a16="http://schemas.microsoft.com/office/drawing/2014/main" id="{E14ECA64-2A5A-450F-AEC3-E3FB7A26AAAB}"/>
              </a:ext>
            </a:extLst>
          </p:cNvPr>
          <p:cNvSpPr/>
          <p:nvPr/>
        </p:nvSpPr>
        <p:spPr>
          <a:xfrm>
            <a:off x="11496600" y="839815"/>
            <a:ext cx="547072" cy="52322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EC375C06-579F-446A-9C39-E0F1F08F0EF8}"/>
              </a:ext>
            </a:extLst>
          </p:cNvPr>
          <p:cNvSpPr/>
          <p:nvPr/>
        </p:nvSpPr>
        <p:spPr>
          <a:xfrm>
            <a:off x="11496600" y="1550488"/>
            <a:ext cx="547072" cy="52322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1" name="Oval 16">
            <a:extLst>
              <a:ext uri="{FF2B5EF4-FFF2-40B4-BE49-F238E27FC236}">
                <a16:creationId xmlns:a16="http://schemas.microsoft.com/office/drawing/2014/main" id="{3E114550-4053-4B68-A33A-5FA537A347CF}"/>
              </a:ext>
            </a:extLst>
          </p:cNvPr>
          <p:cNvSpPr/>
          <p:nvPr/>
        </p:nvSpPr>
        <p:spPr>
          <a:xfrm>
            <a:off x="11496600" y="2242847"/>
            <a:ext cx="547072" cy="52322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A6895A-16E5-469B-B01D-52F28EF38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5346" y="1587642"/>
            <a:ext cx="1596102" cy="3994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4F71B98-28B8-4F31-95A9-EBD9FF2D4A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06" y="792485"/>
            <a:ext cx="2479378" cy="39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B8A06B-79B7-4B71-9613-6AEAC3C8D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702" y="1436492"/>
            <a:ext cx="5655438" cy="37926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024310F-D3C6-4D4E-A11E-E756DE236366}"/>
              </a:ext>
            </a:extLst>
          </p:cNvPr>
          <p:cNvSpPr txBox="1">
            <a:spLocks/>
          </p:cNvSpPr>
          <p:nvPr/>
        </p:nvSpPr>
        <p:spPr>
          <a:xfrm>
            <a:off x="6645569" y="202860"/>
            <a:ext cx="5029200" cy="8985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CA" b="1" dirty="0" err="1"/>
              <a:t>Résultats</a:t>
            </a:r>
            <a:r>
              <a:rPr lang="en-CA" b="1" dirty="0"/>
              <a:t>: </a:t>
            </a:r>
            <a:r>
              <a:rPr lang="en-CA" b="1" dirty="0" err="1"/>
              <a:t>Dopage</a:t>
            </a:r>
            <a:r>
              <a:rPr lang="en-CA" b="1" dirty="0"/>
              <a:t> </a:t>
            </a:r>
            <a:r>
              <a:rPr lang="en-CA" b="1" dirty="0" err="1"/>
              <a:t>Fini</a:t>
            </a:r>
            <a:r>
              <a:rPr lang="en-CA" b="1" dirty="0"/>
              <a:t> </a:t>
            </a:r>
          </a:p>
          <a:p>
            <a:endParaRPr lang="en-CA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A9719B-D082-4081-B0E2-30E28240D7AF}"/>
              </a:ext>
            </a:extLst>
          </p:cNvPr>
          <p:cNvCxnSpPr/>
          <p:nvPr/>
        </p:nvCxnSpPr>
        <p:spPr>
          <a:xfrm>
            <a:off x="5159896" y="830796"/>
            <a:ext cx="633670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9280D94-2AC7-4F1F-A5C6-1409BBAA8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" y="1484784"/>
            <a:ext cx="5759550" cy="4018263"/>
          </a:xfrm>
          <a:prstGeom prst="rect">
            <a:avLst/>
          </a:prstGeom>
        </p:spPr>
      </p:pic>
      <p:sp>
        <p:nvSpPr>
          <p:cNvPr id="11" name="Oval 16">
            <a:extLst>
              <a:ext uri="{FF2B5EF4-FFF2-40B4-BE49-F238E27FC236}">
                <a16:creationId xmlns:a16="http://schemas.microsoft.com/office/drawing/2014/main" id="{44C355CE-D06C-44EE-8D98-948991661745}"/>
              </a:ext>
            </a:extLst>
          </p:cNvPr>
          <p:cNvSpPr/>
          <p:nvPr/>
        </p:nvSpPr>
        <p:spPr>
          <a:xfrm>
            <a:off x="11496600" y="839815"/>
            <a:ext cx="547072" cy="52322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D5515FD3-EC57-46D1-9616-4D6C5910E564}"/>
              </a:ext>
            </a:extLst>
          </p:cNvPr>
          <p:cNvSpPr/>
          <p:nvPr/>
        </p:nvSpPr>
        <p:spPr>
          <a:xfrm>
            <a:off x="11496600" y="1550488"/>
            <a:ext cx="547072" cy="52322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3" name="Oval 16">
            <a:extLst>
              <a:ext uri="{FF2B5EF4-FFF2-40B4-BE49-F238E27FC236}">
                <a16:creationId xmlns:a16="http://schemas.microsoft.com/office/drawing/2014/main" id="{E47D4BBE-8FFB-44E6-B783-4C3590DBE68D}"/>
              </a:ext>
            </a:extLst>
          </p:cNvPr>
          <p:cNvSpPr/>
          <p:nvPr/>
        </p:nvSpPr>
        <p:spPr>
          <a:xfrm>
            <a:off x="11496600" y="2242847"/>
            <a:ext cx="547072" cy="52322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55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>
            <a:extLst>
              <a:ext uri="{FF2B5EF4-FFF2-40B4-BE49-F238E27FC236}">
                <a16:creationId xmlns:a16="http://schemas.microsoft.com/office/drawing/2014/main" id="{85BA82A5-C3C5-4153-A831-D9BD2D765B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1344" y="1124744"/>
            <a:ext cx="5328593" cy="44661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29A310-8B77-460C-AE1D-15E4FD003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960" y="1484784"/>
            <a:ext cx="5328593" cy="3557662"/>
          </a:xfrm>
          <a:prstGeom prst="rect">
            <a:avLst/>
          </a:prstGeom>
        </p:spPr>
      </p:pic>
      <p:sp>
        <p:nvSpPr>
          <p:cNvPr id="5" name="Text Box 14">
            <a:extLst>
              <a:ext uri="{FF2B5EF4-FFF2-40B4-BE49-F238E27FC236}">
                <a16:creationId xmlns:a16="http://schemas.microsoft.com/office/drawing/2014/main" id="{C2F3D6CF-4C77-47D0-BD39-F80279CCC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5780501"/>
            <a:ext cx="37338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dirty="0">
                <a:solidFill>
                  <a:srgbClr val="009900"/>
                </a:solidFill>
                <a:latin typeface="Arial" pitchFamily="34" charset="0"/>
                <a:ea typeface="宋体" pitchFamily="2" charset="-122"/>
              </a:rPr>
              <a:t>H</a:t>
            </a:r>
            <a:r>
              <a:rPr lang="en-US" altLang="zh-CN" dirty="0">
                <a:solidFill>
                  <a:srgbClr val="009900"/>
                </a:solidFill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rgbClr val="009900"/>
                </a:solidFill>
                <a:ea typeface="宋体" pitchFamily="2" charset="-122"/>
              </a:rPr>
              <a:t>Oike</a:t>
            </a:r>
            <a:r>
              <a:rPr lang="en-US" altLang="zh-CN" dirty="0">
                <a:solidFill>
                  <a:srgbClr val="009900"/>
                </a:solidFill>
                <a:ea typeface="宋体" pitchFamily="2" charset="-122"/>
              </a:rPr>
              <a:t>, and al.                           Phys. Rev. Lett. </a:t>
            </a:r>
            <a:r>
              <a:rPr lang="en-US" altLang="zh-CN" b="1" dirty="0">
                <a:solidFill>
                  <a:srgbClr val="009900"/>
                </a:solidFill>
                <a:ea typeface="宋体" pitchFamily="2" charset="-122"/>
              </a:rPr>
              <a:t>114</a:t>
            </a:r>
            <a:r>
              <a:rPr lang="en-US" altLang="zh-CN" dirty="0">
                <a:solidFill>
                  <a:srgbClr val="009900"/>
                </a:solidFill>
                <a:ea typeface="宋体" pitchFamily="2" charset="-122"/>
              </a:rPr>
              <a:t>, 067002(2015)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49C900-A5E8-4FC8-BC47-1B4E695421F2}"/>
              </a:ext>
            </a:extLst>
          </p:cNvPr>
          <p:cNvSpPr txBox="1">
            <a:spLocks/>
          </p:cNvSpPr>
          <p:nvPr/>
        </p:nvSpPr>
        <p:spPr>
          <a:xfrm>
            <a:off x="6740936" y="169789"/>
            <a:ext cx="5029200" cy="8985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CA" b="1" dirty="0" err="1"/>
              <a:t>Résultats</a:t>
            </a:r>
            <a:r>
              <a:rPr lang="en-CA" b="1" dirty="0"/>
              <a:t>: </a:t>
            </a:r>
            <a:r>
              <a:rPr lang="en-CA" b="1" dirty="0" err="1"/>
              <a:t>Dopage</a:t>
            </a:r>
            <a:r>
              <a:rPr lang="en-CA" b="1" dirty="0"/>
              <a:t> </a:t>
            </a:r>
            <a:r>
              <a:rPr lang="en-CA" b="1" dirty="0" err="1"/>
              <a:t>Fini</a:t>
            </a:r>
            <a:r>
              <a:rPr lang="en-CA" b="1" dirty="0"/>
              <a:t> </a:t>
            </a:r>
          </a:p>
          <a:p>
            <a:endParaRPr lang="en-CA" b="1" dirty="0"/>
          </a:p>
        </p:txBody>
      </p:sp>
      <p:cxnSp>
        <p:nvCxnSpPr>
          <p:cNvPr id="11" name="Straight Connector 5">
            <a:extLst>
              <a:ext uri="{FF2B5EF4-FFF2-40B4-BE49-F238E27FC236}">
                <a16:creationId xmlns:a16="http://schemas.microsoft.com/office/drawing/2014/main" id="{7B5A0B07-2B9C-4C7B-8FD4-0F68CCE13880}"/>
              </a:ext>
            </a:extLst>
          </p:cNvPr>
          <p:cNvCxnSpPr/>
          <p:nvPr/>
        </p:nvCxnSpPr>
        <p:spPr>
          <a:xfrm>
            <a:off x="5159896" y="830796"/>
            <a:ext cx="633670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6">
            <a:extLst>
              <a:ext uri="{FF2B5EF4-FFF2-40B4-BE49-F238E27FC236}">
                <a16:creationId xmlns:a16="http://schemas.microsoft.com/office/drawing/2014/main" id="{6DFE73F8-3F6A-4FA2-B6ED-B000AEDBD803}"/>
              </a:ext>
            </a:extLst>
          </p:cNvPr>
          <p:cNvSpPr/>
          <p:nvPr/>
        </p:nvSpPr>
        <p:spPr>
          <a:xfrm>
            <a:off x="11496600" y="839815"/>
            <a:ext cx="547072" cy="52322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3" name="Oval 16">
            <a:extLst>
              <a:ext uri="{FF2B5EF4-FFF2-40B4-BE49-F238E27FC236}">
                <a16:creationId xmlns:a16="http://schemas.microsoft.com/office/drawing/2014/main" id="{47F8E5D8-17CF-4FDA-95E2-E419C1F966DA}"/>
              </a:ext>
            </a:extLst>
          </p:cNvPr>
          <p:cNvSpPr/>
          <p:nvPr/>
        </p:nvSpPr>
        <p:spPr>
          <a:xfrm>
            <a:off x="11496600" y="1550488"/>
            <a:ext cx="547072" cy="52322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4" name="Oval 16">
            <a:extLst>
              <a:ext uri="{FF2B5EF4-FFF2-40B4-BE49-F238E27FC236}">
                <a16:creationId xmlns:a16="http://schemas.microsoft.com/office/drawing/2014/main" id="{027D770D-CDA7-4585-8497-21B893806AD9}"/>
              </a:ext>
            </a:extLst>
          </p:cNvPr>
          <p:cNvSpPr/>
          <p:nvPr/>
        </p:nvSpPr>
        <p:spPr>
          <a:xfrm>
            <a:off x="11496600" y="2242847"/>
            <a:ext cx="547072" cy="52322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65BDB4E-27DF-4ACC-942A-6456D96E52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996" y="753658"/>
            <a:ext cx="1714739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7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C9C7763-E9B8-4C47-B512-B1C2863FA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733" y="873531"/>
            <a:ext cx="4214301" cy="42672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E5FF875-A776-4D17-BCC3-235E29200D22}"/>
              </a:ext>
            </a:extLst>
          </p:cNvPr>
          <p:cNvSpPr txBox="1"/>
          <p:nvPr/>
        </p:nvSpPr>
        <p:spPr>
          <a:xfrm>
            <a:off x="7680176" y="580526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Helvetica Neue"/>
                <a:cs typeface="Helvetica Neue"/>
              </a:rPr>
              <a:t>John Bardeen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24E081-058C-4575-8FF4-4D1F72710E1A}"/>
              </a:ext>
            </a:extLst>
          </p:cNvPr>
          <p:cNvSpPr txBox="1"/>
          <p:nvPr/>
        </p:nvSpPr>
        <p:spPr>
          <a:xfrm>
            <a:off x="3287688" y="243005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  <a:cs typeface="Helvetica Neue"/>
              </a:rPr>
              <a:t>Mise en contexte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629DE5-E55B-4C23-8C2D-090C66D845B2}"/>
              </a:ext>
            </a:extLst>
          </p:cNvPr>
          <p:cNvSpPr txBox="1"/>
          <p:nvPr/>
        </p:nvSpPr>
        <p:spPr>
          <a:xfrm>
            <a:off x="263352" y="768013"/>
            <a:ext cx="72520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/>
              <a:t>Semiconducteurs (</a:t>
            </a:r>
            <a:r>
              <a:rPr lang="fr-CA" sz="2800" dirty="0" err="1"/>
              <a:t>transitors</a:t>
            </a:r>
            <a:r>
              <a:rPr lang="fr-CA" sz="2800" dirty="0"/>
              <a:t>):</a:t>
            </a:r>
          </a:p>
          <a:p>
            <a:r>
              <a:rPr lang="fr-CA" sz="2800" dirty="0"/>
              <a:t>    Technologie moderne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/>
              <a:t>Basé sur la physique faiblement corrélé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/>
              <a:t>Nouveau composé: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CA" sz="2800" dirty="0"/>
              <a:t>Compétition de phases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CA" sz="2800" dirty="0"/>
              <a:t>Magnétorésistance colossale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CA" sz="2800" dirty="0"/>
              <a:t>Pouvoir thermoélectrique colossale…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fr-CA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fr-C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sz="2800" dirty="0">
              <a:latin typeface="Helvetica Neue"/>
              <a:cs typeface="Helvetica Neue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ADF846D-BFF3-4ADA-9D98-6FB6CD25E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4627739"/>
            <a:ext cx="2880320" cy="198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6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8">
            <a:extLst>
              <a:ext uri="{FF2B5EF4-FFF2-40B4-BE49-F238E27FC236}">
                <a16:creationId xmlns:a16="http://schemas.microsoft.com/office/drawing/2014/main" id="{A6B62E76-4179-4318-BA3F-8BE01C4B498B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524000" y="1272222"/>
            <a:ext cx="7112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4FD60D-D38F-4F2C-B409-8C87772CC20B}" type="slidenum">
              <a:rPr lang="en-US"/>
              <a:pPr/>
              <a:t>20</a:t>
            </a:fld>
            <a:endParaRPr lang="en-US" dirty="0"/>
          </a:p>
        </p:txBody>
      </p:sp>
      <p:graphicFrame>
        <p:nvGraphicFramePr>
          <p:cNvPr id="5" name="Diagramme 6">
            <a:extLst>
              <a:ext uri="{FF2B5EF4-FFF2-40B4-BE49-F238E27FC236}">
                <a16:creationId xmlns:a16="http://schemas.microsoft.com/office/drawing/2014/main" id="{689615A5-2198-41B4-AC20-1972A71E1C3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4806233"/>
              </p:ext>
            </p:extLst>
          </p:nvPr>
        </p:nvGraphicFramePr>
        <p:xfrm>
          <a:off x="3515544" y="6309320"/>
          <a:ext cx="8208912" cy="375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9ECAD1C-F021-4B1B-B385-FB97258267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424" y="3773311"/>
            <a:ext cx="5330840" cy="2968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4C71CC-0520-424B-BA02-6CEF856871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6621" y="1272222"/>
            <a:ext cx="5433744" cy="2843772"/>
          </a:xfrm>
          <a:prstGeom prst="rect">
            <a:avLst/>
          </a:prstGeom>
        </p:spPr>
      </p:pic>
      <p:sp>
        <p:nvSpPr>
          <p:cNvPr id="4" name="ZoneTexte 7">
            <a:extLst>
              <a:ext uri="{FF2B5EF4-FFF2-40B4-BE49-F238E27FC236}">
                <a16:creationId xmlns:a16="http://schemas.microsoft.com/office/drawing/2014/main" id="{4030D039-73B8-4BB1-8BE1-698AE996EC0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79376" y="2607635"/>
            <a:ext cx="44829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2"/>
              </a:buClr>
              <a:buFont typeface="Wingdings" charset="2"/>
              <a:buChar char="q"/>
            </a:pPr>
            <a:r>
              <a:rPr lang="en-US" sz="2800" dirty="0" err="1"/>
              <a:t>Diagramme</a:t>
            </a:r>
            <a:r>
              <a:rPr lang="en-US" sz="2800" dirty="0"/>
              <a:t> de phase </a:t>
            </a:r>
            <a:r>
              <a:rPr lang="en-US" sz="2800" dirty="0" err="1"/>
              <a:t>schématique</a:t>
            </a:r>
            <a:endParaRPr lang="en-US" sz="2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ACAFD29-D4BB-450F-8052-32A6386FC1B5}"/>
              </a:ext>
            </a:extLst>
          </p:cNvPr>
          <p:cNvSpPr txBox="1">
            <a:spLocks/>
          </p:cNvSpPr>
          <p:nvPr/>
        </p:nvSpPr>
        <p:spPr>
          <a:xfrm>
            <a:off x="8976320" y="317378"/>
            <a:ext cx="2160240" cy="8985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CA" b="1" dirty="0" err="1"/>
              <a:t>Résultats</a:t>
            </a:r>
            <a:endParaRPr lang="en-CA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E6A8AE-22AA-463D-9483-68AC177DD785}"/>
              </a:ext>
            </a:extLst>
          </p:cNvPr>
          <p:cNvCxnSpPr/>
          <p:nvPr/>
        </p:nvCxnSpPr>
        <p:spPr>
          <a:xfrm>
            <a:off x="5591944" y="960440"/>
            <a:ext cx="633670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C6428F-2C54-478E-9582-195E87E22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2893049"/>
            <a:ext cx="5951785" cy="38662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27AD121-ABD8-42E8-B2CB-E77ED6318BEA}"/>
              </a:ext>
            </a:extLst>
          </p:cNvPr>
          <p:cNvSpPr txBox="1">
            <a:spLocks/>
          </p:cNvSpPr>
          <p:nvPr/>
        </p:nvSpPr>
        <p:spPr>
          <a:xfrm>
            <a:off x="4871864" y="98654"/>
            <a:ext cx="6401444" cy="8985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CA" b="1" dirty="0" err="1"/>
              <a:t>Résultats</a:t>
            </a:r>
            <a:r>
              <a:rPr lang="en-CA" b="1" dirty="0"/>
              <a:t>: </a:t>
            </a:r>
            <a:r>
              <a:rPr lang="en-CA" b="1" dirty="0" err="1"/>
              <a:t>Rigidité</a:t>
            </a:r>
            <a:r>
              <a:rPr lang="en-CA" b="1" dirty="0"/>
              <a:t> superfluide</a:t>
            </a:r>
            <a:r>
              <a:rPr lang="en-CA" sz="44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CA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EC90A2-B8FC-4F3C-83EA-0B95670CEED0}"/>
              </a:ext>
            </a:extLst>
          </p:cNvPr>
          <p:cNvCxnSpPr>
            <a:cxnSpLocks/>
          </p:cNvCxnSpPr>
          <p:nvPr/>
        </p:nvCxnSpPr>
        <p:spPr>
          <a:xfrm>
            <a:off x="4511824" y="916012"/>
            <a:ext cx="7409556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3719155-A1B3-4F55-9488-C8B4EE25194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745262"/>
              </p:ext>
            </p:extLst>
          </p:nvPr>
        </p:nvGraphicFramePr>
        <p:xfrm>
          <a:off x="551384" y="823992"/>
          <a:ext cx="3054926" cy="204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" name="Acrobat Document" r:id="rId5" imgW="9397704" imgH="6279800" progId="AcroExch.Document.DC">
                  <p:embed/>
                </p:oleObj>
              </mc:Choice>
              <mc:Fallback>
                <p:oleObj name="Acrobat Document" r:id="rId5" imgW="9397704" imgH="6279800" progId="AcroExch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3719155-A1B3-4F55-9488-C8B4EE2519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1384" y="823992"/>
                        <a:ext cx="3054926" cy="2041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E6D8B238-6ED1-49AC-9D47-0BD325872A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4112" y="2627450"/>
            <a:ext cx="3966102" cy="39577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62E4E3-C323-48C7-B443-D6EEA30CE1EA}"/>
              </a:ext>
            </a:extLst>
          </p:cNvPr>
          <p:cNvSpPr/>
          <p:nvPr/>
        </p:nvSpPr>
        <p:spPr>
          <a:xfrm>
            <a:off x="7547785" y="1150346"/>
            <a:ext cx="3384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M. I. Larkin and al. Phys. Rev. B 64, 144514</a:t>
            </a:r>
          </a:p>
          <a:p>
            <a:r>
              <a:rPr lang="en-CA" dirty="0"/>
              <a:t>(2001)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A34C5D-B7AD-4E8A-8D5B-2F6620DBA2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0296" y="2230075"/>
            <a:ext cx="1413675" cy="29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06A56E7C-6C85-4F20-9001-7D48806EFE7D}"/>
                  </a:ext>
                </a:extLst>
              </p:cNvPr>
              <p:cNvSpPr txBox="1"/>
              <p:nvPr/>
            </p:nvSpPr>
            <p:spPr>
              <a:xfrm>
                <a:off x="4799856" y="1339995"/>
                <a:ext cx="1872208" cy="864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CA" sz="2800" i="1" smtClean="0">
                          <a:latin typeface="Cambria Math" panose="02040503050406030204" pitchFamily="18" charset="0"/>
                          <a:cs typeface="Helvetica Neue"/>
                        </a:rPr>
                        <m:t>=</m:t>
                      </m:r>
                      <m:f>
                        <m:f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>
                  <a:latin typeface="Helvetica Neue"/>
                  <a:cs typeface="Helvetica Neue"/>
                </a:endParaRPr>
              </a:p>
            </p:txBody>
          </p:sp>
        </mc:Choice>
        <mc:Fallback xmlns="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06A56E7C-6C85-4F20-9001-7D48806EF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1339995"/>
                <a:ext cx="1872208" cy="8645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15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7020B41-A444-43DA-8F3C-3747BB137DF5}"/>
              </a:ext>
            </a:extLst>
          </p:cNvPr>
          <p:cNvSpPr txBox="1">
            <a:spLocks/>
          </p:cNvSpPr>
          <p:nvPr/>
        </p:nvSpPr>
        <p:spPr>
          <a:xfrm>
            <a:off x="5421433" y="221059"/>
            <a:ext cx="6336703" cy="8985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CA" b="1" dirty="0"/>
              <a:t>	</a:t>
            </a:r>
            <a:r>
              <a:rPr lang="en-CA" b="1" dirty="0" err="1"/>
              <a:t>Résultats</a:t>
            </a:r>
            <a:r>
              <a:rPr lang="en-CA" b="1" dirty="0"/>
              <a:t>: Masse effective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75341A-E019-476C-93E6-8B6383E94844}"/>
              </a:ext>
            </a:extLst>
          </p:cNvPr>
          <p:cNvCxnSpPr/>
          <p:nvPr/>
        </p:nvCxnSpPr>
        <p:spPr>
          <a:xfrm>
            <a:off x="5660192" y="878330"/>
            <a:ext cx="633670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082A6D-ABFA-4DCC-8C6E-67EFDED52E82}"/>
                  </a:ext>
                </a:extLst>
              </p:cNvPr>
              <p:cNvSpPr txBox="1"/>
              <p:nvPr/>
            </p:nvSpPr>
            <p:spPr>
              <a:xfrm>
                <a:off x="4799856" y="1339995"/>
                <a:ext cx="1872208" cy="864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CA" sz="2800" i="1" smtClean="0">
                          <a:latin typeface="Cambria Math" panose="02040503050406030204" pitchFamily="18" charset="0"/>
                          <a:cs typeface="Helvetica Neue"/>
                        </a:rPr>
                        <m:t>=</m:t>
                      </m:r>
                      <m:f>
                        <m:f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>
                  <a:latin typeface="Helvetica Neue"/>
                  <a:cs typeface="Helvetica Neue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082A6D-ABFA-4DCC-8C6E-67EFDED52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1339995"/>
                <a:ext cx="1872208" cy="8645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29ADA9F-55C9-4FA0-AF23-ADABC26D3D5B}"/>
              </a:ext>
            </a:extLst>
          </p:cNvPr>
          <p:cNvSpPr/>
          <p:nvPr/>
        </p:nvSpPr>
        <p:spPr>
          <a:xfrm>
            <a:off x="8828544" y="878330"/>
            <a:ext cx="3384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M. I. Larkin and al. Phys. Rev. B 64, 144514</a:t>
            </a:r>
          </a:p>
          <a:p>
            <a:r>
              <a:rPr lang="en-CA" dirty="0"/>
              <a:t>(2001)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5D51F4-EE49-45D2-97BB-A5324409F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1055" y="1958059"/>
            <a:ext cx="1413675" cy="290000"/>
          </a:xfrm>
          <a:prstGeom prst="rect">
            <a:avLst/>
          </a:prstGeom>
        </p:spPr>
      </p:pic>
      <p:pic>
        <p:nvPicPr>
          <p:cNvPr id="9" name="Image 8" descr="Une image contenant carte, texte&#10;&#10;Description générée avec un niveau de confiance élevé">
            <a:extLst>
              <a:ext uri="{FF2B5EF4-FFF2-40B4-BE49-F238E27FC236}">
                <a16:creationId xmlns:a16="http://schemas.microsoft.com/office/drawing/2014/main" id="{7FF72BD9-38E9-4D57-BB47-388D02A2DE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417721"/>
            <a:ext cx="5400600" cy="3813912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id="{DAC26891-5732-4AE5-A8E6-566E4176C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06" y="2445606"/>
            <a:ext cx="4791730" cy="43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7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0A0AF1-6932-4E93-86B0-7C3708A61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05" y="2833806"/>
            <a:ext cx="5305428" cy="3450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E6923E-4E96-4BDB-B912-6F04ABFD6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930" y="2833806"/>
            <a:ext cx="5253215" cy="34059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A07065-8527-42E9-907F-D1EAF99E0683}"/>
              </a:ext>
            </a:extLst>
          </p:cNvPr>
          <p:cNvSpPr txBox="1"/>
          <p:nvPr/>
        </p:nvSpPr>
        <p:spPr>
          <a:xfrm>
            <a:off x="6581116" y="240485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AF561-C37A-4415-89F6-8A5C279E261B}"/>
              </a:ext>
            </a:extLst>
          </p:cNvPr>
          <p:cNvSpPr txBox="1"/>
          <p:nvPr/>
        </p:nvSpPr>
        <p:spPr>
          <a:xfrm>
            <a:off x="429046" y="240485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Helvetica Neue"/>
                <a:cs typeface="Helvetica Neue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7E653-5A68-4ED9-A431-F2DEC396114A}"/>
              </a:ext>
            </a:extLst>
          </p:cNvPr>
          <p:cNvSpPr txBox="1"/>
          <p:nvPr/>
        </p:nvSpPr>
        <p:spPr>
          <a:xfrm>
            <a:off x="227290" y="111903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99E8A3-C1AF-4DA2-865C-867998F17912}"/>
              </a:ext>
            </a:extLst>
          </p:cNvPr>
          <p:cNvSpPr txBox="1"/>
          <p:nvPr/>
        </p:nvSpPr>
        <p:spPr>
          <a:xfrm>
            <a:off x="589740" y="178627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Helvetica Neue"/>
                <a:cs typeface="Helvetica Neue"/>
              </a:rPr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7555BC-69F6-46EF-A63F-6F1FBBABC036}"/>
              </a:ext>
            </a:extLst>
          </p:cNvPr>
          <p:cNvCxnSpPr/>
          <p:nvPr/>
        </p:nvCxnSpPr>
        <p:spPr>
          <a:xfrm>
            <a:off x="5670236" y="945306"/>
            <a:ext cx="633670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ABB03B7-C3AC-475E-B342-31321A368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144" y="104616"/>
            <a:ext cx="5253216" cy="274929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49B738-5968-48C1-99AA-ED7C588F1C50}"/>
              </a:ext>
            </a:extLst>
          </p:cNvPr>
          <p:cNvCxnSpPr/>
          <p:nvPr/>
        </p:nvCxnSpPr>
        <p:spPr>
          <a:xfrm>
            <a:off x="745692" y="1301368"/>
            <a:ext cx="13242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773210-1C6B-4142-BD61-3EA7BE4B8F56}"/>
              </a:ext>
            </a:extLst>
          </p:cNvPr>
          <p:cNvCxnSpPr>
            <a:cxnSpLocks/>
          </p:cNvCxnSpPr>
          <p:nvPr/>
        </p:nvCxnSpPr>
        <p:spPr>
          <a:xfrm>
            <a:off x="1213274" y="2013152"/>
            <a:ext cx="26266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B60873DB-077B-4086-ACAD-F624558E559E}"/>
              </a:ext>
            </a:extLst>
          </p:cNvPr>
          <p:cNvSpPr txBox="1">
            <a:spLocks/>
          </p:cNvSpPr>
          <p:nvPr/>
        </p:nvSpPr>
        <p:spPr>
          <a:xfrm>
            <a:off x="4657144" y="68158"/>
            <a:ext cx="6408712" cy="8985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CA" b="1" dirty="0" err="1"/>
              <a:t>Résultats</a:t>
            </a:r>
            <a:r>
              <a:rPr lang="en-CA" b="1" dirty="0"/>
              <a:t>: </a:t>
            </a:r>
            <a:r>
              <a:rPr lang="en-CA" b="1" dirty="0" err="1"/>
              <a:t>Rigidité</a:t>
            </a:r>
            <a:r>
              <a:rPr lang="en-CA" b="1" dirty="0"/>
              <a:t> </a:t>
            </a:r>
            <a:r>
              <a:rPr lang="en-CA" b="1" dirty="0" err="1"/>
              <a:t>superfluide</a:t>
            </a:r>
            <a:r>
              <a:rPr lang="en-CA" b="1" dirty="0"/>
              <a:t> </a:t>
            </a:r>
            <a:r>
              <a:rPr lang="en-CA" sz="4400" b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n-CA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49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6E9C1A-590A-4420-818A-F5C6F4EA2E8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0898" y="1916832"/>
            <a:ext cx="6744072" cy="990600"/>
          </a:xfrm>
        </p:spPr>
        <p:txBody>
          <a:bodyPr/>
          <a:lstStyle/>
          <a:p>
            <a:pPr marL="4572" indent="0" algn="ctr">
              <a:buNone/>
            </a:pPr>
            <a:r>
              <a:rPr lang="fr-CA" sz="4000" dirty="0"/>
              <a:t>Objectif</a:t>
            </a:r>
          </a:p>
          <a:p>
            <a:pPr marL="4572" indent="0" algn="ctr">
              <a:buNone/>
            </a:pPr>
            <a:r>
              <a:rPr lang="fr-CA" sz="4000" dirty="0"/>
              <a:t>Partie 2: </a:t>
            </a:r>
          </a:p>
          <a:p>
            <a:pPr marL="4572" indent="0" algn="ctr">
              <a:buNone/>
            </a:pPr>
            <a:r>
              <a:rPr lang="fr-CA" sz="4000" dirty="0"/>
              <a:t>Amélioration de solutionneur Monte Carlo avec méthodes d’apprentissage automatique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B9970-A839-4977-9304-B105FD7EA8F2}"/>
              </a:ext>
            </a:extLst>
          </p:cNvPr>
          <p:cNvSpPr/>
          <p:nvPr/>
        </p:nvSpPr>
        <p:spPr>
          <a:xfrm>
            <a:off x="0" y="6165304"/>
            <a:ext cx="11208568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CF28B8A-ADC5-4CBC-9AF3-61F493235E73}"/>
              </a:ext>
            </a:extLst>
          </p:cNvPr>
          <p:cNvCxnSpPr/>
          <p:nvPr/>
        </p:nvCxnSpPr>
        <p:spPr>
          <a:xfrm>
            <a:off x="7004970" y="1700808"/>
            <a:ext cx="0" cy="4464496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169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60873DB-077B-4086-ACAD-F624558E559E}"/>
              </a:ext>
            </a:extLst>
          </p:cNvPr>
          <p:cNvSpPr txBox="1">
            <a:spLocks/>
          </p:cNvSpPr>
          <p:nvPr/>
        </p:nvSpPr>
        <p:spPr>
          <a:xfrm>
            <a:off x="9120336" y="154171"/>
            <a:ext cx="2232248" cy="8985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fr-CA" dirty="0"/>
              <a:t>Objectif </a:t>
            </a:r>
            <a:r>
              <a:rPr lang="en-CA" sz="4400" b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n-CA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2FDF4B4-938D-4962-B8C2-237B8B913BA7}"/>
              </a:ext>
            </a:extLst>
          </p:cNvPr>
          <p:cNvGrpSpPr/>
          <p:nvPr/>
        </p:nvGrpSpPr>
        <p:grpSpPr>
          <a:xfrm>
            <a:off x="9048328" y="692699"/>
            <a:ext cx="3169789" cy="6192685"/>
            <a:chOff x="8904312" y="633331"/>
            <a:chExt cx="3313805" cy="625205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Triangle isocèle 4">
              <a:extLst>
                <a:ext uri="{FF2B5EF4-FFF2-40B4-BE49-F238E27FC236}">
                  <a16:creationId xmlns:a16="http://schemas.microsoft.com/office/drawing/2014/main" id="{93013EB9-8060-460B-8DFE-609A81A49F9E}"/>
                </a:ext>
              </a:extLst>
            </p:cNvPr>
            <p:cNvSpPr/>
            <p:nvPr/>
          </p:nvSpPr>
          <p:spPr>
            <a:xfrm>
              <a:off x="8904312" y="633331"/>
              <a:ext cx="3287688" cy="323934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FF53C0-21FE-4740-AC35-4E65D11F68EB}"/>
                </a:ext>
              </a:extLst>
            </p:cNvPr>
            <p:cNvSpPr/>
            <p:nvPr/>
          </p:nvSpPr>
          <p:spPr>
            <a:xfrm>
              <a:off x="8930429" y="3872679"/>
              <a:ext cx="3287688" cy="3012705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7DE7D526-5AA5-4C8A-A5C7-DAB0ED56D085}"/>
              </a:ext>
            </a:extLst>
          </p:cNvPr>
          <p:cNvSpPr txBox="1"/>
          <p:nvPr/>
        </p:nvSpPr>
        <p:spPr>
          <a:xfrm>
            <a:off x="874259" y="1470413"/>
            <a:ext cx="93857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  <a:cs typeface="Helvetica Neue"/>
              </a:rPr>
              <a:t>Procédures:</a:t>
            </a:r>
          </a:p>
          <a:p>
            <a:pPr marL="514350" indent="-514350">
              <a:buAutoNum type="arabicPeriod"/>
            </a:pPr>
            <a:r>
              <a:rPr lang="fr-CA" sz="2800" dirty="0">
                <a:latin typeface="Helvetica Neue"/>
                <a:cs typeface="Helvetica Neue"/>
              </a:rPr>
              <a:t>Programmation d’un solutionneur: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CA" sz="2800" dirty="0">
                <a:latin typeface="Helvetica Neue"/>
                <a:cs typeface="Helvetica Neue"/>
              </a:rPr>
              <a:t>Compréhension profonde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CA" sz="2800" dirty="0">
                <a:latin typeface="Helvetica Neue"/>
                <a:cs typeface="Helvetica Neue"/>
              </a:rPr>
              <a:t> accès aux fins détails techniques</a:t>
            </a:r>
          </a:p>
          <a:p>
            <a:pPr marL="514350" indent="-514350">
              <a:buAutoNum type="arabicPeriod"/>
            </a:pPr>
            <a:endParaRPr lang="fr-CA" sz="2800" dirty="0">
              <a:latin typeface="Helvetica Neue"/>
              <a:cs typeface="Helvetica Neue"/>
            </a:endParaRPr>
          </a:p>
          <a:p>
            <a:pPr marL="514350" indent="-514350">
              <a:buAutoNum type="arabicPeriod"/>
            </a:pPr>
            <a:endParaRPr lang="fr-CA" sz="2800" dirty="0">
              <a:latin typeface="Helvetica Neue"/>
              <a:cs typeface="Helvetica Neue"/>
            </a:endParaRPr>
          </a:p>
          <a:p>
            <a:pPr marL="514350" indent="-514350">
              <a:buAutoNum type="arabicPeriod"/>
            </a:pPr>
            <a:r>
              <a:rPr lang="fr-CA" sz="2800" dirty="0">
                <a:latin typeface="Helvetica Neue"/>
                <a:cs typeface="Helvetica Neue"/>
              </a:rPr>
              <a:t>Reproduction de résultats déjà obtenus.</a:t>
            </a:r>
          </a:p>
          <a:p>
            <a:pPr marL="514350" indent="-514350">
              <a:buAutoNum type="arabicPeriod"/>
            </a:pPr>
            <a:endParaRPr lang="fr-CA" sz="2800" dirty="0">
              <a:latin typeface="Helvetica Neue"/>
              <a:cs typeface="Helvetica Neue"/>
            </a:endParaRPr>
          </a:p>
          <a:p>
            <a:pPr marL="514350" indent="-514350">
              <a:buAutoNum type="arabicPeriod"/>
            </a:pPr>
            <a:endParaRPr lang="fr-CA" sz="2800" dirty="0">
              <a:latin typeface="Helvetica Neue"/>
              <a:cs typeface="Helvetica Neue"/>
            </a:endParaRPr>
          </a:p>
          <a:p>
            <a:pPr marL="514350" indent="-514350">
              <a:buAutoNum type="arabicPeriod"/>
            </a:pPr>
            <a:r>
              <a:rPr lang="fr-CA" sz="2800" dirty="0">
                <a:latin typeface="Helvetica Neue"/>
                <a:cs typeface="Helvetica Neue"/>
              </a:rPr>
              <a:t>Extensions et applications.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7555BC-69F6-46EF-A63F-6F1FBBABC036}"/>
              </a:ext>
            </a:extLst>
          </p:cNvPr>
          <p:cNvCxnSpPr/>
          <p:nvPr/>
        </p:nvCxnSpPr>
        <p:spPr>
          <a:xfrm>
            <a:off x="5663952" y="908720"/>
            <a:ext cx="633670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phique 2" descr="Coche">
            <a:extLst>
              <a:ext uri="{FF2B5EF4-FFF2-40B4-BE49-F238E27FC236}">
                <a16:creationId xmlns:a16="http://schemas.microsoft.com/office/drawing/2014/main" id="{426102F5-1CC6-4F57-80C6-466BA06AB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8168" y="2060848"/>
            <a:ext cx="729512" cy="936104"/>
          </a:xfrm>
          <a:prstGeom prst="rect">
            <a:avLst/>
          </a:prstGeom>
        </p:spPr>
      </p:pic>
      <p:pic>
        <p:nvPicPr>
          <p:cNvPr id="10" name="Graphique 9" descr="Coche">
            <a:extLst>
              <a:ext uri="{FF2B5EF4-FFF2-40B4-BE49-F238E27FC236}">
                <a16:creationId xmlns:a16="http://schemas.microsoft.com/office/drawing/2014/main" id="{0C51A789-1BF0-4781-BBA8-07687CEF8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6680" y="3662383"/>
            <a:ext cx="72951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8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7AD121-ABD8-42E8-B2CB-E77ED6318BEA}"/>
              </a:ext>
            </a:extLst>
          </p:cNvPr>
          <p:cNvSpPr txBox="1">
            <a:spLocks/>
          </p:cNvSpPr>
          <p:nvPr/>
        </p:nvSpPr>
        <p:spPr>
          <a:xfrm>
            <a:off x="4520530" y="150951"/>
            <a:ext cx="7985620" cy="8985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CA" b="1" dirty="0"/>
              <a:t>Monte Carlo </a:t>
            </a:r>
            <a:r>
              <a:rPr lang="en-CA" sz="4400" b="1" dirty="0">
                <a:solidFill>
                  <a:schemeClr val="accent2">
                    <a:lumMod val="50000"/>
                  </a:schemeClr>
                </a:solidFill>
              </a:rPr>
              <a:t>1: Observables</a:t>
            </a:r>
            <a:endParaRPr lang="en-CA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EC90A2-B8FC-4F3C-83EA-0B95670CEED0}"/>
              </a:ext>
            </a:extLst>
          </p:cNvPr>
          <p:cNvCxnSpPr>
            <a:cxnSpLocks/>
          </p:cNvCxnSpPr>
          <p:nvPr/>
        </p:nvCxnSpPr>
        <p:spPr>
          <a:xfrm>
            <a:off x="5105300" y="882730"/>
            <a:ext cx="681608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Une image contenant objet, horloge&#10;&#10;Description générée avec un niveau de confiance très élevé">
            <a:extLst>
              <a:ext uri="{FF2B5EF4-FFF2-40B4-BE49-F238E27FC236}">
                <a16:creationId xmlns:a16="http://schemas.microsoft.com/office/drawing/2014/main" id="{D8E85228-536B-48F0-904C-0FED31035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3004706"/>
            <a:ext cx="8335538" cy="2600688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6C77CE39-D39F-4A3A-85FB-F7BC7C307849}"/>
              </a:ext>
            </a:extLst>
          </p:cNvPr>
          <p:cNvGrpSpPr/>
          <p:nvPr/>
        </p:nvGrpSpPr>
        <p:grpSpPr>
          <a:xfrm>
            <a:off x="2855640" y="5810681"/>
            <a:ext cx="12673408" cy="637900"/>
            <a:chOff x="1776747" y="5605394"/>
            <a:chExt cx="11017224" cy="637900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3D5CC498-C93A-4B8A-9C1D-B036004A4275}"/>
                </a:ext>
              </a:extLst>
            </p:cNvPr>
            <p:cNvSpPr txBox="1"/>
            <p:nvPr/>
          </p:nvSpPr>
          <p:spPr>
            <a:xfrm>
              <a:off x="1776747" y="5658519"/>
              <a:ext cx="11017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 Neue"/>
                  <a:cs typeface="Helvetica Neue"/>
                </a:rPr>
                <a:t>Comment choisir les 	 ?</a:t>
              </a:r>
            </a:p>
          </p:txBody>
        </p:sp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83E4BED8-4B15-40F7-B29A-E262E7587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7423" y="5605394"/>
              <a:ext cx="524854" cy="637900"/>
            </a:xfrm>
            <a:prstGeom prst="rect">
              <a:avLst/>
            </a:prstGeom>
          </p:spPr>
        </p:pic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4C4694E-2A10-4208-B74A-1433A3B4F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4" y="1123510"/>
            <a:ext cx="11424592" cy="223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0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7AD121-ABD8-42E8-B2CB-E77ED6318BEA}"/>
              </a:ext>
            </a:extLst>
          </p:cNvPr>
          <p:cNvSpPr txBox="1">
            <a:spLocks/>
          </p:cNvSpPr>
          <p:nvPr/>
        </p:nvSpPr>
        <p:spPr>
          <a:xfrm>
            <a:off x="3215680" y="74980"/>
            <a:ext cx="8705700" cy="8985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CA" b="1" dirty="0"/>
              <a:t>Monte Carlo </a:t>
            </a:r>
            <a:r>
              <a:rPr lang="en-CA" sz="4400" b="1" dirty="0">
                <a:solidFill>
                  <a:schemeClr val="accent2">
                    <a:lumMod val="50000"/>
                  </a:schemeClr>
                </a:solidFill>
              </a:rPr>
              <a:t>2: </a:t>
            </a:r>
            <a:r>
              <a:rPr lang="en-CA" sz="4400" b="1" dirty="0" err="1">
                <a:solidFill>
                  <a:schemeClr val="accent2">
                    <a:lumMod val="50000"/>
                  </a:schemeClr>
                </a:solidFill>
              </a:rPr>
              <a:t>Chaîne</a:t>
            </a:r>
            <a:r>
              <a:rPr lang="en-CA" sz="4400" b="1" dirty="0">
                <a:solidFill>
                  <a:schemeClr val="accent2">
                    <a:lumMod val="50000"/>
                  </a:schemeClr>
                </a:solidFill>
              </a:rPr>
              <a:t> de Markov</a:t>
            </a:r>
            <a:endParaRPr lang="en-CA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EC90A2-B8FC-4F3C-83EA-0B95670CEED0}"/>
              </a:ext>
            </a:extLst>
          </p:cNvPr>
          <p:cNvCxnSpPr>
            <a:cxnSpLocks/>
          </p:cNvCxnSpPr>
          <p:nvPr/>
        </p:nvCxnSpPr>
        <p:spPr>
          <a:xfrm>
            <a:off x="3143672" y="898565"/>
            <a:ext cx="8777708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0E4F13E3-BDA8-44F3-91E7-1AC6264B5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7" y="1786038"/>
            <a:ext cx="8903196" cy="99232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34AB5D1-F984-415E-B077-C2905F484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7" y="4849168"/>
            <a:ext cx="7633660" cy="145320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B04CB60-AAF0-4373-ADAA-FB619F963182}"/>
              </a:ext>
            </a:extLst>
          </p:cNvPr>
          <p:cNvSpPr txBox="1"/>
          <p:nvPr/>
        </p:nvSpPr>
        <p:spPr>
          <a:xfrm>
            <a:off x="623392" y="1188075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Helvetica Neue"/>
                <a:cs typeface="Helvetica Neue"/>
              </a:rPr>
              <a:t>Transition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DEDB7C-AC6D-485D-93B0-0AF3EB081B74}"/>
              </a:ext>
            </a:extLst>
          </p:cNvPr>
          <p:cNvSpPr txBox="1"/>
          <p:nvPr/>
        </p:nvSpPr>
        <p:spPr>
          <a:xfrm>
            <a:off x="8544272" y="5040178"/>
            <a:ext cx="4032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Helvetica Neue"/>
                <a:cs typeface="Helvetica Neue"/>
              </a:rPr>
              <a:t>Ratio d’acception de Metropolis-Hastings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C04FBE8-D5CB-49D1-BD31-BFA873E9F47A}"/>
              </a:ext>
            </a:extLst>
          </p:cNvPr>
          <p:cNvSpPr txBox="1"/>
          <p:nvPr/>
        </p:nvSpPr>
        <p:spPr>
          <a:xfrm>
            <a:off x="8544272" y="3231004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Helvetica Neue"/>
                <a:cs typeface="Helvetica Neue"/>
              </a:rPr>
              <a:t>Bilan détaillé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C66A7C6-A2D6-4579-8779-CF2C9002D9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91" y="2778362"/>
            <a:ext cx="4730104" cy="174412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3D1E204-5E7E-4B29-97D2-814D9F2EB0CA}"/>
              </a:ext>
            </a:extLst>
          </p:cNvPr>
          <p:cNvSpPr txBox="1"/>
          <p:nvPr/>
        </p:nvSpPr>
        <p:spPr>
          <a:xfrm>
            <a:off x="8760296" y="5994285"/>
            <a:ext cx="316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F. </a:t>
            </a:r>
            <a:r>
              <a:rPr lang="fr-CA" dirty="0" err="1"/>
              <a:t>Assaad</a:t>
            </a:r>
            <a:r>
              <a:rPr lang="fr-CA" dirty="0"/>
              <a:t>, </a:t>
            </a:r>
            <a:r>
              <a:rPr lang="fr-CA" dirty="0" err="1"/>
              <a:t>Julich</a:t>
            </a:r>
            <a:r>
              <a:rPr lang="fr-CA" dirty="0"/>
              <a:t>, notes de cours 2014.</a:t>
            </a:r>
          </a:p>
        </p:txBody>
      </p:sp>
    </p:spTree>
    <p:extLst>
      <p:ext uri="{BB962C8B-B14F-4D97-AF65-F5344CB8AC3E}">
        <p14:creationId xmlns:p14="http://schemas.microsoft.com/office/powerpoint/2010/main" val="264405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B9A44B-4696-44AC-9F78-35E7102B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Échantillonage</a:t>
            </a:r>
            <a:r>
              <a:rPr lang="fr-CA" dirty="0"/>
              <a:t> d’une distribution de probabilité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674BAB-81A9-4D7E-BD8C-2DCC6037A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809358"/>
            <a:ext cx="9145016" cy="5769242"/>
          </a:xfrm>
          <a:prstGeom prst="rect">
            <a:avLst/>
          </a:prstGeom>
        </p:spPr>
      </p:pic>
      <p:sp>
        <p:nvSpPr>
          <p:cNvPr id="7" name="Étoile : 5 branches 6">
            <a:extLst>
              <a:ext uri="{FF2B5EF4-FFF2-40B4-BE49-F238E27FC236}">
                <a16:creationId xmlns:a16="http://schemas.microsoft.com/office/drawing/2014/main" id="{2818B367-ECB7-4837-B81A-36EED3DB458C}"/>
              </a:ext>
            </a:extLst>
          </p:cNvPr>
          <p:cNvSpPr/>
          <p:nvPr/>
        </p:nvSpPr>
        <p:spPr>
          <a:xfrm>
            <a:off x="2190900" y="968999"/>
            <a:ext cx="459036" cy="553199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0" name="Étoile : 5 branches 9">
            <a:extLst>
              <a:ext uri="{FF2B5EF4-FFF2-40B4-BE49-F238E27FC236}">
                <a16:creationId xmlns:a16="http://schemas.microsoft.com/office/drawing/2014/main" id="{70D3E7F8-4017-4FE6-9489-BCFF29995747}"/>
              </a:ext>
            </a:extLst>
          </p:cNvPr>
          <p:cNvSpPr/>
          <p:nvPr/>
        </p:nvSpPr>
        <p:spPr>
          <a:xfrm>
            <a:off x="1939384" y="1432939"/>
            <a:ext cx="459036" cy="553199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1" name="Étoile : 5 branches 10">
            <a:extLst>
              <a:ext uri="{FF2B5EF4-FFF2-40B4-BE49-F238E27FC236}">
                <a16:creationId xmlns:a16="http://schemas.microsoft.com/office/drawing/2014/main" id="{1DD5A785-FF37-4E29-A23A-14A71910935D}"/>
              </a:ext>
            </a:extLst>
          </p:cNvPr>
          <p:cNvSpPr/>
          <p:nvPr/>
        </p:nvSpPr>
        <p:spPr>
          <a:xfrm>
            <a:off x="7101676" y="962163"/>
            <a:ext cx="459036" cy="613446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Étoile : 5 branches 11">
            <a:extLst>
              <a:ext uri="{FF2B5EF4-FFF2-40B4-BE49-F238E27FC236}">
                <a16:creationId xmlns:a16="http://schemas.microsoft.com/office/drawing/2014/main" id="{A1382B98-39A6-4967-90E6-E23A9A27635F}"/>
              </a:ext>
            </a:extLst>
          </p:cNvPr>
          <p:cNvSpPr/>
          <p:nvPr/>
        </p:nvSpPr>
        <p:spPr>
          <a:xfrm>
            <a:off x="3519960" y="5283874"/>
            <a:ext cx="459036" cy="613446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FBFE80B-A259-4EF3-979D-040967A667A9}"/>
              </a:ext>
            </a:extLst>
          </p:cNvPr>
          <p:cNvCxnSpPr>
            <a:cxnSpLocks/>
          </p:cNvCxnSpPr>
          <p:nvPr/>
        </p:nvCxnSpPr>
        <p:spPr>
          <a:xfrm flipH="1" flipV="1">
            <a:off x="3404904" y="4727988"/>
            <a:ext cx="213982" cy="65922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5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7" grpId="1" animBg="1"/>
      <p:bldP spid="7" grpId="2" animBg="1"/>
      <p:bldP spid="10" grpId="0" animBg="1"/>
      <p:bldP spid="10" grpId="1" animBg="1"/>
      <p:bldP spid="10" grpId="2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4F4C65F1-47FF-4A65-BF50-A376D7D80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50" y="1573264"/>
            <a:ext cx="4301121" cy="13507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A6ACE26-867B-4129-A89C-2DB070BF1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3251035"/>
            <a:ext cx="3268647" cy="139127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0A30D3A-B80C-4D51-89EF-10CC10CD1886}"/>
              </a:ext>
            </a:extLst>
          </p:cNvPr>
          <p:cNvSpPr txBox="1"/>
          <p:nvPr/>
        </p:nvSpPr>
        <p:spPr>
          <a:xfrm>
            <a:off x="6744072" y="3239067"/>
            <a:ext cx="4608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Helvetica Neue"/>
                <a:cs typeface="Helvetica Neue"/>
              </a:rPr>
              <a:t>Distribution de probabilité non-normalisée.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66856AE-9740-4DC2-9244-2975356FD1AD}"/>
              </a:ext>
            </a:extLst>
          </p:cNvPr>
          <p:cNvSpPr txBox="1"/>
          <p:nvPr/>
        </p:nvSpPr>
        <p:spPr>
          <a:xfrm>
            <a:off x="2423592" y="223867"/>
            <a:ext cx="10297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b="1" dirty="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</a:rPr>
              <a:t>Monte Carlo</a:t>
            </a:r>
            <a:r>
              <a:rPr lang="fr-CA" sz="2800" dirty="0">
                <a:latin typeface="Helvetica Neue"/>
                <a:cs typeface="Helvetica Neue"/>
              </a:rPr>
              <a:t> </a:t>
            </a:r>
            <a:r>
              <a:rPr lang="fr-CA" sz="4400" b="1" dirty="0">
                <a:solidFill>
                  <a:schemeClr val="accent2">
                    <a:lumMod val="50000"/>
                  </a:schemeClr>
                </a:solidFill>
                <a:latin typeface="Helvetica Neue"/>
                <a:ea typeface="+mj-ea"/>
              </a:rPr>
              <a:t>3: Physique Statistique</a:t>
            </a:r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061338E5-A0C3-476D-ABB1-F963D3BE7793}"/>
              </a:ext>
            </a:extLst>
          </p:cNvPr>
          <p:cNvCxnSpPr>
            <a:cxnSpLocks/>
          </p:cNvCxnSpPr>
          <p:nvPr/>
        </p:nvCxnSpPr>
        <p:spPr>
          <a:xfrm>
            <a:off x="3880048" y="898565"/>
            <a:ext cx="804133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B8874EBB-4B04-4554-AC49-CC8337481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50" y="4758801"/>
            <a:ext cx="5919469" cy="18673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96AE690-4004-41B7-A26E-0565AAFBD297}"/>
              </a:ext>
            </a:extLst>
          </p:cNvPr>
          <p:cNvSpPr txBox="1"/>
          <p:nvPr/>
        </p:nvSpPr>
        <p:spPr>
          <a:xfrm>
            <a:off x="7680176" y="5733256"/>
            <a:ext cx="424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D. </a:t>
            </a:r>
            <a:r>
              <a:rPr lang="fr-CA" dirty="0" err="1"/>
              <a:t>Luitz</a:t>
            </a:r>
            <a:r>
              <a:rPr lang="fr-CA" dirty="0"/>
              <a:t>, thèse </a:t>
            </a:r>
            <a:r>
              <a:rPr lang="fr-CA" dirty="0" err="1"/>
              <a:t>Ph.D</a:t>
            </a:r>
            <a:r>
              <a:rPr lang="fr-CA" dirty="0"/>
              <a:t>, </a:t>
            </a:r>
            <a:r>
              <a:rPr lang="fr-CA" dirty="0" err="1"/>
              <a:t>Universität</a:t>
            </a:r>
            <a:r>
              <a:rPr lang="fr-CA" dirty="0"/>
              <a:t> Würzburg</a:t>
            </a:r>
          </a:p>
        </p:txBody>
      </p:sp>
    </p:spTree>
    <p:extLst>
      <p:ext uri="{BB962C8B-B14F-4D97-AF65-F5344CB8AC3E}">
        <p14:creationId xmlns:p14="http://schemas.microsoft.com/office/powerpoint/2010/main" val="95209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781148B-2891-4133-AF37-AEA3267AFD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5278" l="10000" r="90000">
                        <a14:foregroundMark x1="45469" y1="90000" x2="47188" y2="86944"/>
                        <a14:foregroundMark x1="46250" y1="91111" x2="46250" y2="95278"/>
                      </a14:backgroundRemoval>
                    </a14:imgEffect>
                  </a14:imgLayer>
                </a14:imgProps>
              </a:ext>
            </a:extLst>
          </a:blip>
          <a:srcRect l="33641" r="37161"/>
          <a:stretch/>
        </p:blipFill>
        <p:spPr>
          <a:xfrm rot="735325">
            <a:off x="7863931" y="148351"/>
            <a:ext cx="1762223" cy="339494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22FE39D-B598-449B-81F8-6ADF21D603D3}"/>
              </a:ext>
            </a:extLst>
          </p:cNvPr>
          <p:cNvSpPr txBox="1"/>
          <p:nvPr/>
        </p:nvSpPr>
        <p:spPr>
          <a:xfrm>
            <a:off x="2198961" y="1628800"/>
            <a:ext cx="71287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sz="2800" dirty="0">
              <a:latin typeface="Helvetica Neue"/>
              <a:cs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>
                <a:latin typeface="Helvetica Neue"/>
                <a:cs typeface="Helvetica Neue"/>
              </a:rPr>
              <a:t>Évolution conjointe (confrontation) Expérience théorie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>
                <a:latin typeface="Helvetica Neue"/>
                <a:cs typeface="Helvetica Neue"/>
              </a:rPr>
              <a:t> Nouvelles Méthodes expérimentales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>
                <a:latin typeface="Helvetica Neue"/>
                <a:cs typeface="Helvetica Neue"/>
              </a:rPr>
              <a:t>Nouveaux algorithmes et améliorations algorithmiques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sz="2800" dirty="0">
              <a:latin typeface="Helvetica Neue"/>
              <a:cs typeface="Helvetica Neue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900DD84-6899-4C9B-B69E-D3A6FB3AC93A}"/>
              </a:ext>
            </a:extLst>
          </p:cNvPr>
          <p:cNvSpPr txBox="1"/>
          <p:nvPr/>
        </p:nvSpPr>
        <p:spPr>
          <a:xfrm>
            <a:off x="2225602" y="1197913"/>
            <a:ext cx="68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latin typeface="Helvetica Neue"/>
                <a:cs typeface="Helvetica Neue"/>
              </a:rPr>
              <a:t>Nouvelle révolution technologique :</a:t>
            </a:r>
          </a:p>
          <a:p>
            <a:endParaRPr lang="fr-CA" dirty="0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9332FD9E-25A1-4D5C-BE38-0CD470B27E0D}"/>
              </a:ext>
            </a:extLst>
          </p:cNvPr>
          <p:cNvSpPr/>
          <p:nvPr/>
        </p:nvSpPr>
        <p:spPr>
          <a:xfrm>
            <a:off x="0" y="0"/>
            <a:ext cx="4079776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571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7AD121-ABD8-42E8-B2CB-E77ED6318BEA}"/>
              </a:ext>
            </a:extLst>
          </p:cNvPr>
          <p:cNvSpPr txBox="1">
            <a:spLocks/>
          </p:cNvSpPr>
          <p:nvPr/>
        </p:nvSpPr>
        <p:spPr>
          <a:xfrm>
            <a:off x="2639617" y="145861"/>
            <a:ext cx="9345602" cy="8173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CA" b="1" dirty="0"/>
              <a:t>Monte Carlo </a:t>
            </a:r>
            <a:r>
              <a:rPr lang="en-CA" b="1" dirty="0" err="1"/>
              <a:t>Quantique</a:t>
            </a:r>
            <a:r>
              <a:rPr lang="en-CA" b="1" dirty="0"/>
              <a:t> </a:t>
            </a:r>
            <a:r>
              <a:rPr lang="en-CA" b="1" dirty="0" err="1"/>
              <a:t>en</a:t>
            </a:r>
            <a:r>
              <a:rPr lang="en-CA" b="1" dirty="0"/>
              <a:t> temps continue </a:t>
            </a:r>
            <a:r>
              <a:rPr lang="en-CA" sz="44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CA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EC90A2-B8FC-4F3C-83EA-0B95670CEED0}"/>
              </a:ext>
            </a:extLst>
          </p:cNvPr>
          <p:cNvCxnSpPr>
            <a:cxnSpLocks/>
          </p:cNvCxnSpPr>
          <p:nvPr/>
        </p:nvCxnSpPr>
        <p:spPr>
          <a:xfrm>
            <a:off x="407368" y="764704"/>
            <a:ext cx="1146349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 11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66D41B45-01B3-4C4A-AD5F-418546816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96752"/>
            <a:ext cx="5529178" cy="89856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B72418C-D56F-4AC0-AEA4-A5B730C0D7C4}"/>
              </a:ext>
            </a:extLst>
          </p:cNvPr>
          <p:cNvSpPr txBox="1"/>
          <p:nvPr/>
        </p:nvSpPr>
        <p:spPr>
          <a:xfrm>
            <a:off x="6744072" y="1207780"/>
            <a:ext cx="4680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Helvetica Neue"/>
                <a:cs typeface="Helvetica Neue"/>
              </a:rPr>
              <a:t>Intégrale de chemin:</a:t>
            </a:r>
          </a:p>
          <a:p>
            <a:r>
              <a:rPr lang="fr-CA" sz="2800" dirty="0">
                <a:latin typeface="Helvetica Neue"/>
                <a:cs typeface="Helvetica Neue"/>
              </a:rPr>
              <a:t>Représentation cohérente</a:t>
            </a:r>
          </a:p>
        </p:txBody>
      </p:sp>
      <p:pic>
        <p:nvPicPr>
          <p:cNvPr id="17" name="Image 16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ADD1BD1F-0737-47E4-8481-B19480D99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420887"/>
            <a:ext cx="5325213" cy="113552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46B22BA-29DE-4E62-89AF-DC1F600F7BA8}"/>
              </a:ext>
            </a:extLst>
          </p:cNvPr>
          <p:cNvSpPr txBox="1"/>
          <p:nvPr/>
        </p:nvSpPr>
        <p:spPr>
          <a:xfrm>
            <a:off x="8040216" y="2815108"/>
            <a:ext cx="3459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Helvetica Neue"/>
                <a:cs typeface="Helvetica Neue"/>
              </a:rPr>
              <a:t>Développement: Diagrammes de Feynman</a:t>
            </a:r>
          </a:p>
        </p:txBody>
      </p:sp>
      <p:pic>
        <p:nvPicPr>
          <p:cNvPr id="7" name="Image 6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195F5FFF-E21C-4C55-A01B-0D9F00FF0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2" y="3556410"/>
            <a:ext cx="2633694" cy="1180835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926993B-4A50-47ED-B95A-FD22D9353F26}"/>
              </a:ext>
            </a:extLst>
          </p:cNvPr>
          <p:cNvSpPr txBox="1"/>
          <p:nvPr/>
        </p:nvSpPr>
        <p:spPr>
          <a:xfrm>
            <a:off x="7752184" y="4779149"/>
            <a:ext cx="3459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Helvetica Neue"/>
                <a:cs typeface="Helvetica Neue"/>
              </a:rPr>
              <a:t>Contraction: Théorème de Wick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CB73C08-FE5A-4F56-8A75-D2F6D563DE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3" y="5105648"/>
            <a:ext cx="5429147" cy="156371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2C527E8-F0AE-418C-BB9F-823F4C7F275E}"/>
              </a:ext>
            </a:extLst>
          </p:cNvPr>
          <p:cNvSpPr txBox="1"/>
          <p:nvPr/>
        </p:nvSpPr>
        <p:spPr>
          <a:xfrm>
            <a:off x="7392144" y="5949280"/>
            <a:ext cx="459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E. Gull et al., </a:t>
            </a:r>
            <a:r>
              <a:rPr lang="da-DK" b="1" dirty="0"/>
              <a:t>Rev. Mod. Phys. 83, 349. </a:t>
            </a:r>
          </a:p>
        </p:txBody>
      </p:sp>
    </p:spTree>
    <p:extLst>
      <p:ext uri="{BB962C8B-B14F-4D97-AF65-F5344CB8AC3E}">
        <p14:creationId xmlns:p14="http://schemas.microsoft.com/office/powerpoint/2010/main" val="242941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7AD121-ABD8-42E8-B2CB-E77ED6318BEA}"/>
              </a:ext>
            </a:extLst>
          </p:cNvPr>
          <p:cNvSpPr txBox="1">
            <a:spLocks/>
          </p:cNvSpPr>
          <p:nvPr/>
        </p:nvSpPr>
        <p:spPr>
          <a:xfrm>
            <a:off x="2063552" y="196736"/>
            <a:ext cx="11064552" cy="8985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CA" sz="4400" b="1" dirty="0">
                <a:solidFill>
                  <a:schemeClr val="accent2">
                    <a:lumMod val="50000"/>
                  </a:schemeClr>
                </a:solidFill>
              </a:rPr>
              <a:t>Self-Learning Monte Carlo (SLMC) </a:t>
            </a:r>
            <a:endParaRPr lang="en-CA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A37733D-F162-4BF6-B81B-7635890D5595}"/>
              </a:ext>
            </a:extLst>
          </p:cNvPr>
          <p:cNvSpPr txBox="1"/>
          <p:nvPr/>
        </p:nvSpPr>
        <p:spPr>
          <a:xfrm>
            <a:off x="983432" y="1340768"/>
            <a:ext cx="89289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>
                <a:latin typeface="Helvetica Neue"/>
                <a:cs typeface="Helvetica Neue"/>
              </a:rPr>
              <a:t>Mises à jours lourdes à calculer: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sz="2800" dirty="0">
              <a:latin typeface="Helvetica Neue"/>
              <a:cs typeface="Helvetica Neue"/>
            </a:endParaRPr>
          </a:p>
          <a:p>
            <a:pPr marL="914400" lvl="1" indent="-457200">
              <a:buFontTx/>
              <a:buChar char="-"/>
            </a:pPr>
            <a:r>
              <a:rPr lang="fr-CA" sz="2800" dirty="0">
                <a:latin typeface="Helvetica Neue"/>
                <a:cs typeface="Helvetica Neue"/>
              </a:rPr>
              <a:t>N degrés de liberté: N</a:t>
            </a:r>
            <a:r>
              <a:rPr lang="fr-CA" sz="2800" baseline="30000" dirty="0">
                <a:latin typeface="Helvetica Neue"/>
                <a:cs typeface="Helvetica Neue"/>
              </a:rPr>
              <a:t>2</a:t>
            </a:r>
            <a:r>
              <a:rPr lang="fr-CA" sz="2800" dirty="0">
                <a:latin typeface="Helvetica Neue"/>
                <a:cs typeface="Helvetica Neue"/>
              </a:rPr>
              <a:t> opérations</a:t>
            </a:r>
          </a:p>
          <a:p>
            <a:pPr marL="914400" lvl="1" indent="-457200">
              <a:buFontTx/>
              <a:buChar char="-"/>
            </a:pPr>
            <a:r>
              <a:rPr lang="fr-CA" sz="2800" dirty="0">
                <a:latin typeface="Helvetica Neue"/>
                <a:cs typeface="Helvetica Neue"/>
              </a:rPr>
              <a:t>Mises à jours locale: 		 autocorrélation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sz="2800" dirty="0">
              <a:latin typeface="Helvetica Neue"/>
              <a:cs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sz="2800" dirty="0">
              <a:latin typeface="Helvetica Neue"/>
              <a:cs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>
                <a:latin typeface="Helvetica Neue"/>
                <a:cs typeface="Helvetica Neue"/>
              </a:rPr>
              <a:t>Mises à jours globales: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CA" sz="2800" dirty="0">
                <a:latin typeface="Helvetica Neue"/>
                <a:cs typeface="Helvetica Neue"/>
              </a:rPr>
              <a:t> Apprendre la distribution de probabilité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CA" sz="2800" dirty="0">
                <a:latin typeface="Helvetica Neue"/>
                <a:cs typeface="Helvetica Neue"/>
              </a:rPr>
              <a:t>Obtention d’un  moteur de recommandation</a:t>
            </a:r>
          </a:p>
          <a:p>
            <a:pPr lvl="1"/>
            <a:r>
              <a:rPr lang="fr-CA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  <a:cs typeface="Helvetica Neue"/>
              </a:rPr>
              <a:t>=&gt; Self Learning Monte Carlo (SLMC)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8C779D34-DE4A-4DA0-9DEB-68FB8C984244}"/>
              </a:ext>
            </a:extLst>
          </p:cNvPr>
          <p:cNvGrpSpPr/>
          <p:nvPr/>
        </p:nvGrpSpPr>
        <p:grpSpPr>
          <a:xfrm>
            <a:off x="9048328" y="692699"/>
            <a:ext cx="3169789" cy="6192685"/>
            <a:chOff x="8904312" y="633331"/>
            <a:chExt cx="3313805" cy="625205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id="{1C5BE3A9-FE2E-4CF7-8C42-0E1A3FFB64FE}"/>
                </a:ext>
              </a:extLst>
            </p:cNvPr>
            <p:cNvSpPr/>
            <p:nvPr/>
          </p:nvSpPr>
          <p:spPr>
            <a:xfrm>
              <a:off x="8904312" y="633331"/>
              <a:ext cx="3287688" cy="323934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AE790D-A16D-4A72-82CC-FE415341DEB3}"/>
                </a:ext>
              </a:extLst>
            </p:cNvPr>
            <p:cNvSpPr/>
            <p:nvPr/>
          </p:nvSpPr>
          <p:spPr>
            <a:xfrm>
              <a:off x="8930429" y="3872679"/>
              <a:ext cx="3287688" cy="3012705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EC90A2-B8FC-4F3C-83EA-0B95670CEED0}"/>
              </a:ext>
            </a:extLst>
          </p:cNvPr>
          <p:cNvCxnSpPr>
            <a:cxnSpLocks/>
          </p:cNvCxnSpPr>
          <p:nvPr/>
        </p:nvCxnSpPr>
        <p:spPr>
          <a:xfrm>
            <a:off x="983432" y="986350"/>
            <a:ext cx="10937948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E6992D38-1017-401F-ACF5-211BC8DCF40D}"/>
              </a:ext>
            </a:extLst>
          </p:cNvPr>
          <p:cNvSpPr/>
          <p:nvPr/>
        </p:nvSpPr>
        <p:spPr>
          <a:xfrm>
            <a:off x="5447928" y="2636912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5427C6A-4480-44AF-BD39-AEAEA8E781CA}"/>
              </a:ext>
            </a:extLst>
          </p:cNvPr>
          <p:cNvSpPr txBox="1"/>
          <p:nvPr/>
        </p:nvSpPr>
        <p:spPr>
          <a:xfrm>
            <a:off x="5991931" y="5871650"/>
            <a:ext cx="72907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 b="1" dirty="0"/>
              <a:t>Yuki </a:t>
            </a:r>
            <a:r>
              <a:rPr lang="fr-CA" sz="2400" b="1" dirty="0" err="1"/>
              <a:t>Nagai</a:t>
            </a:r>
            <a:r>
              <a:rPr lang="fr-CA" sz="2400" b="1" dirty="0"/>
              <a:t>, </a:t>
            </a:r>
            <a:r>
              <a:rPr lang="pt-BR" sz="2400" b="1" dirty="0"/>
              <a:t>PRB 96 161102, 2017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 b="1" dirty="0"/>
              <a:t>Li Huang, </a:t>
            </a:r>
            <a:r>
              <a:rPr lang="pt-BR" sz="2400" b="1" dirty="0"/>
              <a:t>Phys. Rev. E 95,031301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A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b="1" dirty="0"/>
          </a:p>
          <a:p>
            <a:endParaRPr lang="fr-CA" sz="2800" b="1" dirty="0"/>
          </a:p>
          <a:p>
            <a:endParaRPr lang="fr-CA" sz="28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1357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7AD121-ABD8-42E8-B2CB-E77ED6318BEA}"/>
              </a:ext>
            </a:extLst>
          </p:cNvPr>
          <p:cNvSpPr txBox="1">
            <a:spLocks/>
          </p:cNvSpPr>
          <p:nvPr/>
        </p:nvSpPr>
        <p:spPr>
          <a:xfrm>
            <a:off x="2063552" y="105943"/>
            <a:ext cx="11064552" cy="8985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CA" sz="4400" b="1" dirty="0">
                <a:solidFill>
                  <a:schemeClr val="accent2">
                    <a:lumMod val="50000"/>
                  </a:schemeClr>
                </a:solidFill>
              </a:rPr>
              <a:t>Self-Learning Monte Carlo (SLMC) </a:t>
            </a:r>
            <a:endParaRPr lang="en-CA" b="1" dirty="0">
              <a:solidFill>
                <a:schemeClr val="accent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9A37733D-F162-4BF6-B81B-7635890D5595}"/>
                  </a:ext>
                </a:extLst>
              </p:cNvPr>
              <p:cNvSpPr txBox="1"/>
              <p:nvPr/>
            </p:nvSpPr>
            <p:spPr>
              <a:xfrm>
                <a:off x="983432" y="1340768"/>
                <a:ext cx="8928992" cy="4975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fr-CA" sz="2800" dirty="0">
                    <a:latin typeface="Helvetica Neue"/>
                    <a:cs typeface="Helvetica Neue"/>
                  </a:rPr>
                  <a:t>Mises à jours lourdes à calculer: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fr-CA" sz="2800" dirty="0">
                  <a:latin typeface="Helvetica Neue"/>
                  <a:cs typeface="Helvetica Neue"/>
                </a:endParaRPr>
              </a:p>
              <a:p>
                <a:pPr marL="914400" lvl="1" indent="-457200">
                  <a:buFontTx/>
                  <a:buChar char="-"/>
                </a:pPr>
                <a:r>
                  <a:rPr lang="fr-CA" sz="2800" dirty="0">
                    <a:latin typeface="Helvetica Neue"/>
                    <a:cs typeface="Helvetica Neue"/>
                  </a:rPr>
                  <a:t>N</a:t>
                </a:r>
                <a:r>
                  <a:rPr lang="fr-CA" sz="2800" baseline="30000" dirty="0">
                    <a:latin typeface="Helvetica Neue"/>
                    <a:cs typeface="Helvetica Neue"/>
                  </a:rPr>
                  <a:t>2</a:t>
                </a:r>
                <a:r>
                  <a:rPr lang="fr-CA" sz="2800" dirty="0">
                    <a:latin typeface="Helvetica Neue"/>
                    <a:cs typeface="Helvetica Neue"/>
                  </a:rPr>
                  <a:t> opérations (N degrés de liberté)</a:t>
                </a:r>
              </a:p>
              <a:p>
                <a:pPr marL="914400" lvl="1" indent="-457200">
                  <a:buFontTx/>
                  <a:buChar char="-"/>
                </a:pPr>
                <a:r>
                  <a:rPr lang="fr-CA" sz="2800" dirty="0">
                    <a:latin typeface="Helvetica Neue"/>
                    <a:cs typeface="Helvetica Neue"/>
                  </a:rPr>
                  <a:t>Mises à jours locale: 		 autocorrélation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fr-CA" sz="2800" dirty="0">
                  <a:latin typeface="Helvetica Neue"/>
                  <a:cs typeface="Helvetica Neue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fr-CA" sz="2800" dirty="0">
                    <a:latin typeface="Helvetica Neue"/>
                    <a:cs typeface="Helvetica Neue"/>
                  </a:rPr>
                  <a:t>Mises à jours globales:</a:t>
                </a:r>
              </a:p>
              <a:p>
                <a:pPr lvl="1"/>
                <a:r>
                  <a:rPr lang="fr-CA" sz="2800" dirty="0">
                    <a:latin typeface="Helvetica Neue"/>
                    <a:cs typeface="Helvetica Neue"/>
                  </a:rPr>
                  <a:t>- Apprendre la distribution de probabilité =&gt; Self </a:t>
                </a:r>
              </a:p>
              <a:p>
                <a:r>
                  <a:rPr lang="fr-CA" sz="2800" dirty="0">
                    <a:latin typeface="Helvetica Neue"/>
                    <a:cs typeface="Helvetica Neue"/>
                  </a:rPr>
                  <a:t>     Learning Monte Carlo (SLMC)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fr-CA" sz="2800" dirty="0">
                    <a:latin typeface="Helvetica Neue"/>
                    <a:cs typeface="Helvetica Neue"/>
                  </a:rPr>
                  <a:t>Modèle effectif avec m paramètres: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fr-CA" sz="2800" dirty="0">
                    <a:latin typeface="Helvetica Neue"/>
                    <a:cs typeface="Helvetica Neue"/>
                  </a:rPr>
                  <a:t>m &lt;&lt; N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fr-CA" sz="2800" dirty="0">
                    <a:latin typeface="Helvetica Neue"/>
                    <a:cs typeface="Helvetica Neue"/>
                  </a:rPr>
                  <a:t>Facteur d’amélioration  ̃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fr-CA" sz="2800" dirty="0">
                  <a:latin typeface="Helvetica Neue"/>
                  <a:cs typeface="Helvetica Neue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9A37733D-F162-4BF6-B81B-7635890D5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1340768"/>
                <a:ext cx="8928992" cy="4975401"/>
              </a:xfrm>
              <a:prstGeom prst="rect">
                <a:avLst/>
              </a:prstGeom>
              <a:blipFill>
                <a:blip r:embed="rId2"/>
                <a:stretch>
                  <a:fillRect l="-1365" t="-1348" b="-49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8C779D34-DE4A-4DA0-9DEB-68FB8C984244}"/>
              </a:ext>
            </a:extLst>
          </p:cNvPr>
          <p:cNvGrpSpPr/>
          <p:nvPr/>
        </p:nvGrpSpPr>
        <p:grpSpPr>
          <a:xfrm>
            <a:off x="9048328" y="692699"/>
            <a:ext cx="3169789" cy="6192685"/>
            <a:chOff x="8904312" y="633331"/>
            <a:chExt cx="3313805" cy="625205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id="{1C5BE3A9-FE2E-4CF7-8C42-0E1A3FFB64FE}"/>
                </a:ext>
              </a:extLst>
            </p:cNvPr>
            <p:cNvSpPr/>
            <p:nvPr/>
          </p:nvSpPr>
          <p:spPr>
            <a:xfrm>
              <a:off x="8904312" y="633331"/>
              <a:ext cx="3287688" cy="323934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AE790D-A16D-4A72-82CC-FE415341DEB3}"/>
                </a:ext>
              </a:extLst>
            </p:cNvPr>
            <p:cNvSpPr/>
            <p:nvPr/>
          </p:nvSpPr>
          <p:spPr>
            <a:xfrm>
              <a:off x="8930429" y="3872679"/>
              <a:ext cx="3287688" cy="3012705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EC90A2-B8FC-4F3C-83EA-0B95670CEED0}"/>
              </a:ext>
            </a:extLst>
          </p:cNvPr>
          <p:cNvCxnSpPr>
            <a:cxnSpLocks/>
          </p:cNvCxnSpPr>
          <p:nvPr/>
        </p:nvCxnSpPr>
        <p:spPr>
          <a:xfrm>
            <a:off x="983432" y="986350"/>
            <a:ext cx="10937948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E6992D38-1017-401F-ACF5-211BC8DCF40D}"/>
              </a:ext>
            </a:extLst>
          </p:cNvPr>
          <p:cNvSpPr/>
          <p:nvPr/>
        </p:nvSpPr>
        <p:spPr>
          <a:xfrm>
            <a:off x="5447928" y="2636912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059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E447A430-68DB-431F-A464-78A8144D4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9" y="922407"/>
            <a:ext cx="3496625" cy="147738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E696913-BD40-426A-9DE2-4D6D42B367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4077072"/>
            <a:ext cx="4320480" cy="11591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2955682-EEE1-4925-AD6E-81BC5F2D3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074" y="5379044"/>
            <a:ext cx="5976664" cy="85898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9BB1B15-1D09-4A40-90E9-8B44EFA39A79}"/>
              </a:ext>
            </a:extLst>
          </p:cNvPr>
          <p:cNvSpPr txBox="1"/>
          <p:nvPr/>
        </p:nvSpPr>
        <p:spPr>
          <a:xfrm>
            <a:off x="7752184" y="4133430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latin typeface="Helvetica Neue"/>
                <a:cs typeface="Helvetica Neue"/>
              </a:rPr>
              <a:t>Hamiltonien Effectif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22200F2-99C1-4FFC-B5F7-858162070FA0}"/>
              </a:ext>
            </a:extLst>
          </p:cNvPr>
          <p:cNvSpPr txBox="1"/>
          <p:nvPr/>
        </p:nvSpPr>
        <p:spPr>
          <a:xfrm>
            <a:off x="7536160" y="1183240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latin typeface="Helvetica Neue"/>
                <a:cs typeface="Helvetica Neue"/>
              </a:rPr>
              <a:t>Le système originel</a:t>
            </a:r>
          </a:p>
        </p:txBody>
      </p:sp>
      <p:pic>
        <p:nvPicPr>
          <p:cNvPr id="11" name="Image 10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016B8C8C-A410-4962-AE13-F9BF41F907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51" y="2467603"/>
            <a:ext cx="3429240" cy="12341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88AF910-5880-487C-8B63-6E43FB18F19B}"/>
              </a:ext>
            </a:extLst>
          </p:cNvPr>
          <p:cNvSpPr txBox="1">
            <a:spLocks/>
          </p:cNvSpPr>
          <p:nvPr/>
        </p:nvSpPr>
        <p:spPr>
          <a:xfrm>
            <a:off x="8897044" y="92548"/>
            <a:ext cx="3294956" cy="8985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CA" sz="4400" b="1" dirty="0">
                <a:solidFill>
                  <a:schemeClr val="accent2">
                    <a:lumMod val="50000"/>
                  </a:schemeClr>
                </a:solidFill>
              </a:rPr>
              <a:t>SLMC </a:t>
            </a:r>
            <a:endParaRPr lang="en-CA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7BFDDB91-3A34-4FCB-9217-5D3A03E28E69}"/>
              </a:ext>
            </a:extLst>
          </p:cNvPr>
          <p:cNvCxnSpPr/>
          <p:nvPr/>
        </p:nvCxnSpPr>
        <p:spPr>
          <a:xfrm>
            <a:off x="5584676" y="986350"/>
            <a:ext cx="633670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9561FA37-647F-4790-ABF5-BAC16F3BC17C}"/>
              </a:ext>
            </a:extLst>
          </p:cNvPr>
          <p:cNvSpPr txBox="1"/>
          <p:nvPr/>
        </p:nvSpPr>
        <p:spPr>
          <a:xfrm>
            <a:off x="5785406" y="6021288"/>
            <a:ext cx="72907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 b="1" dirty="0"/>
              <a:t>Yuki </a:t>
            </a:r>
            <a:r>
              <a:rPr lang="fr-CA" sz="2400" b="1" dirty="0" err="1"/>
              <a:t>Nagai</a:t>
            </a:r>
            <a:r>
              <a:rPr lang="fr-CA" sz="2400" b="1" dirty="0"/>
              <a:t>, </a:t>
            </a:r>
            <a:r>
              <a:rPr lang="pt-BR" sz="2400" b="1" dirty="0"/>
              <a:t>PRB 96 161102, 2017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 b="1" dirty="0"/>
              <a:t>Li Huang, </a:t>
            </a:r>
            <a:r>
              <a:rPr lang="pt-BR" sz="2400" b="1" dirty="0"/>
              <a:t>Phys. Rev. E 95,031301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A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b="1" dirty="0"/>
          </a:p>
          <a:p>
            <a:endParaRPr lang="fr-CA" sz="2800" b="1" dirty="0"/>
          </a:p>
          <a:p>
            <a:endParaRPr lang="fr-CA" sz="28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58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11D3CD7D-2792-410B-8623-2DC1139A0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5091225"/>
            <a:ext cx="8562651" cy="16742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035B22E-8E84-4BF2-9ABD-8585C6418B36}"/>
              </a:ext>
            </a:extLst>
          </p:cNvPr>
          <p:cNvSpPr txBox="1">
            <a:spLocks/>
          </p:cNvSpPr>
          <p:nvPr/>
        </p:nvSpPr>
        <p:spPr>
          <a:xfrm>
            <a:off x="8897044" y="92548"/>
            <a:ext cx="3294956" cy="8985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CA" sz="4400" b="1" dirty="0">
                <a:solidFill>
                  <a:schemeClr val="accent2">
                    <a:lumMod val="50000"/>
                  </a:schemeClr>
                </a:solidFill>
              </a:rPr>
              <a:t>SLMC </a:t>
            </a:r>
            <a:endParaRPr lang="en-CA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F4CC3EE9-F812-4F05-AD37-BE5B7C471AD3}"/>
              </a:ext>
            </a:extLst>
          </p:cNvPr>
          <p:cNvCxnSpPr>
            <a:cxnSpLocks/>
          </p:cNvCxnSpPr>
          <p:nvPr/>
        </p:nvCxnSpPr>
        <p:spPr>
          <a:xfrm>
            <a:off x="5584676" y="986350"/>
            <a:ext cx="633670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FD3DF0CE-ACAF-421A-9678-27B1A436D3F1}"/>
              </a:ext>
            </a:extLst>
          </p:cNvPr>
          <p:cNvSpPr txBox="1"/>
          <p:nvPr/>
        </p:nvSpPr>
        <p:spPr>
          <a:xfrm>
            <a:off x="911424" y="1166842"/>
            <a:ext cx="9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CA" sz="2800" dirty="0"/>
              <a:t>Générer des données d’entrainement</a:t>
            </a:r>
          </a:p>
          <a:p>
            <a:pPr marL="342900" indent="-342900">
              <a:buFont typeface="+mj-lt"/>
              <a:buAutoNum type="arabicPeriod"/>
            </a:pPr>
            <a:endParaRPr lang="fr-CA" sz="2800" dirty="0"/>
          </a:p>
          <a:p>
            <a:pPr marL="342900" indent="-342900">
              <a:buFont typeface="+mj-lt"/>
              <a:buAutoNum type="arabicPeriod"/>
            </a:pPr>
            <a:r>
              <a:rPr lang="fr-CA" sz="2800" dirty="0"/>
              <a:t>Entrainer le modèle effectif</a:t>
            </a:r>
          </a:p>
          <a:p>
            <a:pPr marL="342900" indent="-342900">
              <a:buFont typeface="+mj-lt"/>
              <a:buAutoNum type="arabicPeriod"/>
            </a:pPr>
            <a:endParaRPr lang="fr-CA" sz="2800" dirty="0"/>
          </a:p>
          <a:p>
            <a:pPr marL="342900" indent="-342900">
              <a:buFont typeface="+mj-lt"/>
              <a:buAutoNum type="arabicPeriod"/>
            </a:pPr>
            <a:r>
              <a:rPr lang="fr-CA" sz="2800" dirty="0"/>
              <a:t>Utiliser le modèle effectif pour effectuer les mises-à-jours locales</a:t>
            </a:r>
          </a:p>
          <a:p>
            <a:pPr marL="342900" indent="-342900">
              <a:buFont typeface="+mj-lt"/>
              <a:buAutoNum type="arabicPeriod"/>
            </a:pPr>
            <a:endParaRPr lang="fr-CA" sz="2800" dirty="0"/>
          </a:p>
          <a:p>
            <a:pPr marL="342900" indent="-342900">
              <a:buFont typeface="+mj-lt"/>
              <a:buAutoNum type="arabicPeriod"/>
            </a:pPr>
            <a:r>
              <a:rPr lang="fr-CA" sz="2800" dirty="0"/>
              <a:t>Proposer une mise-à-jour globale au système originel (Moteur de Recommandation):</a:t>
            </a:r>
          </a:p>
          <a:p>
            <a:pPr marL="342900" indent="-342900">
              <a:buFont typeface="+mj-lt"/>
              <a:buAutoNum type="arabicPeriod"/>
            </a:pPr>
            <a:endParaRPr lang="fr-CA" dirty="0"/>
          </a:p>
          <a:p>
            <a:pPr marL="342900" indent="-342900">
              <a:buFont typeface="+mj-lt"/>
              <a:buAutoNum type="arabicPeriod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4928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6C85956-DE32-4430-B9D6-3AAD165BE11B}"/>
              </a:ext>
            </a:extLst>
          </p:cNvPr>
          <p:cNvSpPr txBox="1"/>
          <p:nvPr/>
        </p:nvSpPr>
        <p:spPr>
          <a:xfrm>
            <a:off x="328464" y="623838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u="sng" dirty="0">
                <a:latin typeface="Helvetica Neue"/>
                <a:cs typeface="Helvetica Neue"/>
              </a:rPr>
              <a:t>Exemple, DMFT a une bande</a:t>
            </a:r>
          </a:p>
          <a:p>
            <a:endParaRPr lang="fr-CA" sz="2800" dirty="0">
              <a:latin typeface="Helvetica Neue"/>
              <a:cs typeface="Helvetica Neue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D982288-F0D0-4899-8EF6-31A0E413B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36" y="3338500"/>
            <a:ext cx="914528" cy="181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5423F32-B204-497F-863F-967D893C5804}"/>
              </a:ext>
            </a:extLst>
          </p:cNvPr>
          <p:cNvSpPr txBox="1"/>
          <p:nvPr/>
        </p:nvSpPr>
        <p:spPr>
          <a:xfrm>
            <a:off x="911424" y="602128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sz="2800" dirty="0">
              <a:latin typeface="Helvetica Neue"/>
              <a:cs typeface="Helvetica Neue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C07DC72-B596-4B69-9708-845EEC6A0578}"/>
              </a:ext>
            </a:extLst>
          </p:cNvPr>
          <p:cNvSpPr txBox="1"/>
          <p:nvPr/>
        </p:nvSpPr>
        <p:spPr>
          <a:xfrm>
            <a:off x="551384" y="5621178"/>
            <a:ext cx="6192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/>
              <a:t>Yuki </a:t>
            </a:r>
            <a:r>
              <a:rPr lang="fr-CA" sz="2400" b="1" dirty="0" err="1"/>
              <a:t>Nagai</a:t>
            </a:r>
            <a:r>
              <a:rPr lang="fr-CA" sz="2400" b="1" dirty="0"/>
              <a:t>, </a:t>
            </a:r>
            <a:r>
              <a:rPr lang="pt-BR" sz="2400" b="1" dirty="0"/>
              <a:t>PRB 96 161102</a:t>
            </a:r>
          </a:p>
          <a:p>
            <a:endParaRPr lang="fr-CA" sz="2800" b="1" dirty="0"/>
          </a:p>
          <a:p>
            <a:endParaRPr lang="fr-CA" sz="2800" dirty="0">
              <a:latin typeface="Helvetica Neue"/>
              <a:cs typeface="Helvetica Neue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8E55E14-56D1-43BA-A584-AA74C57E5594}"/>
              </a:ext>
            </a:extLst>
          </p:cNvPr>
          <p:cNvSpPr txBox="1">
            <a:spLocks/>
          </p:cNvSpPr>
          <p:nvPr/>
        </p:nvSpPr>
        <p:spPr>
          <a:xfrm>
            <a:off x="8897044" y="92548"/>
            <a:ext cx="3294956" cy="8985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CA" sz="4400" b="1" dirty="0">
                <a:solidFill>
                  <a:schemeClr val="accent2">
                    <a:lumMod val="50000"/>
                  </a:schemeClr>
                </a:solidFill>
              </a:rPr>
              <a:t>SLMC </a:t>
            </a:r>
            <a:endParaRPr lang="en-CA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Straight Connector 5">
            <a:extLst>
              <a:ext uri="{FF2B5EF4-FFF2-40B4-BE49-F238E27FC236}">
                <a16:creationId xmlns:a16="http://schemas.microsoft.com/office/drawing/2014/main" id="{9C71BF48-0731-4CD9-B860-F2F0A5F22EAE}"/>
              </a:ext>
            </a:extLst>
          </p:cNvPr>
          <p:cNvCxnSpPr/>
          <p:nvPr/>
        </p:nvCxnSpPr>
        <p:spPr>
          <a:xfrm>
            <a:off x="5584676" y="986350"/>
            <a:ext cx="633670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A6EE66A3-B616-42E5-A373-717B176E3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9" y="2574054"/>
            <a:ext cx="8238795" cy="8985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26F6D3F-F643-453D-9D61-F320DC0B4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8" y="3844660"/>
            <a:ext cx="10995803" cy="13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4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42B7D784-F8BC-4749-8D29-633626D1E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924944"/>
            <a:ext cx="5366050" cy="3573015"/>
          </a:xfrm>
          <a:prstGeom prst="rect">
            <a:avLst/>
          </a:prstGeom>
        </p:spPr>
      </p:pic>
      <p:pic>
        <p:nvPicPr>
          <p:cNvPr id="17" name="Image 16" descr="Une image contenant texte, carte&#10;&#10;Description générée avec un niveau de confiance élevé">
            <a:extLst>
              <a:ext uri="{FF2B5EF4-FFF2-40B4-BE49-F238E27FC236}">
                <a16:creationId xmlns:a16="http://schemas.microsoft.com/office/drawing/2014/main" id="{E9FD9289-FE91-460C-9254-0CA371CD89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596" y="3088736"/>
            <a:ext cx="4977423" cy="324542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58068FF-6492-45A1-8F07-1C305C6D5ACB}"/>
              </a:ext>
            </a:extLst>
          </p:cNvPr>
          <p:cNvSpPr txBox="1"/>
          <p:nvPr/>
        </p:nvSpPr>
        <p:spPr>
          <a:xfrm>
            <a:off x="983432" y="1287380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Helvetica Neue"/>
                <a:cs typeface="Helvetica Neue"/>
              </a:rPr>
              <a:t>Champ moyen dynamique sur le réseau carrée 2D.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AE0A3A8-6214-4EE8-B30E-D5C98E8F9973}"/>
              </a:ext>
            </a:extLst>
          </p:cNvPr>
          <p:cNvSpPr txBox="1">
            <a:spLocks/>
          </p:cNvSpPr>
          <p:nvPr/>
        </p:nvSpPr>
        <p:spPr>
          <a:xfrm>
            <a:off x="8897044" y="92548"/>
            <a:ext cx="3294956" cy="8985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CA" sz="4400" b="1" dirty="0">
                <a:solidFill>
                  <a:schemeClr val="accent2">
                    <a:lumMod val="50000"/>
                  </a:schemeClr>
                </a:solidFill>
              </a:rPr>
              <a:t>SLMC </a:t>
            </a:r>
            <a:endParaRPr lang="en-CA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0740F8AA-A800-4760-8798-D9EC0627FF2F}"/>
              </a:ext>
            </a:extLst>
          </p:cNvPr>
          <p:cNvCxnSpPr/>
          <p:nvPr/>
        </p:nvCxnSpPr>
        <p:spPr>
          <a:xfrm>
            <a:off x="5584676" y="986350"/>
            <a:ext cx="633670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09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15CFCAD5-E60E-4F56-9587-C0BB0E7DF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71" y="2419768"/>
            <a:ext cx="5734636" cy="4357420"/>
          </a:xfrm>
          <a:prstGeom prst="rect">
            <a:avLst/>
          </a:prstGeom>
        </p:spPr>
      </p:pic>
      <p:pic>
        <p:nvPicPr>
          <p:cNvPr id="3" name="Image 2" descr="Une image contenant objet, antenne&#10;&#10;Description générée avec un niveau de confiance élevé">
            <a:extLst>
              <a:ext uri="{FF2B5EF4-FFF2-40B4-BE49-F238E27FC236}">
                <a16:creationId xmlns:a16="http://schemas.microsoft.com/office/drawing/2014/main" id="{7DEEFCD6-1A3C-40AD-AF34-D47BD09DC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191516"/>
            <a:ext cx="7702832" cy="9870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7A3A6EB-C22A-40E4-A18A-4DC960DB087A}"/>
              </a:ext>
            </a:extLst>
          </p:cNvPr>
          <p:cNvSpPr txBox="1">
            <a:spLocks/>
          </p:cNvSpPr>
          <p:nvPr/>
        </p:nvSpPr>
        <p:spPr>
          <a:xfrm>
            <a:off x="8897044" y="92548"/>
            <a:ext cx="3294956" cy="8985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CA" sz="4400" b="1" dirty="0">
                <a:solidFill>
                  <a:schemeClr val="accent2">
                    <a:lumMod val="50000"/>
                  </a:schemeClr>
                </a:solidFill>
              </a:rPr>
              <a:t>SLMC </a:t>
            </a:r>
            <a:endParaRPr lang="en-CA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259C2562-0945-4645-9895-54BC193B4BFC}"/>
              </a:ext>
            </a:extLst>
          </p:cNvPr>
          <p:cNvCxnSpPr/>
          <p:nvPr/>
        </p:nvCxnSpPr>
        <p:spPr>
          <a:xfrm>
            <a:off x="5584676" y="986350"/>
            <a:ext cx="633670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55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7AD121-ABD8-42E8-B2CB-E77ED6318BEA}"/>
              </a:ext>
            </a:extLst>
          </p:cNvPr>
          <p:cNvSpPr txBox="1">
            <a:spLocks/>
          </p:cNvSpPr>
          <p:nvPr/>
        </p:nvSpPr>
        <p:spPr>
          <a:xfrm>
            <a:off x="7464152" y="95856"/>
            <a:ext cx="3881164" cy="8985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CA" sz="4400" b="1" dirty="0">
                <a:solidFill>
                  <a:schemeClr val="accent2">
                    <a:lumMod val="50000"/>
                  </a:schemeClr>
                </a:solidFill>
              </a:rPr>
              <a:t>Perspectives</a:t>
            </a:r>
            <a:endParaRPr lang="en-CA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EC90A2-B8FC-4F3C-83EA-0B95670CEED0}"/>
              </a:ext>
            </a:extLst>
          </p:cNvPr>
          <p:cNvCxnSpPr/>
          <p:nvPr/>
        </p:nvCxnSpPr>
        <p:spPr>
          <a:xfrm>
            <a:off x="5584676" y="898565"/>
            <a:ext cx="633670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e 6">
            <a:extLst>
              <a:ext uri="{FF2B5EF4-FFF2-40B4-BE49-F238E27FC236}">
                <a16:creationId xmlns:a16="http://schemas.microsoft.com/office/drawing/2014/main" id="{1F7509D6-BB62-4BB8-BAFE-2BB992C3952D}"/>
              </a:ext>
            </a:extLst>
          </p:cNvPr>
          <p:cNvGrpSpPr/>
          <p:nvPr/>
        </p:nvGrpSpPr>
        <p:grpSpPr>
          <a:xfrm>
            <a:off x="9048328" y="692699"/>
            <a:ext cx="3169789" cy="6192685"/>
            <a:chOff x="8904312" y="633331"/>
            <a:chExt cx="3313805" cy="625205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id="{D5B1360E-2507-4437-A708-4A3FD5127AFD}"/>
                </a:ext>
              </a:extLst>
            </p:cNvPr>
            <p:cNvSpPr/>
            <p:nvPr/>
          </p:nvSpPr>
          <p:spPr>
            <a:xfrm>
              <a:off x="8904312" y="633331"/>
              <a:ext cx="3287688" cy="323934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2CFC5F-BBFC-4C6E-9588-F940A4161178}"/>
                </a:ext>
              </a:extLst>
            </p:cNvPr>
            <p:cNvSpPr/>
            <p:nvPr/>
          </p:nvSpPr>
          <p:spPr>
            <a:xfrm>
              <a:off x="8930429" y="3872679"/>
              <a:ext cx="3287688" cy="3012705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C94E6C52-C94E-480B-AF23-1F27922B8920}"/>
              </a:ext>
            </a:extLst>
          </p:cNvPr>
          <p:cNvSpPr txBox="1"/>
          <p:nvPr/>
        </p:nvSpPr>
        <p:spPr>
          <a:xfrm>
            <a:off x="695400" y="2274864"/>
            <a:ext cx="101531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Helvetica Neue"/>
                <a:cs typeface="Helvetica Neue"/>
              </a:rPr>
              <a:t>Application et extensions du self-</a:t>
            </a:r>
            <a:r>
              <a:rPr lang="fr-CA" sz="2800" dirty="0" err="1">
                <a:latin typeface="Helvetica Neue"/>
                <a:cs typeface="Helvetica Neue"/>
              </a:rPr>
              <a:t>learning</a:t>
            </a:r>
            <a:r>
              <a:rPr lang="fr-CA" sz="2800" dirty="0">
                <a:latin typeface="Helvetica Neue"/>
                <a:cs typeface="Helvetica Neue"/>
              </a:rPr>
              <a:t> Monte-Carlo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CA" sz="2800" dirty="0">
                <a:latin typeface="Helvetica Neue"/>
                <a:cs typeface="Helvetica Neue"/>
              </a:rPr>
              <a:t>Application à des amas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fr-CA" sz="2800" dirty="0">
              <a:latin typeface="Helvetica Neue"/>
              <a:cs typeface="Helvetica Neue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CA" sz="2800" dirty="0">
                <a:latin typeface="Helvetica Neue"/>
                <a:cs typeface="Helvetica Neue"/>
              </a:rPr>
              <a:t>Autres techniques d’apprentissage automatique</a:t>
            </a:r>
          </a:p>
        </p:txBody>
      </p:sp>
    </p:spTree>
    <p:extLst>
      <p:ext uri="{BB962C8B-B14F-4D97-AF65-F5344CB8AC3E}">
        <p14:creationId xmlns:p14="http://schemas.microsoft.com/office/powerpoint/2010/main" val="46776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1200" y="1295401"/>
            <a:ext cx="7112992" cy="1701552"/>
          </a:xfrm>
        </p:spPr>
        <p:txBody>
          <a:bodyPr/>
          <a:lstStyle/>
          <a:p>
            <a:r>
              <a:rPr lang="en-CA" sz="2800" b="1" dirty="0"/>
              <a:t>Conducteurs organiques </a:t>
            </a:r>
            <a:r>
              <a:rPr lang="en-CA" sz="2800" b="1" dirty="0" err="1"/>
              <a:t>bien</a:t>
            </a:r>
            <a:r>
              <a:rPr lang="en-CA" sz="2800" b="1" dirty="0"/>
              <a:t> </a:t>
            </a:r>
            <a:r>
              <a:rPr lang="en-CA" sz="2800" b="1" dirty="0" err="1"/>
              <a:t>modélisé</a:t>
            </a:r>
            <a:r>
              <a:rPr lang="en-CA" sz="2800" b="1" dirty="0"/>
              <a:t> par le </a:t>
            </a:r>
            <a:r>
              <a:rPr lang="en-CA" sz="2800" b="1" dirty="0" err="1"/>
              <a:t>modèle</a:t>
            </a:r>
            <a:r>
              <a:rPr lang="en-CA" sz="2800" b="1" dirty="0"/>
              <a:t> de Hubbard à </a:t>
            </a:r>
            <a:r>
              <a:rPr lang="en-CA" sz="2800" b="1" dirty="0" err="1"/>
              <a:t>une</a:t>
            </a:r>
            <a:r>
              <a:rPr lang="en-CA" sz="2800" b="1" dirty="0"/>
              <a:t> </a:t>
            </a:r>
            <a:r>
              <a:rPr lang="en-CA" sz="2800" b="1" dirty="0" err="1"/>
              <a:t>bande</a:t>
            </a:r>
            <a:br>
              <a:rPr lang="en-CA" sz="2800" b="1" dirty="0"/>
            </a:br>
            <a:r>
              <a:rPr lang="en-CA" sz="2800" b="1" dirty="0" err="1"/>
              <a:t>Rigidité</a:t>
            </a:r>
            <a:r>
              <a:rPr lang="en-CA" sz="2800" b="1" dirty="0"/>
              <a:t> </a:t>
            </a:r>
            <a:r>
              <a:rPr lang="en-CA" sz="2800" b="1" dirty="0" err="1"/>
              <a:t>superfluide</a:t>
            </a:r>
            <a:r>
              <a:rPr lang="en-CA" sz="2800" b="1" dirty="0"/>
              <a:t> Non BCS</a:t>
            </a:r>
            <a:br>
              <a:rPr lang="en-CA" sz="2800" b="1" dirty="0"/>
            </a:br>
            <a:br>
              <a:rPr lang="en-CA" sz="2800" b="1" dirty="0"/>
            </a:br>
            <a:br>
              <a:rPr lang="en-CA" sz="2800" b="1" dirty="0"/>
            </a:br>
            <a:br>
              <a:rPr lang="en-CA" sz="2400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69E3F5-BFFE-4C17-8925-7FCC0D5862B3}"/>
              </a:ext>
            </a:extLst>
          </p:cNvPr>
          <p:cNvSpPr txBox="1">
            <a:spLocks/>
          </p:cNvSpPr>
          <p:nvPr/>
        </p:nvSpPr>
        <p:spPr>
          <a:xfrm>
            <a:off x="1753149" y="608903"/>
            <a:ext cx="4041120" cy="5385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CA" b="1" dirty="0">
                <a:solidFill>
                  <a:schemeClr val="bg1">
                    <a:lumMod val="95000"/>
                  </a:schemeClr>
                </a:solidFill>
              </a:rPr>
              <a:t>Conclusion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3B01D6-DAA8-4876-88CF-FD6C630FBF39}"/>
              </a:ext>
            </a:extLst>
          </p:cNvPr>
          <p:cNvCxnSpPr/>
          <p:nvPr/>
        </p:nvCxnSpPr>
        <p:spPr>
          <a:xfrm>
            <a:off x="1766848" y="1196752"/>
            <a:ext cx="6336704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5FBDCAC-5F04-44D6-9C42-9C47FC5A10C3}"/>
              </a:ext>
            </a:extLst>
          </p:cNvPr>
          <p:cNvSpPr txBox="1"/>
          <p:nvPr/>
        </p:nvSpPr>
        <p:spPr>
          <a:xfrm>
            <a:off x="567184" y="3095601"/>
            <a:ext cx="78330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</a:rPr>
              <a:t>Perspectives </a:t>
            </a:r>
            <a:r>
              <a:rPr lang="en-CA" sz="2800" b="1" dirty="0" err="1">
                <a:solidFill>
                  <a:schemeClr val="bg1"/>
                </a:solidFill>
              </a:rPr>
              <a:t>d’amelioration</a:t>
            </a:r>
            <a:r>
              <a:rPr lang="en-CA" sz="2800" b="1" dirty="0">
                <a:solidFill>
                  <a:schemeClr val="bg1"/>
                </a:solidFill>
              </a:rPr>
              <a:t> significative de </a:t>
            </a:r>
            <a:r>
              <a:rPr lang="en-CA" sz="2800" b="1" dirty="0" err="1">
                <a:solidFill>
                  <a:schemeClr val="bg1"/>
                </a:solidFill>
              </a:rPr>
              <a:t>solutionneurs</a:t>
            </a:r>
            <a:r>
              <a:rPr lang="en-CA" sz="2800" b="1" dirty="0">
                <a:solidFill>
                  <a:schemeClr val="bg1"/>
                </a:solidFill>
              </a:rPr>
              <a:t> Monte </a:t>
            </a:r>
            <a:r>
              <a:rPr lang="en-CA" sz="2800" b="1" dirty="0" err="1">
                <a:solidFill>
                  <a:schemeClr val="bg1"/>
                </a:solidFill>
              </a:rPr>
              <a:t>carlo</a:t>
            </a:r>
            <a:r>
              <a:rPr lang="en-CA" sz="2800" b="1" dirty="0">
                <a:solidFill>
                  <a:schemeClr val="bg1"/>
                </a:solidFill>
              </a:rPr>
              <a:t> via des techniques </a:t>
            </a:r>
            <a:r>
              <a:rPr lang="en-CA" sz="2800" b="1" dirty="0" err="1">
                <a:solidFill>
                  <a:schemeClr val="bg1"/>
                </a:solidFill>
              </a:rPr>
              <a:t>d’apprentissage</a:t>
            </a:r>
            <a:r>
              <a:rPr lang="en-CA" sz="2800" b="1" dirty="0">
                <a:solidFill>
                  <a:schemeClr val="bg1"/>
                </a:solidFill>
              </a:rPr>
              <a:t> </a:t>
            </a:r>
            <a:r>
              <a:rPr lang="en-CA" sz="2800" b="1" dirty="0" err="1">
                <a:solidFill>
                  <a:schemeClr val="bg1"/>
                </a:solidFill>
              </a:rPr>
              <a:t>automatique</a:t>
            </a:r>
            <a:endParaRPr lang="fr-CA" sz="28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1BC5E5F-196E-41A8-BDC7-DAAF147FAD2D}"/>
              </a:ext>
            </a:extLst>
          </p:cNvPr>
          <p:cNvSpPr/>
          <p:nvPr/>
        </p:nvSpPr>
        <p:spPr>
          <a:xfrm>
            <a:off x="139122" y="6193378"/>
            <a:ext cx="9033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B.J. Powell et al.,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Reports on Progress in Physics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CA" b="1" dirty="0">
                <a:latin typeface="Arial" panose="020B0604020202020204" pitchFamily="34" charset="0"/>
                <a:cs typeface="Arial" panose="020B0604020202020204" pitchFamily="34" charset="0"/>
              </a:rPr>
              <a:t>, 2011</a:t>
            </a:r>
          </a:p>
          <a:p>
            <a:endParaRPr lang="en-US" altLang="fr-FR" dirty="0">
              <a:solidFill>
                <a:srgbClr val="0099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0CA029-4A63-4B4E-ACED-589E4BFFFD76}"/>
              </a:ext>
            </a:extLst>
          </p:cNvPr>
          <p:cNvSpPr txBox="1"/>
          <p:nvPr/>
        </p:nvSpPr>
        <p:spPr>
          <a:xfrm>
            <a:off x="8850052" y="288671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accent2">
                    <a:lumMod val="50000"/>
                  </a:schemeClr>
                </a:solidFill>
                <a:latin typeface="Helvetica Neue"/>
                <a:cs typeface="Helvetica Neue"/>
              </a:rPr>
              <a:t>Motivation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0FB5ED-3048-450E-BDC2-173E175D68BC}"/>
              </a:ext>
            </a:extLst>
          </p:cNvPr>
          <p:cNvCxnSpPr>
            <a:cxnSpLocks/>
          </p:cNvCxnSpPr>
          <p:nvPr/>
        </p:nvCxnSpPr>
        <p:spPr>
          <a:xfrm>
            <a:off x="7441530" y="926232"/>
            <a:ext cx="4716016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37B2AA-3329-4F4D-AC7B-57F8568D1955}"/>
              </a:ext>
            </a:extLst>
          </p:cNvPr>
          <p:cNvSpPr txBox="1"/>
          <p:nvPr/>
        </p:nvSpPr>
        <p:spPr>
          <a:xfrm>
            <a:off x="4367808" y="877886"/>
            <a:ext cx="2295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Helvetica Neue"/>
                <a:cs typeface="Helvetica Neue"/>
              </a:rPr>
              <a:t>κ</a:t>
            </a:r>
            <a:r>
              <a:rPr lang="fr-CA" sz="2800" dirty="0">
                <a:latin typeface="Helvetica Neue"/>
                <a:cs typeface="Helvetica Neue"/>
              </a:rPr>
              <a:t>-(BEDT)X</a:t>
            </a:r>
            <a:endParaRPr lang="en-CA" sz="2800" dirty="0">
              <a:latin typeface="Helvetica Neue"/>
              <a:cs typeface="Helvetica Neue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D80CC81-4FC6-4ED6-93D2-943BA0C02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979018"/>
            <a:ext cx="4437051" cy="309008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A2B2378-25BF-4A31-9CF5-366D3D072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140" y="4069107"/>
            <a:ext cx="2793436" cy="26109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A2E904B-82FD-47CE-B25D-E6A668EE7D3A}"/>
              </a:ext>
            </a:extLst>
          </p:cNvPr>
          <p:cNvSpPr txBox="1"/>
          <p:nvPr/>
        </p:nvSpPr>
        <p:spPr>
          <a:xfrm>
            <a:off x="695400" y="2105978"/>
            <a:ext cx="69824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>
                <a:latin typeface="Helvetica Neue"/>
                <a:cs typeface="Helvetica Neue"/>
              </a:rPr>
              <a:t>Composé demi-remplie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sz="2800" dirty="0">
              <a:latin typeface="Helvetica Neue"/>
              <a:cs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>
                <a:latin typeface="Helvetica Neue"/>
                <a:cs typeface="Helvetica Neue"/>
              </a:rPr>
              <a:t>Molécules Organiques 	   Pression 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sz="2800" dirty="0">
              <a:latin typeface="Helvetica Neue"/>
              <a:cs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>
                <a:latin typeface="Helvetica Neue"/>
                <a:cs typeface="Helvetica Neue"/>
              </a:rPr>
              <a:t>Fortes hybridations entre les dimères  		site effectif</a:t>
            </a: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2615A5F9-79AB-45EC-A269-A3BDA483F241}"/>
              </a:ext>
            </a:extLst>
          </p:cNvPr>
          <p:cNvSpPr/>
          <p:nvPr/>
        </p:nvSpPr>
        <p:spPr>
          <a:xfrm>
            <a:off x="1991544" y="4365104"/>
            <a:ext cx="455363" cy="2745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B0676A4B-64A8-4DF7-8561-BE07012595A8}"/>
              </a:ext>
            </a:extLst>
          </p:cNvPr>
          <p:cNvSpPr/>
          <p:nvPr/>
        </p:nvSpPr>
        <p:spPr>
          <a:xfrm>
            <a:off x="5093352" y="3097926"/>
            <a:ext cx="455363" cy="2745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801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E910133-177F-431B-9739-83E06C62E0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21" t="499"/>
          <a:stretch/>
        </p:blipFill>
        <p:spPr>
          <a:xfrm>
            <a:off x="7608168" y="836712"/>
            <a:ext cx="4248472" cy="602128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AE5C5D2-9EC9-4311-A924-3D02613798A2}"/>
              </a:ext>
            </a:extLst>
          </p:cNvPr>
          <p:cNvSpPr txBox="1"/>
          <p:nvPr/>
        </p:nvSpPr>
        <p:spPr>
          <a:xfrm>
            <a:off x="911424" y="2859323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dirty="0"/>
              <a:t>Merci!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204BED5-C077-4F18-BB09-CDE33DB5AC2C}"/>
              </a:ext>
            </a:extLst>
          </p:cNvPr>
          <p:cNvCxnSpPr/>
          <p:nvPr/>
        </p:nvCxnSpPr>
        <p:spPr>
          <a:xfrm>
            <a:off x="5879976" y="1412776"/>
            <a:ext cx="0" cy="3816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6627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F2BD8-D450-4580-BC1E-8C5C02F6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Backup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4B8040-CD33-46BF-A902-90452EA653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2375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B4B1F-A288-4EDA-9DE0-C9F66D83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Hamiltonien</a:t>
            </a:r>
          </a:p>
        </p:txBody>
      </p:sp>
      <p:pic>
        <p:nvPicPr>
          <p:cNvPr id="5" name="Image 4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416924BE-988F-49C6-9A9F-8364EFB16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32114"/>
            <a:ext cx="7211431" cy="10764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4AF3E77-2857-4394-B605-B39074C48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98" y="782791"/>
            <a:ext cx="10319792" cy="137461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5C15DAF-19E6-41A6-889B-D5BB0ECF3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043816"/>
            <a:ext cx="10102800" cy="118524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F3C7562-5FE4-4C88-A436-D52BC20762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07" y="3240754"/>
            <a:ext cx="9959752" cy="209174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41290E9-81D9-4EFD-B1C4-010D547CB4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1" y="5332494"/>
            <a:ext cx="10632504" cy="11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5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phadiagc">
            <a:extLst>
              <a:ext uri="{FF2B5EF4-FFF2-40B4-BE49-F238E27FC236}">
                <a16:creationId xmlns:a16="http://schemas.microsoft.com/office/drawing/2014/main" id="{0150C264-BF76-4529-B115-224A7C381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9594" y="1979158"/>
            <a:ext cx="4302732" cy="366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9C4D208-F3F6-423A-AE13-632F83966FA2}"/>
              </a:ext>
            </a:extLst>
          </p:cNvPr>
          <p:cNvSpPr/>
          <p:nvPr/>
        </p:nvSpPr>
        <p:spPr>
          <a:xfrm>
            <a:off x="7239664" y="6147506"/>
            <a:ext cx="4716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fr-FR" dirty="0">
                <a:solidFill>
                  <a:srgbClr val="009900"/>
                </a:solidFill>
              </a:rPr>
              <a:t>S. Lefebvre, C. Bourbonnais et </a:t>
            </a:r>
            <a:r>
              <a:rPr lang="en-US" altLang="fr-FR" dirty="0" err="1">
                <a:solidFill>
                  <a:srgbClr val="009900"/>
                </a:solidFill>
              </a:rPr>
              <a:t>al.,PRL</a:t>
            </a:r>
            <a:r>
              <a:rPr lang="en-CA" dirty="0">
                <a:solidFill>
                  <a:srgbClr val="00B050"/>
                </a:solidFill>
              </a:rPr>
              <a:t>. 85, 5420 </a:t>
            </a:r>
            <a:r>
              <a:rPr lang="en-US" altLang="fr-FR" dirty="0">
                <a:solidFill>
                  <a:srgbClr val="009900"/>
                </a:solidFill>
              </a:rPr>
              <a:t>(2000)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C5E5F-196E-41A8-BDC7-DAAF147FAD2D}"/>
              </a:ext>
            </a:extLst>
          </p:cNvPr>
          <p:cNvSpPr/>
          <p:nvPr/>
        </p:nvSpPr>
        <p:spPr>
          <a:xfrm>
            <a:off x="623391" y="6200842"/>
            <a:ext cx="52759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fr-FR" dirty="0">
                <a:solidFill>
                  <a:srgbClr val="009900"/>
                </a:solidFill>
              </a:rPr>
              <a:t>Y. Kurosaki, </a:t>
            </a:r>
            <a:r>
              <a:rPr lang="fr-CA" b="1" dirty="0"/>
              <a:t>Phys. </a:t>
            </a:r>
            <a:r>
              <a:rPr lang="fr-CA" b="1" dirty="0" err="1"/>
              <a:t>Rev</a:t>
            </a:r>
            <a:r>
              <a:rPr lang="fr-CA" b="1" dirty="0"/>
              <a:t>. </a:t>
            </a:r>
            <a:r>
              <a:rPr lang="fr-CA" b="1" dirty="0" err="1"/>
              <a:t>Lett</a:t>
            </a:r>
            <a:r>
              <a:rPr lang="fr-CA" b="1" dirty="0"/>
              <a:t>. 95, 177001 </a:t>
            </a:r>
          </a:p>
          <a:p>
            <a:endParaRPr lang="en-US" altLang="fr-FR" dirty="0">
              <a:solidFill>
                <a:srgbClr val="0099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0CA029-4A63-4B4E-ACED-589E4BFFFD76}"/>
              </a:ext>
            </a:extLst>
          </p:cNvPr>
          <p:cNvSpPr txBox="1"/>
          <p:nvPr/>
        </p:nvSpPr>
        <p:spPr>
          <a:xfrm>
            <a:off x="8850052" y="288671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accent2">
                    <a:lumMod val="50000"/>
                  </a:schemeClr>
                </a:solidFill>
                <a:latin typeface="Helvetica Neue"/>
                <a:cs typeface="Helvetica Neue"/>
              </a:rPr>
              <a:t>Motivation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0FB5ED-3048-450E-BDC2-173E175D68BC}"/>
              </a:ext>
            </a:extLst>
          </p:cNvPr>
          <p:cNvCxnSpPr>
            <a:cxnSpLocks/>
          </p:cNvCxnSpPr>
          <p:nvPr/>
        </p:nvCxnSpPr>
        <p:spPr>
          <a:xfrm>
            <a:off x="7441530" y="926232"/>
            <a:ext cx="4716016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37B2AA-3329-4F4D-AC7B-57F8568D1955}"/>
              </a:ext>
            </a:extLst>
          </p:cNvPr>
          <p:cNvSpPr txBox="1"/>
          <p:nvPr/>
        </p:nvSpPr>
        <p:spPr>
          <a:xfrm>
            <a:off x="4948180" y="898761"/>
            <a:ext cx="2295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Helvetica Neue"/>
                <a:cs typeface="Helvetica Neue"/>
              </a:rPr>
              <a:t>κ</a:t>
            </a:r>
            <a:r>
              <a:rPr lang="fr-CA" sz="2800" dirty="0">
                <a:latin typeface="Helvetica Neue"/>
                <a:cs typeface="Helvetica Neue"/>
              </a:rPr>
              <a:t>-(BEDT)X</a:t>
            </a:r>
            <a:endParaRPr lang="en-CA" sz="2800" dirty="0">
              <a:latin typeface="Helvetica Neue"/>
              <a:cs typeface="Helvetica Neue"/>
            </a:endParaRPr>
          </a:p>
        </p:txBody>
      </p:sp>
      <p:pic>
        <p:nvPicPr>
          <p:cNvPr id="14" name="Picture 17" descr="bondl">
            <a:extLst>
              <a:ext uri="{FF2B5EF4-FFF2-40B4-BE49-F238E27FC236}">
                <a16:creationId xmlns:a16="http://schemas.microsoft.com/office/drawing/2014/main" id="{52018369-4787-4947-B90A-59D4FB64A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8305" y="1691055"/>
            <a:ext cx="993775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6">
                <a:extLst>
                  <a:ext uri="{FF2B5EF4-FFF2-40B4-BE49-F238E27FC236}">
                    <a16:creationId xmlns:a16="http://schemas.microsoft.com/office/drawing/2014/main" id="{4056BF0A-C030-41F9-A13D-009D64740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2153" y="1321723"/>
                <a:ext cx="339310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i="1" dirty="0"/>
                  <a:t> X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𝐶𝑢</m:t>
                    </m:r>
                    <m:d>
                      <m:dPr>
                        <m:begChr m:val="["/>
                        <m:endChr m:val="]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 dirty="0">
                                    <a:latin typeface="Cambria Math" panose="02040503050406030204" pitchFamily="18" charset="0"/>
                                  </a:rPr>
                                  <m:t>𝐶𝑁</m:t>
                                </m:r>
                              </m:e>
                            </m:d>
                          </m:e>
                          <m:sub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i="1" dirty="0">
                        <a:latin typeface="Cambria Math" panose="02040503050406030204" pitchFamily="18" charset="0"/>
                      </a:rPr>
                      <m:t>𝐶𝑙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(t’ ~ 0.4t)</a:t>
                </a:r>
                <a:r>
                  <a:rPr lang="en-US" i="1" baseline="-25000" dirty="0"/>
                  <a:t> </a:t>
                </a:r>
                <a:endParaRPr lang="en-US" i="1" dirty="0"/>
              </a:p>
            </p:txBody>
          </p:sp>
        </mc:Choice>
        <mc:Fallback xmlns="">
          <p:sp>
            <p:nvSpPr>
              <p:cNvPr id="15" name="Text Box 16">
                <a:extLst>
                  <a:ext uri="{FF2B5EF4-FFF2-40B4-BE49-F238E27FC236}">
                    <a16:creationId xmlns:a16="http://schemas.microsoft.com/office/drawing/2014/main" id="{4056BF0A-C030-41F9-A13D-009D64740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2153" y="1321723"/>
                <a:ext cx="3393108" cy="369332"/>
              </a:xfrm>
              <a:prstGeom prst="rect">
                <a:avLst/>
              </a:prstGeom>
              <a:blipFill>
                <a:blip r:embed="rId4"/>
                <a:stretch>
                  <a:fillRect l="-1619" t="-10000" b="-2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89EA3D78-F88A-41E9-864E-D9D06822D6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77" y="1868928"/>
            <a:ext cx="4800133" cy="40628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6">
                <a:extLst>
                  <a:ext uri="{FF2B5EF4-FFF2-40B4-BE49-F238E27FC236}">
                    <a16:creationId xmlns:a16="http://schemas.microsoft.com/office/drawing/2014/main" id="{F9DACB19-A04D-42BF-851A-67441A9DC2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9212" y="1384798"/>
                <a:ext cx="318196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i="1" dirty="0"/>
                  <a:t> X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𝐶𝑢</m:t>
                    </m:r>
                    <m:r>
                      <a:rPr lang="fr-CA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 dirty="0">
                                    <a:latin typeface="Cambria Math" panose="02040503050406030204" pitchFamily="18" charset="0"/>
                                  </a:rPr>
                                  <m:t>𝐶𝑁</m:t>
                                </m:r>
                              </m:e>
                            </m:d>
                          </m:e>
                          <m:sub>
                            <m:r>
                              <a:rPr lang="fr-CA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CA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(t’ ~ 0.8t)</a:t>
                </a:r>
                <a:r>
                  <a:rPr lang="en-US" i="1" baseline="-25000" dirty="0"/>
                  <a:t> </a:t>
                </a:r>
                <a:endParaRPr lang="en-US" i="1" dirty="0"/>
              </a:p>
            </p:txBody>
          </p:sp>
        </mc:Choice>
        <mc:Fallback xmlns="">
          <p:sp>
            <p:nvSpPr>
              <p:cNvPr id="16" name="Text Box 16">
                <a:extLst>
                  <a:ext uri="{FF2B5EF4-FFF2-40B4-BE49-F238E27FC236}">
                    <a16:creationId xmlns:a16="http://schemas.microsoft.com/office/drawing/2014/main" id="{F9DACB19-A04D-42BF-851A-67441A9DC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9212" y="1384798"/>
                <a:ext cx="3181961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17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D809CC06-091E-4E4B-B4C9-56FEF647F6C2}"/>
              </a:ext>
            </a:extLst>
          </p:cNvPr>
          <p:cNvSpPr txBox="1"/>
          <p:nvPr/>
        </p:nvSpPr>
        <p:spPr>
          <a:xfrm>
            <a:off x="8400256" y="288671"/>
            <a:ext cx="2682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accent2">
                    <a:lumMod val="50000"/>
                  </a:schemeClr>
                </a:solidFill>
                <a:latin typeface="Helvetica Neue"/>
                <a:cs typeface="Helvetica Neue"/>
              </a:rPr>
              <a:t>Motivation 2 </a:t>
            </a:r>
          </a:p>
        </p:txBody>
      </p:sp>
      <p:cxnSp>
        <p:nvCxnSpPr>
          <p:cNvPr id="5" name="Straight Connector 12">
            <a:extLst>
              <a:ext uri="{FF2B5EF4-FFF2-40B4-BE49-F238E27FC236}">
                <a16:creationId xmlns:a16="http://schemas.microsoft.com/office/drawing/2014/main" id="{CC4F8C77-01B0-4045-B168-41AB3C7E558F}"/>
              </a:ext>
            </a:extLst>
          </p:cNvPr>
          <p:cNvCxnSpPr>
            <a:cxnSpLocks/>
          </p:cNvCxnSpPr>
          <p:nvPr/>
        </p:nvCxnSpPr>
        <p:spPr>
          <a:xfrm>
            <a:off x="7441530" y="926232"/>
            <a:ext cx="4716016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D26BC1D8-43BF-4146-94AA-FF83ABFA83D3}"/>
              </a:ext>
            </a:extLst>
          </p:cNvPr>
          <p:cNvSpPr/>
          <p:nvPr/>
        </p:nvSpPr>
        <p:spPr>
          <a:xfrm>
            <a:off x="0" y="0"/>
            <a:ext cx="4079776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4115B4-0ADF-489E-86FF-27BE8335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631830"/>
            <a:ext cx="11074400" cy="990600"/>
          </a:xfrm>
        </p:spPr>
        <p:txBody>
          <a:bodyPr/>
          <a:lstStyle/>
          <a:p>
            <a:r>
              <a:rPr lang="fr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Compréhension théorique de ces composés: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64E1CF-7468-4C58-8953-090115291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3512" y="2711772"/>
            <a:ext cx="11074400" cy="4965700"/>
          </a:xfrm>
        </p:spPr>
        <p:txBody>
          <a:bodyPr/>
          <a:lstStyle/>
          <a:p>
            <a:r>
              <a:rPr lang="fr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Échec de la théorie des bandes</a:t>
            </a:r>
          </a:p>
          <a:p>
            <a:endParaRPr lang="fr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Transition de </a:t>
            </a:r>
            <a:r>
              <a:rPr lang="fr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Mott</a:t>
            </a:r>
            <a:r>
              <a:rPr lang="fr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Corrélations électroniques fortes</a:t>
            </a:r>
          </a:p>
          <a:p>
            <a:endParaRPr lang="fr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Besoin de modèles et de méthodes</a:t>
            </a:r>
          </a:p>
          <a:p>
            <a:pPr marL="4572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7332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269B47F-D187-4D56-AB5A-B215AD961A6B}"/>
              </a:ext>
            </a:extLst>
          </p:cNvPr>
          <p:cNvSpPr txBox="1"/>
          <p:nvPr/>
        </p:nvSpPr>
        <p:spPr>
          <a:xfrm>
            <a:off x="695400" y="1700808"/>
            <a:ext cx="8145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fr-CA" sz="2800" dirty="0">
                <a:latin typeface="Helvetica Neue"/>
                <a:cs typeface="Helvetica Neue"/>
              </a:rPr>
              <a:t>Motivation: Les conducteurs organiques</a:t>
            </a:r>
          </a:p>
          <a:p>
            <a:pPr marL="514350" indent="-514350">
              <a:buAutoNum type="arabicPeriod"/>
            </a:pPr>
            <a:endParaRPr lang="fr-CA" sz="2800" dirty="0">
              <a:latin typeface="Helvetica Neue"/>
              <a:cs typeface="Helvetica Neue"/>
            </a:endParaRPr>
          </a:p>
          <a:p>
            <a:pPr marL="514350" indent="-514350">
              <a:buAutoNum type="arabicPeriod"/>
            </a:pPr>
            <a:r>
              <a:rPr lang="fr-CA" sz="2800" dirty="0">
                <a:latin typeface="Helvetica Neue"/>
                <a:cs typeface="Helvetica Neue"/>
              </a:rPr>
              <a:t>Modèles et Méthodes</a:t>
            </a:r>
          </a:p>
          <a:p>
            <a:pPr marL="514350" indent="-514350">
              <a:buAutoNum type="arabicPeriod"/>
            </a:pPr>
            <a:endParaRPr lang="fr-CA" sz="2800" dirty="0">
              <a:latin typeface="Helvetica Neue"/>
              <a:cs typeface="Helvetica Neue"/>
            </a:endParaRPr>
          </a:p>
          <a:p>
            <a:pPr marL="514350" indent="-514350">
              <a:buAutoNum type="arabicPeriod"/>
            </a:pPr>
            <a:r>
              <a:rPr lang="fr-CA" sz="2800" dirty="0">
                <a:latin typeface="Helvetica Neue"/>
                <a:cs typeface="Helvetica Neue"/>
              </a:rPr>
              <a:t>Résultats: modélisation organiques</a:t>
            </a:r>
          </a:p>
          <a:p>
            <a:pPr marL="514350" indent="-514350">
              <a:buAutoNum type="arabicPeriod"/>
            </a:pPr>
            <a:endParaRPr lang="fr-CA" sz="2800" dirty="0">
              <a:latin typeface="Helvetica Neue"/>
              <a:cs typeface="Helvetica Neue"/>
            </a:endParaRPr>
          </a:p>
          <a:p>
            <a:pPr marL="514350" indent="-514350">
              <a:buAutoNum type="arabicPeriod"/>
            </a:pPr>
            <a:r>
              <a:rPr lang="fr-CA" sz="2800" dirty="0">
                <a:latin typeface="Helvetica Neue"/>
                <a:cs typeface="Helvetica Neue"/>
              </a:rPr>
              <a:t>Monte Carlo et apprentissage automatique</a:t>
            </a:r>
          </a:p>
          <a:p>
            <a:pPr marL="514350" indent="-514350">
              <a:buAutoNum type="arabicPeriod"/>
            </a:pPr>
            <a:endParaRPr lang="fr-CA" sz="2800" dirty="0">
              <a:latin typeface="Helvetica Neue"/>
              <a:cs typeface="Helvetica Neue"/>
            </a:endParaRPr>
          </a:p>
          <a:p>
            <a:pPr marL="514350" indent="-514350">
              <a:buAutoNum type="arabicPeriod"/>
            </a:pPr>
            <a:r>
              <a:rPr lang="fr-CA" sz="2800" dirty="0">
                <a:latin typeface="Helvetica Neue"/>
                <a:cs typeface="Helvetica Neue"/>
              </a:rPr>
              <a:t>Perspectives et 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C86952-EC1E-4033-8C8A-89834F10D978}"/>
              </a:ext>
            </a:extLst>
          </p:cNvPr>
          <p:cNvSpPr/>
          <p:nvPr/>
        </p:nvSpPr>
        <p:spPr>
          <a:xfrm>
            <a:off x="0" y="6165304"/>
            <a:ext cx="11208568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954C93D-F79A-4BD0-8CC4-C15B2C2E244F}"/>
              </a:ext>
            </a:extLst>
          </p:cNvPr>
          <p:cNvSpPr txBox="1"/>
          <p:nvPr/>
        </p:nvSpPr>
        <p:spPr>
          <a:xfrm>
            <a:off x="2639616" y="745833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>
                <a:solidFill>
                  <a:schemeClr val="bg1">
                    <a:lumMod val="50000"/>
                  </a:schemeClr>
                </a:solidFill>
                <a:latin typeface="Gill Sans Ultra Bold" panose="020B0A02020104020203" pitchFamily="34" charset="0"/>
                <a:cs typeface="Helvetica Neue"/>
              </a:rPr>
              <a:t>Plan de présentation </a:t>
            </a:r>
          </a:p>
        </p:txBody>
      </p:sp>
    </p:spTree>
    <p:extLst>
      <p:ext uri="{BB962C8B-B14F-4D97-AF65-F5344CB8AC3E}">
        <p14:creationId xmlns:p14="http://schemas.microsoft.com/office/powerpoint/2010/main" val="429402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AA3220-038F-47D4-8B7A-4C6BA3D7261F}"/>
              </a:ext>
            </a:extLst>
          </p:cNvPr>
          <p:cNvSpPr txBox="1"/>
          <p:nvPr/>
        </p:nvSpPr>
        <p:spPr>
          <a:xfrm>
            <a:off x="9336360" y="260476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  <a:cs typeface="Helvetica Neue"/>
              </a:rPr>
              <a:t>Théorie</a:t>
            </a:r>
            <a:r>
              <a:rPr lang="en-CA" sz="3200" b="1" dirty="0">
                <a:solidFill>
                  <a:schemeClr val="accent1">
                    <a:lumMod val="50000"/>
                  </a:schemeClr>
                </a:solidFill>
                <a:latin typeface="Helvetica Neue"/>
                <a:cs typeface="Helvetica Neue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39E81-0FDE-484C-9275-BBA1E28681FB}"/>
              </a:ext>
            </a:extLst>
          </p:cNvPr>
          <p:cNvSpPr txBox="1"/>
          <p:nvPr/>
        </p:nvSpPr>
        <p:spPr>
          <a:xfrm>
            <a:off x="407368" y="932556"/>
            <a:ext cx="3895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latin typeface="Helvetica Neue"/>
                <a:cs typeface="Helvetica Neue"/>
              </a:rPr>
              <a:t>Modèle de Hubbard:</a:t>
            </a:r>
            <a:endParaRPr lang="en-CA" sz="3200" dirty="0">
              <a:latin typeface="Helvetica Neue"/>
              <a:cs typeface="Helvetica Neue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826FF9-B83A-48C9-9F15-21CDE20B5E8A}"/>
              </a:ext>
            </a:extLst>
          </p:cNvPr>
          <p:cNvCxnSpPr/>
          <p:nvPr/>
        </p:nvCxnSpPr>
        <p:spPr>
          <a:xfrm>
            <a:off x="5757085" y="908720"/>
            <a:ext cx="633670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AD1DB123-C209-4901-8EA3-E442E1035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0" y="3063221"/>
            <a:ext cx="5116258" cy="361014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487AA93-7674-460D-A1AE-F6554439D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64" y="1327869"/>
            <a:ext cx="7613503" cy="151613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8ED3A33-3335-4162-98CD-0D6F169E0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402" y="2861713"/>
            <a:ext cx="3820058" cy="102884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FD8536F-0386-463C-9935-2715EE069B2D}"/>
              </a:ext>
            </a:extLst>
          </p:cNvPr>
          <p:cNvSpPr txBox="1"/>
          <p:nvPr/>
        </p:nvSpPr>
        <p:spPr>
          <a:xfrm>
            <a:off x="5757085" y="4149080"/>
            <a:ext cx="60275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problème de Hubbard sur réseau est trop complexe:</a:t>
            </a:r>
          </a:p>
          <a:p>
            <a:endParaRPr lang="fr-CA" dirty="0"/>
          </a:p>
          <a:p>
            <a:r>
              <a:rPr lang="fr-CA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Auxiliaire d’impureté d’Anderson.</a:t>
            </a:r>
          </a:p>
        </p:txBody>
      </p:sp>
    </p:spTree>
    <p:extLst>
      <p:ext uri="{BB962C8B-B14F-4D97-AF65-F5344CB8AC3E}">
        <p14:creationId xmlns:p14="http://schemas.microsoft.com/office/powerpoint/2010/main" val="176984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AA3220-038F-47D4-8B7A-4C6BA3D7261F}"/>
              </a:ext>
            </a:extLst>
          </p:cNvPr>
          <p:cNvSpPr txBox="1"/>
          <p:nvPr/>
        </p:nvSpPr>
        <p:spPr>
          <a:xfrm>
            <a:off x="9336360" y="260476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  <a:cs typeface="Helvetica Neue"/>
              </a:rPr>
              <a:t>Théorie</a:t>
            </a:r>
            <a:r>
              <a:rPr lang="en-CA" sz="3200" b="1" dirty="0">
                <a:solidFill>
                  <a:schemeClr val="accent1">
                    <a:lumMod val="50000"/>
                  </a:schemeClr>
                </a:solidFill>
                <a:latin typeface="Helvetica Neue"/>
                <a:cs typeface="Helvetica Neue"/>
              </a:rPr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826FF9-B83A-48C9-9F15-21CDE20B5E8A}"/>
              </a:ext>
            </a:extLst>
          </p:cNvPr>
          <p:cNvCxnSpPr/>
          <p:nvPr/>
        </p:nvCxnSpPr>
        <p:spPr>
          <a:xfrm>
            <a:off x="5757085" y="908720"/>
            <a:ext cx="633670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6066F961-4C01-42D6-946A-FE056D932E82}"/>
              </a:ext>
            </a:extLst>
          </p:cNvPr>
          <p:cNvGrpSpPr/>
          <p:nvPr/>
        </p:nvGrpSpPr>
        <p:grpSpPr>
          <a:xfrm>
            <a:off x="119336" y="3430998"/>
            <a:ext cx="7558113" cy="3319243"/>
            <a:chOff x="119336" y="3430998"/>
            <a:chExt cx="7558113" cy="3319243"/>
          </a:xfrm>
        </p:grpSpPr>
        <p:pic>
          <p:nvPicPr>
            <p:cNvPr id="12" name="Image 11" descr="Une image contenant intérieur, horloge&#10;&#10;Description générée avec un niveau de confiance très élevé">
              <a:extLst>
                <a:ext uri="{FF2B5EF4-FFF2-40B4-BE49-F238E27FC236}">
                  <a16:creationId xmlns:a16="http://schemas.microsoft.com/office/drawing/2014/main" id="{D724C90E-1AEA-4F33-99F5-D1C6F164B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36" y="3789040"/>
              <a:ext cx="7558113" cy="2961201"/>
            </a:xfrm>
            <a:prstGeom prst="rect">
              <a:avLst/>
            </a:prstGeom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4969284D-373E-437D-B340-3466F5F7D5C0}"/>
                </a:ext>
              </a:extLst>
            </p:cNvPr>
            <p:cNvSpPr txBox="1"/>
            <p:nvPr/>
          </p:nvSpPr>
          <p:spPr>
            <a:xfrm>
              <a:off x="119336" y="3430998"/>
              <a:ext cx="3816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/>
                <a:t>G. </a:t>
              </a:r>
              <a:r>
                <a:rPr lang="fr-CA" dirty="0" err="1"/>
                <a:t>Kotliar</a:t>
              </a:r>
              <a:r>
                <a:rPr lang="fr-CA" dirty="0"/>
                <a:t>, </a:t>
              </a:r>
              <a:r>
                <a:rPr lang="fr-CA" dirty="0" err="1"/>
                <a:t>Physics</a:t>
              </a:r>
              <a:r>
                <a:rPr lang="fr-CA" dirty="0"/>
                <a:t> </a:t>
              </a:r>
              <a:r>
                <a:rPr lang="fr-CA" dirty="0" err="1"/>
                <a:t>Today</a:t>
              </a:r>
              <a:r>
                <a:rPr lang="fr-CA" dirty="0"/>
                <a:t>, 2004.</a:t>
              </a:r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42DF586F-59E0-4C39-95B3-FB4D2D998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4" y="1100513"/>
            <a:ext cx="5384498" cy="107225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2A6CB5F-B84D-4D11-9B01-B6B8C1C64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85" y="1195663"/>
            <a:ext cx="5955231" cy="591746"/>
          </a:xfrm>
          <a:prstGeom prst="rect">
            <a:avLst/>
          </a:prstGeom>
        </p:spPr>
      </p:pic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F8A7B2C-EBBF-4FB6-9672-76624F157496}"/>
              </a:ext>
            </a:extLst>
          </p:cNvPr>
          <p:cNvSpPr/>
          <p:nvPr/>
        </p:nvSpPr>
        <p:spPr>
          <a:xfrm>
            <a:off x="1631504" y="2364950"/>
            <a:ext cx="1224136" cy="3693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8031566-946D-4384-BB1F-096823065E43}"/>
              </a:ext>
            </a:extLst>
          </p:cNvPr>
          <p:cNvSpPr txBox="1"/>
          <p:nvPr/>
        </p:nvSpPr>
        <p:spPr>
          <a:xfrm>
            <a:off x="119336" y="2299091"/>
            <a:ext cx="1554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solidFill>
                  <a:srgbClr val="FF0000"/>
                </a:solidFill>
              </a:rPr>
              <a:t>Réseau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AB23237-1E9D-4B2A-A828-492EF1E0CF8E}"/>
              </a:ext>
            </a:extLst>
          </p:cNvPr>
          <p:cNvSpPr txBox="1"/>
          <p:nvPr/>
        </p:nvSpPr>
        <p:spPr>
          <a:xfrm>
            <a:off x="2855640" y="2299091"/>
            <a:ext cx="3672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solidFill>
                  <a:srgbClr val="002060"/>
                </a:solidFill>
              </a:rPr>
              <a:t>Un site (impureté) + bain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9129DEA-0EB6-4BD2-AF5F-A4F5080AF3B0}"/>
              </a:ext>
            </a:extLst>
          </p:cNvPr>
          <p:cNvSpPr txBox="1"/>
          <p:nvPr/>
        </p:nvSpPr>
        <p:spPr>
          <a:xfrm>
            <a:off x="7845967" y="3580125"/>
            <a:ext cx="4968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/>
              <a:t>Hybridations </a:t>
            </a:r>
          </a:p>
          <a:p>
            <a:r>
              <a:rPr lang="fr-CA" sz="2800" b="1" dirty="0"/>
              <a:t>Bain 	impureté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FD64F615-A785-4F60-A31D-B87009D5CA10}"/>
              </a:ext>
            </a:extLst>
          </p:cNvPr>
          <p:cNvCxnSpPr>
            <a:cxnSpLocks/>
          </p:cNvCxnSpPr>
          <p:nvPr/>
        </p:nvCxnSpPr>
        <p:spPr>
          <a:xfrm>
            <a:off x="8925437" y="2734281"/>
            <a:ext cx="0" cy="88138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724EE3D6-C5D9-4FF7-9CEC-11B9E4A93FB7}"/>
              </a:ext>
            </a:extLst>
          </p:cNvPr>
          <p:cNvCxnSpPr>
            <a:cxnSpLocks/>
          </p:cNvCxnSpPr>
          <p:nvPr/>
        </p:nvCxnSpPr>
        <p:spPr>
          <a:xfrm>
            <a:off x="9062347" y="4293096"/>
            <a:ext cx="548025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B501C3BC-B25F-471E-BA50-E35119F67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4637781"/>
            <a:ext cx="3581900" cy="85260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3A121F7-6B5C-4429-8F66-5F2516758C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5593937"/>
            <a:ext cx="3728148" cy="102014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3F9E659-AAC5-4CAB-A8BE-C748C786DD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117" y="2012654"/>
            <a:ext cx="5507122" cy="88629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150F124-873C-4D63-A481-DBED9C7BA535}"/>
              </a:ext>
            </a:extLst>
          </p:cNvPr>
          <p:cNvSpPr txBox="1"/>
          <p:nvPr/>
        </p:nvSpPr>
        <p:spPr>
          <a:xfrm>
            <a:off x="119336" y="188640"/>
            <a:ext cx="5637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A. Georges et al., </a:t>
            </a:r>
            <a:r>
              <a:rPr lang="da-DK" b="1" dirty="0"/>
              <a:t>Rev. Mod. Phys. 68, 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56001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7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Thème Office">
  <a:themeElements>
    <a:clrScheme name="IQ">
      <a:dk1>
        <a:srgbClr val="000000"/>
      </a:dk1>
      <a:lt1>
        <a:sysClr val="window" lastClr="FFFFFF"/>
      </a:lt1>
      <a:dk2>
        <a:srgbClr val="4D4D4F"/>
      </a:dk2>
      <a:lt2>
        <a:srgbClr val="A6A8AB"/>
      </a:lt2>
      <a:accent1>
        <a:srgbClr val="32A45B"/>
      </a:accent1>
      <a:accent2>
        <a:srgbClr val="00A9BB"/>
      </a:accent2>
      <a:accent3>
        <a:srgbClr val="4D4D4D"/>
      </a:accent3>
      <a:accent4>
        <a:srgbClr val="A6A8AB"/>
      </a:accent4>
      <a:accent5>
        <a:srgbClr val="6D6E70"/>
      </a:accent5>
      <a:accent6>
        <a:srgbClr val="4D4D4F"/>
      </a:accent6>
      <a:hlink>
        <a:srgbClr val="2D9B1C"/>
      </a:hlink>
      <a:folHlink>
        <a:srgbClr val="517948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>
            <a:latin typeface="Helvetica Neue"/>
            <a:cs typeface="Helvetica Neue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Q_Master_sanspartners" id="{36B09727-6A62-BA4D-B3DE-645A5066CDCC}" vid="{51E92DD5-1D5E-9243-BE04-171B65D7039F}"/>
    </a:ext>
  </a:extLst>
</a:theme>
</file>

<file path=ppt/theme/theme2.xml><?xml version="1.0" encoding="utf-8"?>
<a:theme xmlns:a="http://schemas.openxmlformats.org/drawingml/2006/main" name="1_Thème Office">
  <a:themeElements>
    <a:clrScheme name="IQ">
      <a:dk1>
        <a:srgbClr val="000000"/>
      </a:dk1>
      <a:lt1>
        <a:sysClr val="window" lastClr="FFFFFF"/>
      </a:lt1>
      <a:dk2>
        <a:srgbClr val="4D4D4F"/>
      </a:dk2>
      <a:lt2>
        <a:srgbClr val="A6A8AB"/>
      </a:lt2>
      <a:accent1>
        <a:srgbClr val="32A45B"/>
      </a:accent1>
      <a:accent2>
        <a:srgbClr val="00A9BB"/>
      </a:accent2>
      <a:accent3>
        <a:srgbClr val="4D4D4D"/>
      </a:accent3>
      <a:accent4>
        <a:srgbClr val="A6A8AB"/>
      </a:accent4>
      <a:accent5>
        <a:srgbClr val="6D6E70"/>
      </a:accent5>
      <a:accent6>
        <a:srgbClr val="4D4D4F"/>
      </a:accent6>
      <a:hlink>
        <a:srgbClr val="2D9B1C"/>
      </a:hlink>
      <a:folHlink>
        <a:srgbClr val="517948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Q_Master_sanspartners" id="{36B09727-6A62-BA4D-B3DE-645A5066CDCC}" vid="{5CEA27A8-C5E9-6243-BA4C-9F71C85614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BEA8FE4-2356-4D90-8F54-956992D073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IQ_Master_sanspartners</Template>
  <TotalTime>3012</TotalTime>
  <Words>863</Words>
  <Application>Microsoft Office PowerPoint</Application>
  <PresentationFormat>Grand écran</PresentationFormat>
  <Paragraphs>204</Paragraphs>
  <Slides>42</Slides>
  <Notes>0</Notes>
  <HiddenSlides>2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53" baseType="lpstr">
      <vt:lpstr>宋体</vt:lpstr>
      <vt:lpstr>Arial</vt:lpstr>
      <vt:lpstr>Calibri</vt:lpstr>
      <vt:lpstr>Cambria Math</vt:lpstr>
      <vt:lpstr>Gill Sans Ultra Bold</vt:lpstr>
      <vt:lpstr>Helvetica Neue</vt:lpstr>
      <vt:lpstr>Verdana</vt:lpstr>
      <vt:lpstr>Wingdings</vt:lpstr>
      <vt:lpstr>Thème Office</vt:lpstr>
      <vt:lpstr>1_Thème Office</vt:lpstr>
      <vt:lpstr>Acrobat Document</vt:lpstr>
      <vt:lpstr>Modélisation de Conducteurs organiques et Amélioration de solutionneur Monte Carlo Quantique  Charles-David Hébert, Séminaire de Doctorat,  12 décembre 2018 </vt:lpstr>
      <vt:lpstr>Présentation PowerPoint</vt:lpstr>
      <vt:lpstr>Présentation PowerPoint</vt:lpstr>
      <vt:lpstr>Présentation PowerPoint</vt:lpstr>
      <vt:lpstr>Présentation PowerPoint</vt:lpstr>
      <vt:lpstr>Compréhension théorique de ces composés: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Champ moyen dynamique et Extensions</vt:lpstr>
      <vt:lpstr>Objectifs </vt:lpstr>
      <vt:lpstr>Présentation PowerPoint</vt:lpstr>
      <vt:lpstr>Résultats: demi-remplissage I</vt:lpstr>
      <vt:lpstr>Résultats: demi-remplissage II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Échantillonage d’une distribution de probabilité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Conducteurs organiques bien modélisé par le modèle de Hubbard à une bande Rigidité superfluide Non BCS       </vt:lpstr>
      <vt:lpstr>Présentation PowerPoint</vt:lpstr>
      <vt:lpstr>Backup</vt:lpstr>
      <vt:lpstr>Hamiltonien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Charles-David Hébert</dc:creator>
  <cp:keywords/>
  <cp:lastModifiedBy>Charles-David Hébert</cp:lastModifiedBy>
  <cp:revision>318</cp:revision>
  <cp:lastPrinted>2016-05-16T19:24:34Z</cp:lastPrinted>
  <dcterms:created xsi:type="dcterms:W3CDTF">2018-02-28T02:09:42Z</dcterms:created>
  <dcterms:modified xsi:type="dcterms:W3CDTF">2018-12-12T15:06:27Z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TC019192269991</vt:lpwstr>
  </property>
</Properties>
</file>