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2"/>
    <p:sldMasterId id="2147483684" r:id="rId3"/>
  </p:sldMasterIdLst>
  <p:notesMasterIdLst>
    <p:notesMasterId r:id="rId18"/>
  </p:notesMasterIdLst>
  <p:handoutMasterIdLst>
    <p:handoutMasterId r:id="rId19"/>
  </p:handoutMasterIdLst>
  <p:sldIdLst>
    <p:sldId id="263" r:id="rId4"/>
    <p:sldId id="276" r:id="rId5"/>
    <p:sldId id="301" r:id="rId6"/>
    <p:sldId id="300" r:id="rId7"/>
    <p:sldId id="303" r:id="rId8"/>
    <p:sldId id="302" r:id="rId9"/>
    <p:sldId id="304" r:id="rId10"/>
    <p:sldId id="309" r:id="rId11"/>
    <p:sldId id="307" r:id="rId12"/>
    <p:sldId id="279" r:id="rId13"/>
    <p:sldId id="296" r:id="rId14"/>
    <p:sldId id="305" r:id="rId15"/>
    <p:sldId id="289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-David Hébert" initials="CH" lastIdx="2" clrIdx="0">
    <p:extLst>
      <p:ext uri="{19B8F6BF-5375-455C-9EA6-DF929625EA0E}">
        <p15:presenceInfo xmlns:p15="http://schemas.microsoft.com/office/powerpoint/2012/main" userId="Charles-David Héb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E74"/>
    <a:srgbClr val="A6A8AB"/>
    <a:srgbClr val="DBCD74"/>
    <a:srgbClr val="5BABAF"/>
    <a:srgbClr val="A0BE65"/>
    <a:srgbClr val="5BACB1"/>
    <a:srgbClr val="696969"/>
    <a:srgbClr val="BFBFBF"/>
    <a:srgbClr val="FFFFFF"/>
    <a:srgbClr val="4A4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43"/>
  </p:normalViewPr>
  <p:slideViewPr>
    <p:cSldViewPr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9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-David Hébert" userId="7c36cb2f-b44c-4447-b08b-7aa85a9c240e" providerId="ADAL" clId="{E91C6FF2-7F82-434B-911B-6F39DF634297}"/>
    <pc:docChg chg="custSel modSld">
      <pc:chgData name="Charles-David Hébert" userId="7c36cb2f-b44c-4447-b08b-7aa85a9c240e" providerId="ADAL" clId="{E91C6FF2-7F82-434B-911B-6F39DF634297}" dt="2018-05-17T15:43:28.339" v="24"/>
      <pc:docMkLst>
        <pc:docMk/>
      </pc:docMkLst>
      <pc:sldChg chg="addSp delSp modSp delAnim modAnim">
        <pc:chgData name="Charles-David Hébert" userId="7c36cb2f-b44c-4447-b08b-7aa85a9c240e" providerId="ADAL" clId="{E91C6FF2-7F82-434B-911B-6F39DF634297}" dt="2018-05-17T15:43:28.339" v="24"/>
        <pc:sldMkLst>
          <pc:docMk/>
          <pc:sldMk cId="3294963712" sldId="300"/>
        </pc:sldMkLst>
        <pc:spChg chg="add del mod">
          <ac:chgData name="Charles-David Hébert" userId="7c36cb2f-b44c-4447-b08b-7aa85a9c240e" providerId="ADAL" clId="{E91C6FF2-7F82-434B-911B-6F39DF634297}" dt="2018-05-17T15:42:19.772" v="9" actId="478"/>
          <ac:spMkLst>
            <pc:docMk/>
            <pc:sldMk cId="3294963712" sldId="300"/>
            <ac:spMk id="16" creationId="{7ABE5F8F-90F3-46AF-A0F7-C612078217F5}"/>
          </ac:spMkLst>
        </pc:spChg>
        <pc:spChg chg="add mod">
          <ac:chgData name="Charles-David Hébert" userId="7c36cb2f-b44c-4447-b08b-7aa85a9c240e" providerId="ADAL" clId="{E91C6FF2-7F82-434B-911B-6F39DF634297}" dt="2018-05-17T15:42:39.047" v="12" actId="208"/>
          <ac:spMkLst>
            <pc:docMk/>
            <pc:sldMk cId="3294963712" sldId="300"/>
            <ac:spMk id="17" creationId="{EFDE7060-400F-4F17-8E52-FCA483595A09}"/>
          </ac:spMkLst>
        </pc:spChg>
        <pc:picChg chg="add mod">
          <ac:chgData name="Charles-David Hébert" userId="7c36cb2f-b44c-4447-b08b-7aa85a9c240e" providerId="ADAL" clId="{E91C6FF2-7F82-434B-911B-6F39DF634297}" dt="2018-05-17T15:41:33.386" v="6" actId="1076"/>
          <ac:picMkLst>
            <pc:docMk/>
            <pc:sldMk cId="3294963712" sldId="300"/>
            <ac:picMk id="14" creationId="{347C1197-862B-4558-99BC-1E76F325027C}"/>
          </ac:picMkLst>
        </pc:picChg>
        <pc:picChg chg="del">
          <ac:chgData name="Charles-David Hébert" userId="7c36cb2f-b44c-4447-b08b-7aa85a9c240e" providerId="ADAL" clId="{E91C6FF2-7F82-434B-911B-6F39DF634297}" dt="2018-05-17T15:41:24.549" v="0" actId="478"/>
          <ac:picMkLst>
            <pc:docMk/>
            <pc:sldMk cId="3294963712" sldId="300"/>
            <ac:picMk id="15" creationId="{54F6A52F-2B77-463C-A70D-67823DAB9F9D}"/>
          </ac:picMkLst>
        </pc:picChg>
        <pc:cxnChg chg="add del mod">
          <ac:chgData name="Charles-David Hébert" userId="7c36cb2f-b44c-4447-b08b-7aa85a9c240e" providerId="ADAL" clId="{E91C6FF2-7F82-434B-911B-6F39DF634297}" dt="2018-05-17T15:43:22.555" v="23" actId="478"/>
          <ac:cxnSpMkLst>
            <pc:docMk/>
            <pc:sldMk cId="3294963712" sldId="300"/>
            <ac:cxnSpMk id="19" creationId="{70B9625E-B32E-4EAB-906E-C810B11396C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7B60-2BF1-DE4D-A2ED-0A96B401410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6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9713" y="458788"/>
            <a:ext cx="7337426" cy="412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908622"/>
            <a:ext cx="5486400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113" y="8810123"/>
            <a:ext cx="1180299" cy="332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45A3265-CA64-4367-A98C-083EB75B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3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itre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itre Pâ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2"/>
                </a:solidFill>
              </a:defRPr>
            </a:lvl1pPr>
            <a:lvl2pPr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5920538"/>
            <a:ext cx="1657192" cy="708863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64000"/>
            <a:ext cx="2404379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410885"/>
            <a:ext cx="3409355" cy="235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1200" y="279400"/>
            <a:ext cx="11074400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200" y="1511300"/>
            <a:ext cx="11074400" cy="49657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83" r:id="rId3"/>
    <p:sldLayoutId id="2147483680" r:id="rId4"/>
    <p:sldLayoutId id="2147483682" r:id="rId5"/>
    <p:sldLayoutId id="2147483681" r:id="rId6"/>
    <p:sldLayoutId id="2147483685" r:id="rId7"/>
    <p:sldLayoutId id="2147483690" r:id="rId8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accent5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7472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800" kern="1200" baseline="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7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1200" y="279400"/>
            <a:ext cx="11074400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200" y="1511300"/>
            <a:ext cx="11074400" cy="49657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accent5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7472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800" kern="1200" baseline="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7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>
            <a:extLst>
              <a:ext uri="{FF2B5EF4-FFF2-40B4-BE49-F238E27FC236}">
                <a16:creationId xmlns:a16="http://schemas.microsoft.com/office/drawing/2014/main" id="{0F57D837-606B-4B63-B029-D959B78C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7786"/>
            <a:ext cx="1388960" cy="1366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E24B712A-CD34-4F11-B666-5C8FE740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6651" y="334478"/>
            <a:ext cx="2544579" cy="8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63D0296-2FE6-4E8A-9936-845CB535EEEE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6102" y="478577"/>
            <a:ext cx="897993" cy="49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6">
            <a:extLst>
              <a:ext uri="{FF2B5EF4-FFF2-40B4-BE49-F238E27FC236}">
                <a16:creationId xmlns:a16="http://schemas.microsoft.com/office/drawing/2014/main" id="{F415C747-DE43-43A0-8AF1-51E53A1DD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65" y="523197"/>
            <a:ext cx="1424397" cy="488136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069F8D07-AD42-4EEA-B32B-A9C921D50139}"/>
              </a:ext>
            </a:extLst>
          </p:cNvPr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8641" y="1484784"/>
            <a:ext cx="5029200" cy="4267200"/>
          </a:xfrm>
          <a:prstGeom prst="rect">
            <a:avLst/>
          </a:prstGeom>
        </p:spPr>
        <p:txBody>
          <a:bodyPr vert="horz" lIns="0" tIns="0" rIns="0" bIns="0" rtlCol="0" anchor="t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r>
              <a:rPr lang="en-US" dirty="0"/>
              <a:t>A brief introduction to variational methods and Boltzmann machines</a:t>
            </a:r>
            <a:br>
              <a:rPr lang="fr-CA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</a:br>
            <a:br>
              <a:rPr lang="fr-CA" sz="28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Charles-David Hébert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endParaRPr lang="fr-CA" sz="2200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CCB-D496-44B9-86F0-6C725BA43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6848" y="154169"/>
            <a:ext cx="7065456" cy="898565"/>
          </a:xfrm>
        </p:spPr>
        <p:txBody>
          <a:bodyPr/>
          <a:lstStyle/>
          <a:p>
            <a:r>
              <a:rPr lang="en-CA" b="1" dirty="0"/>
              <a:t>Trial wave function 3: Restricted Boltzmann machine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573D5-9F7E-4996-86C3-9CC575A427C0}"/>
              </a:ext>
            </a:extLst>
          </p:cNvPr>
          <p:cNvCxnSpPr/>
          <p:nvPr/>
        </p:nvCxnSpPr>
        <p:spPr>
          <a:xfrm>
            <a:off x="1775520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6F1A2-D673-479B-9065-CEE39AD3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" y="1988840"/>
            <a:ext cx="6102664" cy="4229317"/>
          </a:xfrm>
          <a:prstGeom prst="rect">
            <a:avLst/>
          </a:prstGeom>
        </p:spPr>
      </p:pic>
      <p:pic>
        <p:nvPicPr>
          <p:cNvPr id="6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349187F-1BAF-400C-906E-9271CD87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16" y="2031615"/>
            <a:ext cx="5893185" cy="2342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89E734-61E9-431B-9517-D440AE9A7A19}"/>
              </a:ext>
            </a:extLst>
          </p:cNvPr>
          <p:cNvSpPr txBox="1"/>
          <p:nvPr/>
        </p:nvSpPr>
        <p:spPr>
          <a:xfrm>
            <a:off x="7176120" y="535522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Helvetica Neue"/>
                <a:cs typeface="Helvetica Neue"/>
              </a:rPr>
              <a:t>Carleo</a:t>
            </a:r>
            <a:r>
              <a:rPr lang="en-CA" sz="1400" dirty="0">
                <a:latin typeface="Helvetica Neue"/>
                <a:cs typeface="Helvetica Neue"/>
              </a:rPr>
              <a:t> et al., </a:t>
            </a:r>
            <a:r>
              <a:rPr lang="en-CA" sz="1400" dirty="0"/>
              <a:t>science.aag2302 </a:t>
            </a:r>
            <a:endParaRPr lang="en-CA" sz="1400" dirty="0">
              <a:latin typeface="Helvetica Neue"/>
              <a:cs typeface="Helvetica Neue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2EBB882-7E4B-4326-A5A5-8917B7C7FC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0111" y="1329883"/>
            <a:ext cx="1344269" cy="36004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020376-233A-4240-9FE0-55D440B4045A}"/>
              </a:ext>
            </a:extLst>
          </p:cNvPr>
          <p:cNvSpPr txBox="1"/>
          <p:nvPr/>
        </p:nvSpPr>
        <p:spPr>
          <a:xfrm>
            <a:off x="8328248" y="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Helvetica Neue"/>
                <a:cs typeface="Helvetica Neue"/>
              </a:rPr>
              <a:t>Local magnetic field for physical spins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3E3BC-E284-4300-AD80-C0D97A23F493}"/>
              </a:ext>
            </a:extLst>
          </p:cNvPr>
          <p:cNvSpPr txBox="1"/>
          <p:nvPr/>
        </p:nvSpPr>
        <p:spPr>
          <a:xfrm>
            <a:off x="8732880" y="104005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Helvetica Neue"/>
                <a:cs typeface="Helvetica Neue"/>
              </a:rPr>
              <a:t>Local magnetic field for Hidden spins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3F0B89D-EFAF-4AB5-9239-FA6F8D436A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00374" y="1800692"/>
            <a:ext cx="582400" cy="238617"/>
          </a:xfrm>
          <a:prstGeom prst="curvedConnector3">
            <a:avLst>
              <a:gd name="adj1" fmla="val 1012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E44BDE-CBBD-4EDC-B044-17AF1E162055}"/>
              </a:ext>
            </a:extLst>
          </p:cNvPr>
          <p:cNvSpPr txBox="1"/>
          <p:nvPr/>
        </p:nvSpPr>
        <p:spPr>
          <a:xfrm>
            <a:off x="9624392" y="195120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Helvetica Neue"/>
                <a:cs typeface="Helvetica Neue"/>
              </a:rPr>
              <a:t>Coupling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27127B-FCCD-4AAE-8E40-1FC000D52C47}"/>
              </a:ext>
            </a:extLst>
          </p:cNvPr>
          <p:cNvCxnSpPr>
            <a:cxnSpLocks/>
          </p:cNvCxnSpPr>
          <p:nvPr/>
        </p:nvCxnSpPr>
        <p:spPr>
          <a:xfrm flipV="1">
            <a:off x="8741174" y="2080100"/>
            <a:ext cx="852927" cy="131102"/>
          </a:xfrm>
          <a:prstGeom prst="curvedConnector3">
            <a:avLst>
              <a:gd name="adj1" fmla="val -3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49A1E8A-3630-44FF-BE71-5C99AE9F0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" y="954106"/>
            <a:ext cx="6984237" cy="5817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F1A3D-7E7C-4907-B456-E78AE515C172}"/>
              </a:ext>
            </a:extLst>
          </p:cNvPr>
          <p:cNvSpPr txBox="1"/>
          <p:nvPr/>
        </p:nvSpPr>
        <p:spPr>
          <a:xfrm>
            <a:off x="2927648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Two dimensional Antiferromagnetic Heisenberg model on Square lattice.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FB59F2-307F-4945-BF5F-A3413AD25D16}"/>
              </a:ext>
            </a:extLst>
          </p:cNvPr>
          <p:cNvCxnSpPr/>
          <p:nvPr/>
        </p:nvCxnSpPr>
        <p:spPr>
          <a:xfrm>
            <a:off x="4799856" y="6488581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979A38-AC19-47A8-84A0-A865F780B652}"/>
              </a:ext>
            </a:extLst>
          </p:cNvPr>
          <p:cNvSpPr txBox="1"/>
          <p:nvPr/>
        </p:nvSpPr>
        <p:spPr>
          <a:xfrm>
            <a:off x="8015536" y="6196927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Hidden variable density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ED8EA-3E97-4BB8-BE1A-3F19A2205648}"/>
              </a:ext>
            </a:extLst>
          </p:cNvPr>
          <p:cNvSpPr txBox="1"/>
          <p:nvPr/>
        </p:nvSpPr>
        <p:spPr>
          <a:xfrm>
            <a:off x="7818986" y="3936946"/>
            <a:ext cx="311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>
                <a:latin typeface="Helvetica Neue"/>
                <a:cs typeface="Helvetica Neue"/>
              </a:rPr>
              <a:t>Carleo</a:t>
            </a:r>
            <a:r>
              <a:rPr lang="en-CA" sz="2400" dirty="0">
                <a:latin typeface="Helvetica Neue"/>
                <a:cs typeface="Helvetica Neue"/>
              </a:rPr>
              <a:t> et al., </a:t>
            </a:r>
            <a:r>
              <a:rPr lang="en-CA" sz="2400" dirty="0"/>
              <a:t>science.aag2302 </a:t>
            </a:r>
            <a:endParaRPr lang="en-CA" sz="2400" dirty="0">
              <a:latin typeface="Helvetica Neue"/>
              <a:cs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B3529-8033-4FD0-A8BF-9CAD3212DC7C}"/>
              </a:ext>
            </a:extLst>
          </p:cNvPr>
          <p:cNvSpPr txBox="1"/>
          <p:nvPr/>
        </p:nvSpPr>
        <p:spPr>
          <a:xfrm>
            <a:off x="7818986" y="4985053"/>
            <a:ext cx="391414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  <a:cs typeface="Helvetica Neue"/>
              </a:rPr>
              <a:t>Compared to SSE MC,</a:t>
            </a:r>
          </a:p>
          <a:p>
            <a:r>
              <a:rPr lang="en-CA" sz="2400" dirty="0">
                <a:latin typeface="+mj-lt"/>
              </a:rPr>
              <a:t>Phys. Rev. B 56, 11678 </a:t>
            </a:r>
          </a:p>
          <a:p>
            <a:endParaRPr lang="en-CA" sz="2800" dirty="0">
              <a:latin typeface="Helvetica Neue"/>
              <a:cs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C5E46-CA29-4F0E-A43D-B1912BB2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1155769"/>
            <a:ext cx="46577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A92C9E0-BE19-403C-8A4D-34E20C45E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325893"/>
            <a:ext cx="6509899" cy="4424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9A357-D7DD-4342-9CE6-3443D4B6749F}"/>
              </a:ext>
            </a:extLst>
          </p:cNvPr>
          <p:cNvSpPr txBox="1"/>
          <p:nvPr/>
        </p:nvSpPr>
        <p:spPr>
          <a:xfrm>
            <a:off x="10632504" y="112474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Nomura et 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42B83-3C6B-4F95-BDD9-0D62B4EC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9140"/>
            <a:ext cx="12192000" cy="244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E33CE-E592-4ADF-8DF7-5C49FF1C4AB6}"/>
              </a:ext>
            </a:extLst>
          </p:cNvPr>
          <p:cNvSpPr txBox="1"/>
          <p:nvPr/>
        </p:nvSpPr>
        <p:spPr>
          <a:xfrm>
            <a:off x="263352" y="1276016"/>
            <a:ext cx="37482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  <a:cs typeface="Helvetica Neue"/>
              </a:rPr>
              <a:t>Compared to AUX MC</a:t>
            </a:r>
            <a:r>
              <a:rPr lang="en-CA" sz="2400" dirty="0">
                <a:latin typeface="+mj-lt"/>
              </a:rPr>
              <a:t> </a:t>
            </a:r>
          </a:p>
          <a:p>
            <a:endParaRPr lang="en-CA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15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E910133-177F-431B-9739-83E06C62E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1" t="499"/>
          <a:stretch/>
        </p:blipFill>
        <p:spPr>
          <a:xfrm>
            <a:off x="7608168" y="836712"/>
            <a:ext cx="4248472" cy="60212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AE5C5D2-9EC9-4311-A924-3D02613798A2}"/>
              </a:ext>
            </a:extLst>
          </p:cNvPr>
          <p:cNvSpPr txBox="1"/>
          <p:nvPr/>
        </p:nvSpPr>
        <p:spPr>
          <a:xfrm>
            <a:off x="911424" y="2859323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 err="1"/>
              <a:t>Thank</a:t>
            </a:r>
            <a:r>
              <a:rPr lang="fr-CA" sz="5400" dirty="0"/>
              <a:t> </a:t>
            </a:r>
            <a:r>
              <a:rPr lang="fr-CA" sz="5400" dirty="0" err="1"/>
              <a:t>you</a:t>
            </a:r>
            <a:r>
              <a:rPr lang="fr-CA" sz="5400" dirty="0"/>
              <a:t>!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204BED5-C077-4F18-BB09-CDE33DB5AC2C}"/>
              </a:ext>
            </a:extLst>
          </p:cNvPr>
          <p:cNvCxnSpPr/>
          <p:nvPr/>
        </p:nvCxnSpPr>
        <p:spPr>
          <a:xfrm>
            <a:off x="5879976" y="1412776"/>
            <a:ext cx="0" cy="38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6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F1A3D-7E7C-4907-B456-E78AE515C172}"/>
              </a:ext>
            </a:extLst>
          </p:cNvPr>
          <p:cNvSpPr txBox="1"/>
          <p:nvPr/>
        </p:nvSpPr>
        <p:spPr>
          <a:xfrm>
            <a:off x="2927648" y="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Minimisation details</a:t>
            </a:r>
          </a:p>
        </p:txBody>
      </p:sp>
    </p:spTree>
    <p:extLst>
      <p:ext uri="{BB962C8B-B14F-4D97-AF65-F5344CB8AC3E}">
        <p14:creationId xmlns:p14="http://schemas.microsoft.com/office/powerpoint/2010/main" val="180519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0CA029-4A63-4B4E-ACED-589E4BFFFD76}"/>
              </a:ext>
            </a:extLst>
          </p:cNvPr>
          <p:cNvSpPr txBox="1"/>
          <p:nvPr/>
        </p:nvSpPr>
        <p:spPr>
          <a:xfrm>
            <a:off x="7070037" y="76560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Plan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0FB5ED-3048-450E-BDC2-173E175D68BC}"/>
              </a:ext>
            </a:extLst>
          </p:cNvPr>
          <p:cNvCxnSpPr>
            <a:cxnSpLocks/>
          </p:cNvCxnSpPr>
          <p:nvPr/>
        </p:nvCxnSpPr>
        <p:spPr>
          <a:xfrm>
            <a:off x="5951984" y="708973"/>
            <a:ext cx="471601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3E494B6-4969-40D7-8280-70F53D35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916832"/>
            <a:ext cx="11074400" cy="990600"/>
          </a:xfrm>
        </p:spPr>
        <p:txBody>
          <a:bodyPr/>
          <a:lstStyle/>
          <a:p>
            <a:r>
              <a:rPr lang="fr-CA" dirty="0"/>
              <a:t>1. Monte Carlo Methods</a:t>
            </a:r>
            <a:br>
              <a:rPr lang="fr-CA" dirty="0"/>
            </a:br>
            <a:r>
              <a:rPr lang="fr-CA" dirty="0"/>
              <a:t>2. Metropolis-Hastings </a:t>
            </a:r>
            <a:r>
              <a:rPr lang="fr-CA" dirty="0" err="1"/>
              <a:t>Algorithm</a:t>
            </a:r>
            <a:br>
              <a:rPr lang="fr-CA" dirty="0"/>
            </a:br>
            <a:r>
              <a:rPr lang="fr-CA" dirty="0"/>
              <a:t>3. </a:t>
            </a:r>
            <a:r>
              <a:rPr lang="fr-CA" dirty="0" err="1"/>
              <a:t>Variational</a:t>
            </a:r>
            <a:r>
              <a:rPr lang="fr-CA" dirty="0"/>
              <a:t> Monte Carlo (VMC)</a:t>
            </a:r>
            <a:br>
              <a:rPr lang="fr-CA" dirty="0"/>
            </a:br>
            <a:r>
              <a:rPr lang="fr-CA" dirty="0"/>
              <a:t>4. Boltzmann Machine as a </a:t>
            </a:r>
            <a:r>
              <a:rPr lang="fr-CA" dirty="0" err="1"/>
              <a:t>wave</a:t>
            </a:r>
            <a:r>
              <a:rPr lang="fr-CA" dirty="0"/>
              <a:t> </a:t>
            </a:r>
            <a:r>
              <a:rPr lang="fr-CA" dirty="0" err="1"/>
              <a:t>function</a:t>
            </a:r>
            <a:r>
              <a:rPr lang="fr-CA" dirty="0"/>
              <a:t> </a:t>
            </a:r>
            <a:r>
              <a:rPr lang="fr-CA" dirty="0" err="1"/>
              <a:t>ansatz</a:t>
            </a:r>
            <a:br>
              <a:rPr lang="fr-CA" dirty="0"/>
            </a:br>
            <a:r>
              <a:rPr lang="fr-CA" dirty="0"/>
              <a:t>5. Boltzmann Machine and VMC 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References</a:t>
            </a:r>
            <a:r>
              <a:rPr lang="fr-CA" dirty="0"/>
              <a:t>: </a:t>
            </a:r>
            <a:r>
              <a:rPr lang="fr-CA" dirty="0" err="1"/>
              <a:t>Given</a:t>
            </a:r>
            <a:r>
              <a:rPr lang="fr-CA" dirty="0"/>
              <a:t> in Group meeting email.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21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73E6-B929-46D4-8046-E8450E3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Monte Carlo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3B32-374C-4D7A-8DCF-20BCDDDE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Evaluate the following integral with M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EC802-65DC-4161-9F19-5AD205D2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2288333"/>
            <a:ext cx="3442500" cy="11406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5CB4DE-3D90-498E-9A5B-FB24F97A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81291"/>
              </p:ext>
            </p:extLst>
          </p:nvPr>
        </p:nvGraphicFramePr>
        <p:xfrm>
          <a:off x="1487488" y="3775101"/>
          <a:ext cx="9289032" cy="188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258">
                  <a:extLst>
                    <a:ext uri="{9D8B030D-6E8A-4147-A177-3AD203B41FA5}">
                      <a16:colId xmlns:a16="http://schemas.microsoft.com/office/drawing/2014/main" val="332907009"/>
                    </a:ext>
                  </a:extLst>
                </a:gridCol>
                <a:gridCol w="2322258">
                  <a:extLst>
                    <a:ext uri="{9D8B030D-6E8A-4147-A177-3AD203B41FA5}">
                      <a16:colId xmlns:a16="http://schemas.microsoft.com/office/drawing/2014/main" val="4272691955"/>
                    </a:ext>
                  </a:extLst>
                </a:gridCol>
                <a:gridCol w="2322258">
                  <a:extLst>
                    <a:ext uri="{9D8B030D-6E8A-4147-A177-3AD203B41FA5}">
                      <a16:colId xmlns:a16="http://schemas.microsoft.com/office/drawing/2014/main" val="3340415665"/>
                    </a:ext>
                  </a:extLst>
                </a:gridCol>
                <a:gridCol w="2322258">
                  <a:extLst>
                    <a:ext uri="{9D8B030D-6E8A-4147-A177-3AD203B41FA5}">
                      <a16:colId xmlns:a16="http://schemas.microsoft.com/office/drawing/2014/main" val="160323145"/>
                    </a:ext>
                  </a:extLst>
                </a:gridCol>
              </a:tblGrid>
              <a:tr h="60471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Trapezoidal rule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Monte Carlo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72364"/>
                  </a:ext>
                </a:extLst>
              </a:tr>
              <a:tr h="604713">
                <a:tc>
                  <a:txBody>
                    <a:bodyPr/>
                    <a:lstStyle/>
                    <a:p>
                      <a:r>
                        <a:rPr lang="en-CA" dirty="0"/>
                        <a:t>Error Scaling 1-D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O(M</a:t>
                      </a:r>
                      <a:r>
                        <a:rPr lang="en-CA" baseline="30000" dirty="0"/>
                        <a:t>-2</a:t>
                      </a:r>
                      <a:r>
                        <a:rPr lang="en-CA" baseline="0" dirty="0"/>
                        <a:t>)</a:t>
                      </a:r>
                      <a:endParaRPr lang="en-CA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O(M</a:t>
                      </a:r>
                      <a:r>
                        <a:rPr lang="en-CA" baseline="30000" dirty="0"/>
                        <a:t>-1/2</a:t>
                      </a:r>
                      <a:r>
                        <a:rPr lang="en-CA" baseline="0" dirty="0"/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49087"/>
                  </a:ext>
                </a:extLst>
              </a:tr>
              <a:tr h="604713">
                <a:tc>
                  <a:txBody>
                    <a:bodyPr/>
                    <a:lstStyle/>
                    <a:p>
                      <a:r>
                        <a:rPr lang="en-CA" dirty="0"/>
                        <a:t>Error Scaling K-D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O(M</a:t>
                      </a:r>
                      <a:r>
                        <a:rPr lang="en-CA" baseline="30000" dirty="0"/>
                        <a:t>-2/K</a:t>
                      </a:r>
                      <a:r>
                        <a:rPr lang="en-CA" baseline="0" dirty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O(M</a:t>
                      </a:r>
                      <a:r>
                        <a:rPr lang="en-CA" baseline="30000" dirty="0"/>
                        <a:t>-1/2</a:t>
                      </a:r>
                      <a:r>
                        <a:rPr lang="en-CA" baseline="0" dirty="0"/>
                        <a:t>)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72911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D9D804A-54B9-47FE-B850-63B0BD7899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46822" y="3659542"/>
            <a:ext cx="1555141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329610-A42B-49DB-88A4-691E43122E57}"/>
              </a:ext>
            </a:extLst>
          </p:cNvPr>
          <p:cNvSpPr txBox="1"/>
          <p:nvPr/>
        </p:nvSpPr>
        <p:spPr>
          <a:xfrm>
            <a:off x="8122108" y="2502767"/>
            <a:ext cx="371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25528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D334-111A-47F7-84DB-0D204636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Metropolis-Hastings </a:t>
            </a:r>
            <a:r>
              <a:rPr lang="fr-CA" dirty="0" err="1"/>
              <a:t>Algorithm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80D3E-CA59-419E-B933-68EF6117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42343"/>
            <a:ext cx="3442500" cy="114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26793-C2DD-4B71-BB0D-5F9F61E2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41" y="1320842"/>
            <a:ext cx="2639250" cy="111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6E33F-2C72-4E1F-8E14-59BB213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266618"/>
            <a:ext cx="2677500" cy="1140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75636-FF0C-4845-9C6C-F5FC137AC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575" y="3381492"/>
            <a:ext cx="3595500" cy="104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D7424B-4C25-49CB-B399-9801EE31064F}"/>
              </a:ext>
            </a:extLst>
          </p:cNvPr>
          <p:cNvSpPr txBox="1"/>
          <p:nvPr/>
        </p:nvSpPr>
        <p:spPr>
          <a:xfrm>
            <a:off x="494250" y="276756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Normalisation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32A69-048E-4BE5-992D-2377DF40A2B3}"/>
              </a:ext>
            </a:extLst>
          </p:cNvPr>
          <p:cNvSpPr txBox="1"/>
          <p:nvPr/>
        </p:nvSpPr>
        <p:spPr>
          <a:xfrm>
            <a:off x="7343538" y="2920995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Global balance condition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E2E84-A377-4404-B752-732951124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475" y="4926670"/>
            <a:ext cx="3326051" cy="122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AAB53-0E31-4EE9-B2F0-F196A1C67429}"/>
              </a:ext>
            </a:extLst>
          </p:cNvPr>
          <p:cNvSpPr txBox="1"/>
          <p:nvPr/>
        </p:nvSpPr>
        <p:spPr>
          <a:xfrm>
            <a:off x="7063013" y="4296273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Detailed balance condition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210ECF-50F6-4900-895F-773B67E15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6" y="4253142"/>
            <a:ext cx="5616624" cy="1021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9EE57-C126-4C66-B2DE-1DB01DD7C825}"/>
              </a:ext>
            </a:extLst>
          </p:cNvPr>
          <p:cNvSpPr txBox="1"/>
          <p:nvPr/>
        </p:nvSpPr>
        <p:spPr>
          <a:xfrm>
            <a:off x="4136004" y="2221400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u="sng" dirty="0">
                <a:latin typeface="Helvetica Neue"/>
                <a:cs typeface="Helvetica Neue"/>
              </a:rPr>
              <a:t>Markov Chain</a:t>
            </a:r>
            <a:endParaRPr lang="en-CA" sz="2800" b="1" u="sng" dirty="0">
              <a:latin typeface="Helvetica Neue"/>
              <a:cs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7AB14-3F2F-490F-849E-77C3B0D10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37" y="2782309"/>
            <a:ext cx="1589137" cy="599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7C1197-862B-4558-99BC-1E76F3250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347" y="5063060"/>
            <a:ext cx="3559790" cy="172153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FDE7060-400F-4F17-8E52-FCA483595A09}"/>
              </a:ext>
            </a:extLst>
          </p:cNvPr>
          <p:cNvSpPr/>
          <p:nvPr/>
        </p:nvSpPr>
        <p:spPr>
          <a:xfrm>
            <a:off x="541176" y="5047861"/>
            <a:ext cx="4488024" cy="1791478"/>
          </a:xfrm>
          <a:custGeom>
            <a:avLst/>
            <a:gdLst>
              <a:gd name="connsiteX0" fmla="*/ 0 w 4488024"/>
              <a:gd name="connsiteY0" fmla="*/ 46653 h 1791478"/>
              <a:gd name="connsiteX1" fmla="*/ 251926 w 4488024"/>
              <a:gd name="connsiteY1" fmla="*/ 37323 h 1791478"/>
              <a:gd name="connsiteX2" fmla="*/ 1175657 w 4488024"/>
              <a:gd name="connsiteY2" fmla="*/ 27992 h 1791478"/>
              <a:gd name="connsiteX3" fmla="*/ 1278293 w 4488024"/>
              <a:gd name="connsiteY3" fmla="*/ 18661 h 1791478"/>
              <a:gd name="connsiteX4" fmla="*/ 1502228 w 4488024"/>
              <a:gd name="connsiteY4" fmla="*/ 0 h 1791478"/>
              <a:gd name="connsiteX5" fmla="*/ 3107093 w 4488024"/>
              <a:gd name="connsiteY5" fmla="*/ 9331 h 1791478"/>
              <a:gd name="connsiteX6" fmla="*/ 3778897 w 4488024"/>
              <a:gd name="connsiteY6" fmla="*/ 27992 h 1791478"/>
              <a:gd name="connsiteX7" fmla="*/ 3862873 w 4488024"/>
              <a:gd name="connsiteY7" fmla="*/ 37323 h 1791478"/>
              <a:gd name="connsiteX8" fmla="*/ 3965510 w 4488024"/>
              <a:gd name="connsiteY8" fmla="*/ 46653 h 1791478"/>
              <a:gd name="connsiteX9" fmla="*/ 4012163 w 4488024"/>
              <a:gd name="connsiteY9" fmla="*/ 55984 h 1791478"/>
              <a:gd name="connsiteX10" fmla="*/ 4086808 w 4488024"/>
              <a:gd name="connsiteY10" fmla="*/ 65315 h 1791478"/>
              <a:gd name="connsiteX11" fmla="*/ 4142791 w 4488024"/>
              <a:gd name="connsiteY11" fmla="*/ 83976 h 1791478"/>
              <a:gd name="connsiteX12" fmla="*/ 4189444 w 4488024"/>
              <a:gd name="connsiteY12" fmla="*/ 111968 h 1791478"/>
              <a:gd name="connsiteX13" fmla="*/ 4217436 w 4488024"/>
              <a:gd name="connsiteY13" fmla="*/ 130629 h 1791478"/>
              <a:gd name="connsiteX14" fmla="*/ 4254759 w 4488024"/>
              <a:gd name="connsiteY14" fmla="*/ 139959 h 1791478"/>
              <a:gd name="connsiteX15" fmla="*/ 4292081 w 4488024"/>
              <a:gd name="connsiteY15" fmla="*/ 167951 h 1791478"/>
              <a:gd name="connsiteX16" fmla="*/ 4320073 w 4488024"/>
              <a:gd name="connsiteY16" fmla="*/ 195943 h 1791478"/>
              <a:gd name="connsiteX17" fmla="*/ 4376057 w 4488024"/>
              <a:gd name="connsiteY17" fmla="*/ 242596 h 1791478"/>
              <a:gd name="connsiteX18" fmla="*/ 4432040 w 4488024"/>
              <a:gd name="connsiteY18" fmla="*/ 335902 h 1791478"/>
              <a:gd name="connsiteX19" fmla="*/ 4441371 w 4488024"/>
              <a:gd name="connsiteY19" fmla="*/ 382555 h 1791478"/>
              <a:gd name="connsiteX20" fmla="*/ 4450702 w 4488024"/>
              <a:gd name="connsiteY20" fmla="*/ 410547 h 1791478"/>
              <a:gd name="connsiteX21" fmla="*/ 4460032 w 4488024"/>
              <a:gd name="connsiteY21" fmla="*/ 485192 h 1791478"/>
              <a:gd name="connsiteX22" fmla="*/ 4469363 w 4488024"/>
              <a:gd name="connsiteY22" fmla="*/ 531845 h 1791478"/>
              <a:gd name="connsiteX23" fmla="*/ 4478693 w 4488024"/>
              <a:gd name="connsiteY23" fmla="*/ 615821 h 1791478"/>
              <a:gd name="connsiteX24" fmla="*/ 4488024 w 4488024"/>
              <a:gd name="connsiteY24" fmla="*/ 671804 h 1791478"/>
              <a:gd name="connsiteX25" fmla="*/ 4478693 w 4488024"/>
              <a:gd name="connsiteY25" fmla="*/ 951723 h 1791478"/>
              <a:gd name="connsiteX26" fmla="*/ 4460032 w 4488024"/>
              <a:gd name="connsiteY26" fmla="*/ 979715 h 1791478"/>
              <a:gd name="connsiteX27" fmla="*/ 4450702 w 4488024"/>
              <a:gd name="connsiteY27" fmla="*/ 1017037 h 1791478"/>
              <a:gd name="connsiteX28" fmla="*/ 4413379 w 4488024"/>
              <a:gd name="connsiteY28" fmla="*/ 1091682 h 1791478"/>
              <a:gd name="connsiteX29" fmla="*/ 4385387 w 4488024"/>
              <a:gd name="connsiteY29" fmla="*/ 1166327 h 1791478"/>
              <a:gd name="connsiteX30" fmla="*/ 4376057 w 4488024"/>
              <a:gd name="connsiteY30" fmla="*/ 1194319 h 1791478"/>
              <a:gd name="connsiteX31" fmla="*/ 4357395 w 4488024"/>
              <a:gd name="connsiteY31" fmla="*/ 1222310 h 1791478"/>
              <a:gd name="connsiteX32" fmla="*/ 4320073 w 4488024"/>
              <a:gd name="connsiteY32" fmla="*/ 1287625 h 1791478"/>
              <a:gd name="connsiteX33" fmla="*/ 4236097 w 4488024"/>
              <a:gd name="connsiteY33" fmla="*/ 1380931 h 1791478"/>
              <a:gd name="connsiteX34" fmla="*/ 4133461 w 4488024"/>
              <a:gd name="connsiteY34" fmla="*/ 1446245 h 1791478"/>
              <a:gd name="connsiteX35" fmla="*/ 4096138 w 4488024"/>
              <a:gd name="connsiteY35" fmla="*/ 1474237 h 1791478"/>
              <a:gd name="connsiteX36" fmla="*/ 4049485 w 4488024"/>
              <a:gd name="connsiteY36" fmla="*/ 1492898 h 1791478"/>
              <a:gd name="connsiteX37" fmla="*/ 4021493 w 4488024"/>
              <a:gd name="connsiteY37" fmla="*/ 1511559 h 1791478"/>
              <a:gd name="connsiteX38" fmla="*/ 3984171 w 4488024"/>
              <a:gd name="connsiteY38" fmla="*/ 1530221 h 1791478"/>
              <a:gd name="connsiteX39" fmla="*/ 3956179 w 4488024"/>
              <a:gd name="connsiteY39" fmla="*/ 1548882 h 1791478"/>
              <a:gd name="connsiteX40" fmla="*/ 3918857 w 4488024"/>
              <a:gd name="connsiteY40" fmla="*/ 1558212 h 1791478"/>
              <a:gd name="connsiteX41" fmla="*/ 3890865 w 4488024"/>
              <a:gd name="connsiteY41" fmla="*/ 1576874 h 1791478"/>
              <a:gd name="connsiteX42" fmla="*/ 3862873 w 4488024"/>
              <a:gd name="connsiteY42" fmla="*/ 1586204 h 1791478"/>
              <a:gd name="connsiteX43" fmla="*/ 3788228 w 4488024"/>
              <a:gd name="connsiteY43" fmla="*/ 1614196 h 1791478"/>
              <a:gd name="connsiteX44" fmla="*/ 3760236 w 4488024"/>
              <a:gd name="connsiteY44" fmla="*/ 1632857 h 1791478"/>
              <a:gd name="connsiteX45" fmla="*/ 3685591 w 4488024"/>
              <a:gd name="connsiteY45" fmla="*/ 1660849 h 1791478"/>
              <a:gd name="connsiteX46" fmla="*/ 3648269 w 4488024"/>
              <a:gd name="connsiteY46" fmla="*/ 1679510 h 1791478"/>
              <a:gd name="connsiteX47" fmla="*/ 3610946 w 4488024"/>
              <a:gd name="connsiteY47" fmla="*/ 1688841 h 1791478"/>
              <a:gd name="connsiteX48" fmla="*/ 3564293 w 4488024"/>
              <a:gd name="connsiteY48" fmla="*/ 1698172 h 1791478"/>
              <a:gd name="connsiteX49" fmla="*/ 3526971 w 4488024"/>
              <a:gd name="connsiteY49" fmla="*/ 1707502 h 1791478"/>
              <a:gd name="connsiteX50" fmla="*/ 3480318 w 4488024"/>
              <a:gd name="connsiteY50" fmla="*/ 1716833 h 1791478"/>
              <a:gd name="connsiteX51" fmla="*/ 3433665 w 4488024"/>
              <a:gd name="connsiteY51" fmla="*/ 1735494 h 1791478"/>
              <a:gd name="connsiteX52" fmla="*/ 3284375 w 4488024"/>
              <a:gd name="connsiteY52" fmla="*/ 1763486 h 1791478"/>
              <a:gd name="connsiteX53" fmla="*/ 3228391 w 4488024"/>
              <a:gd name="connsiteY53" fmla="*/ 1772817 h 1791478"/>
              <a:gd name="connsiteX54" fmla="*/ 3032448 w 4488024"/>
              <a:gd name="connsiteY54" fmla="*/ 1791478 h 1791478"/>
              <a:gd name="connsiteX55" fmla="*/ 1660848 w 4488024"/>
              <a:gd name="connsiteY55" fmla="*/ 1782147 h 1791478"/>
              <a:gd name="connsiteX56" fmla="*/ 1614195 w 4488024"/>
              <a:gd name="connsiteY56" fmla="*/ 1772817 h 1791478"/>
              <a:gd name="connsiteX57" fmla="*/ 1399591 w 4488024"/>
              <a:gd name="connsiteY57" fmla="*/ 1744825 h 1791478"/>
              <a:gd name="connsiteX58" fmla="*/ 1287624 w 4488024"/>
              <a:gd name="connsiteY58" fmla="*/ 1726163 h 1791478"/>
              <a:gd name="connsiteX59" fmla="*/ 1129004 w 4488024"/>
              <a:gd name="connsiteY59" fmla="*/ 1698172 h 1791478"/>
              <a:gd name="connsiteX60" fmla="*/ 1035697 w 4488024"/>
              <a:gd name="connsiteY60" fmla="*/ 1679510 h 1791478"/>
              <a:gd name="connsiteX61" fmla="*/ 1007706 w 4488024"/>
              <a:gd name="connsiteY61" fmla="*/ 1670180 h 1791478"/>
              <a:gd name="connsiteX62" fmla="*/ 970383 w 4488024"/>
              <a:gd name="connsiteY62" fmla="*/ 1651519 h 1791478"/>
              <a:gd name="connsiteX63" fmla="*/ 895738 w 4488024"/>
              <a:gd name="connsiteY63" fmla="*/ 1642188 h 1791478"/>
              <a:gd name="connsiteX64" fmla="*/ 858416 w 4488024"/>
              <a:gd name="connsiteY64" fmla="*/ 1632857 h 1791478"/>
              <a:gd name="connsiteX65" fmla="*/ 765110 w 4488024"/>
              <a:gd name="connsiteY65" fmla="*/ 1614196 h 1791478"/>
              <a:gd name="connsiteX66" fmla="*/ 699795 w 4488024"/>
              <a:gd name="connsiteY66" fmla="*/ 1595535 h 1791478"/>
              <a:gd name="connsiteX67" fmla="*/ 625151 w 4488024"/>
              <a:gd name="connsiteY67" fmla="*/ 1548882 h 1791478"/>
              <a:gd name="connsiteX68" fmla="*/ 578497 w 4488024"/>
              <a:gd name="connsiteY68" fmla="*/ 1539551 h 1791478"/>
              <a:gd name="connsiteX69" fmla="*/ 550506 w 4488024"/>
              <a:gd name="connsiteY69" fmla="*/ 1520890 h 1791478"/>
              <a:gd name="connsiteX70" fmla="*/ 503853 w 4488024"/>
              <a:gd name="connsiteY70" fmla="*/ 1502229 h 1791478"/>
              <a:gd name="connsiteX71" fmla="*/ 419877 w 4488024"/>
              <a:gd name="connsiteY71" fmla="*/ 1446245 h 1791478"/>
              <a:gd name="connsiteX72" fmla="*/ 373224 w 4488024"/>
              <a:gd name="connsiteY72" fmla="*/ 1418253 h 1791478"/>
              <a:gd name="connsiteX73" fmla="*/ 326571 w 4488024"/>
              <a:gd name="connsiteY73" fmla="*/ 1362270 h 1791478"/>
              <a:gd name="connsiteX74" fmla="*/ 307910 w 4488024"/>
              <a:gd name="connsiteY74" fmla="*/ 1343608 h 1791478"/>
              <a:gd name="connsiteX75" fmla="*/ 289248 w 4488024"/>
              <a:gd name="connsiteY75" fmla="*/ 1315617 h 1791478"/>
              <a:gd name="connsiteX76" fmla="*/ 233265 w 4488024"/>
              <a:gd name="connsiteY76" fmla="*/ 1259633 h 1791478"/>
              <a:gd name="connsiteX77" fmla="*/ 223934 w 4488024"/>
              <a:gd name="connsiteY77" fmla="*/ 1222310 h 1791478"/>
              <a:gd name="connsiteX78" fmla="*/ 205273 w 4488024"/>
              <a:gd name="connsiteY78" fmla="*/ 1194319 h 1791478"/>
              <a:gd name="connsiteX79" fmla="*/ 167951 w 4488024"/>
              <a:gd name="connsiteY79" fmla="*/ 1129004 h 1791478"/>
              <a:gd name="connsiteX80" fmla="*/ 139959 w 4488024"/>
              <a:gd name="connsiteY80" fmla="*/ 998376 h 1791478"/>
              <a:gd name="connsiteX81" fmla="*/ 121297 w 4488024"/>
              <a:gd name="connsiteY81" fmla="*/ 961053 h 1791478"/>
              <a:gd name="connsiteX82" fmla="*/ 102636 w 4488024"/>
              <a:gd name="connsiteY82" fmla="*/ 877078 h 1791478"/>
              <a:gd name="connsiteX83" fmla="*/ 83975 w 4488024"/>
              <a:gd name="connsiteY83" fmla="*/ 811763 h 1791478"/>
              <a:gd name="connsiteX84" fmla="*/ 74644 w 4488024"/>
              <a:gd name="connsiteY84" fmla="*/ 727788 h 1791478"/>
              <a:gd name="connsiteX85" fmla="*/ 55983 w 4488024"/>
              <a:gd name="connsiteY85" fmla="*/ 671804 h 1791478"/>
              <a:gd name="connsiteX86" fmla="*/ 46653 w 4488024"/>
              <a:gd name="connsiteY86" fmla="*/ 634482 h 1791478"/>
              <a:gd name="connsiteX87" fmla="*/ 37322 w 4488024"/>
              <a:gd name="connsiteY87" fmla="*/ 541176 h 1791478"/>
              <a:gd name="connsiteX88" fmla="*/ 27991 w 4488024"/>
              <a:gd name="connsiteY88" fmla="*/ 513184 h 1791478"/>
              <a:gd name="connsiteX89" fmla="*/ 18661 w 4488024"/>
              <a:gd name="connsiteY89" fmla="*/ 466531 h 1791478"/>
              <a:gd name="connsiteX90" fmla="*/ 9330 w 4488024"/>
              <a:gd name="connsiteY90" fmla="*/ 391886 h 1791478"/>
              <a:gd name="connsiteX91" fmla="*/ 0 w 4488024"/>
              <a:gd name="connsiteY91" fmla="*/ 335902 h 1791478"/>
              <a:gd name="connsiteX92" fmla="*/ 9330 w 4488024"/>
              <a:gd name="connsiteY92" fmla="*/ 74645 h 1791478"/>
              <a:gd name="connsiteX93" fmla="*/ 18661 w 4488024"/>
              <a:gd name="connsiteY93" fmla="*/ 46653 h 1791478"/>
              <a:gd name="connsiteX94" fmla="*/ 0 w 4488024"/>
              <a:gd name="connsiteY94" fmla="*/ 46653 h 17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4488024" h="1791478">
                <a:moveTo>
                  <a:pt x="0" y="46653"/>
                </a:moveTo>
                <a:cubicBezTo>
                  <a:pt x="83975" y="43543"/>
                  <a:pt x="167904" y="38657"/>
                  <a:pt x="251926" y="37323"/>
                </a:cubicBezTo>
                <a:lnTo>
                  <a:pt x="1175657" y="27992"/>
                </a:lnTo>
                <a:cubicBezTo>
                  <a:pt x="1210004" y="27367"/>
                  <a:pt x="1244041" y="21296"/>
                  <a:pt x="1278293" y="18661"/>
                </a:cubicBezTo>
                <a:cubicBezTo>
                  <a:pt x="1496783" y="1854"/>
                  <a:pt x="1341407" y="17870"/>
                  <a:pt x="1502228" y="0"/>
                </a:cubicBezTo>
                <a:lnTo>
                  <a:pt x="3107093" y="9331"/>
                </a:lnTo>
                <a:cubicBezTo>
                  <a:pt x="3299788" y="11132"/>
                  <a:pt x="3577387" y="21275"/>
                  <a:pt x="3778897" y="27992"/>
                </a:cubicBezTo>
                <a:lnTo>
                  <a:pt x="3862873" y="37323"/>
                </a:lnTo>
                <a:cubicBezTo>
                  <a:pt x="3897056" y="40741"/>
                  <a:pt x="3931422" y="42392"/>
                  <a:pt x="3965510" y="46653"/>
                </a:cubicBezTo>
                <a:cubicBezTo>
                  <a:pt x="3981247" y="48620"/>
                  <a:pt x="3996488" y="53572"/>
                  <a:pt x="4012163" y="55984"/>
                </a:cubicBezTo>
                <a:cubicBezTo>
                  <a:pt x="4036947" y="59797"/>
                  <a:pt x="4061926" y="62205"/>
                  <a:pt x="4086808" y="65315"/>
                </a:cubicBezTo>
                <a:cubicBezTo>
                  <a:pt x="4105469" y="71535"/>
                  <a:pt x="4125924" y="73856"/>
                  <a:pt x="4142791" y="83976"/>
                </a:cubicBezTo>
                <a:cubicBezTo>
                  <a:pt x="4158342" y="93307"/>
                  <a:pt x="4174065" y="102356"/>
                  <a:pt x="4189444" y="111968"/>
                </a:cubicBezTo>
                <a:cubicBezTo>
                  <a:pt x="4198953" y="117911"/>
                  <a:pt x="4207129" y="126212"/>
                  <a:pt x="4217436" y="130629"/>
                </a:cubicBezTo>
                <a:cubicBezTo>
                  <a:pt x="4229223" y="135680"/>
                  <a:pt x="4242318" y="136849"/>
                  <a:pt x="4254759" y="139959"/>
                </a:cubicBezTo>
                <a:cubicBezTo>
                  <a:pt x="4267200" y="149290"/>
                  <a:pt x="4280274" y="157831"/>
                  <a:pt x="4292081" y="167951"/>
                </a:cubicBezTo>
                <a:cubicBezTo>
                  <a:pt x="4302100" y="176539"/>
                  <a:pt x="4309936" y="187495"/>
                  <a:pt x="4320073" y="195943"/>
                </a:cubicBezTo>
                <a:cubicBezTo>
                  <a:pt x="4354122" y="224317"/>
                  <a:pt x="4345928" y="203858"/>
                  <a:pt x="4376057" y="242596"/>
                </a:cubicBezTo>
                <a:cubicBezTo>
                  <a:pt x="4407582" y="283129"/>
                  <a:pt x="4411729" y="295280"/>
                  <a:pt x="4432040" y="335902"/>
                </a:cubicBezTo>
                <a:cubicBezTo>
                  <a:pt x="4435150" y="351453"/>
                  <a:pt x="4437524" y="367170"/>
                  <a:pt x="4441371" y="382555"/>
                </a:cubicBezTo>
                <a:cubicBezTo>
                  <a:pt x="4443757" y="392097"/>
                  <a:pt x="4448943" y="400870"/>
                  <a:pt x="4450702" y="410547"/>
                </a:cubicBezTo>
                <a:cubicBezTo>
                  <a:pt x="4455188" y="435218"/>
                  <a:pt x="4456219" y="460408"/>
                  <a:pt x="4460032" y="485192"/>
                </a:cubicBezTo>
                <a:cubicBezTo>
                  <a:pt x="4462443" y="500867"/>
                  <a:pt x="4467120" y="516145"/>
                  <a:pt x="4469363" y="531845"/>
                </a:cubicBezTo>
                <a:cubicBezTo>
                  <a:pt x="4473346" y="559726"/>
                  <a:pt x="4474971" y="587904"/>
                  <a:pt x="4478693" y="615821"/>
                </a:cubicBezTo>
                <a:cubicBezTo>
                  <a:pt x="4481193" y="634573"/>
                  <a:pt x="4484914" y="653143"/>
                  <a:pt x="4488024" y="671804"/>
                </a:cubicBezTo>
                <a:cubicBezTo>
                  <a:pt x="4484914" y="765110"/>
                  <a:pt x="4487145" y="858748"/>
                  <a:pt x="4478693" y="951723"/>
                </a:cubicBezTo>
                <a:cubicBezTo>
                  <a:pt x="4477678" y="962891"/>
                  <a:pt x="4464449" y="969408"/>
                  <a:pt x="4460032" y="979715"/>
                </a:cubicBezTo>
                <a:cubicBezTo>
                  <a:pt x="4454981" y="991502"/>
                  <a:pt x="4455634" y="1005200"/>
                  <a:pt x="4450702" y="1017037"/>
                </a:cubicBezTo>
                <a:cubicBezTo>
                  <a:pt x="4440003" y="1042716"/>
                  <a:pt x="4420126" y="1064694"/>
                  <a:pt x="4413379" y="1091682"/>
                </a:cubicBezTo>
                <a:cubicBezTo>
                  <a:pt x="4396175" y="1160496"/>
                  <a:pt x="4414663" y="1098013"/>
                  <a:pt x="4385387" y="1166327"/>
                </a:cubicBezTo>
                <a:cubicBezTo>
                  <a:pt x="4381513" y="1175367"/>
                  <a:pt x="4380456" y="1185522"/>
                  <a:pt x="4376057" y="1194319"/>
                </a:cubicBezTo>
                <a:cubicBezTo>
                  <a:pt x="4371042" y="1204349"/>
                  <a:pt x="4362410" y="1212280"/>
                  <a:pt x="4357395" y="1222310"/>
                </a:cubicBezTo>
                <a:cubicBezTo>
                  <a:pt x="4301484" y="1334130"/>
                  <a:pt x="4368426" y="1227182"/>
                  <a:pt x="4320073" y="1287625"/>
                </a:cubicBezTo>
                <a:cubicBezTo>
                  <a:pt x="4287003" y="1328963"/>
                  <a:pt x="4302010" y="1341383"/>
                  <a:pt x="4236097" y="1380931"/>
                </a:cubicBezTo>
                <a:cubicBezTo>
                  <a:pt x="4202140" y="1401305"/>
                  <a:pt x="4165049" y="1422554"/>
                  <a:pt x="4133461" y="1446245"/>
                </a:cubicBezTo>
                <a:cubicBezTo>
                  <a:pt x="4121020" y="1455576"/>
                  <a:pt x="4109732" y="1466685"/>
                  <a:pt x="4096138" y="1474237"/>
                </a:cubicBezTo>
                <a:cubicBezTo>
                  <a:pt x="4081497" y="1482371"/>
                  <a:pt x="4064466" y="1485408"/>
                  <a:pt x="4049485" y="1492898"/>
                </a:cubicBezTo>
                <a:cubicBezTo>
                  <a:pt x="4039455" y="1497913"/>
                  <a:pt x="4031229" y="1505995"/>
                  <a:pt x="4021493" y="1511559"/>
                </a:cubicBezTo>
                <a:cubicBezTo>
                  <a:pt x="4009416" y="1518460"/>
                  <a:pt x="3996248" y="1523320"/>
                  <a:pt x="3984171" y="1530221"/>
                </a:cubicBezTo>
                <a:cubicBezTo>
                  <a:pt x="3974435" y="1535785"/>
                  <a:pt x="3966486" y="1544465"/>
                  <a:pt x="3956179" y="1548882"/>
                </a:cubicBezTo>
                <a:cubicBezTo>
                  <a:pt x="3944392" y="1553933"/>
                  <a:pt x="3931298" y="1555102"/>
                  <a:pt x="3918857" y="1558212"/>
                </a:cubicBezTo>
                <a:cubicBezTo>
                  <a:pt x="3909526" y="1564433"/>
                  <a:pt x="3900895" y="1571859"/>
                  <a:pt x="3890865" y="1576874"/>
                </a:cubicBezTo>
                <a:cubicBezTo>
                  <a:pt x="3882068" y="1581272"/>
                  <a:pt x="3872082" y="1582751"/>
                  <a:pt x="3862873" y="1586204"/>
                </a:cubicBezTo>
                <a:cubicBezTo>
                  <a:pt x="3773617" y="1619675"/>
                  <a:pt x="3851764" y="1593019"/>
                  <a:pt x="3788228" y="1614196"/>
                </a:cubicBezTo>
                <a:cubicBezTo>
                  <a:pt x="3778897" y="1620416"/>
                  <a:pt x="3770266" y="1627842"/>
                  <a:pt x="3760236" y="1632857"/>
                </a:cubicBezTo>
                <a:cubicBezTo>
                  <a:pt x="3682896" y="1671528"/>
                  <a:pt x="3742130" y="1636619"/>
                  <a:pt x="3685591" y="1660849"/>
                </a:cubicBezTo>
                <a:cubicBezTo>
                  <a:pt x="3672806" y="1666328"/>
                  <a:pt x="3661292" y="1674626"/>
                  <a:pt x="3648269" y="1679510"/>
                </a:cubicBezTo>
                <a:cubicBezTo>
                  <a:pt x="3636262" y="1684013"/>
                  <a:pt x="3623465" y="1686059"/>
                  <a:pt x="3610946" y="1688841"/>
                </a:cubicBezTo>
                <a:cubicBezTo>
                  <a:pt x="3595465" y="1692281"/>
                  <a:pt x="3579774" y="1694732"/>
                  <a:pt x="3564293" y="1698172"/>
                </a:cubicBezTo>
                <a:cubicBezTo>
                  <a:pt x="3551775" y="1700954"/>
                  <a:pt x="3539489" y="1704720"/>
                  <a:pt x="3526971" y="1707502"/>
                </a:cubicBezTo>
                <a:cubicBezTo>
                  <a:pt x="3511490" y="1710942"/>
                  <a:pt x="3495508" y="1712276"/>
                  <a:pt x="3480318" y="1716833"/>
                </a:cubicBezTo>
                <a:cubicBezTo>
                  <a:pt x="3464275" y="1721646"/>
                  <a:pt x="3449673" y="1730568"/>
                  <a:pt x="3433665" y="1735494"/>
                </a:cubicBezTo>
                <a:cubicBezTo>
                  <a:pt x="3358243" y="1758700"/>
                  <a:pt x="3361445" y="1752476"/>
                  <a:pt x="3284375" y="1763486"/>
                </a:cubicBezTo>
                <a:cubicBezTo>
                  <a:pt x="3265646" y="1766162"/>
                  <a:pt x="3247194" y="1770728"/>
                  <a:pt x="3228391" y="1772817"/>
                </a:cubicBezTo>
                <a:cubicBezTo>
                  <a:pt x="3163182" y="1780062"/>
                  <a:pt x="3032448" y="1791478"/>
                  <a:pt x="3032448" y="1791478"/>
                </a:cubicBezTo>
                <a:lnTo>
                  <a:pt x="1660848" y="1782147"/>
                </a:lnTo>
                <a:cubicBezTo>
                  <a:pt x="1644990" y="1781938"/>
                  <a:pt x="1629838" y="1775424"/>
                  <a:pt x="1614195" y="1772817"/>
                </a:cubicBezTo>
                <a:cubicBezTo>
                  <a:pt x="1491256" y="1752327"/>
                  <a:pt x="1511252" y="1755990"/>
                  <a:pt x="1399591" y="1744825"/>
                </a:cubicBezTo>
                <a:cubicBezTo>
                  <a:pt x="1289671" y="1722840"/>
                  <a:pt x="1426467" y="1749303"/>
                  <a:pt x="1287624" y="1726163"/>
                </a:cubicBezTo>
                <a:cubicBezTo>
                  <a:pt x="1234664" y="1717336"/>
                  <a:pt x="1181652" y="1708702"/>
                  <a:pt x="1129004" y="1698172"/>
                </a:cubicBezTo>
                <a:cubicBezTo>
                  <a:pt x="1097902" y="1691951"/>
                  <a:pt x="1065788" y="1689540"/>
                  <a:pt x="1035697" y="1679510"/>
                </a:cubicBezTo>
                <a:cubicBezTo>
                  <a:pt x="1026367" y="1676400"/>
                  <a:pt x="1016746" y="1674054"/>
                  <a:pt x="1007706" y="1670180"/>
                </a:cubicBezTo>
                <a:cubicBezTo>
                  <a:pt x="994921" y="1664701"/>
                  <a:pt x="983877" y="1654893"/>
                  <a:pt x="970383" y="1651519"/>
                </a:cubicBezTo>
                <a:cubicBezTo>
                  <a:pt x="946056" y="1645437"/>
                  <a:pt x="920620" y="1645298"/>
                  <a:pt x="895738" y="1642188"/>
                </a:cubicBezTo>
                <a:cubicBezTo>
                  <a:pt x="883297" y="1639078"/>
                  <a:pt x="870955" y="1635544"/>
                  <a:pt x="858416" y="1632857"/>
                </a:cubicBezTo>
                <a:cubicBezTo>
                  <a:pt x="827402" y="1626211"/>
                  <a:pt x="795881" y="1621888"/>
                  <a:pt x="765110" y="1614196"/>
                </a:cubicBezTo>
                <a:cubicBezTo>
                  <a:pt x="753147" y="1611205"/>
                  <a:pt x="713184" y="1602230"/>
                  <a:pt x="699795" y="1595535"/>
                </a:cubicBezTo>
                <a:cubicBezTo>
                  <a:pt x="654499" y="1572886"/>
                  <a:pt x="685003" y="1572823"/>
                  <a:pt x="625151" y="1548882"/>
                </a:cubicBezTo>
                <a:cubicBezTo>
                  <a:pt x="610426" y="1542992"/>
                  <a:pt x="594048" y="1542661"/>
                  <a:pt x="578497" y="1539551"/>
                </a:cubicBezTo>
                <a:cubicBezTo>
                  <a:pt x="569167" y="1533331"/>
                  <a:pt x="560536" y="1525905"/>
                  <a:pt x="550506" y="1520890"/>
                </a:cubicBezTo>
                <a:cubicBezTo>
                  <a:pt x="535525" y="1513400"/>
                  <a:pt x="518395" y="1510539"/>
                  <a:pt x="503853" y="1502229"/>
                </a:cubicBezTo>
                <a:cubicBezTo>
                  <a:pt x="474643" y="1485538"/>
                  <a:pt x="448725" y="1463554"/>
                  <a:pt x="419877" y="1446245"/>
                </a:cubicBezTo>
                <a:cubicBezTo>
                  <a:pt x="404326" y="1436914"/>
                  <a:pt x="387732" y="1429134"/>
                  <a:pt x="373224" y="1418253"/>
                </a:cubicBezTo>
                <a:cubicBezTo>
                  <a:pt x="339979" y="1393319"/>
                  <a:pt x="350277" y="1391903"/>
                  <a:pt x="326571" y="1362270"/>
                </a:cubicBezTo>
                <a:cubicBezTo>
                  <a:pt x="321076" y="1355401"/>
                  <a:pt x="313406" y="1350477"/>
                  <a:pt x="307910" y="1343608"/>
                </a:cubicBezTo>
                <a:cubicBezTo>
                  <a:pt x="300905" y="1334851"/>
                  <a:pt x="297177" y="1323546"/>
                  <a:pt x="289248" y="1315617"/>
                </a:cubicBezTo>
                <a:cubicBezTo>
                  <a:pt x="207391" y="1233760"/>
                  <a:pt x="324741" y="1381599"/>
                  <a:pt x="233265" y="1259633"/>
                </a:cubicBezTo>
                <a:cubicBezTo>
                  <a:pt x="230155" y="1247192"/>
                  <a:pt x="228986" y="1234097"/>
                  <a:pt x="223934" y="1222310"/>
                </a:cubicBezTo>
                <a:cubicBezTo>
                  <a:pt x="219517" y="1212003"/>
                  <a:pt x="210837" y="1204055"/>
                  <a:pt x="205273" y="1194319"/>
                </a:cubicBezTo>
                <a:cubicBezTo>
                  <a:pt x="157916" y="1111444"/>
                  <a:pt x="213420" y="1197208"/>
                  <a:pt x="167951" y="1129004"/>
                </a:cubicBezTo>
                <a:cubicBezTo>
                  <a:pt x="162979" y="1099175"/>
                  <a:pt x="151582" y="1021622"/>
                  <a:pt x="139959" y="998376"/>
                </a:cubicBezTo>
                <a:lnTo>
                  <a:pt x="121297" y="961053"/>
                </a:lnTo>
                <a:cubicBezTo>
                  <a:pt x="114881" y="928970"/>
                  <a:pt x="111424" y="907836"/>
                  <a:pt x="102636" y="877078"/>
                </a:cubicBezTo>
                <a:cubicBezTo>
                  <a:pt x="75867" y="783387"/>
                  <a:pt x="113142" y="928427"/>
                  <a:pt x="83975" y="811763"/>
                </a:cubicBezTo>
                <a:cubicBezTo>
                  <a:pt x="80865" y="783771"/>
                  <a:pt x="80167" y="755405"/>
                  <a:pt x="74644" y="727788"/>
                </a:cubicBezTo>
                <a:cubicBezTo>
                  <a:pt x="70786" y="708499"/>
                  <a:pt x="60754" y="690887"/>
                  <a:pt x="55983" y="671804"/>
                </a:cubicBezTo>
                <a:lnTo>
                  <a:pt x="46653" y="634482"/>
                </a:lnTo>
                <a:cubicBezTo>
                  <a:pt x="43543" y="603380"/>
                  <a:pt x="42075" y="572070"/>
                  <a:pt x="37322" y="541176"/>
                </a:cubicBezTo>
                <a:cubicBezTo>
                  <a:pt x="35826" y="531455"/>
                  <a:pt x="30376" y="522726"/>
                  <a:pt x="27991" y="513184"/>
                </a:cubicBezTo>
                <a:cubicBezTo>
                  <a:pt x="24145" y="497799"/>
                  <a:pt x="21072" y="482206"/>
                  <a:pt x="18661" y="466531"/>
                </a:cubicBezTo>
                <a:cubicBezTo>
                  <a:pt x="14848" y="441747"/>
                  <a:pt x="12876" y="416709"/>
                  <a:pt x="9330" y="391886"/>
                </a:cubicBezTo>
                <a:cubicBezTo>
                  <a:pt x="6655" y="373157"/>
                  <a:pt x="3110" y="354563"/>
                  <a:pt x="0" y="335902"/>
                </a:cubicBezTo>
                <a:cubicBezTo>
                  <a:pt x="3110" y="248816"/>
                  <a:pt x="3720" y="161605"/>
                  <a:pt x="9330" y="74645"/>
                </a:cubicBezTo>
                <a:cubicBezTo>
                  <a:pt x="9963" y="64830"/>
                  <a:pt x="13601" y="55087"/>
                  <a:pt x="18661" y="46653"/>
                </a:cubicBezTo>
                <a:cubicBezTo>
                  <a:pt x="23187" y="39110"/>
                  <a:pt x="31102" y="34212"/>
                  <a:pt x="0" y="466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9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796-3F80-4938-8367-AB105B0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Variational</a:t>
            </a:r>
            <a:r>
              <a:rPr lang="fr-CA" dirty="0"/>
              <a:t> Monte Carlo 1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AC4E9-587B-4A58-BF9F-4E1F79141228}"/>
              </a:ext>
            </a:extLst>
          </p:cNvPr>
          <p:cNvSpPr txBox="1"/>
          <p:nvPr/>
        </p:nvSpPr>
        <p:spPr>
          <a:xfrm>
            <a:off x="1127448" y="1988840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Helvetica Neue"/>
                <a:cs typeface="Helvetica Neue"/>
              </a:rPr>
              <a:t>Setup a variational wave function (trial wave function)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Helvetica Neue"/>
                <a:cs typeface="Helvetica Neue"/>
              </a:rPr>
              <a:t>Evaluate the expectation value of the energy with the trial wave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Helvetica Neue"/>
                <a:cs typeface="Helvetica Neue"/>
              </a:rPr>
              <a:t>Find a minimum (variational energy) of the energy expectation value with respect to the variational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latin typeface="Helvetica Neue"/>
                <a:cs typeface="Helvetica Neue"/>
              </a:rPr>
              <a:t>Calculate various physical observables with the obtained wave function from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11834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796-3F80-4938-8367-AB105B0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Variational</a:t>
            </a:r>
            <a:r>
              <a:rPr lang="fr-CA" dirty="0"/>
              <a:t> Monte Carlo 2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D4DAD-7A47-4C8F-A43E-7FA51CE3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3388463"/>
            <a:ext cx="3748500" cy="1778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B5080-E941-40B3-B5C8-D4523C5ECEFE}"/>
              </a:ext>
            </a:extLst>
          </p:cNvPr>
          <p:cNvSpPr txBox="1"/>
          <p:nvPr/>
        </p:nvSpPr>
        <p:spPr>
          <a:xfrm>
            <a:off x="2927648" y="764591"/>
            <a:ext cx="718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 Neue"/>
                <a:cs typeface="Helvetica Neue"/>
              </a:rPr>
              <a:t>α</a:t>
            </a:r>
            <a:r>
              <a:rPr lang="fr-CA" sz="2800" dirty="0">
                <a:latin typeface="Helvetica Neue"/>
                <a:cs typeface="Helvetica Neue"/>
              </a:rPr>
              <a:t>      = « </a:t>
            </a:r>
            <a:r>
              <a:rPr lang="fr-CA" sz="2800" dirty="0" err="1">
                <a:latin typeface="Helvetica Neue"/>
                <a:cs typeface="Helvetica Neue"/>
              </a:rPr>
              <a:t>Variational</a:t>
            </a:r>
            <a:r>
              <a:rPr lang="fr-CA" sz="2800" dirty="0">
                <a:latin typeface="Helvetica Neue"/>
                <a:cs typeface="Helvetica Neue"/>
              </a:rPr>
              <a:t> </a:t>
            </a:r>
            <a:r>
              <a:rPr lang="fr-CA" sz="2800" dirty="0" err="1">
                <a:latin typeface="Helvetica Neue"/>
                <a:cs typeface="Helvetica Neue"/>
              </a:rPr>
              <a:t>parameters</a:t>
            </a:r>
            <a:r>
              <a:rPr lang="fr-CA" sz="2800" dirty="0">
                <a:latin typeface="Helvetica Neue"/>
                <a:cs typeface="Helvetica Neue"/>
              </a:rPr>
              <a:t> »</a:t>
            </a:r>
          </a:p>
          <a:p>
            <a:endParaRPr lang="fr-CA" sz="2800" dirty="0">
              <a:latin typeface="Helvetica Neue"/>
              <a:cs typeface="Helvetica Neue"/>
            </a:endParaRPr>
          </a:p>
          <a:p>
            <a:r>
              <a:rPr lang="fr-CA" sz="2800" dirty="0">
                <a:latin typeface="Helvetica Neue"/>
                <a:cs typeface="Helvetica Neue"/>
              </a:rPr>
              <a:t>x       = configuration (of </a:t>
            </a:r>
            <a:r>
              <a:rPr lang="fr-CA" sz="2800" dirty="0" err="1">
                <a:latin typeface="Helvetica Neue"/>
                <a:cs typeface="Helvetica Neue"/>
              </a:rPr>
              <a:t>electrons</a:t>
            </a:r>
            <a:r>
              <a:rPr lang="fr-CA" sz="2800" dirty="0">
                <a:latin typeface="Helvetica Neue"/>
                <a:cs typeface="Helvetica Neue"/>
              </a:rPr>
              <a:t> in </a:t>
            </a:r>
            <a:r>
              <a:rPr lang="fr-CA" sz="2800" dirty="0" err="1">
                <a:latin typeface="Helvetica Neue"/>
                <a:cs typeface="Helvetica Neue"/>
              </a:rPr>
              <a:t>space</a:t>
            </a:r>
            <a:r>
              <a:rPr lang="fr-CA" sz="2800" dirty="0">
                <a:latin typeface="Helvetica Neue"/>
                <a:cs typeface="Helvetica Neue"/>
              </a:rPr>
              <a:t>)</a:t>
            </a:r>
          </a:p>
          <a:p>
            <a:endParaRPr lang="fr-CA" sz="2800" dirty="0">
              <a:latin typeface="Helvetica Neue"/>
              <a:cs typeface="Helvetica Neue"/>
            </a:endParaRPr>
          </a:p>
          <a:p>
            <a:r>
              <a:rPr lang="fr-CA" sz="2800" dirty="0">
                <a:latin typeface="Helvetica Neue"/>
                <a:cs typeface="Helvetica Neue"/>
              </a:rPr>
              <a:t>          = Trial </a:t>
            </a:r>
            <a:r>
              <a:rPr lang="fr-CA" sz="2800" dirty="0" err="1">
                <a:latin typeface="Helvetica Neue"/>
                <a:cs typeface="Helvetica Neue"/>
              </a:rPr>
              <a:t>wave</a:t>
            </a:r>
            <a:r>
              <a:rPr lang="fr-CA" sz="2800" dirty="0">
                <a:latin typeface="Helvetica Neue"/>
                <a:cs typeface="Helvetica Neue"/>
              </a:rPr>
              <a:t> </a:t>
            </a:r>
            <a:r>
              <a:rPr lang="fr-CA" sz="2800" dirty="0" err="1">
                <a:latin typeface="Helvetica Neue"/>
                <a:cs typeface="Helvetica Neue"/>
              </a:rPr>
              <a:t>function</a:t>
            </a:r>
            <a:r>
              <a:rPr lang="fr-CA" sz="2800" dirty="0">
                <a:latin typeface="Helvetica Neue"/>
                <a:cs typeface="Helvetica Neue"/>
              </a:rPr>
              <a:t>  </a:t>
            </a:r>
            <a:endParaRPr lang="en-CA" sz="2800" dirty="0">
              <a:latin typeface="Helvetica Neue"/>
              <a:cs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5CED6-6C17-410A-A254-6621FCE9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68" y="3217227"/>
            <a:ext cx="4513500" cy="191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97A41-E2E9-43CE-8E39-237C48FF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904" y="2266271"/>
            <a:ext cx="1032750" cy="705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0B72C-7681-4B62-A642-AABF69167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84" y="5336662"/>
            <a:ext cx="3783882" cy="1088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A34C3-A414-484E-B52C-45B7436809FD}"/>
              </a:ext>
            </a:extLst>
          </p:cNvPr>
          <p:cNvSpPr txBox="1"/>
          <p:nvPr/>
        </p:nvSpPr>
        <p:spPr>
          <a:xfrm>
            <a:off x="1855961" y="5453541"/>
            <a:ext cx="466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Importance sampling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80658-3148-4DDA-956C-BE417BF7DF13}"/>
              </a:ext>
            </a:extLst>
          </p:cNvPr>
          <p:cNvCxnSpPr/>
          <p:nvPr/>
        </p:nvCxnSpPr>
        <p:spPr>
          <a:xfrm>
            <a:off x="5620048" y="5715151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DAC5F0-5269-408A-9F91-6B20D9B10D2B}"/>
              </a:ext>
            </a:extLst>
          </p:cNvPr>
          <p:cNvSpPr txBox="1"/>
          <p:nvPr/>
        </p:nvSpPr>
        <p:spPr>
          <a:xfrm>
            <a:off x="5519936" y="3725341"/>
            <a:ext cx="466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Real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512ACE-903B-45F7-87EB-B46215D2CBF3}"/>
              </a:ext>
            </a:extLst>
          </p:cNvPr>
          <p:cNvCxnSpPr/>
          <p:nvPr/>
        </p:nvCxnSpPr>
        <p:spPr>
          <a:xfrm>
            <a:off x="5663952" y="443711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E7C4-CB65-49C4-BE8E-8CBAE9D5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Variational</a:t>
            </a:r>
            <a:r>
              <a:rPr lang="fr-CA" dirty="0"/>
              <a:t> Monte Carlo 3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C32B-3F54-456B-8BF9-E769D0DC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Importance sampling in practice (Hubbard like model):</a:t>
            </a:r>
          </a:p>
          <a:p>
            <a:pPr marL="457200" lvl="1" indent="0">
              <a:buNone/>
            </a:pPr>
            <a:r>
              <a:rPr lang="fr-CA" dirty="0"/>
              <a:t>0.) Pick a </a:t>
            </a:r>
            <a:r>
              <a:rPr lang="fr-CA" dirty="0" err="1"/>
              <a:t>random</a:t>
            </a:r>
            <a:r>
              <a:rPr lang="fr-CA" dirty="0"/>
              <a:t> initial config </a:t>
            </a:r>
            <a:r>
              <a:rPr lang="fr-CA" dirty="0">
                <a:solidFill>
                  <a:srgbClr val="FF0000"/>
                </a:solidFill>
              </a:rPr>
              <a:t>x</a:t>
            </a:r>
            <a:r>
              <a:rPr lang="fr-CA" baseline="-25000" dirty="0">
                <a:solidFill>
                  <a:srgbClr val="FF0000"/>
                </a:solidFill>
              </a:rPr>
              <a:t>i </a:t>
            </a:r>
          </a:p>
          <a:p>
            <a:pPr marL="457200" lvl="1" indent="0">
              <a:buNone/>
            </a:pPr>
            <a:r>
              <a:rPr lang="fr-CA" dirty="0"/>
              <a:t>1.) </a:t>
            </a:r>
            <a:r>
              <a:rPr lang="en-CA" dirty="0"/>
              <a:t>Propose to move a randomly chosen electron to a randomly chosen neighboring site, thus producing  a trial config </a:t>
            </a:r>
            <a:r>
              <a:rPr lang="fr-CA" dirty="0" err="1">
                <a:solidFill>
                  <a:srgbClr val="FF0000"/>
                </a:solidFill>
              </a:rPr>
              <a:t>x</a:t>
            </a:r>
            <a:r>
              <a:rPr lang="fr-CA" baseline="-25000" dirty="0" err="1">
                <a:solidFill>
                  <a:srgbClr val="FF0000"/>
                </a:solidFill>
              </a:rPr>
              <a:t>t</a:t>
            </a:r>
            <a:endParaRPr lang="fr-CA" baseline="-25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CA" dirty="0"/>
              <a:t>2.) </a:t>
            </a:r>
            <a:r>
              <a:rPr lang="en-CA" dirty="0"/>
              <a:t>Accept</a:t>
            </a:r>
            <a:r>
              <a:rPr lang="fr-CA" dirty="0"/>
              <a:t> new config </a:t>
            </a:r>
            <a:r>
              <a:rPr lang="fr-CA" dirty="0" err="1">
                <a:solidFill>
                  <a:srgbClr val="FF0000"/>
                </a:solidFill>
              </a:rPr>
              <a:t>x</a:t>
            </a:r>
            <a:r>
              <a:rPr lang="fr-CA" baseline="-25000" dirty="0" err="1">
                <a:solidFill>
                  <a:srgbClr val="FF0000"/>
                </a:solidFill>
              </a:rPr>
              <a:t>t</a:t>
            </a:r>
            <a:r>
              <a:rPr lang="fr-CA" dirty="0"/>
              <a:t> if: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dirty="0"/>
              <a:t>3.) GO TO 1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E9BCC-D8B0-47A0-A234-01912E1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3573016"/>
            <a:ext cx="2486025" cy="1352550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57BB009-43F0-459D-B965-05E3BFDF95D4}"/>
              </a:ext>
            </a:extLst>
          </p:cNvPr>
          <p:cNvCxnSpPr/>
          <p:nvPr/>
        </p:nvCxnSpPr>
        <p:spPr>
          <a:xfrm>
            <a:off x="7824192" y="4509120"/>
            <a:ext cx="1512168" cy="28803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9ADEEA-E072-4096-9BEA-E3F12EBD8AC0}"/>
              </a:ext>
            </a:extLst>
          </p:cNvPr>
          <p:cNvSpPr txBox="1"/>
          <p:nvPr/>
        </p:nvSpPr>
        <p:spPr>
          <a:xfrm>
            <a:off x="9480376" y="4039780"/>
            <a:ext cx="2486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Random number drawn from [0,1[</a:t>
            </a:r>
          </a:p>
        </p:txBody>
      </p:sp>
    </p:spTree>
    <p:extLst>
      <p:ext uri="{BB962C8B-B14F-4D97-AF65-F5344CB8AC3E}">
        <p14:creationId xmlns:p14="http://schemas.microsoft.com/office/powerpoint/2010/main" val="31832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DCEB-6870-43A1-B8B9-C2C0800A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Trial wave function 1: simplest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E7A47-851B-4368-9914-60451E91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791832"/>
            <a:ext cx="4724400" cy="1095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BD9AE5-56EC-41C3-B6F1-9AD196660DFB}"/>
              </a:ext>
            </a:extLst>
          </p:cNvPr>
          <p:cNvSpPr txBox="1"/>
          <p:nvPr/>
        </p:nvSpPr>
        <p:spPr>
          <a:xfrm>
            <a:off x="356725" y="273534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latin typeface="Helvetica Neue"/>
                <a:cs typeface="Helvetica Neue"/>
              </a:rPr>
              <a:t>Gutzwiller</a:t>
            </a:r>
            <a:r>
              <a:rPr lang="en-CA" sz="2800" dirty="0">
                <a:latin typeface="Helvetica Neue"/>
                <a:cs typeface="Helvetica Neue"/>
              </a:rPr>
              <a:t> Factor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A0941A-3FC2-4E6D-A958-E0A87726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311055"/>
            <a:ext cx="3562350" cy="714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73485B-CDE7-410B-96DB-FFC073D72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4149080"/>
            <a:ext cx="4124325" cy="1038225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38CA25F-5C77-4D27-B986-493295B91B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7448" y="1772816"/>
            <a:ext cx="1080120" cy="3684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312FD-1C0E-4688-AC74-C213B7D04AE6}"/>
              </a:ext>
            </a:extLst>
          </p:cNvPr>
          <p:cNvSpPr txBox="1"/>
          <p:nvPr/>
        </p:nvSpPr>
        <p:spPr>
          <a:xfrm>
            <a:off x="335360" y="2141286"/>
            <a:ext cx="321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latin typeface="Helvetica Neue"/>
                <a:cs typeface="Helvetica Neue"/>
              </a:rPr>
              <a:t>Fock</a:t>
            </a:r>
            <a:r>
              <a:rPr lang="en-CA" sz="2800" dirty="0">
                <a:latin typeface="Helvetica Neue"/>
                <a:cs typeface="Helvetica Neue"/>
              </a:rPr>
              <a:t> space basis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EF1A8-C644-448A-9A35-300D31294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25" y="2934362"/>
            <a:ext cx="7300420" cy="146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7D7242-8124-416A-BB79-44BB3D503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1129192"/>
            <a:ext cx="2457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DCEB-6870-43A1-B8B9-C2C0800A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Trial wave function 2: </a:t>
            </a:r>
            <a:r>
              <a:rPr lang="en-CA" dirty="0" err="1"/>
              <a:t>mVMC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E7A47-851B-4368-9914-60451E91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791832"/>
            <a:ext cx="4724400" cy="109537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59231F8-4CF0-45C1-ABEF-5E2B43F43B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35205" y="1139521"/>
            <a:ext cx="343597" cy="31526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E16F90-205E-406D-8FA4-7EBA516070DA}"/>
              </a:ext>
            </a:extLst>
          </p:cNvPr>
          <p:cNvSpPr txBox="1"/>
          <p:nvPr/>
        </p:nvSpPr>
        <p:spPr>
          <a:xfrm>
            <a:off x="6759463" y="78170"/>
            <a:ext cx="4332808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Quantum number /Symmetry projector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D9AE5-56EC-41C3-B6F1-9AD196660DFB}"/>
              </a:ext>
            </a:extLst>
          </p:cNvPr>
          <p:cNvSpPr txBox="1"/>
          <p:nvPr/>
        </p:nvSpPr>
        <p:spPr>
          <a:xfrm>
            <a:off x="326604" y="194457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latin typeface="Helvetica Neue"/>
                <a:cs typeface="Helvetica Neue"/>
              </a:rPr>
              <a:t>Gutzwiller</a:t>
            </a:r>
            <a:r>
              <a:rPr lang="en-CA" sz="2800" dirty="0">
                <a:latin typeface="Helvetica Neue"/>
                <a:cs typeface="Helvetica Neue"/>
              </a:rPr>
              <a:t> Factor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660ED-5D7A-494A-918A-D303C8776F1B}"/>
              </a:ext>
            </a:extLst>
          </p:cNvPr>
          <p:cNvSpPr txBox="1"/>
          <p:nvPr/>
        </p:nvSpPr>
        <p:spPr>
          <a:xfrm>
            <a:off x="335360" y="450125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latin typeface="Helvetica Neue"/>
                <a:cs typeface="Helvetica Neue"/>
              </a:rPr>
              <a:t>Jastrow</a:t>
            </a:r>
            <a:r>
              <a:rPr lang="en-CA" sz="2800" dirty="0">
                <a:latin typeface="Helvetica Neue"/>
                <a:cs typeface="Helvetica Neue"/>
              </a:rPr>
              <a:t> Factor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A0941A-3FC2-4E6D-A958-E0A87726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508275"/>
            <a:ext cx="3562350" cy="714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73485B-CDE7-410B-96DB-FFC073D72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338513"/>
            <a:ext cx="4124325" cy="10382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24D039-0965-4D95-853B-4D7CEC3ED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5117176"/>
            <a:ext cx="385762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3453FD-8DA4-4FFC-A68D-09216B300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425" y="2165152"/>
            <a:ext cx="4905375" cy="1381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490F53-B659-4B15-A280-36241A0CD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3857625"/>
            <a:ext cx="3819525" cy="400050"/>
          </a:xfrm>
          <a:prstGeom prst="rect">
            <a:avLst/>
          </a:prstGeom>
        </p:spPr>
      </p:pic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2C4D49E-C8AA-4928-A82C-D34E8C4E23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9862" y="4213038"/>
            <a:ext cx="2107865" cy="371643"/>
          </a:xfrm>
          <a:prstGeom prst="curvedConnector3">
            <a:avLst>
              <a:gd name="adj1" fmla="val 1106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D9E62-ED9D-4864-8EFE-D3CF48A7DFE2}"/>
              </a:ext>
            </a:extLst>
          </p:cNvPr>
          <p:cNvSpPr txBox="1"/>
          <p:nvPr/>
        </p:nvSpPr>
        <p:spPr>
          <a:xfrm>
            <a:off x="7017655" y="461000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rgbClr val="FF0000"/>
                </a:solidFill>
                <a:latin typeface="Helvetica Neue"/>
                <a:cs typeface="Helvetica Neue"/>
              </a:rPr>
              <a:t>Geminal</a:t>
            </a:r>
            <a:r>
              <a:rPr lang="en-CA" sz="2800" dirty="0">
                <a:solidFill>
                  <a:srgbClr val="FF0000"/>
                </a:solidFill>
                <a:latin typeface="Helvetica Neue"/>
                <a:cs typeface="Helvetica Neue"/>
              </a:rPr>
              <a:t> wave function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C94A709-D867-49FD-8A3A-AA351115A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985" y="5117176"/>
            <a:ext cx="7774658" cy="118144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766D70-765B-4EFD-95C1-7CDD15D8A293}"/>
              </a:ext>
            </a:extLst>
          </p:cNvPr>
          <p:cNvCxnSpPr/>
          <p:nvPr/>
        </p:nvCxnSpPr>
        <p:spPr>
          <a:xfrm>
            <a:off x="6168008" y="0"/>
            <a:ext cx="0" cy="51171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B4E586-BD38-408B-B6AC-A9128F2ABEE0}"/>
              </a:ext>
            </a:extLst>
          </p:cNvPr>
          <p:cNvCxnSpPr/>
          <p:nvPr/>
        </p:nvCxnSpPr>
        <p:spPr>
          <a:xfrm flipH="1">
            <a:off x="4079776" y="5117176"/>
            <a:ext cx="2088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AD11B7-68D4-4205-A898-7194F09D5BC1}"/>
              </a:ext>
            </a:extLst>
          </p:cNvPr>
          <p:cNvCxnSpPr/>
          <p:nvPr/>
        </p:nvCxnSpPr>
        <p:spPr>
          <a:xfrm>
            <a:off x="4079776" y="5117176"/>
            <a:ext cx="0" cy="169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B3D7AD-2BBB-4AB8-BDF1-B3B102FAA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9508" y="1505332"/>
            <a:ext cx="4105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IQ">
      <a:dk1>
        <a:srgbClr val="000000"/>
      </a:dk1>
      <a:lt1>
        <a:sysClr val="window" lastClr="FFFFFF"/>
      </a:lt1>
      <a:dk2>
        <a:srgbClr val="4D4D4F"/>
      </a:dk2>
      <a:lt2>
        <a:srgbClr val="A6A8AB"/>
      </a:lt2>
      <a:accent1>
        <a:srgbClr val="32A45B"/>
      </a:accent1>
      <a:accent2>
        <a:srgbClr val="00A9BB"/>
      </a:accent2>
      <a:accent3>
        <a:srgbClr val="4D4D4D"/>
      </a:accent3>
      <a:accent4>
        <a:srgbClr val="A6A8AB"/>
      </a:accent4>
      <a:accent5>
        <a:srgbClr val="6D6E70"/>
      </a:accent5>
      <a:accent6>
        <a:srgbClr val="4D4D4F"/>
      </a:accent6>
      <a:hlink>
        <a:srgbClr val="2D9B1C"/>
      </a:hlink>
      <a:folHlink>
        <a:srgbClr val="51794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Q_Master_sanspartners" id="{36B09727-6A62-BA4D-B3DE-645A5066CDCC}" vid="{51E92DD5-1D5E-9243-BE04-171B65D7039F}"/>
    </a:ext>
  </a:extLst>
</a:theme>
</file>

<file path=ppt/theme/theme2.xml><?xml version="1.0" encoding="utf-8"?>
<a:theme xmlns:a="http://schemas.openxmlformats.org/drawingml/2006/main" name="1_Thème Office">
  <a:themeElements>
    <a:clrScheme name="IQ">
      <a:dk1>
        <a:srgbClr val="000000"/>
      </a:dk1>
      <a:lt1>
        <a:sysClr val="window" lastClr="FFFFFF"/>
      </a:lt1>
      <a:dk2>
        <a:srgbClr val="4D4D4F"/>
      </a:dk2>
      <a:lt2>
        <a:srgbClr val="A6A8AB"/>
      </a:lt2>
      <a:accent1>
        <a:srgbClr val="32A45B"/>
      </a:accent1>
      <a:accent2>
        <a:srgbClr val="00A9BB"/>
      </a:accent2>
      <a:accent3>
        <a:srgbClr val="4D4D4D"/>
      </a:accent3>
      <a:accent4>
        <a:srgbClr val="A6A8AB"/>
      </a:accent4>
      <a:accent5>
        <a:srgbClr val="6D6E70"/>
      </a:accent5>
      <a:accent6>
        <a:srgbClr val="4D4D4F"/>
      </a:accent6>
      <a:hlink>
        <a:srgbClr val="2D9B1C"/>
      </a:hlink>
      <a:folHlink>
        <a:srgbClr val="51794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Q_Master_sanspartners" id="{36B09727-6A62-BA4D-B3DE-645A5066CDCC}" vid="{5CEA27A8-C5E9-6243-BA4C-9F71C85614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BEA8FE4-2356-4D90-8F54-956992D07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IQ_Master_sanspartners</Template>
  <TotalTime>3201</TotalTime>
  <Words>300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Verdana</vt:lpstr>
      <vt:lpstr>Thème Office</vt:lpstr>
      <vt:lpstr>1_Thème Office</vt:lpstr>
      <vt:lpstr>A brief introduction to variational methods and Boltzmann machines  Charles-David Hébert  </vt:lpstr>
      <vt:lpstr>1. Monte Carlo Methods 2. Metropolis-Hastings Algorithm 3. Variational Monte Carlo (VMC) 4. Boltzmann Machine as a wave function ansatz 5. Boltzmann Machine and VMC   References: Given in Group meeting email.     </vt:lpstr>
      <vt:lpstr>Monte Carlo Basics</vt:lpstr>
      <vt:lpstr>Metropolis-Hastings Algorithm</vt:lpstr>
      <vt:lpstr>Variational Monte Carlo 1</vt:lpstr>
      <vt:lpstr>Variational Monte Carlo 2</vt:lpstr>
      <vt:lpstr>Variational Monte Carlo 3</vt:lpstr>
      <vt:lpstr>Trial wave function 1: simplest form</vt:lpstr>
      <vt:lpstr>Trial wave function 2: mVMC</vt:lpstr>
      <vt:lpstr>Trial wave function 3: Restricted Boltzmann machine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Charles-David Hébert</dc:creator>
  <cp:keywords/>
  <cp:lastModifiedBy>Charles-David Hébert</cp:lastModifiedBy>
  <cp:revision>16</cp:revision>
  <cp:lastPrinted>2016-05-16T19:24:34Z</cp:lastPrinted>
  <dcterms:created xsi:type="dcterms:W3CDTF">2018-02-28T02:09:42Z</dcterms:created>
  <dcterms:modified xsi:type="dcterms:W3CDTF">2018-05-17T15:43:29Z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TC019192269991</vt:lpwstr>
  </property>
</Properties>
</file>