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2"/>
  </p:notesMasterIdLst>
  <p:sldIdLst>
    <p:sldId id="256" r:id="rId3"/>
    <p:sldId id="262" r:id="rId4"/>
    <p:sldId id="257" r:id="rId5"/>
    <p:sldId id="259" r:id="rId6"/>
    <p:sldId id="260" r:id="rId7"/>
    <p:sldId id="261" r:id="rId8"/>
    <p:sldId id="265" r:id="rId9"/>
    <p:sldId id="278" r:id="rId10"/>
    <p:sldId id="275" r:id="rId11"/>
    <p:sldId id="264" r:id="rId12"/>
    <p:sldId id="266" r:id="rId13"/>
    <p:sldId id="270" r:id="rId14"/>
    <p:sldId id="267" r:id="rId15"/>
    <p:sldId id="268" r:id="rId16"/>
    <p:sldId id="277" r:id="rId17"/>
    <p:sldId id="272" r:id="rId18"/>
    <p:sldId id="276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EB7C773-43AE-44D2-96D8-1857B8E7D5C2}">
          <p14:sldIdLst>
            <p14:sldId id="256"/>
            <p14:sldId id="262"/>
            <p14:sldId id="257"/>
            <p14:sldId id="259"/>
            <p14:sldId id="260"/>
            <p14:sldId id="261"/>
            <p14:sldId id="265"/>
            <p14:sldId id="278"/>
            <p14:sldId id="275"/>
            <p14:sldId id="264"/>
            <p14:sldId id="266"/>
            <p14:sldId id="270"/>
            <p14:sldId id="267"/>
            <p14:sldId id="268"/>
            <p14:sldId id="277"/>
            <p14:sldId id="272"/>
            <p14:sldId id="276"/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4E30B-2B35-42DD-B40E-C0F021A2F3AF}" type="datetimeFigureOut">
              <a:rPr lang="fr-CA" smtClean="0"/>
              <a:t>2016-11-08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C172-028C-4B81-8BE5-FAECBFC50DC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243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94448" cy="422475"/>
          </a:xfrm>
        </p:spPr>
        <p:txBody>
          <a:bodyPr/>
          <a:lstStyle>
            <a:lvl1pPr>
              <a:defRPr sz="1600"/>
            </a:lvl1pPr>
          </a:lstStyle>
          <a:p>
            <a:fld id="{98E19C46-A059-4B4D-BB38-3AD3D084F2A9}" type="datetime1">
              <a:rPr lang="fr-CA" smtClean="0"/>
              <a:pPr/>
              <a:t>2016-11-08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fr-CA" dirty="0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1697" cy="365125"/>
          </a:xfrm>
        </p:spPr>
        <p:txBody>
          <a:bodyPr/>
          <a:lstStyle>
            <a:lvl1pPr>
              <a:defRPr sz="2000"/>
            </a:lvl1pPr>
          </a:lstStyle>
          <a:p>
            <a:fld id="{BB82EA06-D638-48F7-9B5F-58A9AB77F6ED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165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D2D8-CBE7-4787-9321-777B544D4C6B}" type="datetime1">
              <a:rPr lang="fr-CA" smtClean="0"/>
              <a:t>2016-11-08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49391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D2D8-CBE7-4787-9321-777B544D4C6B}" type="datetime1">
              <a:rPr lang="fr-CA" smtClean="0"/>
              <a:t>2016-11-08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765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D2D8-CBE7-4787-9321-777B544D4C6B}" type="datetime1">
              <a:rPr lang="fr-CA" smtClean="0"/>
              <a:t>2016-11-08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019430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D2D8-CBE7-4787-9321-777B544D4C6B}" type="datetime1">
              <a:rPr lang="fr-CA" smtClean="0"/>
              <a:t>2016-11-08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2481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D2D8-CBE7-4787-9321-777B544D4C6B}" type="datetime1">
              <a:rPr lang="fr-CA" smtClean="0"/>
              <a:t>2016-11-08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7725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C19-0748-4290-A6E2-45F063A85783}" type="datetime1">
              <a:rPr lang="fr-CA" smtClean="0"/>
              <a:t>2016-11-08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160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0B1-76E2-4206-8869-B0022D9D9D52}" type="datetime1">
              <a:rPr lang="fr-CA" smtClean="0"/>
              <a:t>2016-11-08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243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3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6F39-F640-4A46-BA4A-54E30B7B1B2C}" type="datetime1">
              <a:rPr lang="fr-CA" smtClean="0"/>
              <a:t>2016-11-08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7541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6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95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1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0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81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15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E76-178C-4A3A-B763-97394A86C4B3}" type="datetime1">
              <a:rPr lang="fr-CA" smtClean="0"/>
              <a:t>2016-11-08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902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25DB-8251-4FFF-95CF-1D28E1A4D9A2}" type="datetime1">
              <a:rPr lang="fr-CA" smtClean="0"/>
              <a:t>2016-11-08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51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1CA0-BF81-4DA9-ADD6-D0B9A531B89A}" type="datetime1">
              <a:rPr lang="fr-CA" smtClean="0"/>
              <a:t>2016-11-08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564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769-2719-43F2-A70B-A7BD41F2325C}" type="datetime1">
              <a:rPr lang="fr-CA" smtClean="0"/>
              <a:t>2016-11-08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39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B0AB-DE9A-49F4-AFFC-D1EA45E8ED0E}" type="datetime1">
              <a:rPr lang="fr-CA" smtClean="0"/>
              <a:t>2016-11-08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5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EE9D-4646-4A52-A2AA-33787A2E1A36}" type="datetime1">
              <a:rPr lang="fr-CA" smtClean="0"/>
              <a:t>2016-11-08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09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6A8-3004-4649-842D-EE23200B3ACC}" type="datetime1">
              <a:rPr lang="fr-CA" smtClean="0"/>
              <a:t>2016-11-08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960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276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D2D8-CBE7-4787-9321-777B544D4C6B}" type="datetime1">
              <a:rPr lang="fr-CA" smtClean="0"/>
              <a:pPr/>
              <a:t>2016-11-08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Charles-David Hébert, CRMQ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B82EA06-D638-48F7-9B5F-58A9AB77F6ED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87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5A9B-263F-4F8C-A223-623F264CFFA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2555-7895-447F-AB1B-CFBC031266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g0hLMop2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DonaldKnut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3"/>
                </a:solidFill>
              </a:rPr>
              <a:t>Adam++, Julia, the Python and the original sin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Or more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simply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: A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naive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(and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speedy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) discussion on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scientific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computing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in the 21st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century</a:t>
            </a:r>
            <a:endParaRPr lang="fr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Charles-David Hébert, CRMQ, Nov. 8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8197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First,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Python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really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slow?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4777057" cy="3880773"/>
          </a:xfrm>
        </p:spPr>
        <p:txBody>
          <a:bodyPr/>
          <a:lstStyle/>
          <a:p>
            <a:r>
              <a:rPr lang="fr-CA" dirty="0" err="1"/>
              <a:t>Yes</a:t>
            </a:r>
            <a:r>
              <a:rPr lang="fr-CA" dirty="0"/>
              <a:t>, </a:t>
            </a:r>
            <a:r>
              <a:rPr lang="fr-CA" dirty="0" err="1"/>
              <a:t>extremely</a:t>
            </a:r>
            <a:r>
              <a:rPr lang="fr-CA" dirty="0"/>
              <a:t> slow </a:t>
            </a:r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bulk</a:t>
            </a:r>
            <a:r>
              <a:rPr lang="fr-CA" dirty="0"/>
              <a:t> of the intensive </a:t>
            </a:r>
            <a:r>
              <a:rPr lang="fr-CA" dirty="0" err="1"/>
              <a:t>numerical</a:t>
            </a:r>
            <a:r>
              <a:rPr lang="fr-CA" dirty="0"/>
              <a:t> time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passed</a:t>
            </a:r>
            <a:r>
              <a:rPr lang="fr-CA" dirty="0"/>
              <a:t> in a C module.</a:t>
            </a:r>
          </a:p>
          <a:p>
            <a:r>
              <a:rPr lang="fr-CA" dirty="0"/>
              <a:t>Simple </a:t>
            </a:r>
            <a:r>
              <a:rPr lang="fr-CA" dirty="0" err="1"/>
              <a:t>calculation</a:t>
            </a:r>
            <a:r>
              <a:rPr lang="fr-CA" dirty="0"/>
              <a:t> of 2d </a:t>
            </a:r>
            <a:r>
              <a:rPr lang="fr-CA" dirty="0" err="1"/>
              <a:t>density</a:t>
            </a:r>
            <a:r>
              <a:rPr lang="fr-CA" dirty="0"/>
              <a:t> of states for the square </a:t>
            </a:r>
            <a:r>
              <a:rPr lang="fr-CA" dirty="0" err="1"/>
              <a:t>lattice</a:t>
            </a:r>
            <a:r>
              <a:rPr lang="fr-CA" dirty="0"/>
              <a:t>, the unit of time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result</a:t>
            </a:r>
            <a:r>
              <a:rPr lang="fr-CA" dirty="0"/>
              <a:t> of C++.</a:t>
            </a:r>
          </a:p>
          <a:p>
            <a:r>
              <a:rPr lang="fr-CA" dirty="0"/>
              <a:t>Julia: </a:t>
            </a:r>
            <a:r>
              <a:rPr lang="fr-CA" dirty="0" err="1"/>
              <a:t>Langauge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syntax</a:t>
            </a:r>
            <a:r>
              <a:rPr lang="fr-CA" dirty="0"/>
              <a:t> </a:t>
            </a:r>
            <a:r>
              <a:rPr lang="fr-CA" dirty="0" err="1"/>
              <a:t>similar</a:t>
            </a:r>
            <a:r>
              <a:rPr lang="fr-CA" dirty="0"/>
              <a:t> to Python.</a:t>
            </a:r>
          </a:p>
          <a:p>
            <a:r>
              <a:rPr lang="fr-CA" dirty="0" err="1"/>
              <a:t>PyPy</a:t>
            </a:r>
            <a:r>
              <a:rPr lang="fr-CA" dirty="0"/>
              <a:t>: Alternative </a:t>
            </a:r>
            <a:r>
              <a:rPr lang="fr-CA" dirty="0" err="1"/>
              <a:t>interpreter</a:t>
            </a:r>
            <a:r>
              <a:rPr lang="fr-CA" dirty="0"/>
              <a:t> to </a:t>
            </a:r>
            <a:r>
              <a:rPr lang="fr-CA" dirty="0" err="1"/>
              <a:t>CPython</a:t>
            </a:r>
            <a:r>
              <a:rPr lang="fr-CA" dirty="0"/>
              <a:t>.</a:t>
            </a:r>
          </a:p>
          <a:p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benchmarks </a:t>
            </a:r>
            <a:r>
              <a:rPr lang="fr-CA" dirty="0" err="1"/>
              <a:t>give</a:t>
            </a:r>
            <a:r>
              <a:rPr lang="fr-CA" dirty="0"/>
              <a:t> </a:t>
            </a:r>
            <a:r>
              <a:rPr lang="fr-CA" dirty="0" err="1"/>
              <a:t>similar</a:t>
            </a:r>
            <a:r>
              <a:rPr lang="fr-CA" dirty="0"/>
              <a:t> </a:t>
            </a:r>
            <a:r>
              <a:rPr lang="fr-CA" dirty="0" err="1"/>
              <a:t>results</a:t>
            </a:r>
            <a:r>
              <a:rPr lang="fr-CA" dirty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10</a:t>
            </a:fld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295" r="-1"/>
          <a:stretch/>
        </p:blipFill>
        <p:spPr>
          <a:xfrm>
            <a:off x="5526157" y="2671057"/>
            <a:ext cx="6327443" cy="39739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659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How do I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optimize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Python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I propose:</a:t>
            </a:r>
          </a:p>
          <a:p>
            <a:pPr lvl="1"/>
            <a:r>
              <a:rPr lang="fr-CA" sz="2200" dirty="0" err="1"/>
              <a:t>Numpy</a:t>
            </a:r>
            <a:r>
              <a:rPr lang="fr-CA" sz="2200" dirty="0"/>
              <a:t> for </a:t>
            </a:r>
            <a:r>
              <a:rPr lang="fr-CA" sz="2200" dirty="0" err="1"/>
              <a:t>president</a:t>
            </a:r>
            <a:r>
              <a:rPr lang="fr-CA" sz="2200" dirty="0"/>
              <a:t>!</a:t>
            </a:r>
          </a:p>
          <a:p>
            <a:pPr lvl="1"/>
            <a:endParaRPr lang="fr-CA" sz="2200" dirty="0"/>
          </a:p>
          <a:p>
            <a:pPr lvl="1"/>
            <a:r>
              <a:rPr lang="fr-CA" sz="2000" dirty="0" err="1"/>
              <a:t>Robust</a:t>
            </a:r>
            <a:r>
              <a:rPr lang="fr-CA" sz="2000" dirty="0"/>
              <a:t> and </a:t>
            </a:r>
            <a:r>
              <a:rPr lang="fr-CA" sz="2000" dirty="0" err="1"/>
              <a:t>Easy</a:t>
            </a:r>
            <a:r>
              <a:rPr lang="fr-CA" sz="2000" dirty="0"/>
              <a:t>: </a:t>
            </a:r>
            <a:r>
              <a:rPr lang="fr-CA" sz="2000" dirty="0" err="1"/>
              <a:t>Numba</a:t>
            </a:r>
            <a:endParaRPr lang="fr-CA" sz="2000" dirty="0"/>
          </a:p>
          <a:p>
            <a:pPr lvl="1"/>
            <a:endParaRPr lang="fr-CA" sz="2000" dirty="0"/>
          </a:p>
          <a:p>
            <a:pPr lvl="1"/>
            <a:r>
              <a:rPr lang="fr-CA" sz="2000" dirty="0" err="1"/>
              <a:t>Robust</a:t>
            </a:r>
            <a:r>
              <a:rPr lang="fr-CA" sz="2000" dirty="0"/>
              <a:t> and </a:t>
            </a:r>
            <a:r>
              <a:rPr lang="fr-CA" sz="2000" dirty="0" err="1"/>
              <a:t>almost</a:t>
            </a:r>
            <a:r>
              <a:rPr lang="fr-CA" sz="2000" dirty="0"/>
              <a:t> </a:t>
            </a:r>
            <a:r>
              <a:rPr lang="fr-CA" sz="2000" dirty="0" err="1"/>
              <a:t>easy</a:t>
            </a:r>
            <a:r>
              <a:rPr lang="fr-CA" sz="2000" dirty="0"/>
              <a:t>: </a:t>
            </a:r>
            <a:r>
              <a:rPr lang="fr-CA" sz="2000" dirty="0" err="1"/>
              <a:t>Pypy</a:t>
            </a:r>
            <a:endParaRPr lang="fr-CA" sz="2000" dirty="0"/>
          </a:p>
          <a:p>
            <a:pPr lvl="1"/>
            <a:endParaRPr lang="fr-CA" sz="2000" dirty="0"/>
          </a:p>
          <a:p>
            <a:pPr lvl="1"/>
            <a:r>
              <a:rPr lang="fr-CA" sz="2000" dirty="0" err="1"/>
              <a:t>Robust</a:t>
            </a:r>
            <a:r>
              <a:rPr lang="fr-CA" sz="2000" dirty="0"/>
              <a:t> and not </a:t>
            </a:r>
            <a:r>
              <a:rPr lang="fr-CA" sz="2000" dirty="0" err="1"/>
              <a:t>so</a:t>
            </a:r>
            <a:r>
              <a:rPr lang="fr-CA" sz="2000" dirty="0"/>
              <a:t> </a:t>
            </a:r>
            <a:r>
              <a:rPr lang="fr-CA" sz="2000" dirty="0" err="1"/>
              <a:t>easy</a:t>
            </a:r>
            <a:r>
              <a:rPr lang="fr-CA" sz="2000" dirty="0"/>
              <a:t>: </a:t>
            </a:r>
            <a:r>
              <a:rPr lang="fr-CA" sz="2000" dirty="0" err="1"/>
              <a:t>Cython</a:t>
            </a:r>
            <a:r>
              <a:rPr lang="fr-CA" sz="2000" dirty="0"/>
              <a:t> (</a:t>
            </a:r>
            <a:r>
              <a:rPr lang="fr-CA" sz="2000" dirty="0" err="1"/>
              <a:t>somewhat</a:t>
            </a:r>
            <a:r>
              <a:rPr lang="fr-CA" sz="2000" dirty="0"/>
              <a:t> </a:t>
            </a:r>
            <a:r>
              <a:rPr lang="fr-CA" sz="2000" dirty="0" err="1"/>
              <a:t>avoided</a:t>
            </a:r>
            <a:r>
              <a:rPr lang="fr-CA" sz="2000" dirty="0"/>
              <a:t> in </a:t>
            </a:r>
            <a:r>
              <a:rPr lang="fr-CA" sz="2000" dirty="0" err="1"/>
              <a:t>this</a:t>
            </a:r>
            <a:r>
              <a:rPr lang="fr-CA" sz="2000" dirty="0"/>
              <a:t> talk).</a:t>
            </a:r>
          </a:p>
          <a:p>
            <a:pPr marL="457200" lvl="1" indent="0">
              <a:buNone/>
            </a:pPr>
            <a:endParaRPr lang="fr-CA" sz="2000" dirty="0"/>
          </a:p>
          <a:p>
            <a:pPr marL="457200" lvl="1" indent="0">
              <a:buNone/>
            </a:pPr>
            <a:endParaRPr lang="fr-CA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28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Pypy</a:t>
            </a:r>
            <a:endParaRPr lang="fr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28080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000" dirty="0" err="1"/>
              <a:t>Pypy</a:t>
            </a:r>
            <a:r>
              <a:rPr lang="en-US" sz="2000" dirty="0"/>
              <a:t> is a Just-in-Timed compiled (JIT) implementation of Python 2.7</a:t>
            </a:r>
          </a:p>
          <a:p>
            <a:r>
              <a:rPr lang="en-US" sz="2000" dirty="0"/>
              <a:t>Advantages: </a:t>
            </a:r>
          </a:p>
          <a:p>
            <a:pPr lvl="1"/>
            <a:r>
              <a:rPr lang="en-US" sz="1800" dirty="0"/>
              <a:t>almost any Python 2.7 or 3 code will run with </a:t>
            </a:r>
            <a:r>
              <a:rPr lang="en-US" sz="1800" dirty="0" err="1"/>
              <a:t>Pypy</a:t>
            </a:r>
            <a:r>
              <a:rPr lang="en-US" sz="1800" dirty="0"/>
              <a:t>: Just switch interpreter</a:t>
            </a:r>
          </a:p>
          <a:p>
            <a:pPr lvl="1"/>
            <a:r>
              <a:rPr lang="en-US" sz="1800" dirty="0"/>
              <a:t>Fast (around two orders of magnitude faster than regular Python for heavy computational programs.)</a:t>
            </a:r>
          </a:p>
          <a:p>
            <a:pPr lvl="1"/>
            <a:r>
              <a:rPr lang="en-US" sz="1800" dirty="0"/>
              <a:t>All the advantages of Python (“Real OOP”)</a:t>
            </a:r>
          </a:p>
          <a:p>
            <a:pPr marL="457200" lvl="1" indent="0">
              <a:buNone/>
            </a:pPr>
            <a:r>
              <a:rPr lang="en-US" sz="1800" dirty="0"/>
              <a:t>Why the previous points are somewhat lies:</a:t>
            </a:r>
          </a:p>
          <a:p>
            <a:r>
              <a:rPr lang="en-US" sz="2000" dirty="0"/>
              <a:t>Disadvantages: </a:t>
            </a:r>
          </a:p>
          <a:p>
            <a:pPr lvl="1"/>
            <a:r>
              <a:rPr lang="en-US" sz="1800" dirty="0"/>
              <a:t>Somewhat long warm-up time (speedup not significant for tiny programs)</a:t>
            </a:r>
          </a:p>
          <a:p>
            <a:pPr lvl="1"/>
            <a:r>
              <a:rPr lang="en-US" sz="1800" dirty="0"/>
              <a:t>Many C extensions not supported such as </a:t>
            </a:r>
            <a:r>
              <a:rPr lang="en-US" sz="1800" dirty="0" err="1"/>
              <a:t>Scipy</a:t>
            </a:r>
            <a:r>
              <a:rPr lang="en-US" sz="1800" dirty="0"/>
              <a:t>, but </a:t>
            </a:r>
            <a:r>
              <a:rPr lang="en-US" sz="1800" dirty="0" err="1"/>
              <a:t>Numpy</a:t>
            </a:r>
            <a:r>
              <a:rPr lang="en-US" sz="1800" dirty="0"/>
              <a:t> is available!</a:t>
            </a:r>
          </a:p>
          <a:p>
            <a:endParaRPr lang="fr-CA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12</a:t>
            </a:fld>
            <a:endParaRPr lang="fr-CA"/>
          </a:p>
        </p:txBody>
      </p:sp>
      <p:sp>
        <p:nvSpPr>
          <p:cNvPr id="7" name="AutoShape 4" descr="Image result for p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Numba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: An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easy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way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optimize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small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scripts.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Numba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package </a:t>
            </a:r>
            <a:r>
              <a:rPr lang="fr-CA" dirty="0" err="1"/>
              <a:t>written</a:t>
            </a:r>
            <a:r>
              <a:rPr lang="fr-CA" dirty="0"/>
              <a:t> by a </a:t>
            </a:r>
            <a:r>
              <a:rPr lang="fr-CA" dirty="0" err="1"/>
              <a:t>developer</a:t>
            </a:r>
            <a:r>
              <a:rPr lang="fr-CA" dirty="0"/>
              <a:t> of </a:t>
            </a:r>
            <a:r>
              <a:rPr lang="fr-CA" dirty="0" err="1"/>
              <a:t>Scipy</a:t>
            </a:r>
            <a:r>
              <a:rPr lang="fr-CA" dirty="0"/>
              <a:t> to Just-in-time (JIT) compile simple Python « blocks » . </a:t>
            </a:r>
          </a:p>
          <a:p>
            <a:r>
              <a:rPr lang="en-US" dirty="0"/>
              <a:t>Easily installed by the Anaconda distribution</a:t>
            </a:r>
            <a:endParaRPr lang="fr-CA" dirty="0"/>
          </a:p>
          <a:p>
            <a:r>
              <a:rPr lang="fr-CA" dirty="0"/>
              <a:t>Blocks: Simple </a:t>
            </a:r>
            <a:r>
              <a:rPr lang="fr-CA" dirty="0" err="1"/>
              <a:t>functions</a:t>
            </a:r>
            <a:r>
              <a:rPr lang="fr-CA" dirty="0"/>
              <a:t> or simple classes</a:t>
            </a:r>
          </a:p>
          <a:p>
            <a:r>
              <a:rPr lang="fr-CA" dirty="0"/>
              <a:t>Simple </a:t>
            </a:r>
            <a:r>
              <a:rPr lang="fr-CA" dirty="0" err="1"/>
              <a:t>functions</a:t>
            </a:r>
            <a:r>
              <a:rPr lang="fr-CA" dirty="0"/>
              <a:t>: </a:t>
            </a:r>
            <a:r>
              <a:rPr lang="fr-CA" dirty="0" err="1"/>
              <a:t>Functions</a:t>
            </a:r>
            <a:r>
              <a:rPr lang="fr-CA" dirty="0"/>
              <a:t> </a:t>
            </a:r>
            <a:r>
              <a:rPr lang="fr-CA" dirty="0" err="1"/>
              <a:t>taking</a:t>
            </a:r>
            <a:r>
              <a:rPr lang="fr-CA" dirty="0"/>
              <a:t> primitive types (</a:t>
            </a:r>
            <a:r>
              <a:rPr lang="fr-CA" dirty="0" err="1"/>
              <a:t>works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Numpy</a:t>
            </a:r>
            <a:r>
              <a:rPr lang="fr-CA" dirty="0"/>
              <a:t>!)</a:t>
            </a:r>
          </a:p>
          <a:p>
            <a:r>
              <a:rPr lang="fr-CA" dirty="0"/>
              <a:t>Simple classes: simple Classes </a:t>
            </a:r>
            <a:r>
              <a:rPr lang="fr-CA" dirty="0" err="1"/>
              <a:t>taking</a:t>
            </a:r>
            <a:r>
              <a:rPr lang="fr-CA" dirty="0"/>
              <a:t> primitive types (not </a:t>
            </a:r>
            <a:r>
              <a:rPr lang="fr-CA" dirty="0" err="1"/>
              <a:t>other</a:t>
            </a:r>
            <a:r>
              <a:rPr lang="fr-CA" dirty="0"/>
              <a:t> classes or </a:t>
            </a:r>
            <a:r>
              <a:rPr lang="fr-CA" dirty="0" err="1"/>
              <a:t>functions</a:t>
            </a:r>
            <a:r>
              <a:rPr lang="fr-CA" dirty="0"/>
              <a:t>, </a:t>
            </a:r>
            <a:r>
              <a:rPr lang="fr-CA" dirty="0" err="1"/>
              <a:t>so</a:t>
            </a:r>
            <a:r>
              <a:rPr lang="fr-CA" dirty="0"/>
              <a:t> no </a:t>
            </a:r>
            <a:r>
              <a:rPr lang="fr-CA" dirty="0">
                <a:solidFill>
                  <a:srgbClr val="FF0000"/>
                </a:solidFill>
                <a:latin typeface="Algerian" panose="04020705040A02060702" pitchFamily="82" charset="0"/>
              </a:rPr>
              <a:t>funky </a:t>
            </a:r>
            <a:r>
              <a:rPr lang="fr-CA" dirty="0" err="1">
                <a:solidFill>
                  <a:srgbClr val="FF0000"/>
                </a:solidFill>
                <a:latin typeface="Algerian" panose="04020705040A02060702" pitchFamily="82" charset="0"/>
              </a:rPr>
              <a:t>methods</a:t>
            </a:r>
            <a:r>
              <a:rPr lang="fr-CA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fr-CA" dirty="0" err="1"/>
              <a:t>calling</a:t>
            </a:r>
            <a:r>
              <a:rPr lang="fr-CA" dirty="0"/>
              <a:t> </a:t>
            </a:r>
            <a:r>
              <a:rPr lang="fr-CA" dirty="0" err="1"/>
              <a:t>Scipy</a:t>
            </a:r>
            <a:r>
              <a:rPr lang="fr-CA" dirty="0"/>
              <a:t> or </a:t>
            </a:r>
            <a:r>
              <a:rPr lang="fr-CA" dirty="0" err="1"/>
              <a:t>you’ll</a:t>
            </a:r>
            <a:r>
              <a:rPr lang="fr-CA" dirty="0"/>
              <a:t> </a:t>
            </a:r>
            <a:r>
              <a:rPr lang="fr-CA" dirty="0" err="1"/>
              <a:t>run</a:t>
            </a:r>
            <a:r>
              <a:rPr lang="fr-CA" dirty="0"/>
              <a:t> </a:t>
            </a:r>
            <a:r>
              <a:rPr lang="fr-CA" dirty="0" err="1"/>
              <a:t>into</a:t>
            </a:r>
            <a:r>
              <a:rPr lang="fr-CA" dirty="0"/>
              <a:t> </a:t>
            </a:r>
            <a:r>
              <a:rPr lang="fr-CA" dirty="0" err="1"/>
              <a:t>problems</a:t>
            </a:r>
            <a:r>
              <a:rPr lang="fr-CA" dirty="0"/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29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71247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Numba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Exemple</a:t>
            </a:r>
            <a:br>
              <a:rPr lang="fr-CA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fr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Common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speedups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: ~10x – 100x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3" y="6041362"/>
            <a:ext cx="6877017" cy="365125"/>
          </a:xfrm>
        </p:spPr>
        <p:txBody>
          <a:bodyPr/>
          <a:lstStyle/>
          <a:p>
            <a:pPr algn="r"/>
            <a:r>
              <a:rPr lang="fr-CA" dirty="0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098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Cython</a:t>
            </a:r>
            <a:endParaRPr lang="fr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3193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Directly from </a:t>
            </a:r>
            <a:r>
              <a:rPr lang="en-US" dirty="0" err="1"/>
              <a:t>Cython</a:t>
            </a:r>
            <a:r>
              <a:rPr lang="en-US" dirty="0"/>
              <a:t> Website: “</a:t>
            </a:r>
            <a:r>
              <a:rPr lang="en-US" dirty="0" err="1"/>
              <a:t>Cython</a:t>
            </a:r>
            <a:r>
              <a:rPr lang="en-US" dirty="0"/>
              <a:t> is a programming language that makes writing C extensions for the Python language as easy as Python itself”</a:t>
            </a:r>
          </a:p>
          <a:p>
            <a:endParaRPr lang="en-US" dirty="0"/>
          </a:p>
          <a:p>
            <a:r>
              <a:rPr lang="en-US" dirty="0"/>
              <a:t>It is a compiled language that generates </a:t>
            </a:r>
            <a:r>
              <a:rPr lang="en-US" dirty="0" err="1"/>
              <a:t>CPython</a:t>
            </a:r>
            <a:r>
              <a:rPr lang="en-US" dirty="0"/>
              <a:t> extension modules.</a:t>
            </a:r>
          </a:p>
          <a:p>
            <a:endParaRPr lang="en-US" dirty="0"/>
          </a:p>
          <a:p>
            <a:r>
              <a:rPr lang="en-US" dirty="0"/>
              <a:t>How to use it in a nutshell: The blackboard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15</a:t>
            </a:fld>
            <a:endParaRPr lang="fr-CA"/>
          </a:p>
        </p:txBody>
      </p:sp>
      <p:pic>
        <p:nvPicPr>
          <p:cNvPr id="1028" name="Picture 4" descr="Résultats de recherche d'images pour « blackboard experience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000500"/>
            <a:ext cx="590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Julia</a:t>
            </a:r>
            <a:endParaRPr lang="fr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Directly from Julia website: “Julia is a high-level, high-performance dynamic programming language for technical computing, with syntax that is familiar to users of other technical computing environments”</a:t>
            </a:r>
          </a:p>
          <a:p>
            <a:r>
              <a:rPr lang="en-US" sz="2000" dirty="0"/>
              <a:t>Advantages:</a:t>
            </a:r>
          </a:p>
          <a:p>
            <a:pPr lvl="1"/>
            <a:r>
              <a:rPr lang="en-US" sz="1800" dirty="0"/>
              <a:t>On the same order of performance as C++ (JIT overhead)</a:t>
            </a:r>
          </a:p>
          <a:p>
            <a:pPr lvl="1"/>
            <a:r>
              <a:rPr lang="en-US" sz="1800" dirty="0"/>
              <a:t>Easy to write, many very useful built-in methods or easily installable packages (equivalent of </a:t>
            </a:r>
            <a:r>
              <a:rPr lang="en-US" sz="1800" dirty="0" err="1"/>
              <a:t>Scipy</a:t>
            </a:r>
            <a:r>
              <a:rPr lang="en-US" sz="1800" dirty="0"/>
              <a:t>, </a:t>
            </a:r>
            <a:r>
              <a:rPr lang="en-US" sz="1800" dirty="0" err="1"/>
              <a:t>Numpy</a:t>
            </a:r>
            <a:r>
              <a:rPr lang="en-US" sz="1800" dirty="0"/>
              <a:t>, </a:t>
            </a:r>
            <a:r>
              <a:rPr lang="en-US" sz="1800" dirty="0" err="1"/>
              <a:t>Matplotlib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Typed functions are available (for statically-typed lovers out there)</a:t>
            </a:r>
          </a:p>
          <a:p>
            <a:pPr lvl="1"/>
            <a:r>
              <a:rPr lang="fr-CA" sz="1800" dirty="0" err="1"/>
              <a:t>Disadvantages</a:t>
            </a:r>
            <a:r>
              <a:rPr lang="fr-CA" sz="1800" dirty="0"/>
              <a:t>:</a:t>
            </a:r>
          </a:p>
          <a:p>
            <a:pPr marL="457200" lvl="1" indent="0">
              <a:buNone/>
            </a:pPr>
            <a:r>
              <a:rPr lang="fr-CA" sz="1800" dirty="0"/>
              <a:t>	OOP </a:t>
            </a:r>
            <a:r>
              <a:rPr lang="fr-CA" sz="1800" dirty="0" err="1"/>
              <a:t>paradigm</a:t>
            </a:r>
            <a:r>
              <a:rPr lang="fr-CA" sz="1800" dirty="0"/>
              <a:t> </a:t>
            </a:r>
            <a:r>
              <a:rPr lang="fr-CA" sz="1800" dirty="0" err="1"/>
              <a:t>is</a:t>
            </a:r>
            <a:r>
              <a:rPr lang="fr-CA" sz="1800" dirty="0"/>
              <a:t> </a:t>
            </a:r>
            <a:r>
              <a:rPr lang="fr-CA" sz="1800" dirty="0" err="1"/>
              <a:t>different</a:t>
            </a:r>
            <a:r>
              <a:rPr lang="fr-CA" sz="1800" dirty="0"/>
              <a:t> (</a:t>
            </a:r>
            <a:r>
              <a:rPr lang="fr-CA" sz="1800" dirty="0" err="1"/>
              <a:t>Objects</a:t>
            </a:r>
            <a:r>
              <a:rPr lang="fr-CA" sz="1800" dirty="0"/>
              <a:t> do not </a:t>
            </a:r>
            <a:r>
              <a:rPr lang="fr-CA" sz="1800" dirty="0" err="1"/>
              <a:t>own</a:t>
            </a:r>
            <a:r>
              <a:rPr lang="fr-CA" sz="1800" dirty="0"/>
              <a:t> </a:t>
            </a:r>
            <a:r>
              <a:rPr lang="fr-CA" sz="1800" dirty="0" err="1"/>
              <a:t>methods</a:t>
            </a:r>
            <a:r>
              <a:rPr lang="fr-CA" sz="1800" dirty="0"/>
              <a:t>…)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1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family: </a:t>
            </a:r>
            <a:r>
              <a:rPr lang="en-US" dirty="0" err="1"/>
              <a:t>Numba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en-US" dirty="0"/>
              <a:t> or </a:t>
            </a:r>
            <a:r>
              <a:rPr lang="en-US" dirty="0" err="1"/>
              <a:t>Pyston</a:t>
            </a:r>
            <a:r>
              <a:rPr lang="en-US" dirty="0"/>
              <a:t> (presently developed at Dropbox with the original creator of Python)</a:t>
            </a:r>
          </a:p>
          <a:p>
            <a:r>
              <a:rPr lang="en-US" dirty="0"/>
              <a:t>Julia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Or maybe all of these depending on your needs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589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65664"/>
            <a:ext cx="8596668" cy="2541318"/>
          </a:xfrm>
        </p:spPr>
        <p:txBody>
          <a:bodyPr>
            <a:normAutofit fontScale="62500" lnSpcReduction="20000"/>
          </a:bodyPr>
          <a:lstStyle/>
          <a:p>
            <a:r>
              <a:rPr lang="fr-CA" sz="2900" dirty="0" err="1"/>
              <a:t>Optimization</a:t>
            </a:r>
            <a:r>
              <a:rPr lang="fr-CA" sz="2900" dirty="0"/>
              <a:t>…:</a:t>
            </a:r>
          </a:p>
          <a:p>
            <a:endParaRPr lang="fr-CA" sz="2900" dirty="0"/>
          </a:p>
          <a:p>
            <a:pPr lvl="1"/>
            <a:r>
              <a:rPr lang="fr-CA" sz="2900" dirty="0"/>
              <a:t>You </a:t>
            </a:r>
            <a:r>
              <a:rPr lang="fr-CA" sz="2900" dirty="0" err="1"/>
              <a:t>never</a:t>
            </a:r>
            <a:r>
              <a:rPr lang="fr-CA" sz="2900" dirty="0"/>
              <a:t> </a:t>
            </a:r>
            <a:r>
              <a:rPr lang="fr-CA" sz="2900" dirty="0" err="1"/>
              <a:t>really</a:t>
            </a:r>
            <a:r>
              <a:rPr lang="fr-CA" sz="2900" dirty="0"/>
              <a:t> </a:t>
            </a:r>
            <a:r>
              <a:rPr lang="fr-CA" sz="2900" dirty="0" err="1"/>
              <a:t>thought</a:t>
            </a:r>
            <a:r>
              <a:rPr lang="fr-CA" sz="2900" dirty="0"/>
              <a:t> about </a:t>
            </a:r>
            <a:r>
              <a:rPr lang="fr-CA" sz="2900" dirty="0" err="1"/>
              <a:t>it</a:t>
            </a:r>
            <a:r>
              <a:rPr lang="fr-CA" sz="2900" dirty="0"/>
              <a:t>. </a:t>
            </a:r>
            <a:r>
              <a:rPr lang="fr-CA" sz="2900" dirty="0" err="1"/>
              <a:t>Perfect</a:t>
            </a:r>
            <a:r>
              <a:rPr lang="fr-CA" sz="2900" dirty="0"/>
              <a:t>!!!! </a:t>
            </a:r>
            <a:r>
              <a:rPr lang="fr-CA" sz="2900" dirty="0" err="1"/>
              <a:t>Leave</a:t>
            </a:r>
            <a:r>
              <a:rPr lang="fr-CA" sz="2900" dirty="0"/>
              <a:t> </a:t>
            </a:r>
            <a:r>
              <a:rPr lang="fr-CA" sz="2900" dirty="0" err="1"/>
              <a:t>it</a:t>
            </a:r>
            <a:r>
              <a:rPr lang="fr-CA" sz="2900" dirty="0"/>
              <a:t> </a:t>
            </a:r>
            <a:r>
              <a:rPr lang="fr-CA" sz="2900" dirty="0" err="1"/>
              <a:t>that</a:t>
            </a:r>
            <a:r>
              <a:rPr lang="fr-CA" sz="2900" dirty="0"/>
              <a:t> </a:t>
            </a:r>
            <a:r>
              <a:rPr lang="fr-CA" sz="2900" dirty="0" err="1"/>
              <a:t>way</a:t>
            </a:r>
            <a:r>
              <a:rPr lang="fr-CA" sz="2900" dirty="0"/>
              <a:t>!</a:t>
            </a:r>
          </a:p>
          <a:p>
            <a:pPr lvl="1"/>
            <a:endParaRPr lang="fr-CA" sz="2900" dirty="0"/>
          </a:p>
          <a:p>
            <a:pPr lvl="1"/>
            <a:r>
              <a:rPr lang="fr-CA" sz="2900" dirty="0"/>
              <a:t>You </a:t>
            </a:r>
            <a:r>
              <a:rPr lang="fr-CA" sz="2900" dirty="0" err="1"/>
              <a:t>take</a:t>
            </a:r>
            <a:r>
              <a:rPr lang="fr-CA" sz="2900" dirty="0"/>
              <a:t> to </a:t>
            </a:r>
            <a:r>
              <a:rPr lang="fr-CA" sz="2900" dirty="0" err="1"/>
              <a:t>much</a:t>
            </a:r>
            <a:r>
              <a:rPr lang="fr-CA" sz="2900" dirty="0"/>
              <a:t> coffee </a:t>
            </a:r>
            <a:r>
              <a:rPr lang="fr-CA" sz="2900" dirty="0" err="1"/>
              <a:t>because</a:t>
            </a:r>
            <a:r>
              <a:rPr lang="fr-CA" sz="2900" dirty="0"/>
              <a:t> </a:t>
            </a:r>
            <a:r>
              <a:rPr lang="fr-CA" sz="2900" dirty="0" err="1"/>
              <a:t>your</a:t>
            </a:r>
            <a:r>
              <a:rPr lang="fr-CA" sz="2900" dirty="0"/>
              <a:t> Python code </a:t>
            </a:r>
            <a:r>
              <a:rPr lang="fr-CA" sz="2900" dirty="0" err="1"/>
              <a:t>is</a:t>
            </a:r>
            <a:r>
              <a:rPr lang="fr-CA" sz="2900" dirty="0"/>
              <a:t> </a:t>
            </a:r>
            <a:r>
              <a:rPr lang="fr-CA" sz="2900" dirty="0" err="1"/>
              <a:t>too</a:t>
            </a:r>
            <a:r>
              <a:rPr lang="fr-CA" sz="2900" dirty="0"/>
              <a:t> slow:</a:t>
            </a:r>
          </a:p>
          <a:p>
            <a:pPr marL="457200" lvl="1" indent="0">
              <a:buNone/>
            </a:pPr>
            <a:r>
              <a:rPr lang="fr-CA" sz="2900" dirty="0"/>
              <a:t>	</a:t>
            </a:r>
            <a:r>
              <a:rPr lang="fr-CA" sz="2900" dirty="0" err="1"/>
              <a:t>Why</a:t>
            </a:r>
            <a:r>
              <a:rPr lang="fr-CA" sz="2900" dirty="0"/>
              <a:t> not 1.) </a:t>
            </a:r>
            <a:r>
              <a:rPr lang="fr-CA" sz="2900" dirty="0" err="1"/>
              <a:t>Pypy</a:t>
            </a:r>
            <a:r>
              <a:rPr lang="fr-CA" sz="2900" dirty="0"/>
              <a:t>, 2.) </a:t>
            </a:r>
            <a:r>
              <a:rPr lang="fr-CA" sz="2900" dirty="0" err="1"/>
              <a:t>Numba</a:t>
            </a:r>
            <a:r>
              <a:rPr lang="fr-CA" sz="2900" dirty="0"/>
              <a:t> or </a:t>
            </a:r>
            <a:r>
              <a:rPr lang="fr-CA" sz="2900" dirty="0" err="1"/>
              <a:t>beware</a:t>
            </a:r>
            <a:r>
              <a:rPr lang="fr-CA" sz="2900" dirty="0"/>
              <a:t> 3.) </a:t>
            </a:r>
            <a:r>
              <a:rPr lang="fr-CA" sz="2900" dirty="0" err="1"/>
              <a:t>Cython</a:t>
            </a:r>
            <a:r>
              <a:rPr lang="fr-CA" sz="2900" dirty="0"/>
              <a:t> </a:t>
            </a:r>
          </a:p>
          <a:p>
            <a:pPr marL="457200" lvl="1" indent="0">
              <a:buNone/>
            </a:pPr>
            <a:r>
              <a:rPr lang="fr-CA" sz="2900" dirty="0"/>
              <a:t>	Or,  Julia or C++ </a:t>
            </a:r>
            <a:r>
              <a:rPr lang="fr-CA" sz="2900" dirty="0" err="1"/>
              <a:t>is</a:t>
            </a:r>
            <a:r>
              <a:rPr lang="fr-CA" sz="2900" dirty="0"/>
              <a:t> for </a:t>
            </a:r>
            <a:r>
              <a:rPr lang="fr-CA" sz="2900" dirty="0" err="1"/>
              <a:t>you</a:t>
            </a:r>
            <a:endParaRPr lang="fr-CA" sz="2900" dirty="0"/>
          </a:p>
          <a:p>
            <a:pPr marL="457200" lvl="1" indent="0">
              <a:buNone/>
            </a:pPr>
            <a:endParaRPr lang="fr-CA" sz="2900" dirty="0"/>
          </a:p>
          <a:p>
            <a:pPr marL="457200" lvl="1" indent="0">
              <a:buNone/>
            </a:pPr>
            <a:endParaRPr lang="fr-CA" sz="2900" dirty="0"/>
          </a:p>
          <a:p>
            <a:pPr marL="457200" lvl="1" indent="0">
              <a:buNone/>
            </a:pPr>
            <a:endParaRPr lang="fr-CA" sz="2900" dirty="0"/>
          </a:p>
          <a:p>
            <a:pPr marL="457200" lvl="1" indent="0">
              <a:buNone/>
            </a:pPr>
            <a:endParaRPr lang="fr-CA" sz="29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fr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18</a:t>
            </a:fld>
            <a:endParaRPr lang="fr-CA"/>
          </a:p>
        </p:txBody>
      </p:sp>
      <p:sp>
        <p:nvSpPr>
          <p:cNvPr id="6" name="TextBox 5"/>
          <p:cNvSpPr txBox="1"/>
          <p:nvPr/>
        </p:nvSpPr>
        <p:spPr>
          <a:xfrm>
            <a:off x="677334" y="4255253"/>
            <a:ext cx="808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A" dirty="0"/>
              <a:t>If life for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worse</a:t>
            </a:r>
            <a:r>
              <a:rPr lang="fr-CA" dirty="0"/>
              <a:t>,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don’t</a:t>
            </a:r>
            <a:r>
              <a:rPr lang="fr-CA" dirty="0"/>
              <a:t> </a:t>
            </a:r>
            <a:r>
              <a:rPr lang="fr-CA" dirty="0" err="1"/>
              <a:t>worry</a:t>
            </a:r>
            <a:r>
              <a:rPr lang="fr-CA" dirty="0"/>
              <a:t> :</a:t>
            </a:r>
          </a:p>
          <a:p>
            <a:pPr lvl="1"/>
            <a:r>
              <a:rPr lang="fr-CA" dirty="0"/>
              <a:t>  </a:t>
            </a:r>
            <a:r>
              <a:rPr lang="fr-CA" dirty="0" err="1"/>
              <a:t>Trump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paper</a:t>
            </a:r>
            <a:r>
              <a:rPr lang="fr-CA" dirty="0"/>
              <a:t> and crayon </a:t>
            </a:r>
            <a:r>
              <a:rPr lang="fr-CA" dirty="0" err="1"/>
              <a:t>great</a:t>
            </a:r>
            <a:r>
              <a:rPr lang="fr-CA" dirty="0"/>
              <a:t> </a:t>
            </a:r>
            <a:r>
              <a:rPr lang="fr-CA" dirty="0" err="1"/>
              <a:t>again</a:t>
            </a:r>
            <a:r>
              <a:rPr lang="fr-CA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Tg0hLMop20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19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Nov. 8</a:t>
            </a:r>
            <a:r>
              <a:rPr lang="fr-CA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2016: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Election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Day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1307" y="1577919"/>
            <a:ext cx="6969828" cy="2407961"/>
          </a:xfrm>
        </p:spPr>
        <p:txBody>
          <a:bodyPr>
            <a:noAutofit/>
          </a:bodyPr>
          <a:lstStyle/>
          <a:p>
            <a:r>
              <a:rPr lang="fr-CA" sz="2000" dirty="0"/>
              <a:t>This talk </a:t>
            </a:r>
            <a:r>
              <a:rPr lang="fr-CA" sz="2000" dirty="0" err="1"/>
              <a:t>will</a:t>
            </a:r>
            <a:r>
              <a:rPr lang="fr-CA" sz="2000" dirty="0"/>
              <a:t> focus on </a:t>
            </a:r>
            <a:r>
              <a:rPr lang="fr-CA" sz="2000" dirty="0" err="1"/>
              <a:t>programming</a:t>
            </a:r>
            <a:r>
              <a:rPr lang="fr-CA" sz="2000" dirty="0"/>
              <a:t>. If </a:t>
            </a:r>
            <a:r>
              <a:rPr lang="fr-CA" sz="2000" dirty="0" err="1"/>
              <a:t>something</a:t>
            </a:r>
            <a:r>
              <a:rPr lang="fr-CA" sz="2000" dirty="0"/>
              <a:t> </a:t>
            </a:r>
            <a:r>
              <a:rPr lang="fr-CA" sz="2000" dirty="0" err="1"/>
              <a:t>is</a:t>
            </a:r>
            <a:r>
              <a:rPr lang="fr-CA" sz="2000" dirty="0"/>
              <a:t> not </a:t>
            </a:r>
            <a:r>
              <a:rPr lang="fr-CA" sz="2000" dirty="0" err="1"/>
              <a:t>clear</a:t>
            </a:r>
            <a:r>
              <a:rPr lang="fr-CA" sz="2000" dirty="0"/>
              <a:t> or not </a:t>
            </a:r>
            <a:r>
              <a:rPr lang="fr-CA" sz="2000" dirty="0" err="1"/>
              <a:t>easily</a:t>
            </a:r>
            <a:r>
              <a:rPr lang="fr-CA" sz="2000" dirty="0"/>
              <a:t> </a:t>
            </a:r>
            <a:r>
              <a:rPr lang="fr-CA" sz="2000" dirty="0" err="1"/>
              <a:t>understandable</a:t>
            </a:r>
            <a:r>
              <a:rPr lang="fr-CA" sz="2000" dirty="0"/>
              <a:t>, no </a:t>
            </a:r>
            <a:r>
              <a:rPr lang="fr-CA" sz="2000" dirty="0" err="1"/>
              <a:t>problem</a:t>
            </a:r>
            <a:r>
              <a:rPr lang="fr-CA" sz="2000" dirty="0"/>
              <a:t>: </a:t>
            </a:r>
          </a:p>
          <a:p>
            <a:r>
              <a:rPr lang="fr-CA" sz="2000" dirty="0" err="1"/>
              <a:t>Ask</a:t>
            </a:r>
            <a:r>
              <a:rPr lang="fr-CA" sz="2000" dirty="0"/>
              <a:t> questions </a:t>
            </a:r>
            <a:r>
              <a:rPr lang="fr-CA" sz="2000" dirty="0" err="1"/>
              <a:t>anytime</a:t>
            </a:r>
            <a:r>
              <a:rPr lang="fr-CA" sz="2000" dirty="0"/>
              <a:t>… Or: </a:t>
            </a:r>
          </a:p>
          <a:p>
            <a:r>
              <a:rPr lang="fr-CA" sz="2000" dirty="0"/>
              <a:t>Do as M. </a:t>
            </a:r>
            <a:r>
              <a:rPr lang="fr-CA" sz="2000" dirty="0" err="1"/>
              <a:t>Trump</a:t>
            </a:r>
            <a:r>
              <a:rPr lang="fr-CA" sz="2000" dirty="0"/>
              <a:t> and </a:t>
            </a:r>
            <a:r>
              <a:rPr lang="fr-CA" sz="2000" dirty="0" err="1"/>
              <a:t>pretend</a:t>
            </a:r>
            <a:r>
              <a:rPr lang="fr-CA" sz="2000" dirty="0"/>
              <a:t> </a:t>
            </a:r>
            <a:r>
              <a:rPr lang="fr-CA" sz="2000" dirty="0" err="1"/>
              <a:t>everything</a:t>
            </a:r>
            <a:r>
              <a:rPr lang="fr-CA" sz="2000" dirty="0"/>
              <a:t> </a:t>
            </a:r>
            <a:r>
              <a:rPr lang="fr-CA" sz="2000" dirty="0" err="1"/>
              <a:t>is</a:t>
            </a:r>
            <a:r>
              <a:rPr lang="fr-CA" sz="2000" dirty="0"/>
              <a:t> fine.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2</a:t>
            </a:fld>
            <a:endParaRPr lang="fr-CA"/>
          </a:p>
        </p:txBody>
      </p:sp>
      <p:grpSp>
        <p:nvGrpSpPr>
          <p:cNvPr id="7" name="Groupe 6"/>
          <p:cNvGrpSpPr/>
          <p:nvPr/>
        </p:nvGrpSpPr>
        <p:grpSpPr>
          <a:xfrm>
            <a:off x="7902584" y="2198235"/>
            <a:ext cx="4772314" cy="4659765"/>
            <a:chOff x="7902584" y="2198235"/>
            <a:chExt cx="4772314" cy="4659765"/>
          </a:xfrm>
        </p:grpSpPr>
        <p:pic>
          <p:nvPicPr>
            <p:cNvPr id="1026" name="Picture 2" descr="Image result for donald tru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751" b="100000" l="10000" r="90000">
                          <a14:foregroundMark x1="21017" y1="54513" x2="21017" y2="61876"/>
                          <a14:foregroundMark x1="23983" y1="66390" x2="23983" y2="66390"/>
                          <a14:foregroundMark x1="14492" y1="45012" x2="18051" y2="68884"/>
                          <a14:foregroundMark x1="28644" y1="80523" x2="53390" y2="76722"/>
                          <a14:foregroundMark x1="75847" y1="76722" x2="87288" y2="75891"/>
                          <a14:foregroundMark x1="36356" y1="85867" x2="52542" y2="84561"/>
                          <a14:foregroundMark x1="69915" y1="69715" x2="76695" y2="79691"/>
                          <a14:backgroundMark x1="83220" y1="57363" x2="77881" y2="36223"/>
                          <a14:backgroundMark x1="30424" y1="30879" x2="34831" y2="49050"/>
                          <a14:backgroundMark x1="38136" y1="61520" x2="33644" y2="41686"/>
                          <a14:backgroundMark x1="13305" y1="41211" x2="13305" y2="412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584" y="3452671"/>
              <a:ext cx="4772314" cy="340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Pensées 5"/>
            <p:cNvSpPr/>
            <p:nvPr/>
          </p:nvSpPr>
          <p:spPr>
            <a:xfrm>
              <a:off x="10432366" y="2198235"/>
              <a:ext cx="1573618" cy="1392865"/>
            </a:xfrm>
            <a:prstGeom prst="cloud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I am the best anyhow.</a:t>
              </a:r>
              <a:endParaRPr lang="fr-CA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81307" y="4266840"/>
            <a:ext cx="6969828" cy="1493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/>
              <a:t>I </a:t>
            </a:r>
            <a:r>
              <a:rPr lang="fr-CA" sz="2000" dirty="0" err="1"/>
              <a:t>make</a:t>
            </a:r>
            <a:r>
              <a:rPr lang="fr-CA" sz="2000" dirty="0"/>
              <a:t> one </a:t>
            </a:r>
            <a:r>
              <a:rPr lang="fr-CA" sz="2000" dirty="0" err="1"/>
              <a:t>assumption</a:t>
            </a:r>
            <a:r>
              <a:rPr lang="fr-CA" sz="2000" dirty="0"/>
              <a:t> (or promise?): This talk </a:t>
            </a:r>
            <a:r>
              <a:rPr lang="fr-CA" sz="2000" dirty="0" err="1"/>
              <a:t>might</a:t>
            </a:r>
            <a:r>
              <a:rPr lang="fr-CA" sz="2000" dirty="0"/>
              <a:t> </a:t>
            </a:r>
            <a:r>
              <a:rPr lang="fr-CA" sz="2000" dirty="0" err="1"/>
              <a:t>be</a:t>
            </a:r>
            <a:r>
              <a:rPr lang="fr-CA" sz="2000" dirty="0"/>
              <a:t> </a:t>
            </a:r>
            <a:r>
              <a:rPr lang="fr-CA" sz="2000" dirty="0" err="1"/>
              <a:t>boring</a:t>
            </a:r>
            <a:r>
              <a:rPr lang="fr-CA" sz="2000" dirty="0"/>
              <a:t> and </a:t>
            </a:r>
            <a:r>
              <a:rPr lang="fr-CA" sz="2000" dirty="0" err="1"/>
              <a:t>somewhat</a:t>
            </a:r>
            <a:r>
              <a:rPr lang="fr-CA" sz="2000" dirty="0"/>
              <a:t> </a:t>
            </a:r>
            <a:r>
              <a:rPr lang="fr-CA" sz="2000" dirty="0" err="1"/>
              <a:t>difficult</a:t>
            </a:r>
            <a:r>
              <a:rPr lang="fr-CA" sz="2000" dirty="0"/>
              <a:t> to </a:t>
            </a:r>
            <a:r>
              <a:rPr lang="fr-CA" sz="2000" dirty="0" err="1"/>
              <a:t>follow</a:t>
            </a:r>
            <a:r>
              <a:rPr lang="fr-CA" sz="2000" dirty="0"/>
              <a:t>.</a:t>
            </a:r>
          </a:p>
          <a:p>
            <a:r>
              <a:rPr lang="en-US" sz="2000" dirty="0"/>
              <a:t>Difficulty curve: The blackboard experience…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42213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role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of a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scientist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1"/>
            <a:ext cx="8901006" cy="4110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The role of a scientist is to do science.</a:t>
            </a:r>
          </a:p>
          <a:p>
            <a:r>
              <a:rPr lang="en-US" sz="2800" dirty="0"/>
              <a:t> Programming is only a necessity driven by (amongst others) modeling and data crunching.</a:t>
            </a:r>
          </a:p>
          <a:p>
            <a:r>
              <a:rPr lang="en-US" sz="2800" dirty="0"/>
              <a:t>Hence the journey to harnessing computational power for both experimentalists and theorists through programming. </a:t>
            </a:r>
            <a:endParaRPr lang="fr-CA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85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Scientific computing today in a nutshell</a:t>
            </a:r>
            <a:endParaRPr lang="fr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1832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r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the </a:t>
            </a:r>
            <a:r>
              <a:rPr lang="fr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r>
              <a:rPr lang="fr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fr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r>
              <a:rPr lang="fr-CA" sz="2000" b="1" dirty="0"/>
              <a:t>?</a:t>
            </a:r>
          </a:p>
          <a:p>
            <a:endParaRPr lang="fr-CA" sz="2000" b="1" dirty="0"/>
          </a:p>
          <a:p>
            <a:r>
              <a:rPr lang="fr-CA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Symbolic</a:t>
            </a:r>
            <a:r>
              <a:rPr lang="fr-CA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</a:t>
            </a:r>
            <a:r>
              <a:rPr lang="fr-CA" sz="2000" dirty="0"/>
              <a:t>: </a:t>
            </a:r>
            <a:r>
              <a:rPr lang="fr-CA" sz="2000" dirty="0" err="1"/>
              <a:t>Mathematica</a:t>
            </a:r>
            <a:r>
              <a:rPr lang="fr-CA" sz="2000" dirty="0"/>
              <a:t> and </a:t>
            </a:r>
            <a:r>
              <a:rPr lang="fr-CA" sz="2000" dirty="0" err="1"/>
              <a:t>other</a:t>
            </a:r>
            <a:r>
              <a:rPr lang="fr-CA" sz="2000" dirty="0"/>
              <a:t> </a:t>
            </a:r>
            <a:r>
              <a:rPr lang="fr-CA" sz="2000" dirty="0" err="1"/>
              <a:t>forms</a:t>
            </a:r>
            <a:r>
              <a:rPr lang="fr-CA" sz="2000" dirty="0"/>
              <a:t> (Matlab, Maple, 							  Sage, </a:t>
            </a:r>
            <a:r>
              <a:rPr lang="fr-CA" sz="2000" dirty="0" err="1"/>
              <a:t>Sympy</a:t>
            </a:r>
            <a:r>
              <a:rPr lang="fr-CA" sz="2000" dirty="0"/>
              <a:t> == Python)</a:t>
            </a:r>
          </a:p>
          <a:p>
            <a:endParaRPr lang="fr-CA" sz="2000" dirty="0"/>
          </a:p>
          <a:p>
            <a:r>
              <a:rPr lang="fr-CA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</a:t>
            </a:r>
            <a:r>
              <a:rPr lang="fr-CA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r>
              <a:rPr lang="fr-CA" sz="2000" dirty="0"/>
              <a:t>: </a:t>
            </a:r>
            <a:r>
              <a:rPr lang="fr-CA" sz="2000" dirty="0" err="1"/>
              <a:t>Mathematica</a:t>
            </a:r>
            <a:r>
              <a:rPr lang="fr-CA" sz="2000" dirty="0"/>
              <a:t>, Matlab, </a:t>
            </a:r>
            <a:r>
              <a:rPr lang="fr-CA" sz="2000" dirty="0" err="1"/>
              <a:t>Gnuplot</a:t>
            </a:r>
            <a:r>
              <a:rPr lang="fr-CA" sz="2000" dirty="0"/>
              <a:t>, </a:t>
            </a:r>
            <a:r>
              <a:rPr lang="fr-CA" sz="2000" dirty="0" err="1"/>
              <a:t>Origin</a:t>
            </a:r>
            <a:r>
              <a:rPr lang="fr-CA" sz="2000" dirty="0"/>
              <a:t>,           			                        </a:t>
            </a:r>
            <a:r>
              <a:rPr lang="fr-CA" sz="1800" dirty="0" err="1"/>
              <a:t>Matplotlib</a:t>
            </a:r>
            <a:r>
              <a:rPr lang="fr-CA" sz="1800" dirty="0"/>
              <a:t> == Python</a:t>
            </a:r>
          </a:p>
          <a:p>
            <a:endParaRPr lang="fr-CA" sz="2000" dirty="0"/>
          </a:p>
          <a:p>
            <a:r>
              <a:rPr lang="fr-CA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</a:t>
            </a:r>
            <a:r>
              <a:rPr lang="fr-CA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r>
              <a:rPr lang="fr-CA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r>
              <a:rPr lang="fr-CA" sz="2000" dirty="0"/>
              <a:t>: Adam++ (C++), Python, </a:t>
            </a:r>
            <a:r>
              <a:rPr lang="fr-CA" sz="2000" dirty="0" err="1"/>
              <a:t>Mathematica</a:t>
            </a:r>
            <a:r>
              <a:rPr lang="fr-CA" sz="2000" dirty="0"/>
              <a:t>, Matlab (for </a:t>
            </a:r>
            <a:r>
              <a:rPr lang="fr-CA" sz="2000" dirty="0" err="1"/>
              <a:t>Nostalgic</a:t>
            </a:r>
            <a:r>
              <a:rPr lang="fr-CA" sz="2000" dirty="0"/>
              <a:t> folks Fortran, Lisp)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4</a:t>
            </a:fld>
            <a:endParaRPr lang="fr-CA"/>
          </a:p>
        </p:txBody>
      </p:sp>
      <p:sp>
        <p:nvSpPr>
          <p:cNvPr id="6" name="TextBox 5"/>
          <p:cNvSpPr txBox="1"/>
          <p:nvPr/>
        </p:nvSpPr>
        <p:spPr>
          <a:xfrm>
            <a:off x="1104405" y="5499102"/>
            <a:ext cx="54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Out[1]: </a:t>
            </a:r>
            <a:r>
              <a:rPr lang="en-US" dirty="0"/>
              <a:t>True</a:t>
            </a:r>
          </a:p>
          <a:p>
            <a:r>
              <a:rPr lang="en-US" dirty="0">
                <a:solidFill>
                  <a:srgbClr val="FF0000"/>
                </a:solidFill>
              </a:rPr>
              <a:t>Out[2]: </a:t>
            </a:r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3509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illary clint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8"/>
          <a:stretch/>
        </p:blipFill>
        <p:spPr bwMode="auto">
          <a:xfrm>
            <a:off x="5265599" y="2411265"/>
            <a:ext cx="4972157" cy="336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presentation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have to do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 the original sin?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032" y="1825625"/>
            <a:ext cx="10428767" cy="2416766"/>
          </a:xfrm>
        </p:spPr>
        <p:txBody>
          <a:bodyPr>
            <a:normAutofit/>
          </a:bodyPr>
          <a:lstStyle/>
          <a:p>
            <a:r>
              <a:rPr lang="fr-CA" sz="2000" dirty="0" err="1"/>
              <a:t>We</a:t>
            </a:r>
            <a:r>
              <a:rPr lang="fr-CA" sz="2000" dirty="0"/>
              <a:t> </a:t>
            </a:r>
            <a:r>
              <a:rPr lang="fr-CA" sz="2000" dirty="0" err="1"/>
              <a:t>humans</a:t>
            </a:r>
            <a:r>
              <a:rPr lang="fr-CA" sz="2000" dirty="0"/>
              <a:t> (</a:t>
            </a:r>
            <a:r>
              <a:rPr lang="fr-CA" sz="2000" dirty="0" err="1"/>
              <a:t>Physicsits</a:t>
            </a:r>
            <a:r>
              <a:rPr lang="fr-CA" sz="2000" dirty="0"/>
              <a:t>) are </a:t>
            </a:r>
            <a:r>
              <a:rPr lang="fr-CA" sz="2000" dirty="0" err="1"/>
              <a:t>Lazy</a:t>
            </a:r>
            <a:r>
              <a:rPr lang="fr-CA" sz="2000" dirty="0"/>
              <a:t> people.</a:t>
            </a:r>
          </a:p>
          <a:p>
            <a:r>
              <a:rPr lang="fr-CA" sz="2000" dirty="0" err="1"/>
              <a:t>Why</a:t>
            </a:r>
            <a:r>
              <a:rPr lang="fr-CA" sz="2000" dirty="0"/>
              <a:t> </a:t>
            </a:r>
            <a:r>
              <a:rPr lang="fr-CA" sz="2000" dirty="0" err="1"/>
              <a:t>did</a:t>
            </a:r>
            <a:r>
              <a:rPr lang="fr-CA" sz="2000" dirty="0"/>
              <a:t> Julia </a:t>
            </a:r>
            <a:r>
              <a:rPr lang="fr-CA" sz="2000" dirty="0" err="1"/>
              <a:t>eat</a:t>
            </a:r>
            <a:r>
              <a:rPr lang="fr-CA" sz="2000" dirty="0"/>
              <a:t> the </a:t>
            </a:r>
            <a:r>
              <a:rPr lang="fr-CA" sz="2000" dirty="0" err="1"/>
              <a:t>apple</a:t>
            </a:r>
            <a:r>
              <a:rPr lang="fr-CA" sz="2000" dirty="0"/>
              <a:t>:</a:t>
            </a:r>
          </a:p>
          <a:p>
            <a:pPr lvl="1"/>
            <a:r>
              <a:rPr lang="fr-CA" sz="1800" b="1" dirty="0"/>
              <a:t>It </a:t>
            </a:r>
            <a:r>
              <a:rPr lang="fr-CA" sz="1800" b="1" dirty="0" err="1"/>
              <a:t>was</a:t>
            </a:r>
            <a:r>
              <a:rPr lang="fr-CA" sz="1800" b="1" dirty="0"/>
              <a:t> </a:t>
            </a:r>
            <a:r>
              <a:rPr lang="fr-CA" sz="1800" b="1" dirty="0" err="1"/>
              <a:t>readily</a:t>
            </a:r>
            <a:r>
              <a:rPr lang="fr-CA" sz="1800" b="1" dirty="0"/>
              <a:t> </a:t>
            </a:r>
            <a:r>
              <a:rPr lang="fr-CA" sz="1800" b="1" dirty="0" err="1"/>
              <a:t>available</a:t>
            </a:r>
            <a:endParaRPr lang="fr-CA" sz="1800" b="1" dirty="0"/>
          </a:p>
          <a:p>
            <a:pPr lvl="1"/>
            <a:r>
              <a:rPr lang="fr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fr-CA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</a:t>
            </a:r>
            <a:r>
              <a:rPr lang="fr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endParaRPr lang="fr-CA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CA" sz="1800" b="1" dirty="0"/>
              <a:t>The Python </a:t>
            </a:r>
            <a:r>
              <a:rPr lang="fr-CA" sz="1800" b="1" dirty="0" err="1"/>
              <a:t>said</a:t>
            </a:r>
            <a:r>
              <a:rPr lang="fr-CA" sz="1800" b="1" dirty="0"/>
              <a:t> </a:t>
            </a:r>
            <a:r>
              <a:rPr lang="fr-CA" sz="1800" b="1" dirty="0" err="1"/>
              <a:t>so</a:t>
            </a:r>
            <a:endParaRPr lang="fr-CA" sz="18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5</a:t>
            </a:fld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677334" y="4242391"/>
            <a:ext cx="940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CA" dirty="0"/>
              <a:t>It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always</a:t>
            </a:r>
            <a:r>
              <a:rPr lang="fr-CA" dirty="0"/>
              <a:t> </a:t>
            </a:r>
            <a:r>
              <a:rPr lang="fr-CA" dirty="0" err="1"/>
              <a:t>bewteen</a:t>
            </a:r>
            <a:r>
              <a:rPr lang="fr-CA" dirty="0"/>
              <a:t> </a:t>
            </a:r>
            <a:r>
              <a:rPr lang="fr-CA" dirty="0" err="1"/>
              <a:t>ease</a:t>
            </a:r>
            <a:r>
              <a:rPr lang="fr-CA" dirty="0"/>
              <a:t> of use vs Performance.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CA" dirty="0"/>
              <a:t>Let us point out </a:t>
            </a:r>
            <a:r>
              <a:rPr lang="fr-CA" dirty="0" err="1"/>
              <a:t>that</a:t>
            </a:r>
            <a:r>
              <a:rPr lang="fr-CA" dirty="0"/>
              <a:t>, in the </a:t>
            </a:r>
            <a:r>
              <a:rPr lang="fr-CA" dirty="0" err="1"/>
              <a:t>previous</a:t>
            </a:r>
            <a:r>
              <a:rPr lang="fr-CA" dirty="0"/>
              <a:t> slide, Python came out </a:t>
            </a:r>
            <a:r>
              <a:rPr lang="fr-CA" dirty="0" err="1"/>
              <a:t>quite</a:t>
            </a:r>
            <a:r>
              <a:rPr lang="fr-CA" dirty="0"/>
              <a:t> </a:t>
            </a:r>
            <a:r>
              <a:rPr lang="fr-CA" dirty="0" err="1"/>
              <a:t>often</a:t>
            </a:r>
            <a:r>
              <a:rPr lang="fr-CA" dirty="0"/>
              <a:t>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easy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available</a:t>
            </a:r>
            <a:r>
              <a:rPr lang="fr-CA" dirty="0"/>
              <a:t> and </a:t>
            </a:r>
            <a:r>
              <a:rPr lang="fr-CA" dirty="0" err="1"/>
              <a:t>widely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fr-CA" dirty="0" err="1">
                <a:solidFill>
                  <a:schemeClr val="accent1">
                    <a:lumMod val="50000"/>
                  </a:schemeClr>
                </a:solidFill>
              </a:rPr>
              <a:t>day</a:t>
            </a:r>
            <a:endParaRPr lang="fr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358731"/>
            <a:ext cx="8721847" cy="1916097"/>
          </a:xfrm>
        </p:spPr>
        <p:txBody>
          <a:bodyPr>
            <a:noAutofit/>
          </a:bodyPr>
          <a:lstStyle/>
          <a:p>
            <a:r>
              <a:rPr lang="fr-CA" dirty="0"/>
              <a:t>Python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greatly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for </a:t>
            </a:r>
            <a:r>
              <a:rPr lang="fr-CA" dirty="0" err="1"/>
              <a:t>various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:</a:t>
            </a:r>
          </a:p>
          <a:p>
            <a:pPr lvl="1"/>
            <a:r>
              <a:rPr lang="fr-CA" dirty="0" err="1"/>
              <a:t>Easy</a:t>
            </a:r>
            <a:r>
              <a:rPr lang="fr-CA" dirty="0"/>
              <a:t> to use and </a:t>
            </a:r>
            <a:r>
              <a:rPr lang="fr-CA" dirty="0" err="1"/>
              <a:t>get</a:t>
            </a:r>
            <a:r>
              <a:rPr lang="fr-CA" dirty="0"/>
              <a:t> </a:t>
            </a:r>
            <a:r>
              <a:rPr lang="fr-CA" dirty="0" err="1"/>
              <a:t>results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problem</a:t>
            </a:r>
            <a:r>
              <a:rPr lang="fr-CA" dirty="0"/>
              <a:t> .</a:t>
            </a:r>
          </a:p>
          <a:p>
            <a:pPr lvl="1"/>
            <a:r>
              <a:rPr lang="fr-CA" dirty="0" err="1"/>
              <a:t>Easy</a:t>
            </a:r>
            <a:r>
              <a:rPr lang="fr-CA" dirty="0"/>
              <a:t> to </a:t>
            </a:r>
            <a:r>
              <a:rPr lang="fr-CA" dirty="0" err="1"/>
              <a:t>understand</a:t>
            </a:r>
            <a:r>
              <a:rPr lang="fr-CA" dirty="0"/>
              <a:t> and </a:t>
            </a:r>
            <a:r>
              <a:rPr lang="fr-CA" dirty="0" err="1"/>
              <a:t>read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Large </a:t>
            </a:r>
            <a:r>
              <a:rPr lang="fr-CA" dirty="0" err="1"/>
              <a:t>ecosystem</a:t>
            </a:r>
            <a:r>
              <a:rPr lang="fr-CA" dirty="0"/>
              <a:t> of (</a:t>
            </a:r>
            <a:r>
              <a:rPr lang="fr-CA" dirty="0" err="1"/>
              <a:t>sometimes</a:t>
            </a:r>
            <a:r>
              <a:rPr lang="fr-CA" dirty="0"/>
              <a:t>) </a:t>
            </a:r>
            <a:r>
              <a:rPr lang="fr-CA" dirty="0" err="1"/>
              <a:t>fast</a:t>
            </a:r>
            <a:r>
              <a:rPr lang="fr-CA" dirty="0"/>
              <a:t> packages .</a:t>
            </a:r>
          </a:p>
          <a:p>
            <a:pPr lvl="1"/>
            <a:r>
              <a:rPr lang="en-US" dirty="0"/>
              <a:t>Lots of people use it, thus lots of people use it (the theory of fresh crescents).</a:t>
            </a:r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6</a:t>
            </a:fld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677333" y="3562294"/>
            <a:ext cx="840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CA" dirty="0"/>
              <a:t>So if the </a:t>
            </a:r>
            <a:r>
              <a:rPr lang="fr-CA" dirty="0" err="1"/>
              <a:t>devil</a:t>
            </a:r>
            <a:r>
              <a:rPr lang="fr-CA" dirty="0"/>
              <a:t> </a:t>
            </a:r>
            <a:r>
              <a:rPr lang="fr-CA" dirty="0" err="1"/>
              <a:t>trapped</a:t>
            </a:r>
            <a:r>
              <a:rPr lang="fr-CA" dirty="0"/>
              <a:t> us and Python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great</a:t>
            </a:r>
            <a:r>
              <a:rPr lang="fr-CA" dirty="0"/>
              <a:t>,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C++ </a:t>
            </a:r>
            <a:r>
              <a:rPr lang="fr-CA" dirty="0" err="1"/>
              <a:t>still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?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CA" dirty="0"/>
              <a:t>The </a:t>
            </a:r>
            <a:r>
              <a:rPr lang="fr-CA" dirty="0" err="1"/>
              <a:t>truth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Python has </a:t>
            </a:r>
            <a:r>
              <a:rPr lang="fr-CA" dirty="0" err="1"/>
              <a:t>some</a:t>
            </a:r>
            <a:r>
              <a:rPr lang="fr-CA" dirty="0"/>
              <a:t> drawbacks for certain </a:t>
            </a:r>
            <a:r>
              <a:rPr lang="fr-CA" dirty="0" err="1"/>
              <a:t>needs</a:t>
            </a:r>
            <a:r>
              <a:rPr lang="fr-CA" dirty="0"/>
              <a:t>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CA" dirty="0" err="1"/>
              <a:t>What</a:t>
            </a:r>
            <a:r>
              <a:rPr lang="fr-CA" dirty="0"/>
              <a:t> are </a:t>
            </a:r>
            <a:r>
              <a:rPr lang="fr-CA" dirty="0" err="1"/>
              <a:t>these</a:t>
            </a:r>
            <a:r>
              <a:rPr lang="fr-CA" dirty="0"/>
              <a:t> Drawbacks? (in </a:t>
            </a:r>
            <a:r>
              <a:rPr lang="fr-CA" dirty="0" err="1"/>
              <a:t>numerical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):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677333" y="4800751"/>
            <a:ext cx="818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fr-CA" dirty="0"/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 Poor performance on intensive </a:t>
            </a:r>
            <a:r>
              <a:rPr lang="fr-CA" dirty="0" err="1"/>
              <a:t>numerical</a:t>
            </a:r>
            <a:r>
              <a:rPr lang="fr-CA" dirty="0"/>
              <a:t> </a:t>
            </a:r>
            <a:r>
              <a:rPr lang="fr-CA" dirty="0" err="1"/>
              <a:t>calculations</a:t>
            </a:r>
            <a:r>
              <a:rPr lang="fr-CA" dirty="0"/>
              <a:t> not </a:t>
            </a:r>
            <a:r>
              <a:rPr lang="fr-CA" dirty="0" err="1"/>
              <a:t>relying</a:t>
            </a:r>
            <a:r>
              <a:rPr lang="fr-CA" dirty="0"/>
              <a:t> on </a:t>
            </a:r>
            <a:r>
              <a:rPr lang="fr-CA" dirty="0" err="1"/>
              <a:t>external</a:t>
            </a:r>
            <a:r>
              <a:rPr lang="fr-CA" dirty="0"/>
              <a:t> C packages (</a:t>
            </a:r>
            <a:r>
              <a:rPr lang="fr-CA" dirty="0" err="1"/>
              <a:t>Numpy</a:t>
            </a:r>
            <a:r>
              <a:rPr lang="fr-CA" dirty="0"/>
              <a:t> and </a:t>
            </a:r>
            <a:r>
              <a:rPr lang="fr-CA" dirty="0" err="1"/>
              <a:t>others</a:t>
            </a:r>
            <a:r>
              <a:rPr lang="fr-C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983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Faster Programs</a:t>
            </a:r>
            <a:endParaRPr lang="fr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7</a:t>
            </a:fld>
            <a:endParaRPr lang="fr-CA"/>
          </a:p>
        </p:txBody>
      </p:sp>
      <p:sp>
        <p:nvSpPr>
          <p:cNvPr id="6" name="AutoShape 2" descr="Image result for gandh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grpSp>
        <p:nvGrpSpPr>
          <p:cNvPr id="8" name="Groupe 7"/>
          <p:cNvGrpSpPr/>
          <p:nvPr/>
        </p:nvGrpSpPr>
        <p:grpSpPr>
          <a:xfrm>
            <a:off x="7551721" y="683787"/>
            <a:ext cx="4566763" cy="6202349"/>
            <a:chOff x="7551721" y="683787"/>
            <a:chExt cx="4566763" cy="6202349"/>
          </a:xfrm>
        </p:grpSpPr>
        <p:pic>
          <p:nvPicPr>
            <p:cNvPr id="3076" name="Picture 4" descr="Image result for gandh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0" r="11667"/>
            <a:stretch/>
          </p:blipFill>
          <p:spPr bwMode="auto">
            <a:xfrm>
              <a:off x="7551721" y="3750882"/>
              <a:ext cx="4566763" cy="313525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ensées 6"/>
            <p:cNvSpPr/>
            <p:nvPr/>
          </p:nvSpPr>
          <p:spPr>
            <a:xfrm>
              <a:off x="8948980" y="683787"/>
              <a:ext cx="2592729" cy="2694840"/>
            </a:xfrm>
            <a:prstGeom prst="cloud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accent1">
                      <a:lumMod val="50000"/>
                    </a:schemeClr>
                  </a:solidFill>
                </a:rPr>
                <a:t>Fast</a:t>
              </a:r>
              <a:r>
                <a:rPr lang="fr-CA" dirty="0">
                  <a:solidFill>
                    <a:schemeClr val="accent1">
                      <a:lumMod val="50000"/>
                    </a:schemeClr>
                  </a:solidFill>
                </a:rPr>
                <a:t> for a good </a:t>
              </a:r>
              <a:r>
                <a:rPr lang="fr-CA" dirty="0" err="1">
                  <a:solidFill>
                    <a:schemeClr val="accent1">
                      <a:lumMod val="50000"/>
                    </a:schemeClr>
                  </a:solidFill>
                </a:rPr>
                <a:t>reason</a:t>
              </a:r>
              <a:endParaRPr lang="fr-CA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19909"/>
            <a:ext cx="8596668" cy="3880773"/>
          </a:xfrm>
        </p:spPr>
        <p:txBody>
          <a:bodyPr>
            <a:normAutofit/>
          </a:bodyPr>
          <a:lstStyle/>
          <a:p>
            <a:r>
              <a:rPr lang="fr-CA" dirty="0"/>
              <a:t>First Question: Do I </a:t>
            </a:r>
            <a:r>
              <a:rPr lang="fr-CA" dirty="0" err="1"/>
              <a:t>need</a:t>
            </a:r>
            <a:r>
              <a:rPr lang="fr-CA" dirty="0"/>
              <a:t> a </a:t>
            </a:r>
            <a:r>
              <a:rPr lang="fr-CA" dirty="0" err="1"/>
              <a:t>faster</a:t>
            </a:r>
            <a:r>
              <a:rPr lang="fr-CA" dirty="0"/>
              <a:t> program?</a:t>
            </a:r>
          </a:p>
          <a:p>
            <a:pPr lvl="1"/>
            <a:r>
              <a:rPr lang="fr-CA" dirty="0"/>
              <a:t>NO: If </a:t>
            </a:r>
            <a:r>
              <a:rPr lang="fr-CA" dirty="0" err="1"/>
              <a:t>your</a:t>
            </a:r>
            <a:r>
              <a:rPr lang="fr-CA" dirty="0"/>
              <a:t> program </a:t>
            </a:r>
            <a:r>
              <a:rPr lang="fr-CA" dirty="0" err="1"/>
              <a:t>takes</a:t>
            </a:r>
            <a:r>
              <a:rPr lang="fr-CA" dirty="0"/>
              <a:t>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a few minutes or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run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rarely</a:t>
            </a:r>
            <a:r>
              <a:rPr lang="fr-CA" dirty="0"/>
              <a:t>, </a:t>
            </a:r>
            <a:r>
              <a:rPr lang="fr-CA" dirty="0" err="1"/>
              <a:t>than</a:t>
            </a:r>
            <a:r>
              <a:rPr lang="fr-CA" dirty="0"/>
              <a:t> 		no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Optimize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waste</a:t>
            </a:r>
            <a:r>
              <a:rPr lang="fr-CA" dirty="0"/>
              <a:t> of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precious</a:t>
            </a:r>
            <a:r>
              <a:rPr lang="fr-CA" dirty="0"/>
              <a:t> time.</a:t>
            </a:r>
          </a:p>
          <a:p>
            <a:pPr lvl="1"/>
            <a:r>
              <a:rPr lang="fr-CA" dirty="0"/>
              <a:t>YES: </a:t>
            </a:r>
            <a:r>
              <a:rPr lang="fr-CA" dirty="0" err="1"/>
              <a:t>Your</a:t>
            </a:r>
            <a:r>
              <a:rPr lang="fr-CA" dirty="0"/>
              <a:t> program </a:t>
            </a:r>
            <a:r>
              <a:rPr lang="fr-CA" dirty="0" err="1"/>
              <a:t>runs</a:t>
            </a:r>
            <a:r>
              <a:rPr lang="fr-CA" dirty="0"/>
              <a:t> </a:t>
            </a:r>
            <a:r>
              <a:rPr lang="fr-CA" dirty="0" err="1"/>
              <a:t>extremely</a:t>
            </a:r>
            <a:r>
              <a:rPr lang="fr-CA" dirty="0"/>
              <a:t> slow and </a:t>
            </a:r>
            <a:r>
              <a:rPr lang="fr-CA" dirty="0" err="1"/>
              <a:t>you</a:t>
            </a:r>
            <a:r>
              <a:rPr lang="fr-CA" dirty="0"/>
              <a:t> do </a:t>
            </a:r>
            <a:r>
              <a:rPr lang="fr-CA" dirty="0" err="1"/>
              <a:t>alot</a:t>
            </a:r>
            <a:r>
              <a:rPr lang="fr-CA" dirty="0"/>
              <a:t> of </a:t>
            </a:r>
            <a:r>
              <a:rPr lang="fr-CA" dirty="0" err="1"/>
              <a:t>waiting</a:t>
            </a:r>
            <a:r>
              <a:rPr lang="fr-CA" dirty="0"/>
              <a:t> </a:t>
            </a:r>
            <a:r>
              <a:rPr lang="fr-CA" dirty="0" err="1"/>
              <a:t>around</a:t>
            </a:r>
            <a:r>
              <a:rPr lang="fr-CA" dirty="0"/>
              <a:t>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If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answered</a:t>
            </a:r>
            <a:r>
              <a:rPr lang="fr-CA" dirty="0"/>
              <a:t> YES,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might</a:t>
            </a:r>
            <a:r>
              <a:rPr lang="fr-CA" dirty="0"/>
              <a:t> </a:t>
            </a:r>
            <a:r>
              <a:rPr lang="fr-CA" dirty="0" err="1"/>
              <a:t>consider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C++…</a:t>
            </a:r>
          </a:p>
        </p:txBody>
      </p:sp>
    </p:spTree>
    <p:extLst>
      <p:ext uri="{BB962C8B-B14F-4D97-AF65-F5344CB8AC3E}">
        <p14:creationId xmlns:p14="http://schemas.microsoft.com/office/powerpoint/2010/main" val="22054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000" dirty="0">
                <a:hlinkClick r:id="rId2"/>
              </a:rPr>
              <a:t>Donald Knuth</a:t>
            </a:r>
            <a:r>
              <a:rPr lang="en-US" sz="2000" dirty="0"/>
              <a:t> :"Programmers waste enormous amounts of time thinking about, or worrying about, the speed of noncritical parts of their programs, and these attempts at efficiency actually have a strong negative impact when debugging and maintenance are considered. </a:t>
            </a:r>
            <a:r>
              <a:rPr lang="en-US" sz="2000" b="1" u="sng" dirty="0"/>
              <a:t>We </a:t>
            </a:r>
            <a:r>
              <a:rPr lang="en-US" sz="2000" b="1" i="1" u="sng" dirty="0"/>
              <a:t>should</a:t>
            </a:r>
            <a:r>
              <a:rPr lang="en-US" sz="2000" b="1" u="sng" dirty="0"/>
              <a:t> forget about small efficiencies, say about 97% of the time: premature optimization is the root of all evil. Yet we should not pass up our opportunities in that critical 3%."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80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migrate to C++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depends on the problem at hand.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Optimizing Python is possible using readily available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C++ is foreign to you, why not consider Julia?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Charles-David Hébert, CRMQ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EA06-D638-48F7-9B5F-58A9AB77F6ED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25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Personnalisé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ADDB4F"/>
      </a:accent1>
      <a:accent2>
        <a:srgbClr val="FFFF00"/>
      </a:accent2>
      <a:accent3>
        <a:srgbClr val="ED9513"/>
      </a:accent3>
      <a:accent4>
        <a:srgbClr val="000000"/>
      </a:accent4>
      <a:accent5>
        <a:srgbClr val="B9D181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986</TotalTime>
  <Words>1070</Words>
  <Application>Microsoft Office PowerPoint</Application>
  <PresentationFormat>Grand écran</PresentationFormat>
  <Paragraphs>163</Paragraphs>
  <Slides>19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Trebuchet MS</vt:lpstr>
      <vt:lpstr>Wingdings</vt:lpstr>
      <vt:lpstr>Wingdings 3</vt:lpstr>
      <vt:lpstr>Facette</vt:lpstr>
      <vt:lpstr>Conception personnalisée</vt:lpstr>
      <vt:lpstr>Adam++, Julia, the Python and the original sin</vt:lpstr>
      <vt:lpstr>Nov. 8th 2016: Election Day</vt:lpstr>
      <vt:lpstr>What is the role of a scientist?</vt:lpstr>
      <vt:lpstr>Scientific computing today in a nutshell</vt:lpstr>
      <vt:lpstr>What does this presentation have to do with the original sin? </vt:lpstr>
      <vt:lpstr>To day</vt:lpstr>
      <vt:lpstr>Faster Programs</vt:lpstr>
      <vt:lpstr>Présentation PowerPoint</vt:lpstr>
      <vt:lpstr>Should I migrate to C++ ?</vt:lpstr>
      <vt:lpstr>First, is Python really slow?</vt:lpstr>
      <vt:lpstr>How do I optimize Python </vt:lpstr>
      <vt:lpstr>Pypy</vt:lpstr>
      <vt:lpstr>Numba: An easy way to optimize small scripts.</vt:lpstr>
      <vt:lpstr>Numba Exemple  Common speedups: ~10x – 100x</vt:lpstr>
      <vt:lpstr>Cython</vt:lpstr>
      <vt:lpstr>Julia</vt:lpstr>
      <vt:lpstr>The future 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Adam++, Julia, the Python and the original sin</dc:title>
  <dc:creator>Charles-David Hébert</dc:creator>
  <cp:lastModifiedBy>Charles-David Hébert</cp:lastModifiedBy>
  <cp:revision>198</cp:revision>
  <dcterms:created xsi:type="dcterms:W3CDTF">2016-11-07T00:23:27Z</dcterms:created>
  <dcterms:modified xsi:type="dcterms:W3CDTF">2016-11-08T18:02:53Z</dcterms:modified>
</cp:coreProperties>
</file>