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9" r:id="rId3"/>
    <p:sldId id="257" r:id="rId4"/>
    <p:sldId id="258" r:id="rId5"/>
    <p:sldId id="260"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201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34BD7-3219-42B5-8621-D60C2BEC1424}" type="datetimeFigureOut">
              <a:rPr lang="en-SE" smtClean="0"/>
              <a:t>03/06/2023</a:t>
            </a:fld>
            <a:endParaRPr lang="en-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E74CF-C6F5-4B89-8B9E-148F7A6A3B7E}" type="slidenum">
              <a:rPr lang="en-SE" smtClean="0"/>
              <a:t>‹#›</a:t>
            </a:fld>
            <a:endParaRPr lang="en-SE"/>
          </a:p>
        </p:txBody>
      </p:sp>
    </p:spTree>
    <p:extLst>
      <p:ext uri="{BB962C8B-B14F-4D97-AF65-F5344CB8AC3E}">
        <p14:creationId xmlns:p14="http://schemas.microsoft.com/office/powerpoint/2010/main" val="1025022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25E74CF-C6F5-4B89-8B9E-148F7A6A3B7E}" type="slidenum">
              <a:rPr lang="en-SE" smtClean="0"/>
              <a:t>1</a:t>
            </a:fld>
            <a:endParaRPr lang="en-SE"/>
          </a:p>
        </p:txBody>
      </p:sp>
    </p:spTree>
    <p:extLst>
      <p:ext uri="{BB962C8B-B14F-4D97-AF65-F5344CB8AC3E}">
        <p14:creationId xmlns:p14="http://schemas.microsoft.com/office/powerpoint/2010/main" val="1011571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59B542-6BF1-439F-A3F9-68827DB71D82}" type="datetimeFigureOut">
              <a:rPr lang="en-SE" smtClean="0"/>
              <a:t>03/06/2023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14D947A-1ACC-4E07-93CF-81C85DE13E98}" type="slidenum">
              <a:rPr lang="en-SE" smtClean="0"/>
              <a:t>‹#›</a:t>
            </a:fld>
            <a:endParaRPr lang="en-SE"/>
          </a:p>
        </p:txBody>
      </p:sp>
    </p:spTree>
    <p:extLst>
      <p:ext uri="{BB962C8B-B14F-4D97-AF65-F5344CB8AC3E}">
        <p14:creationId xmlns:p14="http://schemas.microsoft.com/office/powerpoint/2010/main" val="1522878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9B542-6BF1-439F-A3F9-68827DB71D82}" type="datetimeFigureOut">
              <a:rPr lang="en-SE" smtClean="0"/>
              <a:t>03/06/2023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14D947A-1ACC-4E07-93CF-81C85DE13E98}" type="slidenum">
              <a:rPr lang="en-SE" smtClean="0"/>
              <a:t>‹#›</a:t>
            </a:fld>
            <a:endParaRPr lang="en-SE"/>
          </a:p>
        </p:txBody>
      </p:sp>
    </p:spTree>
    <p:extLst>
      <p:ext uri="{BB962C8B-B14F-4D97-AF65-F5344CB8AC3E}">
        <p14:creationId xmlns:p14="http://schemas.microsoft.com/office/powerpoint/2010/main" val="1322600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9B542-6BF1-439F-A3F9-68827DB71D82}" type="datetimeFigureOut">
              <a:rPr lang="en-SE" smtClean="0"/>
              <a:t>03/06/2023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14D947A-1ACC-4E07-93CF-81C85DE13E98}" type="slidenum">
              <a:rPr lang="en-SE" smtClean="0"/>
              <a:t>‹#›</a:t>
            </a:fld>
            <a:endParaRPr lang="en-SE"/>
          </a:p>
        </p:txBody>
      </p:sp>
    </p:spTree>
    <p:extLst>
      <p:ext uri="{BB962C8B-B14F-4D97-AF65-F5344CB8AC3E}">
        <p14:creationId xmlns:p14="http://schemas.microsoft.com/office/powerpoint/2010/main" val="423828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9B542-6BF1-439F-A3F9-68827DB71D82}" type="datetimeFigureOut">
              <a:rPr lang="en-SE" smtClean="0"/>
              <a:t>03/06/2023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14D947A-1ACC-4E07-93CF-81C85DE13E98}" type="slidenum">
              <a:rPr lang="en-SE" smtClean="0"/>
              <a:t>‹#›</a:t>
            </a:fld>
            <a:endParaRPr lang="en-SE"/>
          </a:p>
        </p:txBody>
      </p:sp>
    </p:spTree>
    <p:extLst>
      <p:ext uri="{BB962C8B-B14F-4D97-AF65-F5344CB8AC3E}">
        <p14:creationId xmlns:p14="http://schemas.microsoft.com/office/powerpoint/2010/main" val="79129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59B542-6BF1-439F-A3F9-68827DB71D82}" type="datetimeFigureOut">
              <a:rPr lang="en-SE" smtClean="0"/>
              <a:t>03/06/2023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114D947A-1ACC-4E07-93CF-81C85DE13E98}" type="slidenum">
              <a:rPr lang="en-SE" smtClean="0"/>
              <a:t>‹#›</a:t>
            </a:fld>
            <a:endParaRPr lang="en-SE"/>
          </a:p>
        </p:txBody>
      </p:sp>
    </p:spTree>
    <p:extLst>
      <p:ext uri="{BB962C8B-B14F-4D97-AF65-F5344CB8AC3E}">
        <p14:creationId xmlns:p14="http://schemas.microsoft.com/office/powerpoint/2010/main" val="314820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59B542-6BF1-439F-A3F9-68827DB71D82}" type="datetimeFigureOut">
              <a:rPr lang="en-SE" smtClean="0"/>
              <a:t>03/06/2023</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114D947A-1ACC-4E07-93CF-81C85DE13E98}" type="slidenum">
              <a:rPr lang="en-SE" smtClean="0"/>
              <a:t>‹#›</a:t>
            </a:fld>
            <a:endParaRPr lang="en-SE"/>
          </a:p>
        </p:txBody>
      </p:sp>
    </p:spTree>
    <p:extLst>
      <p:ext uri="{BB962C8B-B14F-4D97-AF65-F5344CB8AC3E}">
        <p14:creationId xmlns:p14="http://schemas.microsoft.com/office/powerpoint/2010/main" val="8483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59B542-6BF1-439F-A3F9-68827DB71D82}" type="datetimeFigureOut">
              <a:rPr lang="en-SE" smtClean="0"/>
              <a:t>03/06/2023</a:t>
            </a:fld>
            <a:endParaRPr lang="en-SE"/>
          </a:p>
        </p:txBody>
      </p:sp>
      <p:sp>
        <p:nvSpPr>
          <p:cNvPr id="8" name="Footer Placeholder 7"/>
          <p:cNvSpPr>
            <a:spLocks noGrp="1"/>
          </p:cNvSpPr>
          <p:nvPr>
            <p:ph type="ftr" sz="quarter" idx="11"/>
          </p:nvPr>
        </p:nvSpPr>
        <p:spPr/>
        <p:txBody>
          <a:bodyPr/>
          <a:lstStyle/>
          <a:p>
            <a:endParaRPr lang="en-SE"/>
          </a:p>
        </p:txBody>
      </p:sp>
      <p:sp>
        <p:nvSpPr>
          <p:cNvPr id="9" name="Slide Number Placeholder 8"/>
          <p:cNvSpPr>
            <a:spLocks noGrp="1"/>
          </p:cNvSpPr>
          <p:nvPr>
            <p:ph type="sldNum" sz="quarter" idx="12"/>
          </p:nvPr>
        </p:nvSpPr>
        <p:spPr/>
        <p:txBody>
          <a:bodyPr/>
          <a:lstStyle/>
          <a:p>
            <a:fld id="{114D947A-1ACC-4E07-93CF-81C85DE13E98}" type="slidenum">
              <a:rPr lang="en-SE" smtClean="0"/>
              <a:t>‹#›</a:t>
            </a:fld>
            <a:endParaRPr lang="en-SE"/>
          </a:p>
        </p:txBody>
      </p:sp>
    </p:spTree>
    <p:extLst>
      <p:ext uri="{BB962C8B-B14F-4D97-AF65-F5344CB8AC3E}">
        <p14:creationId xmlns:p14="http://schemas.microsoft.com/office/powerpoint/2010/main" val="4276169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59B542-6BF1-439F-A3F9-68827DB71D82}" type="datetimeFigureOut">
              <a:rPr lang="en-SE" smtClean="0"/>
              <a:t>03/06/2023</a:t>
            </a:fld>
            <a:endParaRPr lang="en-SE"/>
          </a:p>
        </p:txBody>
      </p:sp>
      <p:sp>
        <p:nvSpPr>
          <p:cNvPr id="4" name="Footer Placeholder 3"/>
          <p:cNvSpPr>
            <a:spLocks noGrp="1"/>
          </p:cNvSpPr>
          <p:nvPr>
            <p:ph type="ftr" sz="quarter" idx="11"/>
          </p:nvPr>
        </p:nvSpPr>
        <p:spPr/>
        <p:txBody>
          <a:bodyPr/>
          <a:lstStyle/>
          <a:p>
            <a:endParaRPr lang="en-SE"/>
          </a:p>
        </p:txBody>
      </p:sp>
      <p:sp>
        <p:nvSpPr>
          <p:cNvPr id="5" name="Slide Number Placeholder 4"/>
          <p:cNvSpPr>
            <a:spLocks noGrp="1"/>
          </p:cNvSpPr>
          <p:nvPr>
            <p:ph type="sldNum" sz="quarter" idx="12"/>
          </p:nvPr>
        </p:nvSpPr>
        <p:spPr/>
        <p:txBody>
          <a:bodyPr/>
          <a:lstStyle/>
          <a:p>
            <a:fld id="{114D947A-1ACC-4E07-93CF-81C85DE13E98}" type="slidenum">
              <a:rPr lang="en-SE" smtClean="0"/>
              <a:t>‹#›</a:t>
            </a:fld>
            <a:endParaRPr lang="en-SE"/>
          </a:p>
        </p:txBody>
      </p:sp>
    </p:spTree>
    <p:extLst>
      <p:ext uri="{BB962C8B-B14F-4D97-AF65-F5344CB8AC3E}">
        <p14:creationId xmlns:p14="http://schemas.microsoft.com/office/powerpoint/2010/main" val="136827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9B542-6BF1-439F-A3F9-68827DB71D82}" type="datetimeFigureOut">
              <a:rPr lang="en-SE" smtClean="0"/>
              <a:t>03/06/2023</a:t>
            </a:fld>
            <a:endParaRPr lang="en-SE"/>
          </a:p>
        </p:txBody>
      </p:sp>
      <p:sp>
        <p:nvSpPr>
          <p:cNvPr id="3" name="Footer Placeholder 2"/>
          <p:cNvSpPr>
            <a:spLocks noGrp="1"/>
          </p:cNvSpPr>
          <p:nvPr>
            <p:ph type="ftr" sz="quarter" idx="11"/>
          </p:nvPr>
        </p:nvSpPr>
        <p:spPr/>
        <p:txBody>
          <a:bodyPr/>
          <a:lstStyle/>
          <a:p>
            <a:endParaRPr lang="en-SE"/>
          </a:p>
        </p:txBody>
      </p:sp>
      <p:sp>
        <p:nvSpPr>
          <p:cNvPr id="4" name="Slide Number Placeholder 3"/>
          <p:cNvSpPr>
            <a:spLocks noGrp="1"/>
          </p:cNvSpPr>
          <p:nvPr>
            <p:ph type="sldNum" sz="quarter" idx="12"/>
          </p:nvPr>
        </p:nvSpPr>
        <p:spPr/>
        <p:txBody>
          <a:bodyPr/>
          <a:lstStyle/>
          <a:p>
            <a:fld id="{114D947A-1ACC-4E07-93CF-81C85DE13E98}" type="slidenum">
              <a:rPr lang="en-SE" smtClean="0"/>
              <a:t>‹#›</a:t>
            </a:fld>
            <a:endParaRPr lang="en-SE"/>
          </a:p>
        </p:txBody>
      </p:sp>
    </p:spTree>
    <p:extLst>
      <p:ext uri="{BB962C8B-B14F-4D97-AF65-F5344CB8AC3E}">
        <p14:creationId xmlns:p14="http://schemas.microsoft.com/office/powerpoint/2010/main" val="1149927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59B542-6BF1-439F-A3F9-68827DB71D82}" type="datetimeFigureOut">
              <a:rPr lang="en-SE" smtClean="0"/>
              <a:t>03/06/2023</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114D947A-1ACC-4E07-93CF-81C85DE13E98}" type="slidenum">
              <a:rPr lang="en-SE" smtClean="0"/>
              <a:t>‹#›</a:t>
            </a:fld>
            <a:endParaRPr lang="en-SE"/>
          </a:p>
        </p:txBody>
      </p:sp>
    </p:spTree>
    <p:extLst>
      <p:ext uri="{BB962C8B-B14F-4D97-AF65-F5344CB8AC3E}">
        <p14:creationId xmlns:p14="http://schemas.microsoft.com/office/powerpoint/2010/main" val="217423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59B542-6BF1-439F-A3F9-68827DB71D82}" type="datetimeFigureOut">
              <a:rPr lang="en-SE" smtClean="0"/>
              <a:t>03/06/2023</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114D947A-1ACC-4E07-93CF-81C85DE13E98}" type="slidenum">
              <a:rPr lang="en-SE" smtClean="0"/>
              <a:t>‹#›</a:t>
            </a:fld>
            <a:endParaRPr lang="en-SE"/>
          </a:p>
        </p:txBody>
      </p:sp>
    </p:spTree>
    <p:extLst>
      <p:ext uri="{BB962C8B-B14F-4D97-AF65-F5344CB8AC3E}">
        <p14:creationId xmlns:p14="http://schemas.microsoft.com/office/powerpoint/2010/main" val="175057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9B542-6BF1-439F-A3F9-68827DB71D82}" type="datetimeFigureOut">
              <a:rPr lang="en-SE" smtClean="0"/>
              <a:t>03/06/2023</a:t>
            </a:fld>
            <a:endParaRPr lang="en-S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D947A-1ACC-4E07-93CF-81C85DE13E98}" type="slidenum">
              <a:rPr lang="en-SE" smtClean="0"/>
              <a:t>‹#›</a:t>
            </a:fld>
            <a:endParaRPr lang="en-SE"/>
          </a:p>
        </p:txBody>
      </p:sp>
    </p:spTree>
    <p:extLst>
      <p:ext uri="{BB962C8B-B14F-4D97-AF65-F5344CB8AC3E}">
        <p14:creationId xmlns:p14="http://schemas.microsoft.com/office/powerpoint/2010/main" val="143236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checkcif.iucr.org/"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121109-3813-4E40-9392-305139991A29}"/>
              </a:ext>
            </a:extLst>
          </p:cNvPr>
          <p:cNvSpPr txBox="1"/>
          <p:nvPr/>
        </p:nvSpPr>
        <p:spPr>
          <a:xfrm>
            <a:off x="57151" y="510056"/>
            <a:ext cx="8966200" cy="2462213"/>
          </a:xfrm>
          <a:prstGeom prst="rect">
            <a:avLst/>
          </a:prstGeom>
          <a:noFill/>
        </p:spPr>
        <p:txBody>
          <a:bodyPr wrap="square" rtlCol="0">
            <a:spAutoFit/>
          </a:bodyPr>
          <a:lstStyle/>
          <a:p>
            <a:pPr algn="just"/>
            <a:r>
              <a:rPr lang="en-GB" sz="1400" b="1" dirty="0"/>
              <a:t>Requirements: </a:t>
            </a:r>
          </a:p>
          <a:p>
            <a:pPr marL="342900" indent="-342900" algn="just">
              <a:buAutoNum type="arabicPeriod"/>
            </a:pPr>
            <a:r>
              <a:rPr lang="en-GB" sz="1400" dirty="0"/>
              <a:t>Install windows subsystem for </a:t>
            </a:r>
            <a:r>
              <a:rPr lang="en-GB" sz="1400" dirty="0" err="1"/>
              <a:t>linux</a:t>
            </a:r>
            <a:r>
              <a:rPr lang="en-GB" sz="1400" dirty="0"/>
              <a:t> (</a:t>
            </a:r>
            <a:r>
              <a:rPr lang="en-GB" sz="1400" dirty="0" err="1"/>
              <a:t>wsl</a:t>
            </a:r>
            <a:r>
              <a:rPr lang="en-GB" sz="1400" dirty="0"/>
              <a:t>), install XDS package, install Python.</a:t>
            </a:r>
          </a:p>
          <a:p>
            <a:pPr marL="342900" indent="-342900" algn="just">
              <a:buAutoNum type="arabicPeriod"/>
            </a:pPr>
            <a:r>
              <a:rPr lang="en-US" altLang="zh-CN" sz="1400" dirty="0"/>
              <a:t>Put </a:t>
            </a:r>
            <a:r>
              <a:rPr lang="en-GB" sz="1400" dirty="0"/>
              <a:t>XPREP, </a:t>
            </a:r>
            <a:r>
              <a:rPr lang="en-GB" sz="1400" dirty="0" err="1"/>
              <a:t>shelxt</a:t>
            </a:r>
            <a:r>
              <a:rPr lang="en-GB" sz="1400" dirty="0"/>
              <a:t>, </a:t>
            </a:r>
            <a:r>
              <a:rPr lang="en-GB" sz="1400" dirty="0" err="1"/>
              <a:t>xcif</a:t>
            </a:r>
            <a:r>
              <a:rPr lang="en-GB" sz="1400" dirty="0"/>
              <a:t> in a folder</a:t>
            </a:r>
            <a:r>
              <a:rPr lang="en-US" sz="1400" dirty="0"/>
              <a:t>, and put the path to this folder into</a:t>
            </a:r>
            <a:r>
              <a:rPr lang="en-US" altLang="zh-CN" sz="1400" dirty="0"/>
              <a:t> </a:t>
            </a:r>
            <a:r>
              <a:rPr lang="en-GB" sz="1400" dirty="0"/>
              <a:t>PATH in environment variables.</a:t>
            </a:r>
          </a:p>
          <a:p>
            <a:pPr marL="342900" indent="-342900" algn="just">
              <a:buAutoNum type="arabicPeriod"/>
            </a:pPr>
            <a:r>
              <a:rPr lang="en-GB" sz="1400" dirty="0"/>
              <a:t>Put edtools_gui.py, evaluation.py, comment.py, update_mosaicity.py, solution.py, plot_scale.py, table.py, table.docx, LMPeng1999_SHELX.txt files into a folder. </a:t>
            </a:r>
          </a:p>
          <a:p>
            <a:pPr marL="342900" indent="-342900" algn="just">
              <a:buAutoNum type="arabicPeriod"/>
            </a:pPr>
            <a:r>
              <a:rPr lang="en-US" sz="1400" dirty="0"/>
              <a:t>Open </a:t>
            </a:r>
            <a:r>
              <a:rPr lang="en-GB" sz="1400" dirty="0"/>
              <a:t>“install_edtools_gui.py” script, click “install packages”, the code will </a:t>
            </a:r>
            <a:r>
              <a:rPr lang="en-US" sz="1400" dirty="0"/>
              <a:t>detect the default environment of python, and</a:t>
            </a:r>
            <a:r>
              <a:rPr lang="en-GB" sz="1400" dirty="0"/>
              <a:t> install </a:t>
            </a:r>
            <a:r>
              <a:rPr lang="en-GB" sz="1400" dirty="0" err="1"/>
              <a:t>edtools</a:t>
            </a:r>
            <a:r>
              <a:rPr lang="en-GB" sz="1400" dirty="0"/>
              <a:t> package, </a:t>
            </a:r>
            <a:r>
              <a:rPr lang="en-GB" sz="1400" dirty="0" err="1"/>
              <a:t>pyperclip</a:t>
            </a:r>
            <a:r>
              <a:rPr lang="en-GB" sz="1400" dirty="0"/>
              <a:t>, </a:t>
            </a:r>
            <a:r>
              <a:rPr lang="en-GB" sz="1400" dirty="0" err="1"/>
              <a:t>prettytable</a:t>
            </a:r>
            <a:r>
              <a:rPr lang="en-GB" sz="1400" dirty="0"/>
              <a:t>, </a:t>
            </a:r>
            <a:r>
              <a:rPr lang="en-GB" sz="1400" dirty="0" err="1"/>
              <a:t>pyautogui</a:t>
            </a:r>
            <a:r>
              <a:rPr lang="en-GB" sz="1400" dirty="0"/>
              <a:t>, docx modules automatically in that environment.</a:t>
            </a:r>
          </a:p>
          <a:p>
            <a:pPr marL="342900" indent="-342900" algn="just">
              <a:buAutoNum type="arabicPeriod"/>
            </a:pPr>
            <a:r>
              <a:rPr lang="en-GB" sz="1400" dirty="0"/>
              <a:t>Select the folder that containing edtools_gui.py, evaluation.py, comment.py, update_mosaicity.py, solution.py, plot_scale.py, table.py, table.docx, LMPeng1999_SHELX.txt files, the code will update the paths to these files.</a:t>
            </a:r>
          </a:p>
          <a:p>
            <a:pPr marL="342900" indent="-342900" algn="just">
              <a:buAutoNum type="arabicPeriod"/>
            </a:pPr>
            <a:r>
              <a:rPr lang="en-US" altLang="zh-CN" sz="1400" dirty="0"/>
              <a:t>C</a:t>
            </a:r>
            <a:r>
              <a:rPr lang="en-GB" sz="1400" dirty="0"/>
              <a:t>lick “update </a:t>
            </a:r>
            <a:r>
              <a:rPr lang="en-GB" sz="1400" dirty="0" err="1"/>
              <a:t>redp</a:t>
            </a:r>
            <a:r>
              <a:rPr lang="en-GB" sz="1400" dirty="0"/>
              <a:t> path”, select the redp.exe file in your computer, the code will update the path to </a:t>
            </a:r>
            <a:r>
              <a:rPr lang="en-GB" sz="1400" dirty="0" err="1"/>
              <a:t>redp</a:t>
            </a:r>
            <a:r>
              <a:rPr lang="en-GB" sz="1400" dirty="0"/>
              <a:t> software in corresponding .</a:t>
            </a:r>
            <a:r>
              <a:rPr lang="en-GB" sz="1400" dirty="0" err="1"/>
              <a:t>py</a:t>
            </a:r>
            <a:r>
              <a:rPr lang="en-GB" sz="1400" dirty="0"/>
              <a:t> files. Do the same thing to update paths to </a:t>
            </a:r>
            <a:r>
              <a:rPr lang="en-GB" sz="1400" dirty="0" err="1"/>
              <a:t>pwt</a:t>
            </a:r>
            <a:r>
              <a:rPr lang="en-GB" sz="1400" dirty="0"/>
              <a:t>, </a:t>
            </a:r>
            <a:r>
              <a:rPr lang="en-GB" sz="1400" dirty="0" err="1"/>
              <a:t>shelxle</a:t>
            </a:r>
            <a:r>
              <a:rPr lang="en-GB" sz="1400" dirty="0"/>
              <a:t>, vesta, and mercury </a:t>
            </a:r>
            <a:r>
              <a:rPr lang="en-GB" sz="1400" dirty="0" err="1"/>
              <a:t>softwares</a:t>
            </a:r>
            <a:r>
              <a:rPr lang="en-GB" sz="1400" dirty="0"/>
              <a:t>.</a:t>
            </a:r>
          </a:p>
        </p:txBody>
      </p:sp>
      <p:sp>
        <p:nvSpPr>
          <p:cNvPr id="9" name="TextBox 8">
            <a:extLst>
              <a:ext uri="{FF2B5EF4-FFF2-40B4-BE49-F238E27FC236}">
                <a16:creationId xmlns:a16="http://schemas.microsoft.com/office/drawing/2014/main" id="{1E14809C-F879-4EE1-885D-12BA3F51F7E1}"/>
              </a:ext>
            </a:extLst>
          </p:cNvPr>
          <p:cNvSpPr txBox="1"/>
          <p:nvPr/>
        </p:nvSpPr>
        <p:spPr>
          <a:xfrm>
            <a:off x="3708563" y="104859"/>
            <a:ext cx="1022075" cy="400110"/>
          </a:xfrm>
          <a:prstGeom prst="rect">
            <a:avLst/>
          </a:prstGeom>
          <a:noFill/>
        </p:spPr>
        <p:txBody>
          <a:bodyPr wrap="none" rtlCol="0">
            <a:spAutoFit/>
          </a:bodyPr>
          <a:lstStyle/>
          <a:p>
            <a:r>
              <a:rPr lang="en-GB" sz="2000" b="1" u="sng" dirty="0"/>
              <a:t>Prepare</a:t>
            </a:r>
            <a:endParaRPr lang="en-SE" sz="2000" b="1" u="sng" dirty="0"/>
          </a:p>
        </p:txBody>
      </p:sp>
      <p:pic>
        <p:nvPicPr>
          <p:cNvPr id="2" name="Picture 1">
            <a:extLst>
              <a:ext uri="{FF2B5EF4-FFF2-40B4-BE49-F238E27FC236}">
                <a16:creationId xmlns:a16="http://schemas.microsoft.com/office/drawing/2014/main" id="{6F80AE6D-F70E-4C16-93FC-79B69A653D12}"/>
              </a:ext>
            </a:extLst>
          </p:cNvPr>
          <p:cNvPicPr>
            <a:picLocks noChangeAspect="1"/>
          </p:cNvPicPr>
          <p:nvPr/>
        </p:nvPicPr>
        <p:blipFill rotWithShape="1">
          <a:blip r:embed="rId4"/>
          <a:srcRect t="725"/>
          <a:stretch/>
        </p:blipFill>
        <p:spPr>
          <a:xfrm>
            <a:off x="4021036" y="3375093"/>
            <a:ext cx="2168406" cy="2605891"/>
          </a:xfrm>
          <a:prstGeom prst="rect">
            <a:avLst/>
          </a:prstGeom>
        </p:spPr>
      </p:pic>
      <p:pic>
        <p:nvPicPr>
          <p:cNvPr id="4" name="Picture 3">
            <a:extLst>
              <a:ext uri="{FF2B5EF4-FFF2-40B4-BE49-F238E27FC236}">
                <a16:creationId xmlns:a16="http://schemas.microsoft.com/office/drawing/2014/main" id="{2A90F111-4A57-4963-94B5-64A93BEC391A}"/>
              </a:ext>
            </a:extLst>
          </p:cNvPr>
          <p:cNvPicPr>
            <a:picLocks noChangeAspect="1"/>
          </p:cNvPicPr>
          <p:nvPr/>
        </p:nvPicPr>
        <p:blipFill>
          <a:blip r:embed="rId5"/>
          <a:stretch>
            <a:fillRect/>
          </a:stretch>
        </p:blipFill>
        <p:spPr>
          <a:xfrm>
            <a:off x="3163137" y="4422845"/>
            <a:ext cx="437476" cy="510389"/>
          </a:xfrm>
          <a:prstGeom prst="rect">
            <a:avLst/>
          </a:prstGeom>
        </p:spPr>
      </p:pic>
      <p:sp>
        <p:nvSpPr>
          <p:cNvPr id="6" name="Rectangle 5">
            <a:extLst>
              <a:ext uri="{FF2B5EF4-FFF2-40B4-BE49-F238E27FC236}">
                <a16:creationId xmlns:a16="http://schemas.microsoft.com/office/drawing/2014/main" id="{2026350F-8622-4B70-B822-EDDF476259C8}"/>
              </a:ext>
            </a:extLst>
          </p:cNvPr>
          <p:cNvSpPr/>
          <p:nvPr/>
        </p:nvSpPr>
        <p:spPr>
          <a:xfrm>
            <a:off x="1504838" y="6337302"/>
            <a:ext cx="6451600" cy="369332"/>
          </a:xfrm>
          <a:prstGeom prst="rect">
            <a:avLst/>
          </a:prstGeom>
        </p:spPr>
        <p:txBody>
          <a:bodyPr wrap="square">
            <a:spAutoFit/>
          </a:bodyPr>
          <a:lstStyle/>
          <a:p>
            <a:r>
              <a:rPr lang="en-GB" dirty="0">
                <a:highlight>
                  <a:srgbClr val="FFFF00"/>
                </a:highlight>
              </a:rPr>
              <a:t>Note: the path to the .</a:t>
            </a:r>
            <a:r>
              <a:rPr lang="en-GB" dirty="0" err="1">
                <a:highlight>
                  <a:srgbClr val="FFFF00"/>
                </a:highlight>
              </a:rPr>
              <a:t>py</a:t>
            </a:r>
            <a:r>
              <a:rPr lang="en-GB" dirty="0">
                <a:highlight>
                  <a:srgbClr val="FFFF00"/>
                </a:highlight>
              </a:rPr>
              <a:t> files should not contain empty space!!! </a:t>
            </a:r>
            <a:endParaRPr lang="LID4096" dirty="0">
              <a:highlight>
                <a:srgbClr val="FFFF00"/>
              </a:highlight>
            </a:endParaRPr>
          </a:p>
        </p:txBody>
      </p:sp>
    </p:spTree>
    <p:extLst>
      <p:ext uri="{BB962C8B-B14F-4D97-AF65-F5344CB8AC3E}">
        <p14:creationId xmlns:p14="http://schemas.microsoft.com/office/powerpoint/2010/main" val="32106647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1005641-AF34-4569-ABDD-3A4476824144}"/>
              </a:ext>
            </a:extLst>
          </p:cNvPr>
          <p:cNvPicPr>
            <a:picLocks noChangeAspect="1"/>
          </p:cNvPicPr>
          <p:nvPr/>
        </p:nvPicPr>
        <p:blipFill>
          <a:blip r:embed="rId2"/>
          <a:stretch>
            <a:fillRect/>
          </a:stretch>
        </p:blipFill>
        <p:spPr>
          <a:xfrm>
            <a:off x="7039368" y="1510700"/>
            <a:ext cx="2057434" cy="5032519"/>
          </a:xfrm>
          <a:prstGeom prst="rect">
            <a:avLst/>
          </a:prstGeom>
          <a:ln>
            <a:solidFill>
              <a:schemeClr val="accent1"/>
            </a:solidFill>
          </a:ln>
        </p:spPr>
      </p:pic>
      <p:sp>
        <p:nvSpPr>
          <p:cNvPr id="5" name="TextBox 4">
            <a:extLst>
              <a:ext uri="{FF2B5EF4-FFF2-40B4-BE49-F238E27FC236}">
                <a16:creationId xmlns:a16="http://schemas.microsoft.com/office/drawing/2014/main" id="{85121109-3813-4E40-9392-305139991A29}"/>
              </a:ext>
            </a:extLst>
          </p:cNvPr>
          <p:cNvSpPr txBox="1"/>
          <p:nvPr/>
        </p:nvSpPr>
        <p:spPr>
          <a:xfrm>
            <a:off x="95077" y="574353"/>
            <a:ext cx="6906708" cy="6124754"/>
          </a:xfrm>
          <a:prstGeom prst="rect">
            <a:avLst/>
          </a:prstGeom>
          <a:noFill/>
        </p:spPr>
        <p:txBody>
          <a:bodyPr wrap="square" rtlCol="0">
            <a:spAutoFit/>
          </a:bodyPr>
          <a:lstStyle/>
          <a:p>
            <a:pPr algn="just"/>
            <a:r>
              <a:rPr lang="en-GB" sz="1400" dirty="0"/>
              <a:t>Open the edtools_gui.py file with Python software. (Double-click the icon if Python software is the default software to open .</a:t>
            </a:r>
            <a:r>
              <a:rPr lang="en-GB" sz="1400" dirty="0" err="1"/>
              <a:t>py</a:t>
            </a:r>
            <a:r>
              <a:rPr lang="en-GB" sz="1400" dirty="0"/>
              <a:t> files on your computer)</a:t>
            </a:r>
          </a:p>
          <a:p>
            <a:pPr marL="342900" indent="-342900" algn="just">
              <a:buFont typeface="+mj-lt"/>
              <a:buAutoNum type="arabicPeriod"/>
            </a:pPr>
            <a:r>
              <a:rPr lang="en-GB" sz="1400" dirty="0"/>
              <a:t>Click “select + open folder” button to choose the folder that has all 3DED data. A file explorer window of the selected folder will automatically pop out. If click “select folder”, the explorer window will not pop out.</a:t>
            </a:r>
          </a:p>
          <a:p>
            <a:pPr marL="342900" indent="-342900" algn="just">
              <a:buFont typeface="+mj-lt"/>
              <a:buAutoNum type="arabicPeriod"/>
            </a:pPr>
            <a:r>
              <a:rPr lang="en-GB" sz="1400" dirty="0"/>
              <a:t>Click “</a:t>
            </a:r>
            <a:r>
              <a:rPr lang="en-GB" sz="1400" dirty="0" err="1"/>
              <a:t>edtools.autoindex</a:t>
            </a:r>
            <a:r>
              <a:rPr lang="en-GB" sz="1400" dirty="0"/>
              <a:t>”, </a:t>
            </a:r>
            <a:r>
              <a:rPr lang="en-GB" sz="1400" dirty="0" err="1"/>
              <a:t>edtools</a:t>
            </a:r>
            <a:r>
              <a:rPr lang="en-GB" sz="1400" dirty="0"/>
              <a:t> will index every dataset based on XDS.INP files in the root </a:t>
            </a:r>
            <a:r>
              <a:rPr lang="en-GB" sz="1400" dirty="0" err="1"/>
              <a:t>cmd</a:t>
            </a:r>
            <a:r>
              <a:rPr lang="en-GB" sz="1400" dirty="0"/>
              <a:t> window. Click “out”, a new </a:t>
            </a:r>
            <a:r>
              <a:rPr lang="en-GB" sz="1400" dirty="0" err="1"/>
              <a:t>cmd</a:t>
            </a:r>
            <a:r>
              <a:rPr lang="en-GB" sz="1400" dirty="0"/>
              <a:t> window will pop out and run </a:t>
            </a:r>
            <a:r>
              <a:rPr lang="en-GB" sz="1400" dirty="0" err="1"/>
              <a:t>autoindex</a:t>
            </a:r>
            <a:r>
              <a:rPr lang="en-GB" sz="1400" dirty="0"/>
              <a:t> command, which is used when you have a large amount of datasets. It is faster in new </a:t>
            </a:r>
            <a:r>
              <a:rPr lang="en-GB" sz="1400" dirty="0" err="1"/>
              <a:t>cmd</a:t>
            </a:r>
            <a:r>
              <a:rPr lang="en-GB" sz="1400" dirty="0"/>
              <a:t> window.</a:t>
            </a:r>
          </a:p>
          <a:p>
            <a:pPr marL="342900" indent="-342900" algn="just">
              <a:buAutoNum type="arabicPeriod"/>
            </a:pPr>
            <a:r>
              <a:rPr lang="en-GB" sz="1400" dirty="0"/>
              <a:t>Click “</a:t>
            </a:r>
            <a:r>
              <a:rPr lang="en-GB" sz="1400" dirty="0" err="1"/>
              <a:t>edtools.extract_xds_info</a:t>
            </a:r>
            <a:r>
              <a:rPr lang="en-GB" sz="1400" dirty="0"/>
              <a:t>”, indexing result will be extracted in an excel file.</a:t>
            </a:r>
          </a:p>
          <a:p>
            <a:pPr marL="342900" indent="-342900" algn="just">
              <a:buAutoNum type="arabicPeriod"/>
            </a:pPr>
            <a:r>
              <a:rPr lang="en-GB" sz="1400" dirty="0"/>
              <a:t>Click “</a:t>
            </a:r>
            <a:r>
              <a:rPr lang="en-GB" sz="1400" dirty="0" err="1"/>
              <a:t>edtools.extract_find_cell</a:t>
            </a:r>
            <a:r>
              <a:rPr lang="en-GB" sz="1400" dirty="0"/>
              <a:t>”, clustering based on unit cell parameters will be conducted.</a:t>
            </a:r>
          </a:p>
          <a:p>
            <a:pPr marL="342900" indent="-342900" algn="just">
              <a:buAutoNum type="arabicPeriod"/>
            </a:pPr>
            <a:r>
              <a:rPr lang="en-GB" sz="1400" dirty="0"/>
              <a:t>Select and right-click on the </a:t>
            </a:r>
            <a:r>
              <a:rPr lang="en-GB" sz="1400" dirty="0" err="1"/>
              <a:t>cells_cluster</a:t>
            </a:r>
            <a:r>
              <a:rPr lang="en-GB" sz="1400" dirty="0"/>
              <a:t> you want to process. (the information is stored in the pasteboard).</a:t>
            </a:r>
          </a:p>
          <a:p>
            <a:pPr marL="342900" indent="-342900" algn="just">
              <a:buAutoNum type="arabicPeriod"/>
            </a:pPr>
            <a:endParaRPr lang="en-GB" sz="1400" dirty="0"/>
          </a:p>
          <a:p>
            <a:pPr marL="342900" indent="-342900" algn="just">
              <a:buAutoNum type="arabicPeriod"/>
            </a:pPr>
            <a:endParaRPr lang="en-GB" sz="1400" dirty="0"/>
          </a:p>
          <a:p>
            <a:pPr marL="342900" indent="-342900" algn="just">
              <a:buAutoNum type="arabicPeriod"/>
            </a:pPr>
            <a:endParaRPr lang="en-GB" sz="1400" dirty="0"/>
          </a:p>
          <a:p>
            <a:pPr marL="342900" indent="-342900" algn="just">
              <a:buAutoNum type="arabicPeriod"/>
            </a:pPr>
            <a:endParaRPr lang="en-GB" sz="1400" dirty="0"/>
          </a:p>
          <a:p>
            <a:pPr marL="342900" indent="-342900" algn="just">
              <a:buAutoNum type="arabicPeriod"/>
            </a:pPr>
            <a:endParaRPr lang="en-GB" sz="1400" dirty="0"/>
          </a:p>
          <a:p>
            <a:pPr marL="342900" indent="-342900" algn="just">
              <a:buAutoNum type="arabicPeriod"/>
            </a:pPr>
            <a:endParaRPr lang="en-GB" sz="1400" dirty="0"/>
          </a:p>
          <a:p>
            <a:pPr marL="342900" indent="-342900" algn="just">
              <a:buAutoNum type="arabicPeriod"/>
            </a:pPr>
            <a:endParaRPr lang="en-GB" sz="1400" dirty="0"/>
          </a:p>
          <a:p>
            <a:pPr marL="342900" indent="-342900" algn="just">
              <a:buAutoNum type="arabicPeriod"/>
            </a:pPr>
            <a:endParaRPr lang="en-GB" sz="1400" dirty="0"/>
          </a:p>
          <a:p>
            <a:pPr marL="342900" indent="-342900" algn="just">
              <a:buAutoNum type="arabicPeriod"/>
            </a:pPr>
            <a:endParaRPr lang="en-GB" sz="1400" dirty="0"/>
          </a:p>
          <a:p>
            <a:pPr marL="342900" indent="-342900" algn="just">
              <a:buAutoNum type="arabicPeriod"/>
            </a:pPr>
            <a:r>
              <a:rPr lang="en-GB" sz="1400" dirty="0"/>
              <a:t>Click “</a:t>
            </a:r>
            <a:r>
              <a:rPr lang="en-GB" sz="1400" dirty="0" err="1"/>
              <a:t>edtools.make_xscale</a:t>
            </a:r>
            <a:r>
              <a:rPr lang="en-GB" sz="1400" dirty="0"/>
              <a:t>”, XSCALE.INP file will be created.</a:t>
            </a:r>
          </a:p>
          <a:p>
            <a:pPr marL="342900" indent="-342900" algn="just">
              <a:buAutoNum type="arabicPeriod"/>
            </a:pPr>
            <a:r>
              <a:rPr lang="en-GB" sz="1400" dirty="0"/>
              <a:t>Click “</a:t>
            </a:r>
            <a:r>
              <a:rPr lang="en-GB" sz="1400" dirty="0" err="1"/>
              <a:t>xscale</a:t>
            </a:r>
            <a:r>
              <a:rPr lang="en-GB" sz="1400" dirty="0"/>
              <a:t>”, scaling will be conducted.</a:t>
            </a:r>
          </a:p>
          <a:p>
            <a:pPr marL="342900" indent="-342900" algn="just">
              <a:buAutoNum type="arabicPeriod"/>
            </a:pPr>
            <a:r>
              <a:rPr lang="en-GB" sz="1400" dirty="0"/>
              <a:t>Click “</a:t>
            </a:r>
            <a:r>
              <a:rPr lang="en-GB" sz="1400" dirty="0" err="1"/>
              <a:t>edtools.cluster</a:t>
            </a:r>
            <a:r>
              <a:rPr lang="en-GB" sz="1400" dirty="0"/>
              <a:t>”, clustering based on CC1/2 will be conducted, and the datasets will be grouped and merged.</a:t>
            </a:r>
          </a:p>
          <a:p>
            <a:pPr marL="342900" indent="-342900" algn="just">
              <a:buFontTx/>
              <a:buAutoNum type="arabicPeriod"/>
            </a:pPr>
            <a:r>
              <a:rPr lang="en-GB" sz="1400" dirty="0"/>
              <a:t>Click “solution” to solve the structure, details see the last slide.</a:t>
            </a:r>
          </a:p>
        </p:txBody>
      </p:sp>
      <p:sp>
        <p:nvSpPr>
          <p:cNvPr id="10" name="TextBox 9">
            <a:extLst>
              <a:ext uri="{FF2B5EF4-FFF2-40B4-BE49-F238E27FC236}">
                <a16:creationId xmlns:a16="http://schemas.microsoft.com/office/drawing/2014/main" id="{4A124DBC-3501-4F06-BCD7-9DCBF779C76C}"/>
              </a:ext>
            </a:extLst>
          </p:cNvPr>
          <p:cNvSpPr txBox="1"/>
          <p:nvPr/>
        </p:nvSpPr>
        <p:spPr>
          <a:xfrm>
            <a:off x="2991305" y="109950"/>
            <a:ext cx="2501647" cy="400110"/>
          </a:xfrm>
          <a:prstGeom prst="rect">
            <a:avLst/>
          </a:prstGeom>
          <a:noFill/>
        </p:spPr>
        <p:txBody>
          <a:bodyPr wrap="none" rtlCol="0">
            <a:spAutoFit/>
          </a:bodyPr>
          <a:lstStyle/>
          <a:p>
            <a:r>
              <a:rPr lang="en-GB" sz="2000" b="1" u="sng" dirty="0"/>
              <a:t>Batch data processing</a:t>
            </a:r>
            <a:endParaRPr lang="en-SE" sz="2000" b="1" u="sng" dirty="0"/>
          </a:p>
        </p:txBody>
      </p:sp>
      <p:grpSp>
        <p:nvGrpSpPr>
          <p:cNvPr id="11" name="Group 10">
            <a:extLst>
              <a:ext uri="{FF2B5EF4-FFF2-40B4-BE49-F238E27FC236}">
                <a16:creationId xmlns:a16="http://schemas.microsoft.com/office/drawing/2014/main" id="{6842E434-ADC2-430E-9B98-325BA4ECA525}"/>
              </a:ext>
            </a:extLst>
          </p:cNvPr>
          <p:cNvGrpSpPr/>
          <p:nvPr/>
        </p:nvGrpSpPr>
        <p:grpSpPr>
          <a:xfrm>
            <a:off x="2087083" y="3628891"/>
            <a:ext cx="4191719" cy="1710038"/>
            <a:chOff x="1642492" y="4077232"/>
            <a:chExt cx="5753100" cy="2640923"/>
          </a:xfrm>
        </p:grpSpPr>
        <p:pic>
          <p:nvPicPr>
            <p:cNvPr id="12" name="Picture 11">
              <a:extLst>
                <a:ext uri="{FF2B5EF4-FFF2-40B4-BE49-F238E27FC236}">
                  <a16:creationId xmlns:a16="http://schemas.microsoft.com/office/drawing/2014/main" id="{8D535367-EF3D-4641-9B5E-D6805C655FC9}"/>
                </a:ext>
              </a:extLst>
            </p:cNvPr>
            <p:cNvPicPr>
              <a:picLocks noChangeAspect="1"/>
            </p:cNvPicPr>
            <p:nvPr/>
          </p:nvPicPr>
          <p:blipFill>
            <a:blip r:embed="rId3"/>
            <a:stretch>
              <a:fillRect/>
            </a:stretch>
          </p:blipFill>
          <p:spPr>
            <a:xfrm>
              <a:off x="1642492" y="4077232"/>
              <a:ext cx="5753100" cy="2551028"/>
            </a:xfrm>
            <a:prstGeom prst="rect">
              <a:avLst/>
            </a:prstGeom>
          </p:spPr>
        </p:pic>
        <p:sp>
          <p:nvSpPr>
            <p:cNvPr id="13" name="Rectangle 12">
              <a:extLst>
                <a:ext uri="{FF2B5EF4-FFF2-40B4-BE49-F238E27FC236}">
                  <a16:creationId xmlns:a16="http://schemas.microsoft.com/office/drawing/2014/main" id="{2A6CCA51-0209-4A50-B624-07CB117055C7}"/>
                </a:ext>
              </a:extLst>
            </p:cNvPr>
            <p:cNvSpPr/>
            <p:nvPr/>
          </p:nvSpPr>
          <p:spPr>
            <a:xfrm>
              <a:off x="4693507" y="6290367"/>
              <a:ext cx="2702085" cy="427788"/>
            </a:xfrm>
            <a:prstGeom prst="rect">
              <a:avLst/>
            </a:prstGeom>
          </p:spPr>
          <p:txBody>
            <a:bodyPr wrap="none">
              <a:spAutoFit/>
            </a:bodyPr>
            <a:lstStyle/>
            <a:p>
              <a:r>
                <a:rPr lang="en-GB" sz="1200" b="1" dirty="0">
                  <a:solidFill>
                    <a:srgbClr val="FF0000"/>
                  </a:solidFill>
                </a:rPr>
                <a:t>Step 5: select and right-click</a:t>
              </a:r>
              <a:endParaRPr lang="en-SE" sz="1200" b="1" dirty="0">
                <a:solidFill>
                  <a:srgbClr val="FF0000"/>
                </a:solidFill>
              </a:endParaRPr>
            </a:p>
          </p:txBody>
        </p:sp>
      </p:grpSp>
      <p:sp>
        <p:nvSpPr>
          <p:cNvPr id="14" name="Rectangle: Rounded Corners 13">
            <a:extLst>
              <a:ext uri="{FF2B5EF4-FFF2-40B4-BE49-F238E27FC236}">
                <a16:creationId xmlns:a16="http://schemas.microsoft.com/office/drawing/2014/main" id="{2FCC4B36-AD5F-4337-8838-329345FD9274}"/>
              </a:ext>
            </a:extLst>
          </p:cNvPr>
          <p:cNvSpPr/>
          <p:nvPr/>
        </p:nvSpPr>
        <p:spPr>
          <a:xfrm>
            <a:off x="7419828" y="1827362"/>
            <a:ext cx="1235221" cy="181618"/>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Rectangle 14">
            <a:extLst>
              <a:ext uri="{FF2B5EF4-FFF2-40B4-BE49-F238E27FC236}">
                <a16:creationId xmlns:a16="http://schemas.microsoft.com/office/drawing/2014/main" id="{EF2C070F-D2E1-46D9-B540-D219281FBC5D}"/>
              </a:ext>
            </a:extLst>
          </p:cNvPr>
          <p:cNvSpPr/>
          <p:nvPr/>
        </p:nvSpPr>
        <p:spPr>
          <a:xfrm>
            <a:off x="8595544" y="1779671"/>
            <a:ext cx="581954" cy="276999"/>
          </a:xfrm>
          <a:prstGeom prst="rect">
            <a:avLst/>
          </a:prstGeom>
        </p:spPr>
        <p:txBody>
          <a:bodyPr wrap="none">
            <a:spAutoFit/>
          </a:bodyPr>
          <a:lstStyle/>
          <a:p>
            <a:r>
              <a:rPr lang="en-GB" sz="1200" b="1" dirty="0">
                <a:solidFill>
                  <a:srgbClr val="FF0000"/>
                </a:solidFill>
              </a:rPr>
              <a:t>Step 1</a:t>
            </a:r>
            <a:endParaRPr lang="en-SE" sz="1200" b="1" dirty="0">
              <a:solidFill>
                <a:srgbClr val="FF0000"/>
              </a:solidFill>
            </a:endParaRPr>
          </a:p>
        </p:txBody>
      </p:sp>
      <p:sp>
        <p:nvSpPr>
          <p:cNvPr id="16" name="Rectangle: Rounded Corners 15">
            <a:extLst>
              <a:ext uri="{FF2B5EF4-FFF2-40B4-BE49-F238E27FC236}">
                <a16:creationId xmlns:a16="http://schemas.microsoft.com/office/drawing/2014/main" id="{E8BF9C62-D5B6-410A-BA19-0154A1621D91}"/>
              </a:ext>
            </a:extLst>
          </p:cNvPr>
          <p:cNvSpPr/>
          <p:nvPr/>
        </p:nvSpPr>
        <p:spPr>
          <a:xfrm>
            <a:off x="7537450" y="1993071"/>
            <a:ext cx="984633" cy="179052"/>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7" name="Rectangle 16">
            <a:extLst>
              <a:ext uri="{FF2B5EF4-FFF2-40B4-BE49-F238E27FC236}">
                <a16:creationId xmlns:a16="http://schemas.microsoft.com/office/drawing/2014/main" id="{CD6C25E9-6021-4AFA-BB11-F22237FBF817}"/>
              </a:ext>
            </a:extLst>
          </p:cNvPr>
          <p:cNvSpPr/>
          <p:nvPr/>
        </p:nvSpPr>
        <p:spPr>
          <a:xfrm>
            <a:off x="8595544" y="1963133"/>
            <a:ext cx="581954" cy="276999"/>
          </a:xfrm>
          <a:prstGeom prst="rect">
            <a:avLst/>
          </a:prstGeom>
        </p:spPr>
        <p:txBody>
          <a:bodyPr wrap="none">
            <a:spAutoFit/>
          </a:bodyPr>
          <a:lstStyle/>
          <a:p>
            <a:r>
              <a:rPr lang="en-GB" sz="1200" b="1" dirty="0">
                <a:solidFill>
                  <a:srgbClr val="FF0000"/>
                </a:solidFill>
              </a:rPr>
              <a:t>Step 2</a:t>
            </a:r>
            <a:endParaRPr lang="en-SE" sz="1200" b="1" dirty="0">
              <a:solidFill>
                <a:srgbClr val="FF0000"/>
              </a:solidFill>
            </a:endParaRPr>
          </a:p>
        </p:txBody>
      </p:sp>
      <p:sp>
        <p:nvSpPr>
          <p:cNvPr id="18" name="Rectangle: Rounded Corners 17">
            <a:extLst>
              <a:ext uri="{FF2B5EF4-FFF2-40B4-BE49-F238E27FC236}">
                <a16:creationId xmlns:a16="http://schemas.microsoft.com/office/drawing/2014/main" id="{FD377D08-1548-4E9E-BE78-AD4D6F3BB921}"/>
              </a:ext>
            </a:extLst>
          </p:cNvPr>
          <p:cNvSpPr/>
          <p:nvPr/>
        </p:nvSpPr>
        <p:spPr>
          <a:xfrm>
            <a:off x="7537449" y="3959862"/>
            <a:ext cx="1058095" cy="198281"/>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9" name="Rectangle 18">
            <a:extLst>
              <a:ext uri="{FF2B5EF4-FFF2-40B4-BE49-F238E27FC236}">
                <a16:creationId xmlns:a16="http://schemas.microsoft.com/office/drawing/2014/main" id="{E85770E5-FE63-4681-BBB5-36A59960EE7E}"/>
              </a:ext>
            </a:extLst>
          </p:cNvPr>
          <p:cNvSpPr/>
          <p:nvPr/>
        </p:nvSpPr>
        <p:spPr>
          <a:xfrm>
            <a:off x="8595544" y="3911463"/>
            <a:ext cx="581954" cy="276999"/>
          </a:xfrm>
          <a:prstGeom prst="rect">
            <a:avLst/>
          </a:prstGeom>
        </p:spPr>
        <p:txBody>
          <a:bodyPr wrap="none">
            <a:spAutoFit/>
          </a:bodyPr>
          <a:lstStyle/>
          <a:p>
            <a:r>
              <a:rPr lang="en-GB" sz="1200" b="1" dirty="0">
                <a:solidFill>
                  <a:srgbClr val="FF0000"/>
                </a:solidFill>
              </a:rPr>
              <a:t>Step 3</a:t>
            </a:r>
            <a:endParaRPr lang="en-SE" sz="1200" b="1" dirty="0">
              <a:solidFill>
                <a:srgbClr val="FF0000"/>
              </a:solidFill>
            </a:endParaRPr>
          </a:p>
        </p:txBody>
      </p:sp>
      <p:sp>
        <p:nvSpPr>
          <p:cNvPr id="20" name="Rectangle: Rounded Corners 19">
            <a:extLst>
              <a:ext uri="{FF2B5EF4-FFF2-40B4-BE49-F238E27FC236}">
                <a16:creationId xmlns:a16="http://schemas.microsoft.com/office/drawing/2014/main" id="{90BE9FCB-852B-4424-80F2-13091E0BA4A4}"/>
              </a:ext>
            </a:extLst>
          </p:cNvPr>
          <p:cNvSpPr/>
          <p:nvPr/>
        </p:nvSpPr>
        <p:spPr>
          <a:xfrm>
            <a:off x="7713084" y="5075666"/>
            <a:ext cx="713246" cy="188979"/>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1" name="Rectangle 20">
            <a:extLst>
              <a:ext uri="{FF2B5EF4-FFF2-40B4-BE49-F238E27FC236}">
                <a16:creationId xmlns:a16="http://schemas.microsoft.com/office/drawing/2014/main" id="{2BADEA80-39D6-4F2C-8F62-744E01F80A12}"/>
              </a:ext>
            </a:extLst>
          </p:cNvPr>
          <p:cNvSpPr/>
          <p:nvPr/>
        </p:nvSpPr>
        <p:spPr>
          <a:xfrm>
            <a:off x="8595544" y="5031000"/>
            <a:ext cx="581954" cy="276999"/>
          </a:xfrm>
          <a:prstGeom prst="rect">
            <a:avLst/>
          </a:prstGeom>
        </p:spPr>
        <p:txBody>
          <a:bodyPr wrap="none">
            <a:spAutoFit/>
          </a:bodyPr>
          <a:lstStyle/>
          <a:p>
            <a:r>
              <a:rPr lang="en-GB" sz="1200" b="1" dirty="0">
                <a:solidFill>
                  <a:srgbClr val="FF0000"/>
                </a:solidFill>
              </a:rPr>
              <a:t>Step 4</a:t>
            </a:r>
            <a:endParaRPr lang="en-SE" sz="1200" b="1" dirty="0">
              <a:solidFill>
                <a:srgbClr val="FF0000"/>
              </a:solidFill>
            </a:endParaRPr>
          </a:p>
        </p:txBody>
      </p:sp>
      <p:sp>
        <p:nvSpPr>
          <p:cNvPr id="24" name="Rectangle: Rounded Corners 23">
            <a:extLst>
              <a:ext uri="{FF2B5EF4-FFF2-40B4-BE49-F238E27FC236}">
                <a16:creationId xmlns:a16="http://schemas.microsoft.com/office/drawing/2014/main" id="{44DD70A8-468D-4A76-8756-548B998D3C77}"/>
              </a:ext>
            </a:extLst>
          </p:cNvPr>
          <p:cNvSpPr/>
          <p:nvPr/>
        </p:nvSpPr>
        <p:spPr>
          <a:xfrm>
            <a:off x="7643737" y="5252811"/>
            <a:ext cx="863286" cy="16554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 name="Rectangle 24">
            <a:extLst>
              <a:ext uri="{FF2B5EF4-FFF2-40B4-BE49-F238E27FC236}">
                <a16:creationId xmlns:a16="http://schemas.microsoft.com/office/drawing/2014/main" id="{22DA8DBB-2FC5-4CF6-A08E-2BDBE94C53E6}"/>
              </a:ext>
            </a:extLst>
          </p:cNvPr>
          <p:cNvSpPr/>
          <p:nvPr/>
        </p:nvSpPr>
        <p:spPr>
          <a:xfrm>
            <a:off x="8595544" y="5216738"/>
            <a:ext cx="581954" cy="276999"/>
          </a:xfrm>
          <a:prstGeom prst="rect">
            <a:avLst/>
          </a:prstGeom>
        </p:spPr>
        <p:txBody>
          <a:bodyPr wrap="none">
            <a:spAutoFit/>
          </a:bodyPr>
          <a:lstStyle/>
          <a:p>
            <a:r>
              <a:rPr lang="en-GB" sz="1200" b="1" dirty="0">
                <a:solidFill>
                  <a:srgbClr val="FF0000"/>
                </a:solidFill>
              </a:rPr>
              <a:t>Step 6</a:t>
            </a:r>
            <a:endParaRPr lang="en-SE" sz="1200" b="1" dirty="0">
              <a:solidFill>
                <a:srgbClr val="FF0000"/>
              </a:solidFill>
            </a:endParaRPr>
          </a:p>
        </p:txBody>
      </p:sp>
      <p:sp>
        <p:nvSpPr>
          <p:cNvPr id="26" name="Rectangle: Rounded Corners 25">
            <a:extLst>
              <a:ext uri="{FF2B5EF4-FFF2-40B4-BE49-F238E27FC236}">
                <a16:creationId xmlns:a16="http://schemas.microsoft.com/office/drawing/2014/main" id="{4EAFE15D-6689-443C-BBA4-4C284C1A6273}"/>
              </a:ext>
            </a:extLst>
          </p:cNvPr>
          <p:cNvSpPr/>
          <p:nvPr/>
        </p:nvSpPr>
        <p:spPr>
          <a:xfrm>
            <a:off x="7874193" y="5415394"/>
            <a:ext cx="368107" cy="16554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7" name="Rectangle 26">
            <a:extLst>
              <a:ext uri="{FF2B5EF4-FFF2-40B4-BE49-F238E27FC236}">
                <a16:creationId xmlns:a16="http://schemas.microsoft.com/office/drawing/2014/main" id="{672FE3D6-565F-4DAA-953C-D8B652426A69}"/>
              </a:ext>
            </a:extLst>
          </p:cNvPr>
          <p:cNvSpPr/>
          <p:nvPr/>
        </p:nvSpPr>
        <p:spPr>
          <a:xfrm>
            <a:off x="8595544" y="5388422"/>
            <a:ext cx="581954" cy="276999"/>
          </a:xfrm>
          <a:prstGeom prst="rect">
            <a:avLst/>
          </a:prstGeom>
        </p:spPr>
        <p:txBody>
          <a:bodyPr wrap="none">
            <a:spAutoFit/>
          </a:bodyPr>
          <a:lstStyle/>
          <a:p>
            <a:r>
              <a:rPr lang="en-GB" sz="1200" b="1" dirty="0">
                <a:solidFill>
                  <a:srgbClr val="FF0000"/>
                </a:solidFill>
              </a:rPr>
              <a:t>Step 7</a:t>
            </a:r>
            <a:endParaRPr lang="en-SE" sz="1200" b="1" dirty="0">
              <a:solidFill>
                <a:srgbClr val="FF0000"/>
              </a:solidFill>
            </a:endParaRPr>
          </a:p>
        </p:txBody>
      </p:sp>
      <p:sp>
        <p:nvSpPr>
          <p:cNvPr id="28" name="Rectangle: Rounded Corners 27">
            <a:extLst>
              <a:ext uri="{FF2B5EF4-FFF2-40B4-BE49-F238E27FC236}">
                <a16:creationId xmlns:a16="http://schemas.microsoft.com/office/drawing/2014/main" id="{4E602FF5-90BA-4F54-880D-C1038AA6C578}"/>
              </a:ext>
            </a:extLst>
          </p:cNvPr>
          <p:cNvSpPr/>
          <p:nvPr/>
        </p:nvSpPr>
        <p:spPr>
          <a:xfrm>
            <a:off x="7637386" y="5580934"/>
            <a:ext cx="837613" cy="150749"/>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9" name="Rectangle 28">
            <a:extLst>
              <a:ext uri="{FF2B5EF4-FFF2-40B4-BE49-F238E27FC236}">
                <a16:creationId xmlns:a16="http://schemas.microsoft.com/office/drawing/2014/main" id="{DF2F7DF2-3431-407A-BB43-14E4F2B70BBA}"/>
              </a:ext>
            </a:extLst>
          </p:cNvPr>
          <p:cNvSpPr/>
          <p:nvPr/>
        </p:nvSpPr>
        <p:spPr>
          <a:xfrm>
            <a:off x="8595544" y="5531371"/>
            <a:ext cx="581954" cy="276999"/>
          </a:xfrm>
          <a:prstGeom prst="rect">
            <a:avLst/>
          </a:prstGeom>
        </p:spPr>
        <p:txBody>
          <a:bodyPr wrap="none">
            <a:spAutoFit/>
          </a:bodyPr>
          <a:lstStyle/>
          <a:p>
            <a:r>
              <a:rPr lang="en-GB" sz="1200" b="1" dirty="0">
                <a:solidFill>
                  <a:srgbClr val="FF0000"/>
                </a:solidFill>
              </a:rPr>
              <a:t>Step 8</a:t>
            </a:r>
            <a:endParaRPr lang="en-SE" sz="1200" b="1" dirty="0">
              <a:solidFill>
                <a:srgbClr val="FF0000"/>
              </a:solidFill>
            </a:endParaRPr>
          </a:p>
        </p:txBody>
      </p:sp>
      <p:sp>
        <p:nvSpPr>
          <p:cNvPr id="22" name="Rectangle: Rounded Corners 21">
            <a:extLst>
              <a:ext uri="{FF2B5EF4-FFF2-40B4-BE49-F238E27FC236}">
                <a16:creationId xmlns:a16="http://schemas.microsoft.com/office/drawing/2014/main" id="{1494ED2C-F090-4020-B07F-74824207E83D}"/>
              </a:ext>
            </a:extLst>
          </p:cNvPr>
          <p:cNvSpPr/>
          <p:nvPr/>
        </p:nvSpPr>
        <p:spPr>
          <a:xfrm>
            <a:off x="7874193" y="5887832"/>
            <a:ext cx="368107" cy="150749"/>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3" name="Rectangle 22">
            <a:extLst>
              <a:ext uri="{FF2B5EF4-FFF2-40B4-BE49-F238E27FC236}">
                <a16:creationId xmlns:a16="http://schemas.microsoft.com/office/drawing/2014/main" id="{F7FCD1F4-4DF6-460C-88EC-89C9BEF6FA7F}"/>
              </a:ext>
            </a:extLst>
          </p:cNvPr>
          <p:cNvSpPr/>
          <p:nvPr/>
        </p:nvSpPr>
        <p:spPr>
          <a:xfrm>
            <a:off x="8595544" y="5837701"/>
            <a:ext cx="581954" cy="276999"/>
          </a:xfrm>
          <a:prstGeom prst="rect">
            <a:avLst/>
          </a:prstGeom>
        </p:spPr>
        <p:txBody>
          <a:bodyPr wrap="none">
            <a:spAutoFit/>
          </a:bodyPr>
          <a:lstStyle/>
          <a:p>
            <a:r>
              <a:rPr lang="en-GB" sz="1200" b="1" dirty="0">
                <a:solidFill>
                  <a:srgbClr val="FF0000"/>
                </a:solidFill>
              </a:rPr>
              <a:t>Step 9</a:t>
            </a:r>
            <a:endParaRPr lang="en-SE" sz="1200" b="1" dirty="0">
              <a:solidFill>
                <a:srgbClr val="FF0000"/>
              </a:solidFill>
            </a:endParaRPr>
          </a:p>
        </p:txBody>
      </p:sp>
      <p:pic>
        <p:nvPicPr>
          <p:cNvPr id="32" name="Picture 31">
            <a:extLst>
              <a:ext uri="{FF2B5EF4-FFF2-40B4-BE49-F238E27FC236}">
                <a16:creationId xmlns:a16="http://schemas.microsoft.com/office/drawing/2014/main" id="{E35DFEB8-EEC7-4F60-80A8-E1E3793DAA2C}"/>
              </a:ext>
            </a:extLst>
          </p:cNvPr>
          <p:cNvPicPr>
            <a:picLocks noChangeAspect="1"/>
          </p:cNvPicPr>
          <p:nvPr/>
        </p:nvPicPr>
        <p:blipFill>
          <a:blip r:embed="rId4"/>
          <a:stretch>
            <a:fillRect/>
          </a:stretch>
        </p:blipFill>
        <p:spPr>
          <a:xfrm>
            <a:off x="7311359" y="826303"/>
            <a:ext cx="315670" cy="307778"/>
          </a:xfrm>
          <a:prstGeom prst="rect">
            <a:avLst/>
          </a:prstGeom>
        </p:spPr>
      </p:pic>
    </p:spTree>
    <p:extLst>
      <p:ext uri="{BB962C8B-B14F-4D97-AF65-F5344CB8AC3E}">
        <p14:creationId xmlns:p14="http://schemas.microsoft.com/office/powerpoint/2010/main" val="69371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F920875-8B6D-4D0B-9A2C-59EE2E8C03A5}"/>
              </a:ext>
            </a:extLst>
          </p:cNvPr>
          <p:cNvPicPr>
            <a:picLocks noChangeAspect="1"/>
          </p:cNvPicPr>
          <p:nvPr/>
        </p:nvPicPr>
        <p:blipFill>
          <a:blip r:embed="rId2"/>
          <a:stretch>
            <a:fillRect/>
          </a:stretch>
        </p:blipFill>
        <p:spPr>
          <a:xfrm>
            <a:off x="7039368" y="1510700"/>
            <a:ext cx="2057434" cy="5032519"/>
          </a:xfrm>
          <a:prstGeom prst="rect">
            <a:avLst/>
          </a:prstGeom>
          <a:ln>
            <a:solidFill>
              <a:schemeClr val="accent1"/>
            </a:solidFill>
          </a:ln>
        </p:spPr>
      </p:pic>
      <p:sp>
        <p:nvSpPr>
          <p:cNvPr id="5" name="TextBox 4">
            <a:extLst>
              <a:ext uri="{FF2B5EF4-FFF2-40B4-BE49-F238E27FC236}">
                <a16:creationId xmlns:a16="http://schemas.microsoft.com/office/drawing/2014/main" id="{85121109-3813-4E40-9392-305139991A29}"/>
              </a:ext>
            </a:extLst>
          </p:cNvPr>
          <p:cNvSpPr txBox="1"/>
          <p:nvPr/>
        </p:nvSpPr>
        <p:spPr>
          <a:xfrm>
            <a:off x="57151" y="116356"/>
            <a:ext cx="6957989" cy="5909310"/>
          </a:xfrm>
          <a:prstGeom prst="rect">
            <a:avLst/>
          </a:prstGeom>
          <a:noFill/>
        </p:spPr>
        <p:txBody>
          <a:bodyPr wrap="square" rtlCol="0">
            <a:spAutoFit/>
          </a:bodyPr>
          <a:lstStyle/>
          <a:p>
            <a:pPr marL="342900" indent="-342900" algn="just">
              <a:buAutoNum type="arabicPeriod" startAt="7"/>
            </a:pPr>
            <a:endParaRPr lang="en-GB" sz="1400" dirty="0"/>
          </a:p>
          <a:p>
            <a:pPr marL="342900" indent="-342900" algn="just">
              <a:buAutoNum type="arabicPeriod" startAt="7"/>
            </a:pPr>
            <a:endParaRPr lang="en-GB" sz="1400" dirty="0"/>
          </a:p>
          <a:p>
            <a:pPr marL="342900" indent="-342900" algn="just">
              <a:buFont typeface="+mj-lt"/>
              <a:buAutoNum type="arabicPeriod"/>
            </a:pPr>
            <a:r>
              <a:rPr lang="en-GB" sz="1400" dirty="0"/>
              <a:t>Input command (e.g. –r 20 1.0)in the window, then click “</a:t>
            </a:r>
            <a:r>
              <a:rPr lang="en-GB" sz="1400" dirty="0" err="1"/>
              <a:t>edtools.update_xds</a:t>
            </a:r>
            <a:r>
              <a:rPr lang="en-GB" sz="1400" dirty="0"/>
              <a:t>”, the code will run “</a:t>
            </a:r>
            <a:r>
              <a:rPr lang="en-GB" sz="1400" dirty="0" err="1"/>
              <a:t>edtools.update_xds</a:t>
            </a:r>
            <a:r>
              <a:rPr lang="en-GB" sz="1400" dirty="0"/>
              <a:t> –r 20 1.0” command. You can use “-h” command to check all the commands for </a:t>
            </a:r>
            <a:r>
              <a:rPr lang="en-GB" sz="1400" dirty="0" err="1"/>
              <a:t>edtools.update_xds</a:t>
            </a:r>
            <a:r>
              <a:rPr lang="en-GB" sz="1400" dirty="0"/>
              <a:t>. </a:t>
            </a:r>
          </a:p>
          <a:p>
            <a:pPr marL="342900" indent="-342900" algn="just">
              <a:buFont typeface="+mj-lt"/>
              <a:buAutoNum type="arabicPeriod"/>
            </a:pPr>
            <a:r>
              <a:rPr lang="en-GB" sz="1400" dirty="0"/>
              <a:t>Click “open XDS.INP one by one” button, the code will find all XDS.INP file in current selected folder and print the content of one XDS.INP file every time you click the button. You can copy the part you want to change, paste it in the “old text” window, input the new part in the “new text” window, and then click “batch replace text” button. The old text will be replaced by the new text in all XDS.INP files. </a:t>
            </a:r>
          </a:p>
          <a:p>
            <a:pPr marL="342900" indent="-342900" algn="just">
              <a:buAutoNum type="arabicPeriod"/>
            </a:pPr>
            <a:endParaRPr lang="en-GB" sz="1400" dirty="0"/>
          </a:p>
          <a:p>
            <a:pPr marL="342900" indent="-342900" algn="just">
              <a:buAutoNum type="arabicPeriod"/>
            </a:pPr>
            <a:r>
              <a:rPr lang="en-GB" sz="1400" dirty="0"/>
              <a:t>Click “comment tools”, a new window will pop out. Click on these buttons till add or delete “!” before the corresponding words in all XDS.INP files. </a:t>
            </a:r>
          </a:p>
          <a:p>
            <a:pPr marL="342900" indent="-342900" algn="just">
              <a:buAutoNum type="arabicPeriod"/>
            </a:pPr>
            <a:endParaRPr lang="en-GB" sz="1400" dirty="0"/>
          </a:p>
          <a:p>
            <a:pPr marL="342900" indent="-342900" algn="just">
              <a:buAutoNum type="arabicPeriod"/>
            </a:pPr>
            <a:endParaRPr lang="en-GB" sz="1400" dirty="0"/>
          </a:p>
          <a:p>
            <a:pPr marL="342900" indent="-342900" algn="just">
              <a:buAutoNum type="arabicPeriod"/>
            </a:pPr>
            <a:endParaRPr lang="en-GB" sz="1400" dirty="0"/>
          </a:p>
          <a:p>
            <a:pPr marL="342900" indent="-342900" algn="just">
              <a:buAutoNum type="arabicPeriod"/>
            </a:pPr>
            <a:endParaRPr lang="en-GB" sz="1400" dirty="0"/>
          </a:p>
          <a:p>
            <a:pPr marL="342900" indent="-342900" algn="just">
              <a:buAutoNum type="arabicPeriod"/>
            </a:pPr>
            <a:endParaRPr lang="en-GB" sz="1400" dirty="0"/>
          </a:p>
          <a:p>
            <a:pPr marL="342900" indent="-342900" algn="just">
              <a:buAutoNum type="arabicPeriod"/>
            </a:pPr>
            <a:endParaRPr lang="en-GB" sz="1400" dirty="0"/>
          </a:p>
          <a:p>
            <a:pPr marL="342900" indent="-342900" algn="just">
              <a:buAutoNum type="arabicPeriod"/>
            </a:pPr>
            <a:endParaRPr lang="en-GB" sz="1400" dirty="0"/>
          </a:p>
          <a:p>
            <a:pPr marL="342900" indent="-342900" algn="just">
              <a:buFontTx/>
              <a:buAutoNum type="arabicPeriod"/>
            </a:pPr>
            <a:r>
              <a:rPr lang="en-GB" sz="1400" dirty="0"/>
              <a:t>Click “update </a:t>
            </a:r>
            <a:r>
              <a:rPr lang="en-GB" sz="1400" dirty="0" err="1"/>
              <a:t>mosaicity</a:t>
            </a:r>
            <a:r>
              <a:rPr lang="en-GB" sz="1400" dirty="0"/>
              <a:t>”, the code will find the “BEAM_DIVERGENCE=   0.15699  BEAM_DIVERGENCE_E.S.D.=   0.01570  REFLECTING_RANGE=  2.26489  REFLECTING_RANGE_E.S.D.=  0.32356” in all INTEGRATE.LP files and insert it to the top of the corresponding XDS.INP files.</a:t>
            </a:r>
          </a:p>
          <a:p>
            <a:pPr marL="342900" indent="-342900" algn="just">
              <a:buAutoNum type="arabicPeriod"/>
            </a:pPr>
            <a:endParaRPr lang="en-GB" sz="1400" dirty="0"/>
          </a:p>
          <a:p>
            <a:pPr marL="342900" indent="-342900" algn="just">
              <a:buAutoNum type="arabicPeriod"/>
            </a:pPr>
            <a:endParaRPr lang="en-SE" sz="1400" dirty="0"/>
          </a:p>
        </p:txBody>
      </p:sp>
      <p:sp>
        <p:nvSpPr>
          <p:cNvPr id="6" name="TextBox 5">
            <a:extLst>
              <a:ext uri="{FF2B5EF4-FFF2-40B4-BE49-F238E27FC236}">
                <a16:creationId xmlns:a16="http://schemas.microsoft.com/office/drawing/2014/main" id="{1938A6C3-258D-40AE-B8E1-4D81939717DA}"/>
              </a:ext>
            </a:extLst>
          </p:cNvPr>
          <p:cNvSpPr txBox="1"/>
          <p:nvPr/>
        </p:nvSpPr>
        <p:spPr>
          <a:xfrm>
            <a:off x="2737013" y="116356"/>
            <a:ext cx="3073214" cy="400110"/>
          </a:xfrm>
          <a:prstGeom prst="rect">
            <a:avLst/>
          </a:prstGeom>
          <a:noFill/>
        </p:spPr>
        <p:txBody>
          <a:bodyPr wrap="none" rtlCol="0">
            <a:spAutoFit/>
          </a:bodyPr>
          <a:lstStyle/>
          <a:p>
            <a:r>
              <a:rPr lang="en-GB" sz="2000" b="1" u="sng" dirty="0"/>
              <a:t>Batch update XDS.INP files </a:t>
            </a:r>
            <a:endParaRPr lang="en-SE" sz="2000" b="1" u="sng" dirty="0"/>
          </a:p>
        </p:txBody>
      </p:sp>
      <p:pic>
        <p:nvPicPr>
          <p:cNvPr id="2" name="Picture 1">
            <a:extLst>
              <a:ext uri="{FF2B5EF4-FFF2-40B4-BE49-F238E27FC236}">
                <a16:creationId xmlns:a16="http://schemas.microsoft.com/office/drawing/2014/main" id="{63088F66-6535-4E2E-991C-E54ACDECF561}"/>
              </a:ext>
            </a:extLst>
          </p:cNvPr>
          <p:cNvPicPr>
            <a:picLocks noChangeAspect="1"/>
          </p:cNvPicPr>
          <p:nvPr/>
        </p:nvPicPr>
        <p:blipFill rotWithShape="1">
          <a:blip r:embed="rId3"/>
          <a:srcRect l="1239" r="835" b="3011"/>
          <a:stretch/>
        </p:blipFill>
        <p:spPr>
          <a:xfrm>
            <a:off x="2835908" y="3128283"/>
            <a:ext cx="3263899" cy="1113536"/>
          </a:xfrm>
          <a:prstGeom prst="rect">
            <a:avLst/>
          </a:prstGeom>
        </p:spPr>
      </p:pic>
      <p:sp>
        <p:nvSpPr>
          <p:cNvPr id="10" name="Rectangle: Rounded Corners 9">
            <a:extLst>
              <a:ext uri="{FF2B5EF4-FFF2-40B4-BE49-F238E27FC236}">
                <a16:creationId xmlns:a16="http://schemas.microsoft.com/office/drawing/2014/main" id="{6308DD12-FFCA-4C5D-BB81-9423FE1C2D3A}"/>
              </a:ext>
            </a:extLst>
          </p:cNvPr>
          <p:cNvSpPr/>
          <p:nvPr/>
        </p:nvSpPr>
        <p:spPr>
          <a:xfrm>
            <a:off x="7039367" y="2279651"/>
            <a:ext cx="2047481" cy="406399"/>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1" name="Rectangle 10">
            <a:extLst>
              <a:ext uri="{FF2B5EF4-FFF2-40B4-BE49-F238E27FC236}">
                <a16:creationId xmlns:a16="http://schemas.microsoft.com/office/drawing/2014/main" id="{9AE99863-F29A-45CA-B321-785A91D29727}"/>
              </a:ext>
            </a:extLst>
          </p:cNvPr>
          <p:cNvSpPr/>
          <p:nvPr/>
        </p:nvSpPr>
        <p:spPr>
          <a:xfrm>
            <a:off x="8404905" y="2323266"/>
            <a:ext cx="696024" cy="261610"/>
          </a:xfrm>
          <a:prstGeom prst="rect">
            <a:avLst/>
          </a:prstGeom>
        </p:spPr>
        <p:txBody>
          <a:bodyPr wrap="none">
            <a:spAutoFit/>
          </a:bodyPr>
          <a:lstStyle/>
          <a:p>
            <a:r>
              <a:rPr lang="en-GB" sz="1100" b="1" dirty="0">
                <a:solidFill>
                  <a:srgbClr val="FF0000"/>
                </a:solidFill>
              </a:rPr>
              <a:t>Option 1</a:t>
            </a:r>
            <a:endParaRPr lang="en-SE" sz="1100" b="1" dirty="0">
              <a:solidFill>
                <a:srgbClr val="FF0000"/>
              </a:solidFill>
            </a:endParaRPr>
          </a:p>
        </p:txBody>
      </p:sp>
      <p:sp>
        <p:nvSpPr>
          <p:cNvPr id="12" name="Rectangle: Rounded Corners 11">
            <a:extLst>
              <a:ext uri="{FF2B5EF4-FFF2-40B4-BE49-F238E27FC236}">
                <a16:creationId xmlns:a16="http://schemas.microsoft.com/office/drawing/2014/main" id="{19A2D951-F862-4668-9078-C2E31286B842}"/>
              </a:ext>
            </a:extLst>
          </p:cNvPr>
          <p:cNvSpPr/>
          <p:nvPr/>
        </p:nvSpPr>
        <p:spPr>
          <a:xfrm>
            <a:off x="7039366" y="2686050"/>
            <a:ext cx="2057434" cy="86995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3" name="Rectangle 12">
            <a:extLst>
              <a:ext uri="{FF2B5EF4-FFF2-40B4-BE49-F238E27FC236}">
                <a16:creationId xmlns:a16="http://schemas.microsoft.com/office/drawing/2014/main" id="{109ABCFA-02C0-4C91-B8D3-FFC63D0FEB1D}"/>
              </a:ext>
            </a:extLst>
          </p:cNvPr>
          <p:cNvSpPr/>
          <p:nvPr/>
        </p:nvSpPr>
        <p:spPr>
          <a:xfrm>
            <a:off x="8404905" y="2997478"/>
            <a:ext cx="696024" cy="261610"/>
          </a:xfrm>
          <a:prstGeom prst="rect">
            <a:avLst/>
          </a:prstGeom>
        </p:spPr>
        <p:txBody>
          <a:bodyPr wrap="none">
            <a:spAutoFit/>
          </a:bodyPr>
          <a:lstStyle/>
          <a:p>
            <a:r>
              <a:rPr lang="en-GB" sz="1100" b="1" dirty="0">
                <a:solidFill>
                  <a:srgbClr val="FF0000"/>
                </a:solidFill>
              </a:rPr>
              <a:t>Option 2</a:t>
            </a:r>
            <a:endParaRPr lang="en-SE" sz="1100" b="1" dirty="0">
              <a:solidFill>
                <a:srgbClr val="FF0000"/>
              </a:solidFill>
            </a:endParaRPr>
          </a:p>
        </p:txBody>
      </p:sp>
      <p:sp>
        <p:nvSpPr>
          <p:cNvPr id="14" name="Rectangle: Rounded Corners 13">
            <a:extLst>
              <a:ext uri="{FF2B5EF4-FFF2-40B4-BE49-F238E27FC236}">
                <a16:creationId xmlns:a16="http://schemas.microsoft.com/office/drawing/2014/main" id="{D859EC77-A450-4B71-BCE9-C0E41993DCA9}"/>
              </a:ext>
            </a:extLst>
          </p:cNvPr>
          <p:cNvSpPr/>
          <p:nvPr/>
        </p:nvSpPr>
        <p:spPr>
          <a:xfrm>
            <a:off x="7711555" y="3549649"/>
            <a:ext cx="702196" cy="15831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0" name="Rectangle 19">
            <a:extLst>
              <a:ext uri="{FF2B5EF4-FFF2-40B4-BE49-F238E27FC236}">
                <a16:creationId xmlns:a16="http://schemas.microsoft.com/office/drawing/2014/main" id="{E3158EBF-6B06-4967-B056-3F18E51286D6}"/>
              </a:ext>
            </a:extLst>
          </p:cNvPr>
          <p:cNvSpPr/>
          <p:nvPr/>
        </p:nvSpPr>
        <p:spPr>
          <a:xfrm>
            <a:off x="8424145" y="3498616"/>
            <a:ext cx="696024" cy="261610"/>
          </a:xfrm>
          <a:prstGeom prst="rect">
            <a:avLst/>
          </a:prstGeom>
        </p:spPr>
        <p:txBody>
          <a:bodyPr wrap="none">
            <a:spAutoFit/>
          </a:bodyPr>
          <a:lstStyle/>
          <a:p>
            <a:r>
              <a:rPr lang="en-GB" sz="1100" b="1" dirty="0">
                <a:solidFill>
                  <a:srgbClr val="FF0000"/>
                </a:solidFill>
              </a:rPr>
              <a:t>Option 3</a:t>
            </a:r>
            <a:endParaRPr lang="en-SE" sz="1100" b="1" dirty="0">
              <a:solidFill>
                <a:srgbClr val="FF0000"/>
              </a:solidFill>
            </a:endParaRPr>
          </a:p>
        </p:txBody>
      </p:sp>
      <p:sp>
        <p:nvSpPr>
          <p:cNvPr id="17" name="Rectangle: Rounded Corners 16">
            <a:extLst>
              <a:ext uri="{FF2B5EF4-FFF2-40B4-BE49-F238E27FC236}">
                <a16:creationId xmlns:a16="http://schemas.microsoft.com/office/drawing/2014/main" id="{360B7858-09C5-4C3A-A48A-0E7B07EB400A}"/>
              </a:ext>
            </a:extLst>
          </p:cNvPr>
          <p:cNvSpPr/>
          <p:nvPr/>
        </p:nvSpPr>
        <p:spPr>
          <a:xfrm>
            <a:off x="7711555" y="3707372"/>
            <a:ext cx="702196" cy="15831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8" name="Rectangle 17">
            <a:extLst>
              <a:ext uri="{FF2B5EF4-FFF2-40B4-BE49-F238E27FC236}">
                <a16:creationId xmlns:a16="http://schemas.microsoft.com/office/drawing/2014/main" id="{76B13F6A-7F13-465B-BEB0-DBD1DACDC422}"/>
              </a:ext>
            </a:extLst>
          </p:cNvPr>
          <p:cNvSpPr/>
          <p:nvPr/>
        </p:nvSpPr>
        <p:spPr>
          <a:xfrm>
            <a:off x="8424145" y="3656339"/>
            <a:ext cx="696024" cy="261610"/>
          </a:xfrm>
          <a:prstGeom prst="rect">
            <a:avLst/>
          </a:prstGeom>
        </p:spPr>
        <p:txBody>
          <a:bodyPr wrap="none">
            <a:spAutoFit/>
          </a:bodyPr>
          <a:lstStyle/>
          <a:p>
            <a:r>
              <a:rPr lang="en-GB" sz="1100" b="1" dirty="0">
                <a:solidFill>
                  <a:srgbClr val="FF0000"/>
                </a:solidFill>
              </a:rPr>
              <a:t>Option 4</a:t>
            </a:r>
            <a:endParaRPr lang="en-SE" sz="1100" b="1" dirty="0">
              <a:solidFill>
                <a:srgbClr val="FF0000"/>
              </a:solidFill>
            </a:endParaRPr>
          </a:p>
        </p:txBody>
      </p:sp>
    </p:spTree>
    <p:extLst>
      <p:ext uri="{BB962C8B-B14F-4D97-AF65-F5344CB8AC3E}">
        <p14:creationId xmlns:p14="http://schemas.microsoft.com/office/powerpoint/2010/main" val="4028720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393ACF86-D561-45A8-B9E2-9EB6E509D90C}"/>
              </a:ext>
            </a:extLst>
          </p:cNvPr>
          <p:cNvPicPr>
            <a:picLocks noChangeAspect="1"/>
          </p:cNvPicPr>
          <p:nvPr/>
        </p:nvPicPr>
        <p:blipFill>
          <a:blip r:embed="rId2"/>
          <a:stretch>
            <a:fillRect/>
          </a:stretch>
        </p:blipFill>
        <p:spPr>
          <a:xfrm>
            <a:off x="7039368" y="1510700"/>
            <a:ext cx="2057434" cy="5032519"/>
          </a:xfrm>
          <a:prstGeom prst="rect">
            <a:avLst/>
          </a:prstGeom>
          <a:ln>
            <a:solidFill>
              <a:schemeClr val="accent1"/>
            </a:solidFill>
          </a:ln>
        </p:spPr>
      </p:pic>
      <p:sp>
        <p:nvSpPr>
          <p:cNvPr id="5" name="TextBox 4">
            <a:extLst>
              <a:ext uri="{FF2B5EF4-FFF2-40B4-BE49-F238E27FC236}">
                <a16:creationId xmlns:a16="http://schemas.microsoft.com/office/drawing/2014/main" id="{85121109-3813-4E40-9392-305139991A29}"/>
              </a:ext>
            </a:extLst>
          </p:cNvPr>
          <p:cNvSpPr txBox="1"/>
          <p:nvPr/>
        </p:nvSpPr>
        <p:spPr>
          <a:xfrm>
            <a:off x="133350" y="700556"/>
            <a:ext cx="6882999" cy="5909310"/>
          </a:xfrm>
          <a:prstGeom prst="rect">
            <a:avLst/>
          </a:prstGeom>
          <a:noFill/>
        </p:spPr>
        <p:txBody>
          <a:bodyPr wrap="square" rtlCol="0">
            <a:spAutoFit/>
          </a:bodyPr>
          <a:lstStyle/>
          <a:p>
            <a:pPr marL="342900" indent="-342900" algn="just">
              <a:buFont typeface="+mj-lt"/>
              <a:buAutoNum type="arabicPeriod"/>
            </a:pPr>
            <a:r>
              <a:rPr lang="en-GB" sz="1400" dirty="0"/>
              <a:t>Click “</a:t>
            </a:r>
            <a:r>
              <a:rPr lang="en-GB" sz="1400" dirty="0" err="1"/>
              <a:t>select+open</a:t>
            </a:r>
            <a:r>
              <a:rPr lang="en-GB" sz="1400" dirty="0"/>
              <a:t> folder” or “select folder” button to choose the folder that has all 3DED data. </a:t>
            </a:r>
          </a:p>
          <a:p>
            <a:pPr marL="342900" indent="-342900" algn="just">
              <a:buFont typeface="+mj-lt"/>
              <a:buAutoNum type="arabicPeriod"/>
            </a:pPr>
            <a:r>
              <a:rPr lang="en-GB" sz="1400" dirty="0"/>
              <a:t>Click “</a:t>
            </a:r>
            <a:r>
              <a:rPr lang="en-GB" sz="1400" dirty="0" err="1"/>
              <a:t>edtools.autoindex</a:t>
            </a:r>
            <a:r>
              <a:rPr lang="en-GB" sz="1400" dirty="0"/>
              <a:t>”, </a:t>
            </a:r>
            <a:r>
              <a:rPr lang="en-GB" sz="1400" dirty="0" err="1"/>
              <a:t>edtools</a:t>
            </a:r>
            <a:r>
              <a:rPr lang="en-GB" sz="1400" dirty="0"/>
              <a:t> will index every dataset based on XDS.INP files.</a:t>
            </a:r>
          </a:p>
          <a:p>
            <a:pPr marL="342900" indent="-342900" algn="just">
              <a:buAutoNum type="arabicPeriod"/>
            </a:pPr>
            <a:r>
              <a:rPr lang="en-GB" sz="1400" dirty="0"/>
              <a:t>Click “</a:t>
            </a:r>
            <a:r>
              <a:rPr lang="en-GB" sz="1400" dirty="0" err="1"/>
              <a:t>edtools.extract_xds_info</a:t>
            </a:r>
            <a:r>
              <a:rPr lang="en-GB" sz="1400" dirty="0"/>
              <a:t>”, indexing result will be extracted in an excel file and also in the </a:t>
            </a:r>
            <a:r>
              <a:rPr lang="en-GB" sz="1400" dirty="0" err="1"/>
              <a:t>cmd</a:t>
            </a:r>
            <a:r>
              <a:rPr lang="en-GB" sz="1400" dirty="0"/>
              <a:t> window.</a:t>
            </a:r>
          </a:p>
          <a:p>
            <a:pPr marL="342900" indent="-342900" algn="just">
              <a:buFont typeface="+mj-lt"/>
              <a:buAutoNum type="arabicPeriod" startAt="4"/>
            </a:pPr>
            <a:r>
              <a:rPr lang="en-GB" sz="1400" dirty="0"/>
              <a:t>Click “evaluation”, the code will find all the CORRECT.LP files in the selected folder, search for the statics in the last run, write these lines into a “evaluation.txt”, and immediately open this txt file. The code will also find all IDXREF.LP files, search for the lines “INDEXING OF OBSERVED SPOTS IN SPACE GROUP” and write the values into “evaluation.txt”. Check the extracted information in step 3 (shown in the </a:t>
            </a:r>
            <a:r>
              <a:rPr lang="en-GB" sz="1400" dirty="0" err="1"/>
              <a:t>cmd</a:t>
            </a:r>
            <a:r>
              <a:rPr lang="en-GB" sz="1400" dirty="0"/>
              <a:t> window) and in step 4 (shown in “CORRECT evaluation.txt”, you will get a rough idea about which dataset is the best. </a:t>
            </a:r>
          </a:p>
          <a:p>
            <a:pPr marL="342900" indent="-342900" algn="just">
              <a:buFont typeface="+mj-lt"/>
              <a:buAutoNum type="arabicPeriod" startAt="4"/>
            </a:pPr>
            <a:r>
              <a:rPr lang="en-GB" sz="1400" b="1" u="sng" dirty="0"/>
              <a:t>If you find out the best dataset has high resolution and high completeness, </a:t>
            </a:r>
            <a:r>
              <a:rPr lang="en-GB" sz="1400" dirty="0"/>
              <a:t>click “select folder”, choose the subfolder of the best dataset. The chosen subfolder should have XDS.INP file in it. Usually the folder name should be “SMV”.</a:t>
            </a:r>
          </a:p>
          <a:p>
            <a:pPr marL="342900" indent="-342900" algn="just">
              <a:buFont typeface="+mj-lt"/>
              <a:buAutoNum type="arabicPeriod" startAt="4"/>
            </a:pPr>
            <a:r>
              <a:rPr lang="en-GB" sz="1400" dirty="0"/>
              <a:t>Click “</a:t>
            </a:r>
            <a:r>
              <a:rPr lang="en-GB" sz="1400" dirty="0" err="1"/>
              <a:t>xdsgui</a:t>
            </a:r>
            <a:r>
              <a:rPr lang="en-GB" sz="1400" dirty="0"/>
              <a:t>”, a </a:t>
            </a:r>
            <a:r>
              <a:rPr lang="en-GB" sz="1400" dirty="0" err="1"/>
              <a:t>cmd</a:t>
            </a:r>
            <a:r>
              <a:rPr lang="en-GB" sz="1400" dirty="0"/>
              <a:t> window for </a:t>
            </a:r>
            <a:r>
              <a:rPr lang="en-GB" sz="1400" dirty="0" err="1"/>
              <a:t>xdsgui</a:t>
            </a:r>
            <a:r>
              <a:rPr lang="en-GB" sz="1400" dirty="0"/>
              <a:t> will pop out. (make sure you use the default English input method on your computer!). This step is optional.</a:t>
            </a:r>
          </a:p>
          <a:p>
            <a:pPr marL="342900" indent="-342900" algn="just">
              <a:buFont typeface="+mj-lt"/>
              <a:buAutoNum type="arabicPeriod" startAt="4"/>
            </a:pPr>
            <a:r>
              <a:rPr lang="en-GB" sz="1400" dirty="0"/>
              <a:t>Click “plot scale factors”, the code will draw a plot of scale factors vs image number, you can pick two spots (e.g. n1 n2) to select the range that scale factors are abnormal (close to 1 is normal). The code will directly write “exclude n1 n2” in the XDS.INP file. You can also click “</a:t>
            </a:r>
            <a:r>
              <a:rPr lang="en-GB" sz="1400" dirty="0" err="1"/>
              <a:t>REDp</a:t>
            </a:r>
            <a:r>
              <a:rPr lang="en-GB" sz="1400" dirty="0"/>
              <a:t>” to run </a:t>
            </a:r>
            <a:r>
              <a:rPr lang="en-GB" sz="1400" dirty="0" err="1"/>
              <a:t>REDp</a:t>
            </a:r>
            <a:r>
              <a:rPr lang="en-GB" sz="1400" dirty="0"/>
              <a:t> software to check the space group and unit cell. Click “crystallographic table” you can choose to print the tables in different systems.</a:t>
            </a:r>
          </a:p>
          <a:p>
            <a:pPr marL="342900" indent="-342900" algn="just">
              <a:buFont typeface="+mj-lt"/>
              <a:buAutoNum type="arabicPeriod" startAt="4"/>
            </a:pPr>
            <a:r>
              <a:rPr lang="en-GB" sz="1400" dirty="0"/>
              <a:t>Based on above information, change XDS.INP file parameters (the same operations in the previous slide).</a:t>
            </a:r>
          </a:p>
          <a:p>
            <a:pPr marL="342900" indent="-342900" algn="just">
              <a:buFont typeface="+mj-lt"/>
              <a:buAutoNum type="arabicPeriod" startAt="4"/>
            </a:pPr>
            <a:r>
              <a:rPr lang="en-GB" sz="1400" dirty="0"/>
              <a:t>Click “</a:t>
            </a:r>
            <a:r>
              <a:rPr lang="en-GB" sz="1400" dirty="0" err="1"/>
              <a:t>edtools.autoindex</a:t>
            </a:r>
            <a:r>
              <a:rPr lang="en-GB" sz="1400" dirty="0"/>
              <a:t>” to redo index. The </a:t>
            </a:r>
            <a:r>
              <a:rPr lang="en-GB" sz="1400" dirty="0" err="1"/>
              <a:t>shelx.hkl</a:t>
            </a:r>
            <a:r>
              <a:rPr lang="en-GB" sz="1400" dirty="0"/>
              <a:t> will be automatically generated.</a:t>
            </a:r>
          </a:p>
          <a:p>
            <a:pPr marL="342900" indent="-342900" algn="just">
              <a:buFont typeface="+mj-lt"/>
              <a:buAutoNum type="arabicPeriod" startAt="4"/>
            </a:pPr>
            <a:r>
              <a:rPr lang="en-GB" sz="1400" dirty="0"/>
              <a:t>Click “solution” to solve the structure, details see next slide.</a:t>
            </a:r>
          </a:p>
          <a:p>
            <a:pPr marL="342900" indent="-342900" algn="just">
              <a:buFont typeface="+mj-lt"/>
              <a:buAutoNum type="arabicPeriod" startAt="4"/>
            </a:pPr>
            <a:r>
              <a:rPr lang="en-GB" sz="1400" dirty="0"/>
              <a:t>Check the structure model with mercury, vesta, </a:t>
            </a:r>
            <a:r>
              <a:rPr lang="en-GB" sz="1400" dirty="0" err="1"/>
              <a:t>pwt</a:t>
            </a:r>
            <a:r>
              <a:rPr lang="en-GB" sz="1400" dirty="0"/>
              <a:t>, and check </a:t>
            </a:r>
            <a:r>
              <a:rPr lang="en-GB" sz="1400" dirty="0" err="1"/>
              <a:t>cif</a:t>
            </a:r>
            <a:r>
              <a:rPr lang="en-GB" sz="1400" dirty="0"/>
              <a:t>. </a:t>
            </a:r>
            <a:endParaRPr lang="en-SE" sz="1400" dirty="0"/>
          </a:p>
        </p:txBody>
      </p:sp>
      <p:sp>
        <p:nvSpPr>
          <p:cNvPr id="2" name="Rectangle 1">
            <a:extLst>
              <a:ext uri="{FF2B5EF4-FFF2-40B4-BE49-F238E27FC236}">
                <a16:creationId xmlns:a16="http://schemas.microsoft.com/office/drawing/2014/main" id="{DA005A2A-F781-4D4A-B1E9-3578235BBA48}"/>
              </a:ext>
            </a:extLst>
          </p:cNvPr>
          <p:cNvSpPr/>
          <p:nvPr/>
        </p:nvSpPr>
        <p:spPr>
          <a:xfrm>
            <a:off x="133350" y="71735"/>
            <a:ext cx="8299450" cy="400110"/>
          </a:xfrm>
          <a:prstGeom prst="rect">
            <a:avLst/>
          </a:prstGeom>
        </p:spPr>
        <p:txBody>
          <a:bodyPr wrap="square">
            <a:spAutoFit/>
          </a:bodyPr>
          <a:lstStyle/>
          <a:p>
            <a:pPr algn="ctr"/>
            <a:r>
              <a:rPr lang="en-GB" sz="2000" b="1" u="sng" dirty="0"/>
              <a:t>Single dataset processing</a:t>
            </a:r>
          </a:p>
        </p:txBody>
      </p:sp>
      <p:sp>
        <p:nvSpPr>
          <p:cNvPr id="7" name="Rectangle: Rounded Corners 6">
            <a:extLst>
              <a:ext uri="{FF2B5EF4-FFF2-40B4-BE49-F238E27FC236}">
                <a16:creationId xmlns:a16="http://schemas.microsoft.com/office/drawing/2014/main" id="{4114C29F-D489-442B-9427-FFC2263A5337}"/>
              </a:ext>
            </a:extLst>
          </p:cNvPr>
          <p:cNvSpPr/>
          <p:nvPr/>
        </p:nvSpPr>
        <p:spPr>
          <a:xfrm>
            <a:off x="7416214" y="1847670"/>
            <a:ext cx="1264236" cy="16651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8" name="Rectangle 7">
            <a:extLst>
              <a:ext uri="{FF2B5EF4-FFF2-40B4-BE49-F238E27FC236}">
                <a16:creationId xmlns:a16="http://schemas.microsoft.com/office/drawing/2014/main" id="{4E88BD67-7ADC-45E3-820B-171EE694EDB5}"/>
              </a:ext>
            </a:extLst>
          </p:cNvPr>
          <p:cNvSpPr/>
          <p:nvPr/>
        </p:nvSpPr>
        <p:spPr>
          <a:xfrm>
            <a:off x="8523882" y="1793440"/>
            <a:ext cx="660758" cy="261610"/>
          </a:xfrm>
          <a:prstGeom prst="rect">
            <a:avLst/>
          </a:prstGeom>
        </p:spPr>
        <p:txBody>
          <a:bodyPr wrap="none">
            <a:spAutoFit/>
          </a:bodyPr>
          <a:lstStyle/>
          <a:p>
            <a:r>
              <a:rPr lang="en-GB" sz="1100" b="1" dirty="0">
                <a:solidFill>
                  <a:srgbClr val="FF0000"/>
                </a:solidFill>
              </a:rPr>
              <a:t>Step 1,5</a:t>
            </a:r>
            <a:endParaRPr lang="en-SE" sz="1100" b="1" dirty="0">
              <a:solidFill>
                <a:srgbClr val="FF0000"/>
              </a:solidFill>
            </a:endParaRPr>
          </a:p>
        </p:txBody>
      </p:sp>
      <p:sp>
        <p:nvSpPr>
          <p:cNvPr id="9" name="Rectangle: Rounded Corners 8">
            <a:extLst>
              <a:ext uri="{FF2B5EF4-FFF2-40B4-BE49-F238E27FC236}">
                <a16:creationId xmlns:a16="http://schemas.microsoft.com/office/drawing/2014/main" id="{7960FD43-410D-46EB-B65F-03671A2B7864}"/>
              </a:ext>
            </a:extLst>
          </p:cNvPr>
          <p:cNvSpPr/>
          <p:nvPr/>
        </p:nvSpPr>
        <p:spPr>
          <a:xfrm>
            <a:off x="7556501" y="1997118"/>
            <a:ext cx="736600" cy="166517"/>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0" name="Rectangle 9">
            <a:extLst>
              <a:ext uri="{FF2B5EF4-FFF2-40B4-BE49-F238E27FC236}">
                <a16:creationId xmlns:a16="http://schemas.microsoft.com/office/drawing/2014/main" id="{3BA323B1-DBDB-4196-A2C2-3C3537B7C820}"/>
              </a:ext>
            </a:extLst>
          </p:cNvPr>
          <p:cNvSpPr/>
          <p:nvPr/>
        </p:nvSpPr>
        <p:spPr>
          <a:xfrm>
            <a:off x="8422283" y="1949212"/>
            <a:ext cx="660758" cy="261610"/>
          </a:xfrm>
          <a:prstGeom prst="rect">
            <a:avLst/>
          </a:prstGeom>
        </p:spPr>
        <p:txBody>
          <a:bodyPr wrap="none">
            <a:spAutoFit/>
          </a:bodyPr>
          <a:lstStyle/>
          <a:p>
            <a:r>
              <a:rPr lang="en-GB" sz="1100" b="1" dirty="0">
                <a:solidFill>
                  <a:srgbClr val="FF0000"/>
                </a:solidFill>
              </a:rPr>
              <a:t>Step 2,9</a:t>
            </a:r>
            <a:endParaRPr lang="en-SE" sz="1100" b="1" dirty="0">
              <a:solidFill>
                <a:srgbClr val="FF0000"/>
              </a:solidFill>
            </a:endParaRPr>
          </a:p>
        </p:txBody>
      </p:sp>
      <p:sp>
        <p:nvSpPr>
          <p:cNvPr id="11" name="Rectangle: Rounded Corners 10">
            <a:extLst>
              <a:ext uri="{FF2B5EF4-FFF2-40B4-BE49-F238E27FC236}">
                <a16:creationId xmlns:a16="http://schemas.microsoft.com/office/drawing/2014/main" id="{2D2D8DE1-0114-4A31-A7A6-9E03DCC56C6A}"/>
              </a:ext>
            </a:extLst>
          </p:cNvPr>
          <p:cNvSpPr/>
          <p:nvPr/>
        </p:nvSpPr>
        <p:spPr>
          <a:xfrm>
            <a:off x="7556499" y="3991989"/>
            <a:ext cx="1018183" cy="157949"/>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2" name="Rectangle 11">
            <a:extLst>
              <a:ext uri="{FF2B5EF4-FFF2-40B4-BE49-F238E27FC236}">
                <a16:creationId xmlns:a16="http://schemas.microsoft.com/office/drawing/2014/main" id="{FC01F529-B558-405B-B792-92C62FA7A24D}"/>
              </a:ext>
            </a:extLst>
          </p:cNvPr>
          <p:cNvSpPr/>
          <p:nvPr/>
        </p:nvSpPr>
        <p:spPr>
          <a:xfrm>
            <a:off x="8523885" y="3935849"/>
            <a:ext cx="551754" cy="261610"/>
          </a:xfrm>
          <a:prstGeom prst="rect">
            <a:avLst/>
          </a:prstGeom>
        </p:spPr>
        <p:txBody>
          <a:bodyPr wrap="none">
            <a:spAutoFit/>
          </a:bodyPr>
          <a:lstStyle/>
          <a:p>
            <a:r>
              <a:rPr lang="en-GB" sz="1100" b="1" dirty="0">
                <a:solidFill>
                  <a:srgbClr val="FF0000"/>
                </a:solidFill>
              </a:rPr>
              <a:t>Step 3</a:t>
            </a:r>
            <a:endParaRPr lang="en-SE" sz="1100" b="1" dirty="0">
              <a:solidFill>
                <a:srgbClr val="FF0000"/>
              </a:solidFill>
            </a:endParaRPr>
          </a:p>
        </p:txBody>
      </p:sp>
      <p:sp>
        <p:nvSpPr>
          <p:cNvPr id="13" name="Rectangle: Rounded Corners 12">
            <a:extLst>
              <a:ext uri="{FF2B5EF4-FFF2-40B4-BE49-F238E27FC236}">
                <a16:creationId xmlns:a16="http://schemas.microsoft.com/office/drawing/2014/main" id="{2931A9F2-E5AF-40C3-94D8-014C208BE034}"/>
              </a:ext>
            </a:extLst>
          </p:cNvPr>
          <p:cNvSpPr/>
          <p:nvPr/>
        </p:nvSpPr>
        <p:spPr>
          <a:xfrm>
            <a:off x="7837701" y="4158909"/>
            <a:ext cx="455399" cy="15795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4" name="Rectangle 13">
            <a:extLst>
              <a:ext uri="{FF2B5EF4-FFF2-40B4-BE49-F238E27FC236}">
                <a16:creationId xmlns:a16="http://schemas.microsoft.com/office/drawing/2014/main" id="{F864F2F1-5920-44FE-90A6-251A1330FE83}"/>
              </a:ext>
            </a:extLst>
          </p:cNvPr>
          <p:cNvSpPr/>
          <p:nvPr/>
        </p:nvSpPr>
        <p:spPr>
          <a:xfrm>
            <a:off x="8523882" y="4107079"/>
            <a:ext cx="551754" cy="261610"/>
          </a:xfrm>
          <a:prstGeom prst="rect">
            <a:avLst/>
          </a:prstGeom>
        </p:spPr>
        <p:txBody>
          <a:bodyPr wrap="none">
            <a:spAutoFit/>
          </a:bodyPr>
          <a:lstStyle/>
          <a:p>
            <a:r>
              <a:rPr lang="en-GB" sz="1100" b="1" dirty="0">
                <a:solidFill>
                  <a:srgbClr val="FF0000"/>
                </a:solidFill>
              </a:rPr>
              <a:t>Step 4</a:t>
            </a:r>
            <a:endParaRPr lang="en-SE" sz="1100" b="1" dirty="0">
              <a:solidFill>
                <a:srgbClr val="FF0000"/>
              </a:solidFill>
            </a:endParaRPr>
          </a:p>
        </p:txBody>
      </p:sp>
      <p:sp>
        <p:nvSpPr>
          <p:cNvPr id="15" name="Rectangle: Rounded Corners 14">
            <a:extLst>
              <a:ext uri="{FF2B5EF4-FFF2-40B4-BE49-F238E27FC236}">
                <a16:creationId xmlns:a16="http://schemas.microsoft.com/office/drawing/2014/main" id="{B2169C32-73DC-48E4-BA61-A92E0FB89EC3}"/>
              </a:ext>
            </a:extLst>
          </p:cNvPr>
          <p:cNvSpPr/>
          <p:nvPr/>
        </p:nvSpPr>
        <p:spPr>
          <a:xfrm>
            <a:off x="7931150" y="5736032"/>
            <a:ext cx="293903" cy="15795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Rectangle 15">
            <a:extLst>
              <a:ext uri="{FF2B5EF4-FFF2-40B4-BE49-F238E27FC236}">
                <a16:creationId xmlns:a16="http://schemas.microsoft.com/office/drawing/2014/main" id="{0C11C421-A244-453E-A520-569C3D7AC9DE}"/>
              </a:ext>
            </a:extLst>
          </p:cNvPr>
          <p:cNvSpPr/>
          <p:nvPr/>
        </p:nvSpPr>
        <p:spPr>
          <a:xfrm>
            <a:off x="8517534" y="5668939"/>
            <a:ext cx="551754" cy="261610"/>
          </a:xfrm>
          <a:prstGeom prst="rect">
            <a:avLst/>
          </a:prstGeom>
        </p:spPr>
        <p:txBody>
          <a:bodyPr wrap="none">
            <a:spAutoFit/>
          </a:bodyPr>
          <a:lstStyle/>
          <a:p>
            <a:r>
              <a:rPr lang="en-GB" sz="1100" b="1" dirty="0">
                <a:solidFill>
                  <a:srgbClr val="FF0000"/>
                </a:solidFill>
              </a:rPr>
              <a:t>Step 6</a:t>
            </a:r>
            <a:endParaRPr lang="en-SE" sz="1100" b="1" dirty="0">
              <a:solidFill>
                <a:srgbClr val="FF0000"/>
              </a:solidFill>
            </a:endParaRPr>
          </a:p>
        </p:txBody>
      </p:sp>
      <p:sp>
        <p:nvSpPr>
          <p:cNvPr id="18" name="Rectangle: Rounded Corners 17">
            <a:extLst>
              <a:ext uri="{FF2B5EF4-FFF2-40B4-BE49-F238E27FC236}">
                <a16:creationId xmlns:a16="http://schemas.microsoft.com/office/drawing/2014/main" id="{EF905705-244C-4530-88AF-B9047ACCE5EF}"/>
              </a:ext>
            </a:extLst>
          </p:cNvPr>
          <p:cNvSpPr/>
          <p:nvPr/>
        </p:nvSpPr>
        <p:spPr>
          <a:xfrm>
            <a:off x="7556498" y="2266962"/>
            <a:ext cx="1018183" cy="1616442"/>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9" name="Rectangle 18">
            <a:extLst>
              <a:ext uri="{FF2B5EF4-FFF2-40B4-BE49-F238E27FC236}">
                <a16:creationId xmlns:a16="http://schemas.microsoft.com/office/drawing/2014/main" id="{E0DDFA5D-F4F3-4ECE-8711-BBF13C165B75}"/>
              </a:ext>
            </a:extLst>
          </p:cNvPr>
          <p:cNvSpPr/>
          <p:nvPr/>
        </p:nvSpPr>
        <p:spPr>
          <a:xfrm>
            <a:off x="8555875" y="2923302"/>
            <a:ext cx="551754" cy="261610"/>
          </a:xfrm>
          <a:prstGeom prst="rect">
            <a:avLst/>
          </a:prstGeom>
        </p:spPr>
        <p:txBody>
          <a:bodyPr wrap="none">
            <a:spAutoFit/>
          </a:bodyPr>
          <a:lstStyle/>
          <a:p>
            <a:r>
              <a:rPr lang="en-GB" sz="1100" b="1" dirty="0">
                <a:solidFill>
                  <a:srgbClr val="FF0000"/>
                </a:solidFill>
              </a:rPr>
              <a:t>Step 8</a:t>
            </a:r>
            <a:endParaRPr lang="en-SE" sz="1100" b="1" dirty="0">
              <a:solidFill>
                <a:srgbClr val="FF0000"/>
              </a:solidFill>
            </a:endParaRPr>
          </a:p>
        </p:txBody>
      </p:sp>
      <p:sp>
        <p:nvSpPr>
          <p:cNvPr id="20" name="Rectangle: Rounded Corners 19">
            <a:extLst>
              <a:ext uri="{FF2B5EF4-FFF2-40B4-BE49-F238E27FC236}">
                <a16:creationId xmlns:a16="http://schemas.microsoft.com/office/drawing/2014/main" id="{D8EC2131-0EB6-4A28-94C5-0187299B7EA2}"/>
              </a:ext>
            </a:extLst>
          </p:cNvPr>
          <p:cNvSpPr/>
          <p:nvPr/>
        </p:nvSpPr>
        <p:spPr>
          <a:xfrm>
            <a:off x="7894849" y="5894801"/>
            <a:ext cx="381001" cy="15795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1" name="Rectangle 20">
            <a:extLst>
              <a:ext uri="{FF2B5EF4-FFF2-40B4-BE49-F238E27FC236}">
                <a16:creationId xmlns:a16="http://schemas.microsoft.com/office/drawing/2014/main" id="{49907663-92D1-4FD8-8699-418D0B8685E3}"/>
              </a:ext>
            </a:extLst>
          </p:cNvPr>
          <p:cNvSpPr/>
          <p:nvPr/>
        </p:nvSpPr>
        <p:spPr>
          <a:xfrm>
            <a:off x="8516832" y="5844469"/>
            <a:ext cx="623889" cy="261610"/>
          </a:xfrm>
          <a:prstGeom prst="rect">
            <a:avLst/>
          </a:prstGeom>
        </p:spPr>
        <p:txBody>
          <a:bodyPr wrap="none">
            <a:spAutoFit/>
          </a:bodyPr>
          <a:lstStyle/>
          <a:p>
            <a:r>
              <a:rPr lang="en-GB" sz="1100" b="1" dirty="0">
                <a:solidFill>
                  <a:srgbClr val="FF0000"/>
                </a:solidFill>
              </a:rPr>
              <a:t>Step 10</a:t>
            </a:r>
            <a:endParaRPr lang="en-SE" sz="1100" b="1" dirty="0">
              <a:solidFill>
                <a:srgbClr val="FF0000"/>
              </a:solidFill>
            </a:endParaRPr>
          </a:p>
        </p:txBody>
      </p:sp>
      <p:sp>
        <p:nvSpPr>
          <p:cNvPr id="25" name="Rectangle: Rounded Corners 24">
            <a:extLst>
              <a:ext uri="{FF2B5EF4-FFF2-40B4-BE49-F238E27FC236}">
                <a16:creationId xmlns:a16="http://schemas.microsoft.com/office/drawing/2014/main" id="{EF716FC9-E3ED-4249-907B-8838EEC4D308}"/>
              </a:ext>
            </a:extLst>
          </p:cNvPr>
          <p:cNvSpPr/>
          <p:nvPr/>
        </p:nvSpPr>
        <p:spPr>
          <a:xfrm>
            <a:off x="7620001" y="4325616"/>
            <a:ext cx="903878" cy="66548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6" name="Rectangle 25">
            <a:extLst>
              <a:ext uri="{FF2B5EF4-FFF2-40B4-BE49-F238E27FC236}">
                <a16:creationId xmlns:a16="http://schemas.microsoft.com/office/drawing/2014/main" id="{3CEF7C46-4A17-417D-9104-C930E1294DF7}"/>
              </a:ext>
            </a:extLst>
          </p:cNvPr>
          <p:cNvSpPr/>
          <p:nvPr/>
        </p:nvSpPr>
        <p:spPr>
          <a:xfrm>
            <a:off x="8523884" y="4546067"/>
            <a:ext cx="551754" cy="261610"/>
          </a:xfrm>
          <a:prstGeom prst="rect">
            <a:avLst/>
          </a:prstGeom>
        </p:spPr>
        <p:txBody>
          <a:bodyPr wrap="none">
            <a:spAutoFit/>
          </a:bodyPr>
          <a:lstStyle/>
          <a:p>
            <a:r>
              <a:rPr lang="en-GB" sz="1100" b="1" dirty="0">
                <a:solidFill>
                  <a:srgbClr val="FF0000"/>
                </a:solidFill>
              </a:rPr>
              <a:t>Step 7</a:t>
            </a:r>
            <a:endParaRPr lang="en-SE" sz="1100" b="1" dirty="0">
              <a:solidFill>
                <a:srgbClr val="FF0000"/>
              </a:solidFill>
            </a:endParaRPr>
          </a:p>
        </p:txBody>
      </p:sp>
      <p:sp>
        <p:nvSpPr>
          <p:cNvPr id="27" name="Rectangle: Rounded Corners 26">
            <a:extLst>
              <a:ext uri="{FF2B5EF4-FFF2-40B4-BE49-F238E27FC236}">
                <a16:creationId xmlns:a16="http://schemas.microsoft.com/office/drawing/2014/main" id="{B9A48F00-604B-42CD-9A67-DF1926F13F6E}"/>
              </a:ext>
            </a:extLst>
          </p:cNvPr>
          <p:cNvSpPr/>
          <p:nvPr/>
        </p:nvSpPr>
        <p:spPr>
          <a:xfrm>
            <a:off x="7659898" y="6049561"/>
            <a:ext cx="768565" cy="474608"/>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8" name="Rectangle 27">
            <a:extLst>
              <a:ext uri="{FF2B5EF4-FFF2-40B4-BE49-F238E27FC236}">
                <a16:creationId xmlns:a16="http://schemas.microsoft.com/office/drawing/2014/main" id="{55FF6C43-DE90-4581-BC53-4B2ADBBF8C92}"/>
              </a:ext>
            </a:extLst>
          </p:cNvPr>
          <p:cNvSpPr/>
          <p:nvPr/>
        </p:nvSpPr>
        <p:spPr>
          <a:xfrm>
            <a:off x="8516832" y="6148352"/>
            <a:ext cx="623889" cy="261610"/>
          </a:xfrm>
          <a:prstGeom prst="rect">
            <a:avLst/>
          </a:prstGeom>
        </p:spPr>
        <p:txBody>
          <a:bodyPr wrap="none">
            <a:spAutoFit/>
          </a:bodyPr>
          <a:lstStyle/>
          <a:p>
            <a:r>
              <a:rPr lang="en-GB" sz="1100" b="1" dirty="0">
                <a:solidFill>
                  <a:srgbClr val="FF0000"/>
                </a:solidFill>
              </a:rPr>
              <a:t>Step 11</a:t>
            </a:r>
            <a:endParaRPr lang="en-SE" sz="1100" b="1" dirty="0">
              <a:solidFill>
                <a:srgbClr val="FF0000"/>
              </a:solidFill>
            </a:endParaRPr>
          </a:p>
        </p:txBody>
      </p:sp>
    </p:spTree>
    <p:extLst>
      <p:ext uri="{BB962C8B-B14F-4D97-AF65-F5344CB8AC3E}">
        <p14:creationId xmlns:p14="http://schemas.microsoft.com/office/powerpoint/2010/main" val="83924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E87E2C4-E9A4-455B-BB79-41C992FE6661}"/>
              </a:ext>
            </a:extLst>
          </p:cNvPr>
          <p:cNvPicPr>
            <a:picLocks noChangeAspect="1"/>
          </p:cNvPicPr>
          <p:nvPr/>
        </p:nvPicPr>
        <p:blipFill>
          <a:blip r:embed="rId2"/>
          <a:stretch>
            <a:fillRect/>
          </a:stretch>
        </p:blipFill>
        <p:spPr>
          <a:xfrm>
            <a:off x="7039368" y="1510700"/>
            <a:ext cx="2057434" cy="5032519"/>
          </a:xfrm>
          <a:prstGeom prst="rect">
            <a:avLst/>
          </a:prstGeom>
          <a:ln>
            <a:solidFill>
              <a:schemeClr val="accent1"/>
            </a:solidFill>
          </a:ln>
        </p:spPr>
      </p:pic>
      <p:sp>
        <p:nvSpPr>
          <p:cNvPr id="5" name="TextBox 4">
            <a:extLst>
              <a:ext uri="{FF2B5EF4-FFF2-40B4-BE49-F238E27FC236}">
                <a16:creationId xmlns:a16="http://schemas.microsoft.com/office/drawing/2014/main" id="{85121109-3813-4E40-9392-305139991A29}"/>
              </a:ext>
            </a:extLst>
          </p:cNvPr>
          <p:cNvSpPr txBox="1"/>
          <p:nvPr/>
        </p:nvSpPr>
        <p:spPr>
          <a:xfrm>
            <a:off x="135718" y="591112"/>
            <a:ext cx="6785782" cy="2246769"/>
          </a:xfrm>
          <a:prstGeom prst="rect">
            <a:avLst/>
          </a:prstGeom>
          <a:noFill/>
        </p:spPr>
        <p:txBody>
          <a:bodyPr wrap="square" rtlCol="0">
            <a:spAutoFit/>
          </a:bodyPr>
          <a:lstStyle/>
          <a:p>
            <a:pPr marL="342900" indent="-342900" algn="just">
              <a:buAutoNum type="arabicPeriod" startAt="7"/>
            </a:pPr>
            <a:endParaRPr lang="en-GB" sz="1400" b="1" dirty="0"/>
          </a:p>
          <a:p>
            <a:pPr algn="just"/>
            <a:r>
              <a:rPr lang="en-GB" sz="1400" b="1" dirty="0"/>
              <a:t>Requirement: the selected folder must contain .</a:t>
            </a:r>
            <a:r>
              <a:rPr lang="en-GB" sz="1400" b="1" dirty="0" err="1"/>
              <a:t>hkl</a:t>
            </a:r>
            <a:r>
              <a:rPr lang="en-GB" sz="1400" b="1" dirty="0"/>
              <a:t> file and </a:t>
            </a:r>
            <a:r>
              <a:rPr lang="en-GB" sz="1400" b="1" dirty="0" err="1"/>
              <a:t>XDSCONV.lp</a:t>
            </a:r>
            <a:r>
              <a:rPr lang="en-GB" sz="1400" b="1" dirty="0"/>
              <a:t> file!!!</a:t>
            </a:r>
          </a:p>
          <a:p>
            <a:pPr marL="342900" indent="-342900" algn="just">
              <a:buAutoNum type="arabicPeriod" startAt="7"/>
            </a:pPr>
            <a:endParaRPr lang="en-GB" sz="1400" dirty="0"/>
          </a:p>
          <a:p>
            <a:pPr marL="342900" indent="-342900" algn="just">
              <a:buFont typeface="+mj-lt"/>
              <a:buAutoNum type="arabicPeriod"/>
            </a:pPr>
            <a:r>
              <a:rPr lang="en-GB" sz="1400" dirty="0"/>
              <a:t>Click “select folder” to select </a:t>
            </a:r>
            <a:r>
              <a:rPr lang="en-GB" sz="1400" b="1" dirty="0"/>
              <a:t>the folder </a:t>
            </a:r>
            <a:r>
              <a:rPr lang="en-GB" sz="1400" dirty="0"/>
              <a:t>with both .</a:t>
            </a:r>
            <a:r>
              <a:rPr lang="en-GB" sz="1400" dirty="0" err="1"/>
              <a:t>hkl</a:t>
            </a:r>
            <a:r>
              <a:rPr lang="en-GB" sz="1400" dirty="0"/>
              <a:t> file and XDSCONV.LP file.</a:t>
            </a:r>
          </a:p>
          <a:p>
            <a:pPr marL="342900" indent="-342900" algn="just">
              <a:buFont typeface="+mj-lt"/>
              <a:buAutoNum type="arabicPeriod"/>
            </a:pPr>
            <a:r>
              <a:rPr lang="en-GB" sz="1400" dirty="0"/>
              <a:t>Click “solution”, a new </a:t>
            </a:r>
            <a:r>
              <a:rPr lang="en-GB" sz="1400" dirty="0" err="1"/>
              <a:t>gui</a:t>
            </a:r>
            <a:r>
              <a:rPr lang="en-GB" sz="1400" dirty="0"/>
              <a:t> will pop out.   </a:t>
            </a:r>
          </a:p>
          <a:p>
            <a:pPr marL="342900" indent="-342900" algn="just">
              <a:buFont typeface="+mj-lt"/>
              <a:buAutoNum type="arabicPeriod"/>
            </a:pPr>
            <a:r>
              <a:rPr lang="en-GB" sz="1400" dirty="0"/>
              <a:t>Click “XPREP”, the code will first check if the if current folder is “solution”. If it is, go upper folder, find </a:t>
            </a:r>
            <a:r>
              <a:rPr lang="en-GB" sz="1400" dirty="0" err="1"/>
              <a:t>XXX.hkl</a:t>
            </a:r>
            <a:r>
              <a:rPr lang="en-GB" sz="1400" dirty="0"/>
              <a:t> file, create a new subfolder named “solution”, copy this </a:t>
            </a:r>
            <a:r>
              <a:rPr lang="en-GB" sz="1400" dirty="0" err="1"/>
              <a:t>XXX.hkl</a:t>
            </a:r>
            <a:r>
              <a:rPr lang="en-GB" sz="1400" dirty="0"/>
              <a:t> file into the “solution” subfolder, create a XXX.p4p file, read the unit cell in XDSCONV.LP file, write the unit cell into XXX.p4p file, and then run “XPREP XXX” command under “solution” subfolder. If it is not, do the same thing in current folder.</a:t>
            </a:r>
          </a:p>
        </p:txBody>
      </p:sp>
      <p:sp>
        <p:nvSpPr>
          <p:cNvPr id="6" name="TextBox 5">
            <a:extLst>
              <a:ext uri="{FF2B5EF4-FFF2-40B4-BE49-F238E27FC236}">
                <a16:creationId xmlns:a16="http://schemas.microsoft.com/office/drawing/2014/main" id="{1938A6C3-258D-40AE-B8E1-4D81939717DA}"/>
              </a:ext>
            </a:extLst>
          </p:cNvPr>
          <p:cNvSpPr txBox="1"/>
          <p:nvPr/>
        </p:nvSpPr>
        <p:spPr>
          <a:xfrm>
            <a:off x="3346613" y="112062"/>
            <a:ext cx="2196307" cy="400110"/>
          </a:xfrm>
          <a:prstGeom prst="rect">
            <a:avLst/>
          </a:prstGeom>
          <a:noFill/>
        </p:spPr>
        <p:txBody>
          <a:bodyPr wrap="none" rtlCol="0">
            <a:spAutoFit/>
          </a:bodyPr>
          <a:lstStyle/>
          <a:p>
            <a:r>
              <a:rPr lang="en-GB" sz="2000" b="1" u="sng" dirty="0"/>
              <a:t>Solve the structure</a:t>
            </a:r>
            <a:endParaRPr lang="en-SE" sz="2000" b="1" u="sng" dirty="0"/>
          </a:p>
        </p:txBody>
      </p:sp>
      <p:sp>
        <p:nvSpPr>
          <p:cNvPr id="4" name="Rectangle: Rounded Corners 3">
            <a:extLst>
              <a:ext uri="{FF2B5EF4-FFF2-40B4-BE49-F238E27FC236}">
                <a16:creationId xmlns:a16="http://schemas.microsoft.com/office/drawing/2014/main" id="{97C00479-AAE1-4D0E-B857-79593B6B1CE3}"/>
              </a:ext>
            </a:extLst>
          </p:cNvPr>
          <p:cNvSpPr/>
          <p:nvPr/>
        </p:nvSpPr>
        <p:spPr>
          <a:xfrm>
            <a:off x="7423150" y="1847850"/>
            <a:ext cx="1263650" cy="16510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Rounded Corners 8">
            <a:extLst>
              <a:ext uri="{FF2B5EF4-FFF2-40B4-BE49-F238E27FC236}">
                <a16:creationId xmlns:a16="http://schemas.microsoft.com/office/drawing/2014/main" id="{89808726-3026-49F5-8E55-970A616E92CD}"/>
              </a:ext>
            </a:extLst>
          </p:cNvPr>
          <p:cNvSpPr/>
          <p:nvPr/>
        </p:nvSpPr>
        <p:spPr>
          <a:xfrm>
            <a:off x="7865720" y="5892801"/>
            <a:ext cx="421030" cy="16510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0" name="Rectangle 9">
            <a:extLst>
              <a:ext uri="{FF2B5EF4-FFF2-40B4-BE49-F238E27FC236}">
                <a16:creationId xmlns:a16="http://schemas.microsoft.com/office/drawing/2014/main" id="{3BD36876-B255-4795-99A7-DFB15CFE2358}"/>
              </a:ext>
            </a:extLst>
          </p:cNvPr>
          <p:cNvSpPr/>
          <p:nvPr/>
        </p:nvSpPr>
        <p:spPr>
          <a:xfrm>
            <a:off x="8615924" y="1799595"/>
            <a:ext cx="551754" cy="261610"/>
          </a:xfrm>
          <a:prstGeom prst="rect">
            <a:avLst/>
          </a:prstGeom>
        </p:spPr>
        <p:txBody>
          <a:bodyPr wrap="none">
            <a:spAutoFit/>
          </a:bodyPr>
          <a:lstStyle/>
          <a:p>
            <a:r>
              <a:rPr lang="en-GB" sz="1100" b="1" dirty="0">
                <a:solidFill>
                  <a:srgbClr val="FF0000"/>
                </a:solidFill>
              </a:rPr>
              <a:t>Step 1</a:t>
            </a:r>
            <a:endParaRPr lang="en-SE" sz="1100" b="1" dirty="0">
              <a:solidFill>
                <a:srgbClr val="FF0000"/>
              </a:solidFill>
            </a:endParaRPr>
          </a:p>
        </p:txBody>
      </p:sp>
      <p:sp>
        <p:nvSpPr>
          <p:cNvPr id="11" name="Rectangle 10">
            <a:extLst>
              <a:ext uri="{FF2B5EF4-FFF2-40B4-BE49-F238E27FC236}">
                <a16:creationId xmlns:a16="http://schemas.microsoft.com/office/drawing/2014/main" id="{2FB7D273-9A5C-4091-9834-DA27B20B775F}"/>
              </a:ext>
            </a:extLst>
          </p:cNvPr>
          <p:cNvSpPr/>
          <p:nvPr/>
        </p:nvSpPr>
        <p:spPr>
          <a:xfrm>
            <a:off x="8256801" y="5838196"/>
            <a:ext cx="551754" cy="261610"/>
          </a:xfrm>
          <a:prstGeom prst="rect">
            <a:avLst/>
          </a:prstGeom>
        </p:spPr>
        <p:txBody>
          <a:bodyPr wrap="none">
            <a:spAutoFit/>
          </a:bodyPr>
          <a:lstStyle/>
          <a:p>
            <a:r>
              <a:rPr lang="en-GB" sz="1100" b="1" dirty="0">
                <a:solidFill>
                  <a:srgbClr val="FF0000"/>
                </a:solidFill>
              </a:rPr>
              <a:t>Step 2</a:t>
            </a:r>
            <a:endParaRPr lang="en-SE" sz="1100" b="1" dirty="0">
              <a:solidFill>
                <a:srgbClr val="FF0000"/>
              </a:solidFill>
            </a:endParaRPr>
          </a:p>
        </p:txBody>
      </p:sp>
      <p:pic>
        <p:nvPicPr>
          <p:cNvPr id="12" name="Picture 11">
            <a:extLst>
              <a:ext uri="{FF2B5EF4-FFF2-40B4-BE49-F238E27FC236}">
                <a16:creationId xmlns:a16="http://schemas.microsoft.com/office/drawing/2014/main" id="{154CCBF4-04A9-4D7C-ADCD-737282695DF4}"/>
              </a:ext>
            </a:extLst>
          </p:cNvPr>
          <p:cNvPicPr>
            <a:picLocks noChangeAspect="1"/>
          </p:cNvPicPr>
          <p:nvPr/>
        </p:nvPicPr>
        <p:blipFill>
          <a:blip r:embed="rId3"/>
          <a:stretch>
            <a:fillRect/>
          </a:stretch>
        </p:blipFill>
        <p:spPr>
          <a:xfrm>
            <a:off x="3084513" y="3187700"/>
            <a:ext cx="1636798" cy="3448050"/>
          </a:xfrm>
          <a:prstGeom prst="rect">
            <a:avLst/>
          </a:prstGeom>
        </p:spPr>
      </p:pic>
      <p:sp>
        <p:nvSpPr>
          <p:cNvPr id="22" name="Rectangle 21">
            <a:extLst>
              <a:ext uri="{FF2B5EF4-FFF2-40B4-BE49-F238E27FC236}">
                <a16:creationId xmlns:a16="http://schemas.microsoft.com/office/drawing/2014/main" id="{EDD98731-3C37-4785-97E0-A49EF7168955}"/>
              </a:ext>
            </a:extLst>
          </p:cNvPr>
          <p:cNvSpPr/>
          <p:nvPr/>
        </p:nvSpPr>
        <p:spPr>
          <a:xfrm>
            <a:off x="4064696" y="3317245"/>
            <a:ext cx="551754" cy="261610"/>
          </a:xfrm>
          <a:prstGeom prst="rect">
            <a:avLst/>
          </a:prstGeom>
        </p:spPr>
        <p:txBody>
          <a:bodyPr wrap="none">
            <a:spAutoFit/>
          </a:bodyPr>
          <a:lstStyle/>
          <a:p>
            <a:r>
              <a:rPr lang="en-GB" sz="1100" b="1" dirty="0">
                <a:solidFill>
                  <a:srgbClr val="FF0000"/>
                </a:solidFill>
              </a:rPr>
              <a:t>Step 3</a:t>
            </a:r>
            <a:endParaRPr lang="en-SE" sz="1100" b="1" dirty="0">
              <a:solidFill>
                <a:srgbClr val="FF0000"/>
              </a:solidFill>
            </a:endParaRPr>
          </a:p>
        </p:txBody>
      </p:sp>
    </p:spTree>
    <p:extLst>
      <p:ext uri="{BB962C8B-B14F-4D97-AF65-F5344CB8AC3E}">
        <p14:creationId xmlns:p14="http://schemas.microsoft.com/office/powerpoint/2010/main" val="395707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121109-3813-4E40-9392-305139991A29}"/>
              </a:ext>
            </a:extLst>
          </p:cNvPr>
          <p:cNvSpPr txBox="1"/>
          <p:nvPr/>
        </p:nvSpPr>
        <p:spPr>
          <a:xfrm>
            <a:off x="135718" y="591112"/>
            <a:ext cx="6785782" cy="6124754"/>
          </a:xfrm>
          <a:prstGeom prst="rect">
            <a:avLst/>
          </a:prstGeom>
          <a:noFill/>
        </p:spPr>
        <p:txBody>
          <a:bodyPr wrap="square" rtlCol="0">
            <a:spAutoFit/>
          </a:bodyPr>
          <a:lstStyle/>
          <a:p>
            <a:pPr marL="342900" indent="-342900" algn="just">
              <a:buAutoNum type="arabicPeriod" startAt="7"/>
            </a:pPr>
            <a:endParaRPr lang="en-GB" sz="1400" b="1" dirty="0"/>
          </a:p>
          <a:p>
            <a:pPr algn="just"/>
            <a:r>
              <a:rPr lang="en-GB" sz="1400" b="1" dirty="0"/>
              <a:t>Requirement: the selected folder must contain .</a:t>
            </a:r>
            <a:r>
              <a:rPr lang="en-GB" sz="1400" b="1" dirty="0" err="1"/>
              <a:t>hkl</a:t>
            </a:r>
            <a:r>
              <a:rPr lang="en-GB" sz="1400" b="1" dirty="0"/>
              <a:t> file and </a:t>
            </a:r>
            <a:r>
              <a:rPr lang="en-GB" sz="1400" b="1" dirty="0" err="1"/>
              <a:t>XDSCONV.lp</a:t>
            </a:r>
            <a:r>
              <a:rPr lang="en-GB" sz="1400" b="1" dirty="0"/>
              <a:t> file!!!</a:t>
            </a:r>
          </a:p>
          <a:p>
            <a:pPr marL="342900" indent="-342900" algn="just">
              <a:buAutoNum type="arabicPeriod" startAt="7"/>
            </a:pPr>
            <a:endParaRPr lang="en-GB" sz="1400" dirty="0"/>
          </a:p>
          <a:p>
            <a:pPr marL="342900" indent="-342900" algn="just">
              <a:buFont typeface="+mj-lt"/>
              <a:buAutoNum type="arabicPeriod" startAt="4"/>
            </a:pPr>
            <a:r>
              <a:rPr lang="en-GB" sz="1400" dirty="0"/>
              <a:t>Manually do XPREP, remember to save the </a:t>
            </a:r>
            <a:r>
              <a:rPr lang="en-GB" sz="1400" dirty="0" err="1"/>
              <a:t>hkl</a:t>
            </a:r>
            <a:r>
              <a:rPr lang="en-GB" sz="1400" dirty="0"/>
              <a:t> file with a new name, e. g. “YYY”. After XPREP, </a:t>
            </a:r>
            <a:r>
              <a:rPr lang="en-GB" sz="1400" dirty="0" err="1"/>
              <a:t>YYY.hkl</a:t>
            </a:r>
            <a:r>
              <a:rPr lang="en-GB" sz="1400" dirty="0"/>
              <a:t>, </a:t>
            </a:r>
            <a:r>
              <a:rPr lang="en-GB" sz="1400" dirty="0" err="1"/>
              <a:t>YYY.ins</a:t>
            </a:r>
            <a:r>
              <a:rPr lang="en-GB" sz="1400" dirty="0"/>
              <a:t>, and </a:t>
            </a:r>
            <a:r>
              <a:rPr lang="en-GB" sz="1400" dirty="0" err="1"/>
              <a:t>YYY.prp</a:t>
            </a:r>
            <a:r>
              <a:rPr lang="en-GB" sz="1400" dirty="0"/>
              <a:t> will be produced in </a:t>
            </a:r>
            <a:r>
              <a:rPr lang="en-GB" sz="1400" b="1" dirty="0"/>
              <a:t>current folder</a:t>
            </a:r>
            <a:r>
              <a:rPr lang="en-GB" sz="1400" dirty="0"/>
              <a:t>.</a:t>
            </a:r>
          </a:p>
          <a:p>
            <a:pPr marL="342900" indent="-342900" algn="just">
              <a:buFont typeface="+mj-lt"/>
              <a:buAutoNum type="arabicPeriod" startAt="4"/>
            </a:pPr>
            <a:r>
              <a:rPr lang="en-GB" sz="1400" dirty="0"/>
              <a:t>Type YYY in “Input .ins file name:” window, then click “</a:t>
            </a:r>
            <a:r>
              <a:rPr lang="en-GB" sz="1400" dirty="0" err="1"/>
              <a:t>shelxt</a:t>
            </a:r>
            <a:r>
              <a:rPr lang="en-GB" sz="1400" dirty="0"/>
              <a:t>”, the code will first check if </a:t>
            </a:r>
            <a:r>
              <a:rPr lang="en-GB" sz="1400" dirty="0" err="1"/>
              <a:t>YYY.hkl</a:t>
            </a:r>
            <a:r>
              <a:rPr lang="en-GB" sz="1400" dirty="0"/>
              <a:t>, </a:t>
            </a:r>
            <a:r>
              <a:rPr lang="en-GB" sz="1400" dirty="0" err="1"/>
              <a:t>YYY.ins</a:t>
            </a:r>
            <a:r>
              <a:rPr lang="en-GB" sz="1400" dirty="0"/>
              <a:t>, and </a:t>
            </a:r>
            <a:r>
              <a:rPr lang="en-GB" sz="1400" dirty="0" err="1"/>
              <a:t>YYY.prp</a:t>
            </a:r>
            <a:r>
              <a:rPr lang="en-GB" sz="1400" dirty="0"/>
              <a:t> files are in “solution” folder, if they are, directly run “</a:t>
            </a:r>
            <a:r>
              <a:rPr lang="en-GB" sz="1400" dirty="0" err="1"/>
              <a:t>shelxt</a:t>
            </a:r>
            <a:r>
              <a:rPr lang="en-GB" sz="1400" dirty="0"/>
              <a:t> YYY”, if they are not go upper folder to move </a:t>
            </a:r>
            <a:r>
              <a:rPr lang="en-GB" sz="1400" dirty="0" err="1"/>
              <a:t>YYY.hkl</a:t>
            </a:r>
            <a:r>
              <a:rPr lang="en-GB" sz="1400" dirty="0"/>
              <a:t>, </a:t>
            </a:r>
            <a:r>
              <a:rPr lang="en-GB" sz="1400" dirty="0" err="1"/>
              <a:t>YYY.ins</a:t>
            </a:r>
            <a:r>
              <a:rPr lang="en-GB" sz="1400" dirty="0"/>
              <a:t>, and </a:t>
            </a:r>
            <a:r>
              <a:rPr lang="en-GB" sz="1400" dirty="0" err="1"/>
              <a:t>YYY.pcf</a:t>
            </a:r>
            <a:r>
              <a:rPr lang="en-GB" sz="1400" dirty="0"/>
              <a:t> files from </a:t>
            </a:r>
            <a:r>
              <a:rPr lang="en-GB" sz="1400" b="1" dirty="0"/>
              <a:t>SF</a:t>
            </a:r>
            <a:r>
              <a:rPr lang="en-GB" sz="1400" dirty="0"/>
              <a:t> to “solution” subfolder, and run “</a:t>
            </a:r>
            <a:r>
              <a:rPr lang="en-GB" sz="1400" dirty="0" err="1"/>
              <a:t>shelxt</a:t>
            </a:r>
            <a:r>
              <a:rPr lang="en-GB" sz="1400" dirty="0"/>
              <a:t> YYY”. </a:t>
            </a:r>
          </a:p>
          <a:p>
            <a:pPr marL="342900" indent="-342900" algn="just">
              <a:buFont typeface="+mj-lt"/>
              <a:buAutoNum type="arabicPeriod" startAt="4"/>
            </a:pPr>
            <a:r>
              <a:rPr lang="en-GB" sz="1400" dirty="0"/>
              <a:t>You can also type commands (e. g. –a0.7 –q0.4) in the “Input command name” window, then click “</a:t>
            </a:r>
            <a:r>
              <a:rPr lang="en-GB" sz="1400" dirty="0" err="1"/>
              <a:t>shelxt</a:t>
            </a:r>
            <a:r>
              <a:rPr lang="en-GB" sz="1400" dirty="0"/>
              <a:t>” , the code will run “</a:t>
            </a:r>
            <a:r>
              <a:rPr lang="en-GB" sz="1400" dirty="0" err="1"/>
              <a:t>shelxt</a:t>
            </a:r>
            <a:r>
              <a:rPr lang="en-GB" sz="1400" dirty="0"/>
              <a:t> YYY –a0.7 –q0.4” command. </a:t>
            </a:r>
          </a:p>
          <a:p>
            <a:pPr marL="342900" indent="-342900" algn="just">
              <a:buFont typeface="+mj-lt"/>
              <a:buAutoNum type="arabicPeriod" startAt="4"/>
            </a:pPr>
            <a:r>
              <a:rPr lang="en-GB" sz="1400" dirty="0"/>
              <a:t>Input the .res file name you want to update, click “update wave length and SFAC”, the wavelength and SFAC will be updated to electron version. (wavelength will be changed to 0.0251, SFAC will be extracted from LMPeng1999_SHELX.txt file based on the existing elements in .res file).</a:t>
            </a:r>
          </a:p>
          <a:p>
            <a:pPr marL="342900" indent="-342900" algn="just">
              <a:buFont typeface="+mj-lt"/>
              <a:buAutoNum type="arabicPeriod" startAt="4"/>
            </a:pPr>
            <a:r>
              <a:rPr lang="en-GB" sz="1400" dirty="0"/>
              <a:t>Click “mercury” or “vesta”, the code will open corresponding software. You can check the structure model.</a:t>
            </a:r>
          </a:p>
          <a:p>
            <a:pPr marL="342900" indent="-342900" algn="just">
              <a:buFont typeface="+mj-lt"/>
              <a:buAutoNum type="arabicPeriod" startAt="4"/>
            </a:pPr>
            <a:r>
              <a:rPr lang="en-GB" sz="1400" dirty="0"/>
              <a:t>Click “</a:t>
            </a:r>
            <a:r>
              <a:rPr lang="en-GB" sz="1400" dirty="0" err="1"/>
              <a:t>shelxle</a:t>
            </a:r>
            <a:r>
              <a:rPr lang="en-GB" sz="1400" dirty="0"/>
              <a:t>”, shelxle.exe will be opened for the refinement of the structure model.</a:t>
            </a:r>
          </a:p>
          <a:p>
            <a:pPr marL="342900" indent="-342900" algn="just">
              <a:buFont typeface="+mj-lt"/>
              <a:buAutoNum type="arabicPeriod" startAt="4"/>
            </a:pPr>
            <a:r>
              <a:rPr lang="en-GB" sz="1400" dirty="0"/>
              <a:t>Click “</a:t>
            </a:r>
            <a:r>
              <a:rPr lang="en-GB" sz="1400" dirty="0" err="1"/>
              <a:t>pwt</a:t>
            </a:r>
            <a:r>
              <a:rPr lang="en-GB" sz="1400" dirty="0"/>
              <a:t>”, to open pwt.exe. It is used to check the symmetry of the structure model. In pwt.exe, click “File”, choose file with “select data file”, then click “Publish”, click “ADDSYM SHELX”, YYY_pl.res file with updated symmetry will be generated.</a:t>
            </a:r>
          </a:p>
          <a:p>
            <a:pPr marL="342900" indent="-342900" algn="just">
              <a:buFont typeface="+mj-lt"/>
              <a:buAutoNum type="arabicPeriod" startAt="4"/>
            </a:pPr>
            <a:r>
              <a:rPr lang="en-GB" sz="1400" dirty="0"/>
              <a:t>Click “update .res file after </a:t>
            </a:r>
            <a:r>
              <a:rPr lang="en-GB" sz="1400" dirty="0" err="1"/>
              <a:t>pwt</a:t>
            </a:r>
            <a:r>
              <a:rPr lang="en-GB" sz="1400" dirty="0"/>
              <a:t>”, the code will copy the content in YYY_pl.res file and overwrite YYY.res file. After overwriting, “update wave length and SFAC” will be operated automatically. YYY comes from the “Input .res file name:” window!!!</a:t>
            </a:r>
          </a:p>
          <a:p>
            <a:pPr marL="342900" indent="-342900" algn="just">
              <a:buFont typeface="+mj-lt"/>
              <a:buAutoNum type="arabicPeriod" startAt="4"/>
            </a:pPr>
            <a:r>
              <a:rPr lang="en-GB" sz="1400" dirty="0"/>
              <a:t>Click “check </a:t>
            </a:r>
            <a:r>
              <a:rPr lang="en-GB" sz="1400" dirty="0" err="1"/>
              <a:t>cif</a:t>
            </a:r>
            <a:r>
              <a:rPr lang="en-GB" sz="1400" dirty="0"/>
              <a:t>”, the </a:t>
            </a:r>
            <a:r>
              <a:rPr lang="en-GB" sz="1400" dirty="0">
                <a:hlinkClick r:id="rId2"/>
              </a:rPr>
              <a:t>http://checkcif.iucr.org/</a:t>
            </a:r>
            <a:r>
              <a:rPr lang="en-GB" sz="1400" dirty="0"/>
              <a:t> website will be opened.</a:t>
            </a:r>
          </a:p>
          <a:p>
            <a:pPr marL="342900" indent="-342900" algn="just">
              <a:buFont typeface="+mj-lt"/>
              <a:buAutoNum type="arabicPeriod" startAt="4"/>
            </a:pPr>
            <a:r>
              <a:rPr lang="en-GB" sz="1400" dirty="0"/>
              <a:t>Click “</a:t>
            </a:r>
            <a:r>
              <a:rPr lang="en-GB" sz="1400" dirty="0" err="1"/>
              <a:t>xcif</a:t>
            </a:r>
            <a:r>
              <a:rPr lang="en-GB" sz="1400" dirty="0"/>
              <a:t>”, </a:t>
            </a:r>
            <a:r>
              <a:rPr lang="en-GB" sz="1400" dirty="0" err="1"/>
              <a:t>xcif</a:t>
            </a:r>
            <a:r>
              <a:rPr lang="en-GB" sz="1400" dirty="0"/>
              <a:t> software will be opened. It is used to extract the detailed parameters from </a:t>
            </a:r>
            <a:r>
              <a:rPr lang="en-GB" sz="1400" dirty="0" err="1"/>
              <a:t>YYY.cif</a:t>
            </a:r>
            <a:r>
              <a:rPr lang="en-GB" sz="1400" dirty="0"/>
              <a:t> file. YYY comes from the “Input .res file name:” window!!!</a:t>
            </a:r>
            <a:endParaRPr lang="en-SE" sz="1400" dirty="0"/>
          </a:p>
        </p:txBody>
      </p:sp>
      <p:sp>
        <p:nvSpPr>
          <p:cNvPr id="6" name="TextBox 5">
            <a:extLst>
              <a:ext uri="{FF2B5EF4-FFF2-40B4-BE49-F238E27FC236}">
                <a16:creationId xmlns:a16="http://schemas.microsoft.com/office/drawing/2014/main" id="{1938A6C3-258D-40AE-B8E1-4D81939717DA}"/>
              </a:ext>
            </a:extLst>
          </p:cNvPr>
          <p:cNvSpPr txBox="1"/>
          <p:nvPr/>
        </p:nvSpPr>
        <p:spPr>
          <a:xfrm>
            <a:off x="3346613" y="112062"/>
            <a:ext cx="2196307" cy="400110"/>
          </a:xfrm>
          <a:prstGeom prst="rect">
            <a:avLst/>
          </a:prstGeom>
          <a:noFill/>
        </p:spPr>
        <p:txBody>
          <a:bodyPr wrap="none" rtlCol="0">
            <a:spAutoFit/>
          </a:bodyPr>
          <a:lstStyle/>
          <a:p>
            <a:r>
              <a:rPr lang="en-GB" sz="2000" b="1" u="sng" dirty="0"/>
              <a:t>Solve the structure</a:t>
            </a:r>
            <a:endParaRPr lang="en-SE" sz="2000" b="1" u="sng" dirty="0"/>
          </a:p>
        </p:txBody>
      </p:sp>
      <p:sp>
        <p:nvSpPr>
          <p:cNvPr id="21" name="Rectangle 20">
            <a:extLst>
              <a:ext uri="{FF2B5EF4-FFF2-40B4-BE49-F238E27FC236}">
                <a16:creationId xmlns:a16="http://schemas.microsoft.com/office/drawing/2014/main" id="{047F51B8-5B49-4387-B53F-28E532BFC254}"/>
              </a:ext>
            </a:extLst>
          </p:cNvPr>
          <p:cNvSpPr/>
          <p:nvPr/>
        </p:nvSpPr>
        <p:spPr>
          <a:xfrm>
            <a:off x="8471516" y="3260211"/>
            <a:ext cx="551754" cy="261610"/>
          </a:xfrm>
          <a:prstGeom prst="rect">
            <a:avLst/>
          </a:prstGeom>
        </p:spPr>
        <p:txBody>
          <a:bodyPr wrap="none">
            <a:spAutoFit/>
          </a:bodyPr>
          <a:lstStyle/>
          <a:p>
            <a:r>
              <a:rPr lang="en-GB" sz="1100" b="1" dirty="0">
                <a:solidFill>
                  <a:srgbClr val="FF0000"/>
                </a:solidFill>
              </a:rPr>
              <a:t>Step 7</a:t>
            </a:r>
            <a:endParaRPr lang="en-SE" sz="1100" b="1" dirty="0">
              <a:solidFill>
                <a:srgbClr val="FF0000"/>
              </a:solidFill>
            </a:endParaRPr>
          </a:p>
        </p:txBody>
      </p:sp>
      <p:pic>
        <p:nvPicPr>
          <p:cNvPr id="16" name="Picture 15">
            <a:extLst>
              <a:ext uri="{FF2B5EF4-FFF2-40B4-BE49-F238E27FC236}">
                <a16:creationId xmlns:a16="http://schemas.microsoft.com/office/drawing/2014/main" id="{532701AB-002D-473A-A092-E4408355937C}"/>
              </a:ext>
            </a:extLst>
          </p:cNvPr>
          <p:cNvPicPr>
            <a:picLocks noChangeAspect="1"/>
          </p:cNvPicPr>
          <p:nvPr/>
        </p:nvPicPr>
        <p:blipFill>
          <a:blip r:embed="rId3"/>
          <a:stretch>
            <a:fillRect/>
          </a:stretch>
        </p:blipFill>
        <p:spPr>
          <a:xfrm>
            <a:off x="7227442" y="2032000"/>
            <a:ext cx="1326319" cy="2794000"/>
          </a:xfrm>
          <a:prstGeom prst="rect">
            <a:avLst/>
          </a:prstGeom>
        </p:spPr>
      </p:pic>
      <p:sp>
        <p:nvSpPr>
          <p:cNvPr id="22" name="Rectangle 21">
            <a:extLst>
              <a:ext uri="{FF2B5EF4-FFF2-40B4-BE49-F238E27FC236}">
                <a16:creationId xmlns:a16="http://schemas.microsoft.com/office/drawing/2014/main" id="{5112F553-7F23-4139-AA69-17D955B19B7D}"/>
              </a:ext>
            </a:extLst>
          </p:cNvPr>
          <p:cNvSpPr/>
          <p:nvPr/>
        </p:nvSpPr>
        <p:spPr>
          <a:xfrm>
            <a:off x="8277884" y="2477178"/>
            <a:ext cx="551754" cy="261610"/>
          </a:xfrm>
          <a:prstGeom prst="rect">
            <a:avLst/>
          </a:prstGeom>
        </p:spPr>
        <p:txBody>
          <a:bodyPr wrap="none">
            <a:spAutoFit/>
          </a:bodyPr>
          <a:lstStyle/>
          <a:p>
            <a:r>
              <a:rPr lang="en-GB" sz="1100" b="1" dirty="0">
                <a:solidFill>
                  <a:srgbClr val="FF0000"/>
                </a:solidFill>
              </a:rPr>
              <a:t>Step 5</a:t>
            </a:r>
            <a:endParaRPr lang="en-SE" sz="1100" b="1" dirty="0">
              <a:solidFill>
                <a:srgbClr val="FF0000"/>
              </a:solidFill>
            </a:endParaRPr>
          </a:p>
        </p:txBody>
      </p:sp>
      <p:sp>
        <p:nvSpPr>
          <p:cNvPr id="23" name="Rectangle 22">
            <a:extLst>
              <a:ext uri="{FF2B5EF4-FFF2-40B4-BE49-F238E27FC236}">
                <a16:creationId xmlns:a16="http://schemas.microsoft.com/office/drawing/2014/main" id="{49539A57-A2D7-4DFB-BD06-9A21A654A245}"/>
              </a:ext>
            </a:extLst>
          </p:cNvPr>
          <p:cNvSpPr/>
          <p:nvPr/>
        </p:nvSpPr>
        <p:spPr>
          <a:xfrm>
            <a:off x="8277884" y="2734376"/>
            <a:ext cx="551754" cy="261610"/>
          </a:xfrm>
          <a:prstGeom prst="rect">
            <a:avLst/>
          </a:prstGeom>
        </p:spPr>
        <p:txBody>
          <a:bodyPr wrap="none">
            <a:spAutoFit/>
          </a:bodyPr>
          <a:lstStyle/>
          <a:p>
            <a:r>
              <a:rPr lang="en-GB" sz="1100" b="1" dirty="0">
                <a:solidFill>
                  <a:srgbClr val="FF0000"/>
                </a:solidFill>
              </a:rPr>
              <a:t>Step 6</a:t>
            </a:r>
            <a:endParaRPr lang="en-SE" sz="1100" b="1" dirty="0">
              <a:solidFill>
                <a:srgbClr val="FF0000"/>
              </a:solidFill>
            </a:endParaRPr>
          </a:p>
        </p:txBody>
      </p:sp>
      <p:sp>
        <p:nvSpPr>
          <p:cNvPr id="24" name="Rectangle 23">
            <a:extLst>
              <a:ext uri="{FF2B5EF4-FFF2-40B4-BE49-F238E27FC236}">
                <a16:creationId xmlns:a16="http://schemas.microsoft.com/office/drawing/2014/main" id="{BC022AFE-E507-4FFC-BCED-CF2797308534}"/>
              </a:ext>
            </a:extLst>
          </p:cNvPr>
          <p:cNvSpPr/>
          <p:nvPr/>
        </p:nvSpPr>
        <p:spPr>
          <a:xfrm>
            <a:off x="8066573" y="3781495"/>
            <a:ext cx="551754" cy="261610"/>
          </a:xfrm>
          <a:prstGeom prst="rect">
            <a:avLst/>
          </a:prstGeom>
        </p:spPr>
        <p:txBody>
          <a:bodyPr wrap="none">
            <a:spAutoFit/>
          </a:bodyPr>
          <a:lstStyle/>
          <a:p>
            <a:r>
              <a:rPr lang="en-GB" sz="1100" b="1" dirty="0">
                <a:solidFill>
                  <a:srgbClr val="FF0000"/>
                </a:solidFill>
              </a:rPr>
              <a:t>Step 8</a:t>
            </a:r>
            <a:endParaRPr lang="en-SE" sz="1100" b="1" dirty="0">
              <a:solidFill>
                <a:srgbClr val="FF0000"/>
              </a:solidFill>
            </a:endParaRPr>
          </a:p>
        </p:txBody>
      </p:sp>
      <p:sp>
        <p:nvSpPr>
          <p:cNvPr id="25" name="Rectangle 24">
            <a:extLst>
              <a:ext uri="{FF2B5EF4-FFF2-40B4-BE49-F238E27FC236}">
                <a16:creationId xmlns:a16="http://schemas.microsoft.com/office/drawing/2014/main" id="{C12B8A1C-374F-4384-9E41-1BD35D528530}"/>
              </a:ext>
            </a:extLst>
          </p:cNvPr>
          <p:cNvSpPr/>
          <p:nvPr/>
        </p:nvSpPr>
        <p:spPr>
          <a:xfrm>
            <a:off x="8066573" y="4041869"/>
            <a:ext cx="551754" cy="261610"/>
          </a:xfrm>
          <a:prstGeom prst="rect">
            <a:avLst/>
          </a:prstGeom>
        </p:spPr>
        <p:txBody>
          <a:bodyPr wrap="none">
            <a:spAutoFit/>
          </a:bodyPr>
          <a:lstStyle/>
          <a:p>
            <a:r>
              <a:rPr lang="en-GB" sz="1100" b="1" dirty="0">
                <a:solidFill>
                  <a:srgbClr val="FF0000"/>
                </a:solidFill>
              </a:rPr>
              <a:t>Step 9</a:t>
            </a:r>
            <a:endParaRPr lang="en-SE" sz="1100" b="1" dirty="0">
              <a:solidFill>
                <a:srgbClr val="FF0000"/>
              </a:solidFill>
            </a:endParaRPr>
          </a:p>
        </p:txBody>
      </p:sp>
      <p:sp>
        <p:nvSpPr>
          <p:cNvPr id="26" name="Rectangle 25">
            <a:extLst>
              <a:ext uri="{FF2B5EF4-FFF2-40B4-BE49-F238E27FC236}">
                <a16:creationId xmlns:a16="http://schemas.microsoft.com/office/drawing/2014/main" id="{1EF54FBD-E14A-4FD0-B8D4-142A76AF21B0}"/>
              </a:ext>
            </a:extLst>
          </p:cNvPr>
          <p:cNvSpPr/>
          <p:nvPr/>
        </p:nvSpPr>
        <p:spPr>
          <a:xfrm>
            <a:off x="8061600" y="4250906"/>
            <a:ext cx="623889" cy="261610"/>
          </a:xfrm>
          <a:prstGeom prst="rect">
            <a:avLst/>
          </a:prstGeom>
        </p:spPr>
        <p:txBody>
          <a:bodyPr wrap="none">
            <a:spAutoFit/>
          </a:bodyPr>
          <a:lstStyle/>
          <a:p>
            <a:r>
              <a:rPr lang="en-GB" sz="1100" b="1" dirty="0">
                <a:solidFill>
                  <a:srgbClr val="FF0000"/>
                </a:solidFill>
              </a:rPr>
              <a:t>Step 10</a:t>
            </a:r>
            <a:endParaRPr lang="en-SE" sz="1100" b="1" dirty="0">
              <a:solidFill>
                <a:srgbClr val="FF0000"/>
              </a:solidFill>
            </a:endParaRPr>
          </a:p>
        </p:txBody>
      </p:sp>
      <p:sp>
        <p:nvSpPr>
          <p:cNvPr id="27" name="Rectangle 26">
            <a:extLst>
              <a:ext uri="{FF2B5EF4-FFF2-40B4-BE49-F238E27FC236}">
                <a16:creationId xmlns:a16="http://schemas.microsoft.com/office/drawing/2014/main" id="{3C232DB6-E5DF-445C-A500-1A6EE15655D7}"/>
              </a:ext>
            </a:extLst>
          </p:cNvPr>
          <p:cNvSpPr/>
          <p:nvPr/>
        </p:nvSpPr>
        <p:spPr>
          <a:xfrm>
            <a:off x="8353839" y="3540033"/>
            <a:ext cx="623889" cy="261610"/>
          </a:xfrm>
          <a:prstGeom prst="rect">
            <a:avLst/>
          </a:prstGeom>
        </p:spPr>
        <p:txBody>
          <a:bodyPr wrap="none">
            <a:spAutoFit/>
          </a:bodyPr>
          <a:lstStyle/>
          <a:p>
            <a:r>
              <a:rPr lang="en-GB" sz="1100" b="1" dirty="0">
                <a:solidFill>
                  <a:srgbClr val="FF0000"/>
                </a:solidFill>
              </a:rPr>
              <a:t>Step 11</a:t>
            </a:r>
            <a:endParaRPr lang="en-SE" sz="1100" b="1" dirty="0">
              <a:solidFill>
                <a:srgbClr val="FF0000"/>
              </a:solidFill>
            </a:endParaRPr>
          </a:p>
        </p:txBody>
      </p:sp>
      <p:sp>
        <p:nvSpPr>
          <p:cNvPr id="28" name="Rectangle 27">
            <a:extLst>
              <a:ext uri="{FF2B5EF4-FFF2-40B4-BE49-F238E27FC236}">
                <a16:creationId xmlns:a16="http://schemas.microsoft.com/office/drawing/2014/main" id="{8CAA609E-7711-473A-9D84-A5A354BFD4EA}"/>
              </a:ext>
            </a:extLst>
          </p:cNvPr>
          <p:cNvSpPr/>
          <p:nvPr/>
        </p:nvSpPr>
        <p:spPr>
          <a:xfrm>
            <a:off x="8061520" y="4407648"/>
            <a:ext cx="623889" cy="261610"/>
          </a:xfrm>
          <a:prstGeom prst="rect">
            <a:avLst/>
          </a:prstGeom>
        </p:spPr>
        <p:txBody>
          <a:bodyPr wrap="none">
            <a:spAutoFit/>
          </a:bodyPr>
          <a:lstStyle/>
          <a:p>
            <a:r>
              <a:rPr lang="en-GB" sz="1100" b="1" dirty="0">
                <a:solidFill>
                  <a:srgbClr val="FF0000"/>
                </a:solidFill>
              </a:rPr>
              <a:t>Step 12</a:t>
            </a:r>
            <a:endParaRPr lang="en-SE" sz="1100" b="1" dirty="0">
              <a:solidFill>
                <a:srgbClr val="FF0000"/>
              </a:solidFill>
            </a:endParaRPr>
          </a:p>
        </p:txBody>
      </p:sp>
      <p:sp>
        <p:nvSpPr>
          <p:cNvPr id="29" name="Rectangle 28">
            <a:extLst>
              <a:ext uri="{FF2B5EF4-FFF2-40B4-BE49-F238E27FC236}">
                <a16:creationId xmlns:a16="http://schemas.microsoft.com/office/drawing/2014/main" id="{F6B6AA74-A2D6-4772-8FB5-571DD875E08A}"/>
              </a:ext>
            </a:extLst>
          </p:cNvPr>
          <p:cNvSpPr/>
          <p:nvPr/>
        </p:nvSpPr>
        <p:spPr>
          <a:xfrm>
            <a:off x="8061520" y="4591296"/>
            <a:ext cx="623889" cy="261610"/>
          </a:xfrm>
          <a:prstGeom prst="rect">
            <a:avLst/>
          </a:prstGeom>
        </p:spPr>
        <p:txBody>
          <a:bodyPr wrap="none">
            <a:spAutoFit/>
          </a:bodyPr>
          <a:lstStyle/>
          <a:p>
            <a:r>
              <a:rPr lang="en-GB" sz="1100" b="1" dirty="0">
                <a:solidFill>
                  <a:srgbClr val="FF0000"/>
                </a:solidFill>
              </a:rPr>
              <a:t>Step 13</a:t>
            </a:r>
            <a:endParaRPr lang="en-SE" sz="1100" b="1" dirty="0">
              <a:solidFill>
                <a:srgbClr val="FF0000"/>
              </a:solidFill>
            </a:endParaRPr>
          </a:p>
        </p:txBody>
      </p:sp>
    </p:spTree>
    <p:extLst>
      <p:ext uri="{BB962C8B-B14F-4D97-AF65-F5344CB8AC3E}">
        <p14:creationId xmlns:p14="http://schemas.microsoft.com/office/powerpoint/2010/main" val="28829381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5421</TotalTime>
  <Words>1926</Words>
  <Application>Microsoft Office PowerPoint</Application>
  <PresentationFormat>On-screen Show (4:3)</PresentationFormat>
  <Paragraphs>112</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等线</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Guojun Zhou</dc:creator>
  <cp:lastModifiedBy>Guojun Zhou</cp:lastModifiedBy>
  <cp:revision>296</cp:revision>
  <dcterms:created xsi:type="dcterms:W3CDTF">2023-02-12T18:14:24Z</dcterms:created>
  <dcterms:modified xsi:type="dcterms:W3CDTF">2023-03-07T09:56:48Z</dcterms:modified>
</cp:coreProperties>
</file>