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4" r:id="rId4"/>
    <p:sldId id="257" r:id="rId5"/>
    <p:sldId id="258" r:id="rId6"/>
    <p:sldId id="260" r:id="rId7"/>
    <p:sldId id="261" r:id="rId8"/>
    <p:sldId id="263" r:id="rId9"/>
    <p:sldId id="262" r:id="rId10"/>
    <p:sldId id="264" r:id="rId11"/>
    <p:sldId id="265" r:id="rId12"/>
    <p:sldId id="266" r:id="rId13"/>
    <p:sldId id="267" r:id="rId14"/>
    <p:sldId id="268" r:id="rId15"/>
    <p:sldId id="269" r:id="rId16"/>
    <p:sldId id="270" r:id="rId17"/>
    <p:sldId id="272" r:id="rId18"/>
    <p:sldId id="273" r:id="rId19"/>
    <p:sldId id="275" r:id="rId20"/>
    <p:sldId id="276" r:id="rId21"/>
    <p:sldId id="277" r:id="rId22"/>
    <p:sldId id="278" r:id="rId23"/>
    <p:sldId id="279" r:id="rId24"/>
    <p:sldId id="271" r:id="rId25"/>
    <p:sldId id="280" r:id="rId26"/>
    <p:sldId id="281" r:id="rId27"/>
    <p:sldId id="307" r:id="rId28"/>
    <p:sldId id="282" r:id="rId29"/>
    <p:sldId id="283" r:id="rId30"/>
    <p:sldId id="284" r:id="rId31"/>
    <p:sldId id="285" r:id="rId32"/>
    <p:sldId id="286" r:id="rId33"/>
    <p:sldId id="287" r:id="rId34"/>
    <p:sldId id="308" r:id="rId35"/>
    <p:sldId id="288" r:id="rId36"/>
    <p:sldId id="309"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11" r:id="rId50"/>
    <p:sldId id="301" r:id="rId51"/>
    <p:sldId id="310" r:id="rId52"/>
    <p:sldId id="303" r:id="rId53"/>
    <p:sldId id="304" r:id="rId54"/>
    <p:sldId id="305" r:id="rId55"/>
    <p:sldId id="306" r:id="rId56"/>
    <p:sldId id="312" r:id="rId57"/>
    <p:sldId id="31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726" y="402"/>
      </p:cViewPr>
      <p:guideLst/>
    </p:cSldViewPr>
  </p:slideViewPr>
  <p:notesTextViewPr>
    <p:cViewPr>
      <p:scale>
        <a:sx n="1" d="1"/>
        <a:sy n="1" d="1"/>
      </p:scale>
      <p:origin x="0" y="0"/>
    </p:cViewPr>
  </p:notesTextViewPr>
  <p:sorterViewPr>
    <p:cViewPr>
      <p:scale>
        <a:sx n="100" d="100"/>
        <a:sy n="100" d="100"/>
      </p:scale>
      <p:origin x="0" y="-178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AFD7A-DF2E-4256-B1CE-FE56A30004E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0E27BA11-CC2E-494E-A645-04C609FE5CB5}">
      <dgm:prSet phldrT="[文本]" custT="1"/>
      <dgm:spPr/>
      <dgm:t>
        <a:bodyPr/>
        <a:lstStyle/>
        <a:p>
          <a:r>
            <a:rPr lang="zh-CN" altLang="en-US" sz="2800" b="1" dirty="0"/>
            <a:t>四</a:t>
          </a:r>
        </a:p>
      </dgm:t>
    </dgm:pt>
    <dgm:pt modelId="{CEFE2529-392C-45CC-96B3-9AB96F56ABD1}" type="parTrans" cxnId="{1D9DF5C4-5369-404B-BF14-384ADBB6B851}">
      <dgm:prSet/>
      <dgm:spPr/>
      <dgm:t>
        <a:bodyPr/>
        <a:lstStyle/>
        <a:p>
          <a:endParaRPr lang="zh-CN" altLang="en-US"/>
        </a:p>
      </dgm:t>
    </dgm:pt>
    <dgm:pt modelId="{7090481F-609A-4E71-AC8A-40584FE88259}" type="sibTrans" cxnId="{1D9DF5C4-5369-404B-BF14-384ADBB6B851}">
      <dgm:prSet/>
      <dgm:spPr/>
      <dgm:t>
        <a:bodyPr/>
        <a:lstStyle/>
        <a:p>
          <a:endParaRPr lang="zh-CN" altLang="en-US"/>
        </a:p>
      </dgm:t>
    </dgm:pt>
    <dgm:pt modelId="{244FCD6A-1A2E-4593-9F3B-CFD6527C92A0}">
      <dgm:prSet phldrT="[文本]" custT="1"/>
      <dgm:spPr/>
      <dgm:t>
        <a:bodyPr/>
        <a:lstStyle/>
        <a:p>
          <a:r>
            <a:rPr lang="zh-CN" altLang="en-US" sz="3200" b="1" dirty="0">
              <a:latin typeface="+mn-ea"/>
              <a:ea typeface="+mn-ea"/>
            </a:rPr>
            <a:t>蒙特卡罗算法（</a:t>
          </a:r>
          <a:r>
            <a:rPr lang="en-US" altLang="zh-CN" sz="3200" b="1" dirty="0">
              <a:latin typeface="Times New Roman" panose="02020603050405020304" pitchFamily="18" charset="0"/>
              <a:ea typeface="+mn-ea"/>
              <a:cs typeface="Times New Roman" panose="02020603050405020304" pitchFamily="18" charset="0"/>
            </a:rPr>
            <a:t>MC</a:t>
          </a:r>
          <a:r>
            <a:rPr lang="zh-CN" altLang="en-US" sz="3200" b="1" dirty="0">
              <a:latin typeface="+mn-ea"/>
              <a:ea typeface="+mn-ea"/>
            </a:rPr>
            <a:t>）</a:t>
          </a:r>
        </a:p>
      </dgm:t>
    </dgm:pt>
    <dgm:pt modelId="{890F310D-C48F-4C3A-A8A9-49423B631A09}" type="parTrans" cxnId="{26706A74-B518-4DD0-B812-8A17536BBD27}">
      <dgm:prSet/>
      <dgm:spPr/>
      <dgm:t>
        <a:bodyPr/>
        <a:lstStyle/>
        <a:p>
          <a:endParaRPr lang="zh-CN" altLang="en-US"/>
        </a:p>
      </dgm:t>
    </dgm:pt>
    <dgm:pt modelId="{3C76581C-302A-4F16-AB43-165C6E9F2E7D}" type="sibTrans" cxnId="{26706A74-B518-4DD0-B812-8A17536BBD27}">
      <dgm:prSet/>
      <dgm:spPr/>
      <dgm:t>
        <a:bodyPr/>
        <a:lstStyle/>
        <a:p>
          <a:endParaRPr lang="zh-CN" altLang="en-US"/>
        </a:p>
      </dgm:t>
    </dgm:pt>
    <dgm:pt modelId="{A7FE15F2-1D98-4631-BE23-30E10BAE689E}">
      <dgm:prSet phldrT="[文本]" custT="1"/>
      <dgm:spPr/>
      <dgm:t>
        <a:bodyPr/>
        <a:lstStyle/>
        <a:p>
          <a:r>
            <a:rPr lang="zh-CN" altLang="en-US" sz="2800" b="1" dirty="0"/>
            <a:t>五</a:t>
          </a:r>
        </a:p>
      </dgm:t>
    </dgm:pt>
    <dgm:pt modelId="{3CD8014D-8CB6-4880-A0F9-74D3B46FBBC5}" type="parTrans" cxnId="{D56E58DF-572F-488A-8933-DB4C59A2BBDD}">
      <dgm:prSet/>
      <dgm:spPr/>
      <dgm:t>
        <a:bodyPr/>
        <a:lstStyle/>
        <a:p>
          <a:endParaRPr lang="zh-CN" altLang="en-US"/>
        </a:p>
      </dgm:t>
    </dgm:pt>
    <dgm:pt modelId="{CD5FA2B8-601D-46D1-8057-D421CE201E59}" type="sibTrans" cxnId="{D56E58DF-572F-488A-8933-DB4C59A2BBDD}">
      <dgm:prSet/>
      <dgm:spPr/>
      <dgm:t>
        <a:bodyPr/>
        <a:lstStyle/>
        <a:p>
          <a:endParaRPr lang="zh-CN" altLang="en-US"/>
        </a:p>
      </dgm:t>
    </dgm:pt>
    <dgm:pt modelId="{A65405BC-B929-4FFF-B037-2F8C7C7E64C1}">
      <dgm:prSet phldrT="[文本]" custT="1"/>
      <dgm:spPr/>
      <dgm:t>
        <a:bodyPr/>
        <a:lstStyle/>
        <a:p>
          <a:r>
            <a:rPr lang="zh-CN" altLang="en-US" sz="3200" b="1" dirty="0"/>
            <a:t>时间差分算法（</a:t>
          </a:r>
          <a:r>
            <a:rPr lang="en-US" altLang="zh-CN" sz="3200" b="1" dirty="0">
              <a:latin typeface="Times New Roman" panose="02020603050405020304" pitchFamily="18" charset="0"/>
              <a:cs typeface="Times New Roman" panose="02020603050405020304" pitchFamily="18" charset="0"/>
            </a:rPr>
            <a:t>TD</a:t>
          </a:r>
          <a:r>
            <a:rPr lang="zh-CN" altLang="en-US" sz="3200" b="1" dirty="0"/>
            <a:t>）</a:t>
          </a:r>
        </a:p>
      </dgm:t>
    </dgm:pt>
    <dgm:pt modelId="{81DE1E8E-676B-499D-B1F5-2DD747514D0F}" type="parTrans" cxnId="{FAA32227-C085-4158-A5CF-038622E68E8F}">
      <dgm:prSet/>
      <dgm:spPr/>
      <dgm:t>
        <a:bodyPr/>
        <a:lstStyle/>
        <a:p>
          <a:endParaRPr lang="zh-CN" altLang="en-US"/>
        </a:p>
      </dgm:t>
    </dgm:pt>
    <dgm:pt modelId="{482BF40C-B885-4553-B7A3-58908FB428D6}" type="sibTrans" cxnId="{FAA32227-C085-4158-A5CF-038622E68E8F}">
      <dgm:prSet/>
      <dgm:spPr/>
      <dgm:t>
        <a:bodyPr/>
        <a:lstStyle/>
        <a:p>
          <a:endParaRPr lang="zh-CN" altLang="en-US"/>
        </a:p>
      </dgm:t>
    </dgm:pt>
    <dgm:pt modelId="{329FA772-F8B9-4B51-8F84-4BD9F21926C0}">
      <dgm:prSet phldrT="[文本]" custT="1"/>
      <dgm:spPr/>
      <dgm:t>
        <a:bodyPr/>
        <a:lstStyle/>
        <a:p>
          <a:r>
            <a:rPr lang="zh-CN" altLang="en-US" sz="2800" b="1" dirty="0"/>
            <a:t>六</a:t>
          </a:r>
        </a:p>
      </dgm:t>
    </dgm:pt>
    <dgm:pt modelId="{3A04C34A-807E-4B78-81BA-705607B030AA}" type="parTrans" cxnId="{472257F3-CAF6-4A49-8AAD-52781CD1489D}">
      <dgm:prSet/>
      <dgm:spPr/>
      <dgm:t>
        <a:bodyPr/>
        <a:lstStyle/>
        <a:p>
          <a:endParaRPr lang="zh-CN" altLang="en-US"/>
        </a:p>
      </dgm:t>
    </dgm:pt>
    <dgm:pt modelId="{F7859B3F-42CE-460E-B465-AA44DF3E054C}" type="sibTrans" cxnId="{472257F3-CAF6-4A49-8AAD-52781CD1489D}">
      <dgm:prSet/>
      <dgm:spPr/>
      <dgm:t>
        <a:bodyPr/>
        <a:lstStyle/>
        <a:p>
          <a:endParaRPr lang="zh-CN" altLang="en-US"/>
        </a:p>
      </dgm:t>
    </dgm:pt>
    <dgm:pt modelId="{FFBCE492-0CEA-40B4-ADA5-BE70BF7631C8}">
      <dgm:prSet phldrT="[文本]" custT="1"/>
      <dgm:spPr/>
      <dgm:t>
        <a:bodyPr/>
        <a:lstStyle/>
        <a:p>
          <a:r>
            <a:rPr lang="zh-CN" altLang="en-US" sz="3200" b="1" dirty="0"/>
            <a:t>值函数逼近算法</a:t>
          </a:r>
        </a:p>
      </dgm:t>
    </dgm:pt>
    <dgm:pt modelId="{BD0888F5-57F8-40FF-B193-A5F4857F97F8}" type="parTrans" cxnId="{5D965D1F-8EF1-43E1-BFF3-B7632AE6292B}">
      <dgm:prSet/>
      <dgm:spPr/>
      <dgm:t>
        <a:bodyPr/>
        <a:lstStyle/>
        <a:p>
          <a:endParaRPr lang="zh-CN" altLang="en-US"/>
        </a:p>
      </dgm:t>
    </dgm:pt>
    <dgm:pt modelId="{851962CB-237D-4844-A0AB-3C803424FE61}" type="sibTrans" cxnId="{5D965D1F-8EF1-43E1-BFF3-B7632AE6292B}">
      <dgm:prSet/>
      <dgm:spPr/>
      <dgm:t>
        <a:bodyPr/>
        <a:lstStyle/>
        <a:p>
          <a:endParaRPr lang="zh-CN" altLang="en-US"/>
        </a:p>
      </dgm:t>
    </dgm:pt>
    <dgm:pt modelId="{236D4B7A-82F0-4DBC-8DED-4458F011E436}">
      <dgm:prSet phldrT="[文本]" custT="1"/>
      <dgm:spPr/>
      <dgm:t>
        <a:bodyPr/>
        <a:lstStyle/>
        <a:p>
          <a:r>
            <a:rPr lang="zh-CN" altLang="en-US" sz="3200" b="1" dirty="0"/>
            <a:t>七</a:t>
          </a:r>
        </a:p>
      </dgm:t>
    </dgm:pt>
    <dgm:pt modelId="{DFF7564E-F814-4F53-ACFB-1E1FC90E04B7}" type="parTrans" cxnId="{C4507729-4691-4FBE-BC82-10415BFFA8D3}">
      <dgm:prSet/>
      <dgm:spPr/>
      <dgm:t>
        <a:bodyPr/>
        <a:lstStyle/>
        <a:p>
          <a:endParaRPr lang="zh-CN" altLang="en-US"/>
        </a:p>
      </dgm:t>
    </dgm:pt>
    <dgm:pt modelId="{08E27B6B-2A4D-412E-8F30-0BAEDF5D5142}" type="sibTrans" cxnId="{C4507729-4691-4FBE-BC82-10415BFFA8D3}">
      <dgm:prSet/>
      <dgm:spPr/>
      <dgm:t>
        <a:bodyPr/>
        <a:lstStyle/>
        <a:p>
          <a:endParaRPr lang="zh-CN" altLang="en-US"/>
        </a:p>
      </dgm:t>
    </dgm:pt>
    <dgm:pt modelId="{B9B0A0B2-6697-4B07-A347-796F32DA0836}">
      <dgm:prSet phldrT="[文本]" custT="1"/>
      <dgm:spPr/>
      <dgm:t>
        <a:bodyPr/>
        <a:lstStyle/>
        <a:p>
          <a:r>
            <a:rPr lang="zh-CN" altLang="en-US" sz="3200" b="1" dirty="0"/>
            <a:t>策略梯度</a:t>
          </a:r>
        </a:p>
      </dgm:t>
    </dgm:pt>
    <dgm:pt modelId="{D7776E96-F845-4074-B9FB-6CA96314BE45}" type="parTrans" cxnId="{FA556181-1CAC-418D-99C2-F4E40A8142BB}">
      <dgm:prSet/>
      <dgm:spPr/>
      <dgm:t>
        <a:bodyPr/>
        <a:lstStyle/>
        <a:p>
          <a:endParaRPr lang="zh-CN" altLang="en-US"/>
        </a:p>
      </dgm:t>
    </dgm:pt>
    <dgm:pt modelId="{27A05DC8-F4DF-4EBA-81CB-D925FE743686}" type="sibTrans" cxnId="{FA556181-1CAC-418D-99C2-F4E40A8142BB}">
      <dgm:prSet/>
      <dgm:spPr/>
      <dgm:t>
        <a:bodyPr/>
        <a:lstStyle/>
        <a:p>
          <a:endParaRPr lang="zh-CN" altLang="en-US"/>
        </a:p>
      </dgm:t>
    </dgm:pt>
    <dgm:pt modelId="{D72AC48E-BF6C-4783-9600-9C588EB4E635}">
      <dgm:prSet phldrT="[文本]" custT="1"/>
      <dgm:spPr/>
      <dgm:t>
        <a:bodyPr/>
        <a:lstStyle/>
        <a:p>
          <a:r>
            <a:rPr lang="zh-CN" altLang="en-US" sz="3200" b="1" dirty="0"/>
            <a:t>八</a:t>
          </a:r>
        </a:p>
      </dgm:t>
    </dgm:pt>
    <dgm:pt modelId="{446228A3-0202-4432-A8DD-95236A8369ED}" type="parTrans" cxnId="{2302C634-A400-4CD1-9087-D3853CFF355C}">
      <dgm:prSet/>
      <dgm:spPr/>
      <dgm:t>
        <a:bodyPr/>
        <a:lstStyle/>
        <a:p>
          <a:endParaRPr lang="zh-CN" altLang="en-US"/>
        </a:p>
      </dgm:t>
    </dgm:pt>
    <dgm:pt modelId="{7A875F97-9202-40B8-ADF8-C1D0F7E0F8FD}" type="sibTrans" cxnId="{2302C634-A400-4CD1-9087-D3853CFF355C}">
      <dgm:prSet/>
      <dgm:spPr/>
      <dgm:t>
        <a:bodyPr/>
        <a:lstStyle/>
        <a:p>
          <a:endParaRPr lang="zh-CN" altLang="en-US"/>
        </a:p>
      </dgm:t>
    </dgm:pt>
    <dgm:pt modelId="{E158E157-D69C-4AD3-8FE6-2B1E63426058}">
      <dgm:prSet phldrT="[文本]" custT="1"/>
      <dgm:spPr/>
      <dgm:t>
        <a:bodyPr/>
        <a:lstStyle/>
        <a:p>
          <a:r>
            <a:rPr lang="zh-CN" altLang="en-US" sz="3200" b="1" dirty="0"/>
            <a:t>置信域的策略优化（</a:t>
          </a:r>
          <a:r>
            <a:rPr lang="en-US" altLang="zh-CN" sz="3200" b="1" dirty="0">
              <a:latin typeface="Times New Roman" panose="02020603050405020304" pitchFamily="18" charset="0"/>
              <a:cs typeface="Times New Roman" panose="02020603050405020304" pitchFamily="18" charset="0"/>
            </a:rPr>
            <a:t>TRPO</a:t>
          </a:r>
          <a:r>
            <a:rPr lang="zh-CN" altLang="en-US" sz="3200" b="1" dirty="0"/>
            <a:t>）</a:t>
          </a:r>
        </a:p>
      </dgm:t>
    </dgm:pt>
    <dgm:pt modelId="{520F4525-7A50-427E-8F17-56CFA8ED31DA}" type="parTrans" cxnId="{E0E7300B-F0FC-4408-86C4-F89D36253AB2}">
      <dgm:prSet/>
      <dgm:spPr/>
      <dgm:t>
        <a:bodyPr/>
        <a:lstStyle/>
        <a:p>
          <a:endParaRPr lang="zh-CN" altLang="en-US"/>
        </a:p>
      </dgm:t>
    </dgm:pt>
    <dgm:pt modelId="{3D59BAEE-3FB5-450F-8501-10066DC492E4}" type="sibTrans" cxnId="{E0E7300B-F0FC-4408-86C4-F89D36253AB2}">
      <dgm:prSet/>
      <dgm:spPr/>
      <dgm:t>
        <a:bodyPr/>
        <a:lstStyle/>
        <a:p>
          <a:endParaRPr lang="zh-CN" altLang="en-US"/>
        </a:p>
      </dgm:t>
    </dgm:pt>
    <dgm:pt modelId="{47BEAD24-E63C-471F-A771-183F34ACC37D}">
      <dgm:prSet phldrT="[文本]" custT="1"/>
      <dgm:spPr/>
      <dgm:t>
        <a:bodyPr/>
        <a:lstStyle/>
        <a:p>
          <a:r>
            <a:rPr lang="zh-CN" altLang="en-US" sz="3200" b="1" dirty="0"/>
            <a:t>九</a:t>
          </a:r>
        </a:p>
      </dgm:t>
    </dgm:pt>
    <dgm:pt modelId="{3247F51C-83F7-4143-9132-9F270731BF4C}" type="parTrans" cxnId="{6E0A9F22-179D-4E51-81FC-8425BF7066B2}">
      <dgm:prSet/>
      <dgm:spPr/>
      <dgm:t>
        <a:bodyPr/>
        <a:lstStyle/>
        <a:p>
          <a:endParaRPr lang="zh-CN" altLang="en-US"/>
        </a:p>
      </dgm:t>
    </dgm:pt>
    <dgm:pt modelId="{A22B5AE7-5DCC-46D4-882E-8293BE29DC10}" type="sibTrans" cxnId="{6E0A9F22-179D-4E51-81FC-8425BF7066B2}">
      <dgm:prSet/>
      <dgm:spPr/>
      <dgm:t>
        <a:bodyPr/>
        <a:lstStyle/>
        <a:p>
          <a:endParaRPr lang="zh-CN" altLang="en-US"/>
        </a:p>
      </dgm:t>
    </dgm:pt>
    <dgm:pt modelId="{D31469DD-4AFE-4B94-94F7-5E74C13BEF5B}">
      <dgm:prSet phldrT="[文本]" custT="1"/>
      <dgm:spPr/>
      <dgm:t>
        <a:bodyPr/>
        <a:lstStyle/>
        <a:p>
          <a:r>
            <a:rPr lang="zh-CN" altLang="en-US" sz="3200" b="1" dirty="0"/>
            <a:t>确定性策略搜索（</a:t>
          </a:r>
          <a:r>
            <a:rPr lang="en-US" altLang="zh-CN" sz="3200" b="1" dirty="0">
              <a:latin typeface="Times New Roman" panose="02020603050405020304" pitchFamily="18" charset="0"/>
              <a:cs typeface="Times New Roman" panose="02020603050405020304" pitchFamily="18" charset="0"/>
            </a:rPr>
            <a:t>DPG</a:t>
          </a:r>
          <a:r>
            <a:rPr lang="zh-CN" altLang="en-US" sz="3200" b="1" dirty="0"/>
            <a:t>）</a:t>
          </a:r>
        </a:p>
      </dgm:t>
    </dgm:pt>
    <dgm:pt modelId="{8B0D0075-AFB0-462C-8C40-38919A44FDE3}" type="parTrans" cxnId="{C297E0E6-A5E5-48B0-9163-4F21B7AB594B}">
      <dgm:prSet/>
      <dgm:spPr/>
      <dgm:t>
        <a:bodyPr/>
        <a:lstStyle/>
        <a:p>
          <a:endParaRPr lang="zh-CN" altLang="en-US"/>
        </a:p>
      </dgm:t>
    </dgm:pt>
    <dgm:pt modelId="{7C4B6C7B-9E52-40F1-BAAB-CACE6BC06DDB}" type="sibTrans" cxnId="{C297E0E6-A5E5-48B0-9163-4F21B7AB594B}">
      <dgm:prSet/>
      <dgm:spPr/>
      <dgm:t>
        <a:bodyPr/>
        <a:lstStyle/>
        <a:p>
          <a:endParaRPr lang="zh-CN" altLang="en-US"/>
        </a:p>
      </dgm:t>
    </dgm:pt>
    <dgm:pt modelId="{F0AE0ADB-C4B2-4CE2-95C1-07A4FE6C5CE5}" type="pres">
      <dgm:prSet presAssocID="{5ADAFD7A-DF2E-4256-B1CE-FE56A30004E5}" presName="linearFlow" presStyleCnt="0">
        <dgm:presLayoutVars>
          <dgm:dir/>
          <dgm:animLvl val="lvl"/>
          <dgm:resizeHandles val="exact"/>
        </dgm:presLayoutVars>
      </dgm:prSet>
      <dgm:spPr/>
    </dgm:pt>
    <dgm:pt modelId="{1498FB0D-1CF3-4B16-B600-1C77C637BA62}" type="pres">
      <dgm:prSet presAssocID="{0E27BA11-CC2E-494E-A645-04C609FE5CB5}" presName="composite" presStyleCnt="0"/>
      <dgm:spPr/>
    </dgm:pt>
    <dgm:pt modelId="{D3D87EE2-2215-4AB0-8B2E-89903EFE254C}" type="pres">
      <dgm:prSet presAssocID="{0E27BA11-CC2E-494E-A645-04C609FE5CB5}" presName="parentText" presStyleLbl="alignNode1" presStyleIdx="0" presStyleCnt="6">
        <dgm:presLayoutVars>
          <dgm:chMax val="1"/>
          <dgm:bulletEnabled val="1"/>
        </dgm:presLayoutVars>
      </dgm:prSet>
      <dgm:spPr/>
    </dgm:pt>
    <dgm:pt modelId="{0FFD0BBA-F848-4F47-BFB4-3901D2BE4074}" type="pres">
      <dgm:prSet presAssocID="{0E27BA11-CC2E-494E-A645-04C609FE5CB5}" presName="descendantText" presStyleLbl="alignAcc1" presStyleIdx="0" presStyleCnt="6">
        <dgm:presLayoutVars>
          <dgm:bulletEnabled val="1"/>
        </dgm:presLayoutVars>
      </dgm:prSet>
      <dgm:spPr/>
    </dgm:pt>
    <dgm:pt modelId="{B00A11D6-1E12-4477-A34F-EDC3F296EDF3}" type="pres">
      <dgm:prSet presAssocID="{7090481F-609A-4E71-AC8A-40584FE88259}" presName="sp" presStyleCnt="0"/>
      <dgm:spPr/>
    </dgm:pt>
    <dgm:pt modelId="{A7147AC3-221A-48B9-B31E-47B1B2E2CA8D}" type="pres">
      <dgm:prSet presAssocID="{A7FE15F2-1D98-4631-BE23-30E10BAE689E}" presName="composite" presStyleCnt="0"/>
      <dgm:spPr/>
    </dgm:pt>
    <dgm:pt modelId="{E4C37757-0AA1-43E5-96ED-13CA4E4E5B99}" type="pres">
      <dgm:prSet presAssocID="{A7FE15F2-1D98-4631-BE23-30E10BAE689E}" presName="parentText" presStyleLbl="alignNode1" presStyleIdx="1" presStyleCnt="6">
        <dgm:presLayoutVars>
          <dgm:chMax val="1"/>
          <dgm:bulletEnabled val="1"/>
        </dgm:presLayoutVars>
      </dgm:prSet>
      <dgm:spPr/>
    </dgm:pt>
    <dgm:pt modelId="{DCA11F5F-7C5D-4395-8375-1B277957EEF9}" type="pres">
      <dgm:prSet presAssocID="{A7FE15F2-1D98-4631-BE23-30E10BAE689E}" presName="descendantText" presStyleLbl="alignAcc1" presStyleIdx="1" presStyleCnt="6">
        <dgm:presLayoutVars>
          <dgm:bulletEnabled val="1"/>
        </dgm:presLayoutVars>
      </dgm:prSet>
      <dgm:spPr/>
    </dgm:pt>
    <dgm:pt modelId="{CA240271-E9A4-4505-B946-AB4B6849DC83}" type="pres">
      <dgm:prSet presAssocID="{CD5FA2B8-601D-46D1-8057-D421CE201E59}" presName="sp" presStyleCnt="0"/>
      <dgm:spPr/>
    </dgm:pt>
    <dgm:pt modelId="{0EDC1508-65BB-4B81-B581-48066E7B0517}" type="pres">
      <dgm:prSet presAssocID="{329FA772-F8B9-4B51-8F84-4BD9F21926C0}" presName="composite" presStyleCnt="0"/>
      <dgm:spPr/>
    </dgm:pt>
    <dgm:pt modelId="{D69C6396-4480-4ADF-A277-8DAC3A4ABABF}" type="pres">
      <dgm:prSet presAssocID="{329FA772-F8B9-4B51-8F84-4BD9F21926C0}" presName="parentText" presStyleLbl="alignNode1" presStyleIdx="2" presStyleCnt="6">
        <dgm:presLayoutVars>
          <dgm:chMax val="1"/>
          <dgm:bulletEnabled val="1"/>
        </dgm:presLayoutVars>
      </dgm:prSet>
      <dgm:spPr/>
    </dgm:pt>
    <dgm:pt modelId="{7FB02065-8A45-4B39-A9AC-77E0E05692EC}" type="pres">
      <dgm:prSet presAssocID="{329FA772-F8B9-4B51-8F84-4BD9F21926C0}" presName="descendantText" presStyleLbl="alignAcc1" presStyleIdx="2" presStyleCnt="6">
        <dgm:presLayoutVars>
          <dgm:bulletEnabled val="1"/>
        </dgm:presLayoutVars>
      </dgm:prSet>
      <dgm:spPr/>
    </dgm:pt>
    <dgm:pt modelId="{E64B9783-831E-4FAC-B8EF-236B9EACD100}" type="pres">
      <dgm:prSet presAssocID="{F7859B3F-42CE-460E-B465-AA44DF3E054C}" presName="sp" presStyleCnt="0"/>
      <dgm:spPr/>
    </dgm:pt>
    <dgm:pt modelId="{30F4E4EB-CA99-452E-9E37-F34B98F1CDA5}" type="pres">
      <dgm:prSet presAssocID="{236D4B7A-82F0-4DBC-8DED-4458F011E436}" presName="composite" presStyleCnt="0"/>
      <dgm:spPr/>
    </dgm:pt>
    <dgm:pt modelId="{EFB0DA40-427E-4BF0-ADEC-12CD207EFF02}" type="pres">
      <dgm:prSet presAssocID="{236D4B7A-82F0-4DBC-8DED-4458F011E436}" presName="parentText" presStyleLbl="alignNode1" presStyleIdx="3" presStyleCnt="6">
        <dgm:presLayoutVars>
          <dgm:chMax val="1"/>
          <dgm:bulletEnabled val="1"/>
        </dgm:presLayoutVars>
      </dgm:prSet>
      <dgm:spPr/>
    </dgm:pt>
    <dgm:pt modelId="{40A6A980-F424-4902-9AB5-091B516F74A9}" type="pres">
      <dgm:prSet presAssocID="{236D4B7A-82F0-4DBC-8DED-4458F011E436}" presName="descendantText" presStyleLbl="alignAcc1" presStyleIdx="3" presStyleCnt="6">
        <dgm:presLayoutVars>
          <dgm:bulletEnabled val="1"/>
        </dgm:presLayoutVars>
      </dgm:prSet>
      <dgm:spPr/>
    </dgm:pt>
    <dgm:pt modelId="{80F70F0A-F4BA-46D3-8DC5-4BD64A8CDF1A}" type="pres">
      <dgm:prSet presAssocID="{08E27B6B-2A4D-412E-8F30-0BAEDF5D5142}" presName="sp" presStyleCnt="0"/>
      <dgm:spPr/>
    </dgm:pt>
    <dgm:pt modelId="{5A0A91CF-2A0D-48E8-9663-825F7F778156}" type="pres">
      <dgm:prSet presAssocID="{D72AC48E-BF6C-4783-9600-9C588EB4E635}" presName="composite" presStyleCnt="0"/>
      <dgm:spPr/>
    </dgm:pt>
    <dgm:pt modelId="{4F621232-ED47-49CA-B35E-495C34116F01}" type="pres">
      <dgm:prSet presAssocID="{D72AC48E-BF6C-4783-9600-9C588EB4E635}" presName="parentText" presStyleLbl="alignNode1" presStyleIdx="4" presStyleCnt="6">
        <dgm:presLayoutVars>
          <dgm:chMax val="1"/>
          <dgm:bulletEnabled val="1"/>
        </dgm:presLayoutVars>
      </dgm:prSet>
      <dgm:spPr/>
    </dgm:pt>
    <dgm:pt modelId="{72CC97B7-F97D-4027-9CD6-000EF9A49B89}" type="pres">
      <dgm:prSet presAssocID="{D72AC48E-BF6C-4783-9600-9C588EB4E635}" presName="descendantText" presStyleLbl="alignAcc1" presStyleIdx="4" presStyleCnt="6">
        <dgm:presLayoutVars>
          <dgm:bulletEnabled val="1"/>
        </dgm:presLayoutVars>
      </dgm:prSet>
      <dgm:spPr/>
    </dgm:pt>
    <dgm:pt modelId="{83032B84-AFD8-44AB-8B49-4D3CE1B387E2}" type="pres">
      <dgm:prSet presAssocID="{7A875F97-9202-40B8-ADF8-C1D0F7E0F8FD}" presName="sp" presStyleCnt="0"/>
      <dgm:spPr/>
    </dgm:pt>
    <dgm:pt modelId="{53C98E4E-6130-4E33-BC11-B44166440A85}" type="pres">
      <dgm:prSet presAssocID="{47BEAD24-E63C-471F-A771-183F34ACC37D}" presName="composite" presStyleCnt="0"/>
      <dgm:spPr/>
    </dgm:pt>
    <dgm:pt modelId="{68C7E8AC-9204-42A6-9680-83D97F7F200C}" type="pres">
      <dgm:prSet presAssocID="{47BEAD24-E63C-471F-A771-183F34ACC37D}" presName="parentText" presStyleLbl="alignNode1" presStyleIdx="5" presStyleCnt="6">
        <dgm:presLayoutVars>
          <dgm:chMax val="1"/>
          <dgm:bulletEnabled val="1"/>
        </dgm:presLayoutVars>
      </dgm:prSet>
      <dgm:spPr/>
    </dgm:pt>
    <dgm:pt modelId="{BE32F54E-FF2C-4D1B-951D-7131B6839FD3}" type="pres">
      <dgm:prSet presAssocID="{47BEAD24-E63C-471F-A771-183F34ACC37D}" presName="descendantText" presStyleLbl="alignAcc1" presStyleIdx="5" presStyleCnt="6">
        <dgm:presLayoutVars>
          <dgm:bulletEnabled val="1"/>
        </dgm:presLayoutVars>
      </dgm:prSet>
      <dgm:spPr/>
    </dgm:pt>
  </dgm:ptLst>
  <dgm:cxnLst>
    <dgm:cxn modelId="{E0E7300B-F0FC-4408-86C4-F89D36253AB2}" srcId="{D72AC48E-BF6C-4783-9600-9C588EB4E635}" destId="{E158E157-D69C-4AD3-8FE6-2B1E63426058}" srcOrd="0" destOrd="0" parTransId="{520F4525-7A50-427E-8F17-56CFA8ED31DA}" sibTransId="{3D59BAEE-3FB5-450F-8501-10066DC492E4}"/>
    <dgm:cxn modelId="{C7396C19-2DCB-409C-872F-11BFAF2D4801}" type="presOf" srcId="{D31469DD-4AFE-4B94-94F7-5E74C13BEF5B}" destId="{BE32F54E-FF2C-4D1B-951D-7131B6839FD3}" srcOrd="0" destOrd="0" presId="urn:microsoft.com/office/officeart/2005/8/layout/chevron2"/>
    <dgm:cxn modelId="{51433C1D-8E77-4714-9701-6BE878BD055F}" type="presOf" srcId="{B9B0A0B2-6697-4B07-A347-796F32DA0836}" destId="{40A6A980-F424-4902-9AB5-091B516F74A9}" srcOrd="0" destOrd="0" presId="urn:microsoft.com/office/officeart/2005/8/layout/chevron2"/>
    <dgm:cxn modelId="{5D965D1F-8EF1-43E1-BFF3-B7632AE6292B}" srcId="{329FA772-F8B9-4B51-8F84-4BD9F21926C0}" destId="{FFBCE492-0CEA-40B4-ADA5-BE70BF7631C8}" srcOrd="0" destOrd="0" parTransId="{BD0888F5-57F8-40FF-B193-A5F4857F97F8}" sibTransId="{851962CB-237D-4844-A0AB-3C803424FE61}"/>
    <dgm:cxn modelId="{8CB71221-5FBA-41D1-A6F6-78F892D2A511}" type="presOf" srcId="{A7FE15F2-1D98-4631-BE23-30E10BAE689E}" destId="{E4C37757-0AA1-43E5-96ED-13CA4E4E5B99}" srcOrd="0" destOrd="0" presId="urn:microsoft.com/office/officeart/2005/8/layout/chevron2"/>
    <dgm:cxn modelId="{6E0A9F22-179D-4E51-81FC-8425BF7066B2}" srcId="{5ADAFD7A-DF2E-4256-B1CE-FE56A30004E5}" destId="{47BEAD24-E63C-471F-A771-183F34ACC37D}" srcOrd="5" destOrd="0" parTransId="{3247F51C-83F7-4143-9132-9F270731BF4C}" sibTransId="{A22B5AE7-5DCC-46D4-882E-8293BE29DC10}"/>
    <dgm:cxn modelId="{FAA32227-C085-4158-A5CF-038622E68E8F}" srcId="{A7FE15F2-1D98-4631-BE23-30E10BAE689E}" destId="{A65405BC-B929-4FFF-B037-2F8C7C7E64C1}" srcOrd="0" destOrd="0" parTransId="{81DE1E8E-676B-499D-B1F5-2DD747514D0F}" sibTransId="{482BF40C-B885-4553-B7A3-58908FB428D6}"/>
    <dgm:cxn modelId="{C4507729-4691-4FBE-BC82-10415BFFA8D3}" srcId="{5ADAFD7A-DF2E-4256-B1CE-FE56A30004E5}" destId="{236D4B7A-82F0-4DBC-8DED-4458F011E436}" srcOrd="3" destOrd="0" parTransId="{DFF7564E-F814-4F53-ACFB-1E1FC90E04B7}" sibTransId="{08E27B6B-2A4D-412E-8F30-0BAEDF5D5142}"/>
    <dgm:cxn modelId="{2302C634-A400-4CD1-9087-D3853CFF355C}" srcId="{5ADAFD7A-DF2E-4256-B1CE-FE56A30004E5}" destId="{D72AC48E-BF6C-4783-9600-9C588EB4E635}" srcOrd="4" destOrd="0" parTransId="{446228A3-0202-4432-A8DD-95236A8369ED}" sibTransId="{7A875F97-9202-40B8-ADF8-C1D0F7E0F8FD}"/>
    <dgm:cxn modelId="{C603E45F-9930-4209-8472-A1186CEAEFAD}" type="presOf" srcId="{FFBCE492-0CEA-40B4-ADA5-BE70BF7631C8}" destId="{7FB02065-8A45-4B39-A9AC-77E0E05692EC}" srcOrd="0" destOrd="0" presId="urn:microsoft.com/office/officeart/2005/8/layout/chevron2"/>
    <dgm:cxn modelId="{33143465-E41B-4ECC-A06B-AA9ACF4CE31B}" type="presOf" srcId="{0E27BA11-CC2E-494E-A645-04C609FE5CB5}" destId="{D3D87EE2-2215-4AB0-8B2E-89903EFE254C}" srcOrd="0" destOrd="0" presId="urn:microsoft.com/office/officeart/2005/8/layout/chevron2"/>
    <dgm:cxn modelId="{66E81A6E-F9B7-467F-AF14-BA2C4435FA4B}" type="presOf" srcId="{236D4B7A-82F0-4DBC-8DED-4458F011E436}" destId="{EFB0DA40-427E-4BF0-ADEC-12CD207EFF02}" srcOrd="0" destOrd="0" presId="urn:microsoft.com/office/officeart/2005/8/layout/chevron2"/>
    <dgm:cxn modelId="{3C56FA51-6904-4FBE-AFED-00BD614AC1CB}" type="presOf" srcId="{244FCD6A-1A2E-4593-9F3B-CFD6527C92A0}" destId="{0FFD0BBA-F848-4F47-BFB4-3901D2BE4074}" srcOrd="0" destOrd="0" presId="urn:microsoft.com/office/officeart/2005/8/layout/chevron2"/>
    <dgm:cxn modelId="{26706A74-B518-4DD0-B812-8A17536BBD27}" srcId="{0E27BA11-CC2E-494E-A645-04C609FE5CB5}" destId="{244FCD6A-1A2E-4593-9F3B-CFD6527C92A0}" srcOrd="0" destOrd="0" parTransId="{890F310D-C48F-4C3A-A8A9-49423B631A09}" sibTransId="{3C76581C-302A-4F16-AB43-165C6E9F2E7D}"/>
    <dgm:cxn modelId="{AEF62B56-155F-4498-8D9D-855643026D06}" type="presOf" srcId="{A65405BC-B929-4FFF-B037-2F8C7C7E64C1}" destId="{DCA11F5F-7C5D-4395-8375-1B277957EEF9}" srcOrd="0" destOrd="0" presId="urn:microsoft.com/office/officeart/2005/8/layout/chevron2"/>
    <dgm:cxn modelId="{FA556181-1CAC-418D-99C2-F4E40A8142BB}" srcId="{236D4B7A-82F0-4DBC-8DED-4458F011E436}" destId="{B9B0A0B2-6697-4B07-A347-796F32DA0836}" srcOrd="0" destOrd="0" parTransId="{D7776E96-F845-4074-B9FB-6CA96314BE45}" sibTransId="{27A05DC8-F4DF-4EBA-81CB-D925FE743686}"/>
    <dgm:cxn modelId="{2D3C6A82-C9E9-4B4A-8B45-33D90429F399}" type="presOf" srcId="{329FA772-F8B9-4B51-8F84-4BD9F21926C0}" destId="{D69C6396-4480-4ADF-A277-8DAC3A4ABABF}" srcOrd="0" destOrd="0" presId="urn:microsoft.com/office/officeart/2005/8/layout/chevron2"/>
    <dgm:cxn modelId="{4DB8E68D-1897-4971-8264-859531211A33}" type="presOf" srcId="{D72AC48E-BF6C-4783-9600-9C588EB4E635}" destId="{4F621232-ED47-49CA-B35E-495C34116F01}" srcOrd="0" destOrd="0" presId="urn:microsoft.com/office/officeart/2005/8/layout/chevron2"/>
    <dgm:cxn modelId="{3240D8A2-966C-498C-B1F0-B7C7028B7744}" type="presOf" srcId="{5ADAFD7A-DF2E-4256-B1CE-FE56A30004E5}" destId="{F0AE0ADB-C4B2-4CE2-95C1-07A4FE6C5CE5}" srcOrd="0" destOrd="0" presId="urn:microsoft.com/office/officeart/2005/8/layout/chevron2"/>
    <dgm:cxn modelId="{BA6787AD-A1EF-4F39-8EA6-71DEFBEEFBD5}" type="presOf" srcId="{E158E157-D69C-4AD3-8FE6-2B1E63426058}" destId="{72CC97B7-F97D-4027-9CD6-000EF9A49B89}" srcOrd="0" destOrd="0" presId="urn:microsoft.com/office/officeart/2005/8/layout/chevron2"/>
    <dgm:cxn modelId="{1D9DF5C4-5369-404B-BF14-384ADBB6B851}" srcId="{5ADAFD7A-DF2E-4256-B1CE-FE56A30004E5}" destId="{0E27BA11-CC2E-494E-A645-04C609FE5CB5}" srcOrd="0" destOrd="0" parTransId="{CEFE2529-392C-45CC-96B3-9AB96F56ABD1}" sibTransId="{7090481F-609A-4E71-AC8A-40584FE88259}"/>
    <dgm:cxn modelId="{6D10A0C9-CDF5-4487-98E0-8F4061607768}" type="presOf" srcId="{47BEAD24-E63C-471F-A771-183F34ACC37D}" destId="{68C7E8AC-9204-42A6-9680-83D97F7F200C}" srcOrd="0" destOrd="0" presId="urn:microsoft.com/office/officeart/2005/8/layout/chevron2"/>
    <dgm:cxn modelId="{D56E58DF-572F-488A-8933-DB4C59A2BBDD}" srcId="{5ADAFD7A-DF2E-4256-B1CE-FE56A30004E5}" destId="{A7FE15F2-1D98-4631-BE23-30E10BAE689E}" srcOrd="1" destOrd="0" parTransId="{3CD8014D-8CB6-4880-A0F9-74D3B46FBBC5}" sibTransId="{CD5FA2B8-601D-46D1-8057-D421CE201E59}"/>
    <dgm:cxn modelId="{C297E0E6-A5E5-48B0-9163-4F21B7AB594B}" srcId="{47BEAD24-E63C-471F-A771-183F34ACC37D}" destId="{D31469DD-4AFE-4B94-94F7-5E74C13BEF5B}" srcOrd="0" destOrd="0" parTransId="{8B0D0075-AFB0-462C-8C40-38919A44FDE3}" sibTransId="{7C4B6C7B-9E52-40F1-BAAB-CACE6BC06DDB}"/>
    <dgm:cxn modelId="{472257F3-CAF6-4A49-8AAD-52781CD1489D}" srcId="{5ADAFD7A-DF2E-4256-B1CE-FE56A30004E5}" destId="{329FA772-F8B9-4B51-8F84-4BD9F21926C0}" srcOrd="2" destOrd="0" parTransId="{3A04C34A-807E-4B78-81BA-705607B030AA}" sibTransId="{F7859B3F-42CE-460E-B465-AA44DF3E054C}"/>
    <dgm:cxn modelId="{69F1ABCC-C50D-4167-9B11-0A515FEFF963}" type="presParOf" srcId="{F0AE0ADB-C4B2-4CE2-95C1-07A4FE6C5CE5}" destId="{1498FB0D-1CF3-4B16-B600-1C77C637BA62}" srcOrd="0" destOrd="0" presId="urn:microsoft.com/office/officeart/2005/8/layout/chevron2"/>
    <dgm:cxn modelId="{CC19D079-9647-4B98-89CB-C5D796C350DB}" type="presParOf" srcId="{1498FB0D-1CF3-4B16-B600-1C77C637BA62}" destId="{D3D87EE2-2215-4AB0-8B2E-89903EFE254C}" srcOrd="0" destOrd="0" presId="urn:microsoft.com/office/officeart/2005/8/layout/chevron2"/>
    <dgm:cxn modelId="{3C73F9AC-A2EE-49F6-936E-4E0A7AF91E06}" type="presParOf" srcId="{1498FB0D-1CF3-4B16-B600-1C77C637BA62}" destId="{0FFD0BBA-F848-4F47-BFB4-3901D2BE4074}" srcOrd="1" destOrd="0" presId="urn:microsoft.com/office/officeart/2005/8/layout/chevron2"/>
    <dgm:cxn modelId="{E39F280F-33D8-469D-99E4-C100C0E132A0}" type="presParOf" srcId="{F0AE0ADB-C4B2-4CE2-95C1-07A4FE6C5CE5}" destId="{B00A11D6-1E12-4477-A34F-EDC3F296EDF3}" srcOrd="1" destOrd="0" presId="urn:microsoft.com/office/officeart/2005/8/layout/chevron2"/>
    <dgm:cxn modelId="{861BA676-A8B2-47CB-BFF1-6367EC6F8E2D}" type="presParOf" srcId="{F0AE0ADB-C4B2-4CE2-95C1-07A4FE6C5CE5}" destId="{A7147AC3-221A-48B9-B31E-47B1B2E2CA8D}" srcOrd="2" destOrd="0" presId="urn:microsoft.com/office/officeart/2005/8/layout/chevron2"/>
    <dgm:cxn modelId="{084F0B2E-E20F-470C-85D5-DE0578F1444B}" type="presParOf" srcId="{A7147AC3-221A-48B9-B31E-47B1B2E2CA8D}" destId="{E4C37757-0AA1-43E5-96ED-13CA4E4E5B99}" srcOrd="0" destOrd="0" presId="urn:microsoft.com/office/officeart/2005/8/layout/chevron2"/>
    <dgm:cxn modelId="{61FF62C1-4903-4C58-B10E-8F82DF3AE574}" type="presParOf" srcId="{A7147AC3-221A-48B9-B31E-47B1B2E2CA8D}" destId="{DCA11F5F-7C5D-4395-8375-1B277957EEF9}" srcOrd="1" destOrd="0" presId="urn:microsoft.com/office/officeart/2005/8/layout/chevron2"/>
    <dgm:cxn modelId="{F8AF7C75-6A84-4E9F-9961-58D284DF220A}" type="presParOf" srcId="{F0AE0ADB-C4B2-4CE2-95C1-07A4FE6C5CE5}" destId="{CA240271-E9A4-4505-B946-AB4B6849DC83}" srcOrd="3" destOrd="0" presId="urn:microsoft.com/office/officeart/2005/8/layout/chevron2"/>
    <dgm:cxn modelId="{072526CB-A041-4DC0-8935-59ED6A4A36CE}" type="presParOf" srcId="{F0AE0ADB-C4B2-4CE2-95C1-07A4FE6C5CE5}" destId="{0EDC1508-65BB-4B81-B581-48066E7B0517}" srcOrd="4" destOrd="0" presId="urn:microsoft.com/office/officeart/2005/8/layout/chevron2"/>
    <dgm:cxn modelId="{C0491246-5CD5-46BA-ACB0-27B06AC3C27A}" type="presParOf" srcId="{0EDC1508-65BB-4B81-B581-48066E7B0517}" destId="{D69C6396-4480-4ADF-A277-8DAC3A4ABABF}" srcOrd="0" destOrd="0" presId="urn:microsoft.com/office/officeart/2005/8/layout/chevron2"/>
    <dgm:cxn modelId="{6A2DF4E7-5B96-4538-A63B-75C2D5BD995E}" type="presParOf" srcId="{0EDC1508-65BB-4B81-B581-48066E7B0517}" destId="{7FB02065-8A45-4B39-A9AC-77E0E05692EC}" srcOrd="1" destOrd="0" presId="urn:microsoft.com/office/officeart/2005/8/layout/chevron2"/>
    <dgm:cxn modelId="{26CE92D4-7712-484C-A0EE-4588837EA3DD}" type="presParOf" srcId="{F0AE0ADB-C4B2-4CE2-95C1-07A4FE6C5CE5}" destId="{E64B9783-831E-4FAC-B8EF-236B9EACD100}" srcOrd="5" destOrd="0" presId="urn:microsoft.com/office/officeart/2005/8/layout/chevron2"/>
    <dgm:cxn modelId="{10100B8C-97B6-448A-9590-221066707F01}" type="presParOf" srcId="{F0AE0ADB-C4B2-4CE2-95C1-07A4FE6C5CE5}" destId="{30F4E4EB-CA99-452E-9E37-F34B98F1CDA5}" srcOrd="6" destOrd="0" presId="urn:microsoft.com/office/officeart/2005/8/layout/chevron2"/>
    <dgm:cxn modelId="{458D9524-BCEC-4A8A-A211-D4CAA734908A}" type="presParOf" srcId="{30F4E4EB-CA99-452E-9E37-F34B98F1CDA5}" destId="{EFB0DA40-427E-4BF0-ADEC-12CD207EFF02}" srcOrd="0" destOrd="0" presId="urn:microsoft.com/office/officeart/2005/8/layout/chevron2"/>
    <dgm:cxn modelId="{5C5442EB-74C1-4A6C-9AD4-6019F2D9D0A2}" type="presParOf" srcId="{30F4E4EB-CA99-452E-9E37-F34B98F1CDA5}" destId="{40A6A980-F424-4902-9AB5-091B516F74A9}" srcOrd="1" destOrd="0" presId="urn:microsoft.com/office/officeart/2005/8/layout/chevron2"/>
    <dgm:cxn modelId="{54D46D43-45C6-452D-B334-5F83DCF59438}" type="presParOf" srcId="{F0AE0ADB-C4B2-4CE2-95C1-07A4FE6C5CE5}" destId="{80F70F0A-F4BA-46D3-8DC5-4BD64A8CDF1A}" srcOrd="7" destOrd="0" presId="urn:microsoft.com/office/officeart/2005/8/layout/chevron2"/>
    <dgm:cxn modelId="{5A7C4D74-369F-4D13-9E80-0C2996930BD1}" type="presParOf" srcId="{F0AE0ADB-C4B2-4CE2-95C1-07A4FE6C5CE5}" destId="{5A0A91CF-2A0D-48E8-9663-825F7F778156}" srcOrd="8" destOrd="0" presId="urn:microsoft.com/office/officeart/2005/8/layout/chevron2"/>
    <dgm:cxn modelId="{67C4B72D-3EB2-4D9B-B188-CBE3A6B4130C}" type="presParOf" srcId="{5A0A91CF-2A0D-48E8-9663-825F7F778156}" destId="{4F621232-ED47-49CA-B35E-495C34116F01}" srcOrd="0" destOrd="0" presId="urn:microsoft.com/office/officeart/2005/8/layout/chevron2"/>
    <dgm:cxn modelId="{63A3A366-77D8-41C3-A59C-1EEEF13E811E}" type="presParOf" srcId="{5A0A91CF-2A0D-48E8-9663-825F7F778156}" destId="{72CC97B7-F97D-4027-9CD6-000EF9A49B89}" srcOrd="1" destOrd="0" presId="urn:microsoft.com/office/officeart/2005/8/layout/chevron2"/>
    <dgm:cxn modelId="{9945CFF6-14E6-4111-ABC7-647C269D8E8A}" type="presParOf" srcId="{F0AE0ADB-C4B2-4CE2-95C1-07A4FE6C5CE5}" destId="{83032B84-AFD8-44AB-8B49-4D3CE1B387E2}" srcOrd="9" destOrd="0" presId="urn:microsoft.com/office/officeart/2005/8/layout/chevron2"/>
    <dgm:cxn modelId="{30C87B4D-E7EC-4620-8175-488B88E67B95}" type="presParOf" srcId="{F0AE0ADB-C4B2-4CE2-95C1-07A4FE6C5CE5}" destId="{53C98E4E-6130-4E33-BC11-B44166440A85}" srcOrd="10" destOrd="0" presId="urn:microsoft.com/office/officeart/2005/8/layout/chevron2"/>
    <dgm:cxn modelId="{C63E2829-51C7-4D4F-AC07-151DD3033EAF}" type="presParOf" srcId="{53C98E4E-6130-4E33-BC11-B44166440A85}" destId="{68C7E8AC-9204-42A6-9680-83D97F7F200C}" srcOrd="0" destOrd="0" presId="urn:microsoft.com/office/officeart/2005/8/layout/chevron2"/>
    <dgm:cxn modelId="{E48FDA51-991C-4D03-AF26-26CE87B50E89}" type="presParOf" srcId="{53C98E4E-6130-4E33-BC11-B44166440A85}" destId="{BE32F54E-FF2C-4D1B-951D-7131B6839FD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87EE2-2215-4AB0-8B2E-89903EFE254C}">
      <dsp:nvSpPr>
        <dsp:cNvPr id="0" name=""/>
        <dsp:cNvSpPr/>
      </dsp:nvSpPr>
      <dsp:spPr>
        <a:xfrm rot="5400000">
          <a:off x="-147295" y="153415"/>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四</a:t>
          </a:r>
        </a:p>
      </dsp:txBody>
      <dsp:txXfrm rot="-5400000">
        <a:off x="1" y="349809"/>
        <a:ext cx="687377" cy="294590"/>
      </dsp:txXfrm>
    </dsp:sp>
    <dsp:sp modelId="{0FFD0BBA-F848-4F47-BFB4-3901D2BE4074}">
      <dsp:nvSpPr>
        <dsp:cNvPr id="0" name=""/>
        <dsp:cNvSpPr/>
      </dsp:nvSpPr>
      <dsp:spPr>
        <a:xfrm rot="5400000">
          <a:off x="4088381" y="-3394883"/>
          <a:ext cx="638614"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latin typeface="+mn-ea"/>
              <a:ea typeface="+mn-ea"/>
            </a:rPr>
            <a:t>蒙特卡罗算法（</a:t>
          </a:r>
          <a:r>
            <a:rPr lang="en-US" altLang="zh-CN" sz="3200" b="1" kern="1200" dirty="0">
              <a:latin typeface="Times New Roman" panose="02020603050405020304" pitchFamily="18" charset="0"/>
              <a:ea typeface="+mn-ea"/>
              <a:cs typeface="Times New Roman" panose="02020603050405020304" pitchFamily="18" charset="0"/>
            </a:rPr>
            <a:t>MC</a:t>
          </a:r>
          <a:r>
            <a:rPr lang="zh-CN" altLang="en-US" sz="3200" b="1" kern="1200" dirty="0">
              <a:latin typeface="+mn-ea"/>
              <a:ea typeface="+mn-ea"/>
            </a:rPr>
            <a:t>）</a:t>
          </a:r>
        </a:p>
      </dsp:txBody>
      <dsp:txXfrm rot="-5400000">
        <a:off x="687378" y="37295"/>
        <a:ext cx="7409447" cy="576264"/>
      </dsp:txXfrm>
    </dsp:sp>
    <dsp:sp modelId="{E4C37757-0AA1-43E5-96ED-13CA4E4E5B99}">
      <dsp:nvSpPr>
        <dsp:cNvPr id="0" name=""/>
        <dsp:cNvSpPr/>
      </dsp:nvSpPr>
      <dsp:spPr>
        <a:xfrm rot="5400000">
          <a:off x="-147295" y="1038307"/>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五</a:t>
          </a:r>
        </a:p>
      </dsp:txBody>
      <dsp:txXfrm rot="-5400000">
        <a:off x="1" y="1234701"/>
        <a:ext cx="687377" cy="294590"/>
      </dsp:txXfrm>
    </dsp:sp>
    <dsp:sp modelId="{DCA11F5F-7C5D-4395-8375-1B277957EEF9}">
      <dsp:nvSpPr>
        <dsp:cNvPr id="0" name=""/>
        <dsp:cNvSpPr/>
      </dsp:nvSpPr>
      <dsp:spPr>
        <a:xfrm rot="5400000">
          <a:off x="4088549" y="-2510159"/>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时间差分算法（</a:t>
          </a:r>
          <a:r>
            <a:rPr lang="en-US" altLang="zh-CN" sz="3200" b="1" kern="1200" dirty="0">
              <a:latin typeface="Times New Roman" panose="02020603050405020304" pitchFamily="18" charset="0"/>
              <a:cs typeface="Times New Roman" panose="02020603050405020304" pitchFamily="18" charset="0"/>
            </a:rPr>
            <a:t>TD</a:t>
          </a:r>
          <a:r>
            <a:rPr lang="zh-CN" altLang="en-US" sz="3200" b="1" kern="1200" dirty="0"/>
            <a:t>）</a:t>
          </a:r>
        </a:p>
      </dsp:txBody>
      <dsp:txXfrm rot="-5400000">
        <a:off x="687377" y="922171"/>
        <a:ext cx="7409464" cy="575962"/>
      </dsp:txXfrm>
    </dsp:sp>
    <dsp:sp modelId="{D69C6396-4480-4ADF-A277-8DAC3A4ABABF}">
      <dsp:nvSpPr>
        <dsp:cNvPr id="0" name=""/>
        <dsp:cNvSpPr/>
      </dsp:nvSpPr>
      <dsp:spPr>
        <a:xfrm rot="5400000">
          <a:off x="-147295" y="1923199"/>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六</a:t>
          </a:r>
        </a:p>
      </dsp:txBody>
      <dsp:txXfrm rot="-5400000">
        <a:off x="1" y="2119593"/>
        <a:ext cx="687377" cy="294590"/>
      </dsp:txXfrm>
    </dsp:sp>
    <dsp:sp modelId="{7FB02065-8A45-4B39-A9AC-77E0E05692EC}">
      <dsp:nvSpPr>
        <dsp:cNvPr id="0" name=""/>
        <dsp:cNvSpPr/>
      </dsp:nvSpPr>
      <dsp:spPr>
        <a:xfrm rot="5400000">
          <a:off x="4088549" y="-1625268"/>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值函数逼近算法</a:t>
          </a:r>
        </a:p>
      </dsp:txBody>
      <dsp:txXfrm rot="-5400000">
        <a:off x="687377" y="1807062"/>
        <a:ext cx="7409464" cy="575962"/>
      </dsp:txXfrm>
    </dsp:sp>
    <dsp:sp modelId="{EFB0DA40-427E-4BF0-ADEC-12CD207EFF02}">
      <dsp:nvSpPr>
        <dsp:cNvPr id="0" name=""/>
        <dsp:cNvSpPr/>
      </dsp:nvSpPr>
      <dsp:spPr>
        <a:xfrm rot="5400000">
          <a:off x="-147295" y="2808090"/>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七</a:t>
          </a:r>
        </a:p>
      </dsp:txBody>
      <dsp:txXfrm rot="-5400000">
        <a:off x="1" y="3004484"/>
        <a:ext cx="687377" cy="294590"/>
      </dsp:txXfrm>
    </dsp:sp>
    <dsp:sp modelId="{40A6A980-F424-4902-9AB5-091B516F74A9}">
      <dsp:nvSpPr>
        <dsp:cNvPr id="0" name=""/>
        <dsp:cNvSpPr/>
      </dsp:nvSpPr>
      <dsp:spPr>
        <a:xfrm rot="5400000">
          <a:off x="4088549" y="-740376"/>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策略梯度</a:t>
          </a:r>
        </a:p>
      </dsp:txBody>
      <dsp:txXfrm rot="-5400000">
        <a:off x="687377" y="2691954"/>
        <a:ext cx="7409464" cy="575962"/>
      </dsp:txXfrm>
    </dsp:sp>
    <dsp:sp modelId="{4F621232-ED47-49CA-B35E-495C34116F01}">
      <dsp:nvSpPr>
        <dsp:cNvPr id="0" name=""/>
        <dsp:cNvSpPr/>
      </dsp:nvSpPr>
      <dsp:spPr>
        <a:xfrm rot="5400000">
          <a:off x="-147295" y="3692982"/>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八</a:t>
          </a:r>
        </a:p>
      </dsp:txBody>
      <dsp:txXfrm rot="-5400000">
        <a:off x="1" y="3889376"/>
        <a:ext cx="687377" cy="294590"/>
      </dsp:txXfrm>
    </dsp:sp>
    <dsp:sp modelId="{72CC97B7-F97D-4027-9CD6-000EF9A49B89}">
      <dsp:nvSpPr>
        <dsp:cNvPr id="0" name=""/>
        <dsp:cNvSpPr/>
      </dsp:nvSpPr>
      <dsp:spPr>
        <a:xfrm rot="5400000">
          <a:off x="4088549" y="144515"/>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置信域的策略优化（</a:t>
          </a:r>
          <a:r>
            <a:rPr lang="en-US" altLang="zh-CN" sz="3200" b="1" kern="1200" dirty="0">
              <a:latin typeface="Times New Roman" panose="02020603050405020304" pitchFamily="18" charset="0"/>
              <a:cs typeface="Times New Roman" panose="02020603050405020304" pitchFamily="18" charset="0"/>
            </a:rPr>
            <a:t>TRPO</a:t>
          </a:r>
          <a:r>
            <a:rPr lang="zh-CN" altLang="en-US" sz="3200" b="1" kern="1200" dirty="0"/>
            <a:t>）</a:t>
          </a:r>
        </a:p>
      </dsp:txBody>
      <dsp:txXfrm rot="-5400000">
        <a:off x="687377" y="3576845"/>
        <a:ext cx="7409464" cy="575962"/>
      </dsp:txXfrm>
    </dsp:sp>
    <dsp:sp modelId="{68C7E8AC-9204-42A6-9680-83D97F7F200C}">
      <dsp:nvSpPr>
        <dsp:cNvPr id="0" name=""/>
        <dsp:cNvSpPr/>
      </dsp:nvSpPr>
      <dsp:spPr>
        <a:xfrm rot="5400000">
          <a:off x="-147295" y="4577874"/>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九</a:t>
          </a:r>
        </a:p>
      </dsp:txBody>
      <dsp:txXfrm rot="-5400000">
        <a:off x="1" y="4774268"/>
        <a:ext cx="687377" cy="294590"/>
      </dsp:txXfrm>
    </dsp:sp>
    <dsp:sp modelId="{BE32F54E-FF2C-4D1B-951D-7131B6839FD3}">
      <dsp:nvSpPr>
        <dsp:cNvPr id="0" name=""/>
        <dsp:cNvSpPr/>
      </dsp:nvSpPr>
      <dsp:spPr>
        <a:xfrm rot="5400000">
          <a:off x="4088549" y="1029406"/>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确定性策略搜索（</a:t>
          </a:r>
          <a:r>
            <a:rPr lang="en-US" altLang="zh-CN" sz="3200" b="1" kern="1200" dirty="0">
              <a:latin typeface="Times New Roman" panose="02020603050405020304" pitchFamily="18" charset="0"/>
              <a:cs typeface="Times New Roman" panose="02020603050405020304" pitchFamily="18" charset="0"/>
            </a:rPr>
            <a:t>DPG</a:t>
          </a:r>
          <a:r>
            <a:rPr lang="zh-CN" altLang="en-US" sz="3200" b="1" kern="1200" dirty="0"/>
            <a:t>）</a:t>
          </a:r>
        </a:p>
      </dsp:txBody>
      <dsp:txXfrm rot="-5400000">
        <a:off x="687377" y="4461736"/>
        <a:ext cx="7409464" cy="5759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59.wmf"/><Relationship Id="rId4"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2.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87.wmf"/><Relationship Id="rId5" Type="http://schemas.openxmlformats.org/officeDocument/2006/relationships/image" Target="../media/image52.wmf"/><Relationship Id="rId10" Type="http://schemas.openxmlformats.org/officeDocument/2006/relationships/image" Target="../media/image86.wmf"/><Relationship Id="rId4" Type="http://schemas.openxmlformats.org/officeDocument/2006/relationships/image" Target="../media/image51.wmf"/><Relationship Id="rId9"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87.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4" Type="http://schemas.openxmlformats.org/officeDocument/2006/relationships/image" Target="../media/image11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5" Type="http://schemas.openxmlformats.org/officeDocument/2006/relationships/image" Target="../media/image135.wmf"/><Relationship Id="rId4" Type="http://schemas.openxmlformats.org/officeDocument/2006/relationships/image" Target="../media/image1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22.wmf"/><Relationship Id="rId2" Type="http://schemas.openxmlformats.org/officeDocument/2006/relationships/image" Target="../media/image26.wmf"/><Relationship Id="rId1" Type="http://schemas.openxmlformats.org/officeDocument/2006/relationships/image" Target="../media/image23.wmf"/><Relationship Id="rId6" Type="http://schemas.openxmlformats.org/officeDocument/2006/relationships/image" Target="../media/image25.wmf"/><Relationship Id="rId5" Type="http://schemas.openxmlformats.org/officeDocument/2006/relationships/image" Target="../media/image21.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0.bin"/><Relationship Id="rId14" Type="http://schemas.openxmlformats.org/officeDocument/2006/relationships/image" Target="../media/image25.wmf"/></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image" Target="../media/image30.png"/><Relationship Id="rId5" Type="http://schemas.openxmlformats.org/officeDocument/2006/relationships/oleObject" Target="../embeddings/oleObject1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1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image" Target="../media/image22.wmf"/><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8.bin"/><Relationship Id="rId5" Type="http://schemas.openxmlformats.org/officeDocument/2006/relationships/oleObject" Target="../embeddings/oleObject18.bin"/><Relationship Id="rId15" Type="http://schemas.openxmlformats.org/officeDocument/2006/relationships/oleObject" Target="../embeddings/oleObject9.bin"/><Relationship Id="rId10" Type="http://schemas.openxmlformats.org/officeDocument/2006/relationships/image" Target="../media/image32.wmf"/><Relationship Id="rId4" Type="http://schemas.openxmlformats.org/officeDocument/2006/relationships/image" Target="../media/image23.wmf"/><Relationship Id="rId9" Type="http://schemas.openxmlformats.org/officeDocument/2006/relationships/oleObject" Target="../embeddings/oleObject20.bin"/><Relationship Id="rId14"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27.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34.wmf"/><Relationship Id="rId9"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0.wmf"/></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47.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4.wmf"/><Relationship Id="rId11" Type="http://schemas.openxmlformats.org/officeDocument/2006/relationships/image" Target="../media/image46.wmf"/><Relationship Id="rId5" Type="http://schemas.openxmlformats.org/officeDocument/2006/relationships/oleObject" Target="../embeddings/oleObject30.bin"/><Relationship Id="rId10" Type="http://schemas.openxmlformats.org/officeDocument/2006/relationships/oleObject" Target="../embeddings/oleObject32.bin"/><Relationship Id="rId4" Type="http://schemas.openxmlformats.org/officeDocument/2006/relationships/image" Target="../media/image43.wmf"/><Relationship Id="rId9" Type="http://schemas.openxmlformats.org/officeDocument/2006/relationships/image" Target="../media/image48.png"/></Relationships>
</file>

<file path=ppt/slides/_rels/slide29.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39.bin"/><Relationship Id="rId18" Type="http://schemas.openxmlformats.org/officeDocument/2006/relationships/image" Target="../media/image55.wmf"/><Relationship Id="rId26" Type="http://schemas.openxmlformats.org/officeDocument/2006/relationships/image" Target="../media/image59.png"/><Relationship Id="rId3" Type="http://schemas.openxmlformats.org/officeDocument/2006/relationships/oleObject" Target="../embeddings/oleObject34.bin"/><Relationship Id="rId21" Type="http://schemas.openxmlformats.org/officeDocument/2006/relationships/image" Target="../media/image56.wmf"/><Relationship Id="rId7" Type="http://schemas.openxmlformats.org/officeDocument/2006/relationships/oleObject" Target="../embeddings/oleObject36.bin"/><Relationship Id="rId12" Type="http://schemas.openxmlformats.org/officeDocument/2006/relationships/image" Target="../media/image52.wmf"/><Relationship Id="rId17" Type="http://schemas.openxmlformats.org/officeDocument/2006/relationships/oleObject" Target="../embeddings/oleObject41.bin"/><Relationship Id="rId25" Type="http://schemas.openxmlformats.org/officeDocument/2006/relationships/image" Target="../media/image58.wmf"/><Relationship Id="rId2" Type="http://schemas.openxmlformats.org/officeDocument/2006/relationships/slideLayout" Target="../slideLayouts/slideLayout7.xml"/><Relationship Id="rId16" Type="http://schemas.openxmlformats.org/officeDocument/2006/relationships/image" Target="../media/image54.wmf"/><Relationship Id="rId20" Type="http://schemas.openxmlformats.org/officeDocument/2006/relationships/oleObject" Target="../embeddings/oleObject43.bin"/><Relationship Id="rId1" Type="http://schemas.openxmlformats.org/officeDocument/2006/relationships/vmlDrawing" Target="../drawings/vmlDrawing13.vml"/><Relationship Id="rId6" Type="http://schemas.openxmlformats.org/officeDocument/2006/relationships/image" Target="../media/image49.wmf"/><Relationship Id="rId11" Type="http://schemas.openxmlformats.org/officeDocument/2006/relationships/oleObject" Target="../embeddings/oleObject38.bin"/><Relationship Id="rId24" Type="http://schemas.openxmlformats.org/officeDocument/2006/relationships/oleObject" Target="../embeddings/oleObject45.bin"/><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image" Target="../media/image57.wmf"/><Relationship Id="rId10" Type="http://schemas.openxmlformats.org/officeDocument/2006/relationships/image" Target="../media/image51.wmf"/><Relationship Id="rId19" Type="http://schemas.openxmlformats.org/officeDocument/2006/relationships/oleObject" Target="../embeddings/oleObject42.bin"/><Relationship Id="rId4" Type="http://schemas.openxmlformats.org/officeDocument/2006/relationships/image" Target="../media/image48.wmf"/><Relationship Id="rId9" Type="http://schemas.openxmlformats.org/officeDocument/2006/relationships/oleObject" Target="../embeddings/oleObject37.bin"/><Relationship Id="rId14" Type="http://schemas.openxmlformats.org/officeDocument/2006/relationships/image" Target="../media/image53.wmf"/><Relationship Id="rId22"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0.wmf"/><Relationship Id="rId5" Type="http://schemas.openxmlformats.org/officeDocument/2006/relationships/oleObject" Target="../embeddings/oleObject47.bin"/><Relationship Id="rId10" Type="http://schemas.openxmlformats.org/officeDocument/2006/relationships/image" Target="../media/image44.wmf"/><Relationship Id="rId4" Type="http://schemas.openxmlformats.org/officeDocument/2006/relationships/image" Target="../media/image59.wmf"/><Relationship Id="rId9"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oleObject" Target="../embeddings/oleObject49.bin"/><Relationship Id="rId7" Type="http://schemas.openxmlformats.org/officeDocument/2006/relationships/image" Target="../media/image65.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3.wmf"/><Relationship Id="rId11" Type="http://schemas.openxmlformats.org/officeDocument/2006/relationships/image" Target="../media/image69.png"/><Relationship Id="rId5" Type="http://schemas.openxmlformats.org/officeDocument/2006/relationships/oleObject" Target="../embeddings/oleObject50.bin"/><Relationship Id="rId10" Type="http://schemas.openxmlformats.org/officeDocument/2006/relationships/image" Target="../media/image68.png"/><Relationship Id="rId4" Type="http://schemas.openxmlformats.org/officeDocument/2006/relationships/image" Target="../media/image62.wmf"/><Relationship Id="rId9" Type="http://schemas.openxmlformats.org/officeDocument/2006/relationships/image" Target="../media/image67.png"/></Relationships>
</file>

<file path=ppt/slides/_rels/slide32.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oleObject" Target="../embeddings/oleObject51.bin"/><Relationship Id="rId7" Type="http://schemas.openxmlformats.org/officeDocument/2006/relationships/image" Target="../media/image70.pn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65.jpg"/><Relationship Id="rId4" Type="http://schemas.openxmlformats.org/officeDocument/2006/relationships/image" Target="../media/image64.wmf"/></Relationships>
</file>

<file path=ppt/slides/_rels/slide33.xml.rels><?xml version="1.0" encoding="UTF-8" standalone="yes"?>
<Relationships xmlns="http://schemas.openxmlformats.org/package/2006/relationships"><Relationship Id="rId3" Type="http://schemas.openxmlformats.org/officeDocument/2006/relationships/image" Target="../media/image69.jpg"/><Relationship Id="rId7"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3.bin"/><Relationship Id="rId5" Type="http://schemas.openxmlformats.org/officeDocument/2006/relationships/image" Target="../media/image67.wmf"/><Relationship Id="rId4" Type="http://schemas.openxmlformats.org/officeDocument/2006/relationships/oleObject" Target="../embeddings/oleObject5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oleObject" Target="../embeddings/oleObject54.bin"/><Relationship Id="rId7" Type="http://schemas.openxmlformats.org/officeDocument/2006/relationships/image" Target="../media/image79.png"/><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0.wmf"/><Relationship Id="rId11" Type="http://schemas.openxmlformats.org/officeDocument/2006/relationships/oleObject" Target="../embeddings/oleObject57.bin"/><Relationship Id="rId5" Type="http://schemas.openxmlformats.org/officeDocument/2006/relationships/oleObject" Target="../embeddings/oleObject55.bin"/><Relationship Id="rId10" Type="http://schemas.openxmlformats.org/officeDocument/2006/relationships/image" Target="../media/image80.png"/><Relationship Id="rId4" Type="http://schemas.openxmlformats.org/officeDocument/2006/relationships/image" Target="../media/image59.wmf"/><Relationship Id="rId9" Type="http://schemas.openxmlformats.org/officeDocument/2006/relationships/image" Target="../media/image71.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77.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oleObject" Target="../embeddings/oleObject63.bin"/><Relationship Id="rId17" Type="http://schemas.openxmlformats.org/officeDocument/2006/relationships/image" Target="../media/image72.wmf"/><Relationship Id="rId2" Type="http://schemas.openxmlformats.org/officeDocument/2006/relationships/slideLayout" Target="../slideLayouts/slideLayout7.xml"/><Relationship Id="rId16" Type="http://schemas.openxmlformats.org/officeDocument/2006/relationships/oleObject" Target="../embeddings/oleObject65.bin"/><Relationship Id="rId1" Type="http://schemas.openxmlformats.org/officeDocument/2006/relationships/vmlDrawing" Target="../drawings/vmlDrawing19.vml"/><Relationship Id="rId6" Type="http://schemas.openxmlformats.org/officeDocument/2006/relationships/image" Target="../media/image74.wmf"/><Relationship Id="rId11" Type="http://schemas.openxmlformats.org/officeDocument/2006/relationships/image" Target="../media/image76.wmf"/><Relationship Id="rId5" Type="http://schemas.openxmlformats.org/officeDocument/2006/relationships/oleObject" Target="../embeddings/oleObject59.bin"/><Relationship Id="rId15" Type="http://schemas.openxmlformats.org/officeDocument/2006/relationships/image" Target="../media/image78.wmf"/><Relationship Id="rId10" Type="http://schemas.openxmlformats.org/officeDocument/2006/relationships/oleObject" Target="../embeddings/oleObject62.bin"/><Relationship Id="rId4" Type="http://schemas.openxmlformats.org/officeDocument/2006/relationships/image" Target="../media/image73.wmf"/><Relationship Id="rId9" Type="http://schemas.openxmlformats.org/officeDocument/2006/relationships/image" Target="../media/image75.wmf"/><Relationship Id="rId14" Type="http://schemas.openxmlformats.org/officeDocument/2006/relationships/oleObject" Target="../embeddings/oleObject64.bin"/></Relationships>
</file>

<file path=ppt/slides/_rels/slide36.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1.wmf"/><Relationship Id="rId5" Type="http://schemas.openxmlformats.org/officeDocument/2006/relationships/oleObject" Target="../embeddings/oleObject67.bin"/><Relationship Id="rId4" Type="http://schemas.openxmlformats.org/officeDocument/2006/relationships/image" Target="../media/image80.wmf"/><Relationship Id="rId9"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800.png"/><Relationship Id="rId4" Type="http://schemas.openxmlformats.org/officeDocument/2006/relationships/image" Target="../media/image83.wmf"/></Relationships>
</file>

<file path=ppt/slides/_rels/slide39.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39.bin"/><Relationship Id="rId18" Type="http://schemas.openxmlformats.org/officeDocument/2006/relationships/image" Target="../media/image84.wmf"/><Relationship Id="rId3" Type="http://schemas.openxmlformats.org/officeDocument/2006/relationships/oleObject" Target="../embeddings/oleObject34.bin"/><Relationship Id="rId21" Type="http://schemas.openxmlformats.org/officeDocument/2006/relationships/oleObject" Target="../embeddings/oleObject72.bin"/><Relationship Id="rId7" Type="http://schemas.openxmlformats.org/officeDocument/2006/relationships/oleObject" Target="../embeddings/oleObject36.bin"/><Relationship Id="rId12" Type="http://schemas.openxmlformats.org/officeDocument/2006/relationships/image" Target="../media/image52.wmf"/><Relationship Id="rId17" Type="http://schemas.openxmlformats.org/officeDocument/2006/relationships/oleObject" Target="../embeddings/oleObject70.bin"/><Relationship Id="rId2" Type="http://schemas.openxmlformats.org/officeDocument/2006/relationships/slideLayout" Target="../slideLayouts/slideLayout7.xml"/><Relationship Id="rId16" Type="http://schemas.openxmlformats.org/officeDocument/2006/relationships/image" Target="../media/image54.wmf"/><Relationship Id="rId20" Type="http://schemas.openxmlformats.org/officeDocument/2006/relationships/image" Target="../media/image85.wmf"/><Relationship Id="rId1" Type="http://schemas.openxmlformats.org/officeDocument/2006/relationships/vmlDrawing" Target="../drawings/vmlDrawing22.vml"/><Relationship Id="rId6" Type="http://schemas.openxmlformats.org/officeDocument/2006/relationships/image" Target="../media/image49.wmf"/><Relationship Id="rId11" Type="http://schemas.openxmlformats.org/officeDocument/2006/relationships/oleObject" Target="../embeddings/oleObject38.bin"/><Relationship Id="rId24" Type="http://schemas.openxmlformats.org/officeDocument/2006/relationships/image" Target="../media/image87.w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73.bin"/><Relationship Id="rId10" Type="http://schemas.openxmlformats.org/officeDocument/2006/relationships/image" Target="../media/image51.wmf"/><Relationship Id="rId19" Type="http://schemas.openxmlformats.org/officeDocument/2006/relationships/oleObject" Target="../embeddings/oleObject71.bin"/><Relationship Id="rId4" Type="http://schemas.openxmlformats.org/officeDocument/2006/relationships/image" Target="../media/image48.wmf"/><Relationship Id="rId9" Type="http://schemas.openxmlformats.org/officeDocument/2006/relationships/oleObject" Target="../embeddings/oleObject37.bin"/><Relationship Id="rId14" Type="http://schemas.openxmlformats.org/officeDocument/2006/relationships/image" Target="../media/image53.wmf"/><Relationship Id="rId22" Type="http://schemas.openxmlformats.org/officeDocument/2006/relationships/image" Target="../media/image8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8.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77.bin"/></Relationships>
</file>

<file path=ppt/slides/_rels/slide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3.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95.wmf"/><Relationship Id="rId4" Type="http://schemas.openxmlformats.org/officeDocument/2006/relationships/image" Target="../media/image87.wmf"/><Relationship Id="rId9" Type="http://schemas.openxmlformats.org/officeDocument/2006/relationships/oleObject" Target="../embeddings/oleObject82.bin"/><Relationship Id="rId14" Type="http://schemas.openxmlformats.org/officeDocument/2006/relationships/image" Target="../media/image9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9.wmf"/><Relationship Id="rId5" Type="http://schemas.openxmlformats.org/officeDocument/2006/relationships/oleObject" Target="../embeddings/oleObject86.bin"/><Relationship Id="rId4" Type="http://schemas.openxmlformats.org/officeDocument/2006/relationships/image" Target="../media/image98.wmf"/></Relationships>
</file>

<file path=ppt/slides/_rels/slide44.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1.wmf"/><Relationship Id="rId5" Type="http://schemas.openxmlformats.org/officeDocument/2006/relationships/oleObject" Target="../embeddings/oleObject88.bin"/><Relationship Id="rId4" Type="http://schemas.openxmlformats.org/officeDocument/2006/relationships/image" Target="../media/image100.wmf"/></Relationships>
</file>

<file path=ppt/slides/_rels/slide45.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image" Target="../media/image107.wmf"/><Relationship Id="rId18" Type="http://schemas.openxmlformats.org/officeDocument/2006/relationships/oleObject" Target="../embeddings/oleObject98.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oleObject" Target="../embeddings/oleObject95.bin"/><Relationship Id="rId17" Type="http://schemas.openxmlformats.org/officeDocument/2006/relationships/image" Target="../media/image109.wmf"/><Relationship Id="rId2" Type="http://schemas.openxmlformats.org/officeDocument/2006/relationships/slideLayout" Target="../slideLayouts/slideLayout7.xml"/><Relationship Id="rId16" Type="http://schemas.openxmlformats.org/officeDocument/2006/relationships/oleObject" Target="../embeddings/oleObject97.bin"/><Relationship Id="rId1" Type="http://schemas.openxmlformats.org/officeDocument/2006/relationships/vmlDrawing" Target="../drawings/vmlDrawing27.vml"/><Relationship Id="rId6" Type="http://schemas.openxmlformats.org/officeDocument/2006/relationships/image" Target="../media/image104.wmf"/><Relationship Id="rId11" Type="http://schemas.openxmlformats.org/officeDocument/2006/relationships/image" Target="../media/image106.wmf"/><Relationship Id="rId5" Type="http://schemas.openxmlformats.org/officeDocument/2006/relationships/oleObject" Target="../embeddings/oleObject91.bin"/><Relationship Id="rId15" Type="http://schemas.openxmlformats.org/officeDocument/2006/relationships/image" Target="../media/image108.wmf"/><Relationship Id="rId10" Type="http://schemas.openxmlformats.org/officeDocument/2006/relationships/oleObject" Target="../embeddings/oleObject94.bin"/><Relationship Id="rId19" Type="http://schemas.openxmlformats.org/officeDocument/2006/relationships/image" Target="../media/image110.wmf"/><Relationship Id="rId4" Type="http://schemas.openxmlformats.org/officeDocument/2006/relationships/image" Target="../media/image103.wmf"/><Relationship Id="rId9" Type="http://schemas.openxmlformats.org/officeDocument/2006/relationships/oleObject" Target="../embeddings/oleObject93.bin"/><Relationship Id="rId14" Type="http://schemas.openxmlformats.org/officeDocument/2006/relationships/oleObject" Target="../embeddings/oleObject96.bin"/></Relationships>
</file>

<file path=ppt/slides/_rels/slide46.xml.rels><?xml version="1.0" encoding="UTF-8" standalone="yes"?>
<Relationships xmlns="http://schemas.openxmlformats.org/package/2006/relationships"><Relationship Id="rId3" Type="http://schemas.openxmlformats.org/officeDocument/2006/relationships/image" Target="../media/image111.jpg"/><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104.wmf"/><Relationship Id="rId4" Type="http://schemas.openxmlformats.org/officeDocument/2006/relationships/oleObject" Target="../embeddings/oleObject9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4.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03.bin"/><Relationship Id="rId14" Type="http://schemas.openxmlformats.org/officeDocument/2006/relationships/image" Target="../media/image118.wmf"/></Relationships>
</file>

<file path=ppt/slides/_rels/slide51.xml.rels><?xml version="1.0" encoding="UTF-8" standalone="yes"?>
<Relationships xmlns="http://schemas.openxmlformats.org/package/2006/relationships"><Relationship Id="rId2" Type="http://schemas.openxmlformats.org/officeDocument/2006/relationships/image" Target="../media/image119.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21.wmf"/><Relationship Id="rId5" Type="http://schemas.openxmlformats.org/officeDocument/2006/relationships/oleObject" Target="../embeddings/oleObject107.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09.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oleObject" Target="../embeddings/oleObject110.bin"/><Relationship Id="rId7" Type="http://schemas.openxmlformats.org/officeDocument/2006/relationships/image" Target="../media/image125.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11.bin"/><Relationship Id="rId11" Type="http://schemas.openxmlformats.org/officeDocument/2006/relationships/image" Target="../media/image113.wmf"/><Relationship Id="rId5" Type="http://schemas.openxmlformats.org/officeDocument/2006/relationships/image" Target="../media/image127.png"/><Relationship Id="rId10" Type="http://schemas.openxmlformats.org/officeDocument/2006/relationships/oleObject" Target="../embeddings/oleObject113.bin"/><Relationship Id="rId4" Type="http://schemas.openxmlformats.org/officeDocument/2006/relationships/image" Target="../media/image124.wmf"/><Relationship Id="rId9" Type="http://schemas.openxmlformats.org/officeDocument/2006/relationships/image" Target="../media/image126.wmf"/></Relationships>
</file>

<file path=ppt/slides/_rels/slide54.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28.wmf"/><Relationship Id="rId5" Type="http://schemas.openxmlformats.org/officeDocument/2006/relationships/oleObject" Target="../embeddings/oleObject115.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17.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35.wmf"/><Relationship Id="rId3" Type="http://schemas.openxmlformats.org/officeDocument/2006/relationships/image" Target="../media/image136.png"/><Relationship Id="rId7" Type="http://schemas.openxmlformats.org/officeDocument/2006/relationships/image" Target="../media/image132.wmf"/><Relationship Id="rId12"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19.bin"/><Relationship Id="rId11" Type="http://schemas.openxmlformats.org/officeDocument/2006/relationships/image" Target="../media/image134.wmf"/><Relationship Id="rId5" Type="http://schemas.openxmlformats.org/officeDocument/2006/relationships/image" Target="../media/image131.w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33.wmf"/></Relationships>
</file>

<file path=ppt/slides/_rels/slide56.xml.rels><?xml version="1.0" encoding="UTF-8" standalone="yes"?>
<Relationships xmlns="http://schemas.openxmlformats.org/package/2006/relationships"><Relationship Id="rId3" Type="http://schemas.openxmlformats.org/officeDocument/2006/relationships/hyperlink" Target="https://blog.csdn.net/kenneth_yu/article/details/78478356" TargetMode="External"/><Relationship Id="rId2" Type="http://schemas.openxmlformats.org/officeDocument/2006/relationships/image" Target="../media/image137.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png"/><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0E2B7-F75C-42D3-8961-BA1D57586D10}"/>
              </a:ext>
            </a:extLst>
          </p:cNvPr>
          <p:cNvSpPr>
            <a:spLocks noGrp="1"/>
          </p:cNvSpPr>
          <p:nvPr>
            <p:ph type="ctrTitle"/>
          </p:nvPr>
        </p:nvSpPr>
        <p:spPr>
          <a:xfrm>
            <a:off x="2443439" y="3114262"/>
            <a:ext cx="7031865" cy="937594"/>
          </a:xfrm>
        </p:spPr>
        <p:txBody>
          <a:bodyPr>
            <a:normAutofit/>
          </a:bodyPr>
          <a:lstStyle/>
          <a:p>
            <a:r>
              <a:rPr lang="zh-CN" altLang="en-US" b="1" dirty="0">
                <a:latin typeface="+mn-ea"/>
                <a:ea typeface="+mn-ea"/>
              </a:rPr>
              <a:t>强化学习原理入门</a:t>
            </a:r>
            <a:r>
              <a:rPr lang="en-US" altLang="zh-CN" b="1" dirty="0">
                <a:latin typeface="+mn-ea"/>
                <a:ea typeface="+mn-ea"/>
              </a:rPr>
              <a:t>(</a:t>
            </a:r>
            <a:r>
              <a:rPr lang="zh-CN" altLang="en-US" b="1" dirty="0">
                <a:latin typeface="+mn-ea"/>
                <a:ea typeface="+mn-ea"/>
              </a:rPr>
              <a:t>续</a:t>
            </a:r>
            <a:r>
              <a:rPr lang="en-US" altLang="zh-CN" b="1" dirty="0">
                <a:latin typeface="+mn-ea"/>
                <a:ea typeface="+mn-ea"/>
              </a:rPr>
              <a:t>)</a:t>
            </a:r>
            <a:endParaRPr lang="zh-CN" altLang="en-US" b="1" dirty="0">
              <a:latin typeface="+mn-ea"/>
              <a:ea typeface="+mn-ea"/>
            </a:endParaRPr>
          </a:p>
        </p:txBody>
      </p:sp>
      <p:sp>
        <p:nvSpPr>
          <p:cNvPr id="3" name="副标题 2">
            <a:extLst>
              <a:ext uri="{FF2B5EF4-FFF2-40B4-BE49-F238E27FC236}">
                <a16:creationId xmlns:a16="http://schemas.microsoft.com/office/drawing/2014/main" id="{54BD738B-CFBB-462B-A7E8-41F7D5449A1A}"/>
              </a:ext>
            </a:extLst>
          </p:cNvPr>
          <p:cNvSpPr>
            <a:spLocks noGrp="1"/>
          </p:cNvSpPr>
          <p:nvPr>
            <p:ph type="subTitle" idx="1"/>
          </p:nvPr>
        </p:nvSpPr>
        <p:spPr>
          <a:xfrm>
            <a:off x="2443439" y="4353309"/>
            <a:ext cx="2579135" cy="510239"/>
          </a:xfrm>
        </p:spPr>
        <p:txBody>
          <a:bodyPr/>
          <a:lstStyle/>
          <a:p>
            <a:r>
              <a:rPr lang="zh-CN" altLang="en-US" sz="2000" dirty="0">
                <a:solidFill>
                  <a:schemeClr val="tx1"/>
                </a:solidFill>
                <a:latin typeface="+mn-ea"/>
              </a:rPr>
              <a:t>编者：郭宪 方勇纯</a:t>
            </a:r>
          </a:p>
          <a:p>
            <a:endParaRPr lang="zh-CN" altLang="en-US" dirty="0"/>
          </a:p>
        </p:txBody>
      </p:sp>
    </p:spTree>
    <p:extLst>
      <p:ext uri="{BB962C8B-B14F-4D97-AF65-F5344CB8AC3E}">
        <p14:creationId xmlns:p14="http://schemas.microsoft.com/office/powerpoint/2010/main" val="208600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9182B-9C94-494D-BFF2-291D9EA40435}"/>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3BA4D991-E738-47C3-86A9-27E6FDC34586}"/>
              </a:ext>
            </a:extLst>
          </p:cNvPr>
          <p:cNvSpPr/>
          <p:nvPr/>
        </p:nvSpPr>
        <p:spPr>
          <a:xfrm>
            <a:off x="685998" y="1296265"/>
            <a:ext cx="10406071" cy="954107"/>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问题一：</a:t>
            </a:r>
            <a:r>
              <a:rPr lang="zh-CN" altLang="en-US" sz="2800" dirty="0">
                <a:latin typeface="Microsoft YaHei" panose="020B0503020204020204" pitchFamily="34" charset="-122"/>
                <a:ea typeface="Microsoft YaHei" panose="020B0503020204020204" pitchFamily="34" charset="-122"/>
              </a:rPr>
              <a:t>动态规划</a:t>
            </a:r>
            <a:r>
              <a:rPr lang="en-US" altLang="zh-CN" sz="2800" dirty="0">
                <a:latin typeface="Microsoft YaHei" panose="020B0503020204020204" pitchFamily="34" charset="-122"/>
                <a:ea typeface="Microsoft YaHei" panose="020B0503020204020204" pitchFamily="34" charset="-122"/>
              </a:rPr>
              <a:t>(DP)</a:t>
            </a:r>
            <a:r>
              <a:rPr lang="zh-CN" altLang="en-US" sz="2800" dirty="0">
                <a:latin typeface="Microsoft YaHei" panose="020B0503020204020204" pitchFamily="34" charset="-122"/>
                <a:ea typeface="Microsoft YaHei" panose="020B0503020204020204" pitchFamily="34" charset="-122"/>
              </a:rPr>
              <a:t>、蒙特卡罗</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、时间差分</a:t>
            </a:r>
            <a:r>
              <a:rPr lang="en-US" altLang="zh-CN" sz="2800" dirty="0">
                <a:latin typeface="Microsoft YaHei" panose="020B0503020204020204" pitchFamily="34" charset="-122"/>
                <a:ea typeface="Microsoft YaHei" panose="020B0503020204020204" pitchFamily="34" charset="-122"/>
              </a:rPr>
              <a:t>(TD)</a:t>
            </a:r>
            <a:r>
              <a:rPr lang="zh-CN" altLang="en-US" sz="2800" dirty="0">
                <a:latin typeface="Microsoft YaHei" panose="020B0503020204020204" pitchFamily="34" charset="-122"/>
                <a:ea typeface="Microsoft YaHei" panose="020B0503020204020204" pitchFamily="34" charset="-122"/>
              </a:rPr>
              <a:t>三种算法</a:t>
            </a:r>
            <a:r>
              <a:rPr lang="en-US" altLang="zh-CN" sz="2800" dirty="0">
                <a:latin typeface="Microsoft YaHei" panose="020B0503020204020204" pitchFamily="34" charset="-122"/>
                <a:ea typeface="Microsoft YaHei" panose="020B0503020204020204" pitchFamily="34" charset="-122"/>
              </a:rPr>
              <a:t>			</a:t>
            </a:r>
            <a:r>
              <a:rPr lang="zh-CN" altLang="en-US" sz="2800" dirty="0">
                <a:latin typeface="Microsoft YaHei" panose="020B0503020204020204" pitchFamily="34" charset="-122"/>
                <a:ea typeface="Microsoft YaHei" panose="020B0503020204020204" pitchFamily="34" charset="-122"/>
              </a:rPr>
              <a:t>的区别在哪？</a:t>
            </a:r>
            <a:endParaRPr lang="zh-CN" altLang="en-US" sz="2800" dirty="0"/>
          </a:p>
        </p:txBody>
      </p:sp>
      <p:pic>
        <p:nvPicPr>
          <p:cNvPr id="5" name="图片 4">
            <a:extLst>
              <a:ext uri="{FF2B5EF4-FFF2-40B4-BE49-F238E27FC236}">
                <a16:creationId xmlns:a16="http://schemas.microsoft.com/office/drawing/2014/main" id="{ABA1EE54-1305-4E73-934A-F99428C0EFF4}"/>
              </a:ext>
            </a:extLst>
          </p:cNvPr>
          <p:cNvPicPr>
            <a:picLocks noChangeAspect="1"/>
          </p:cNvPicPr>
          <p:nvPr/>
        </p:nvPicPr>
        <p:blipFill>
          <a:blip r:embed="rId2"/>
          <a:stretch>
            <a:fillRect/>
          </a:stretch>
        </p:blipFill>
        <p:spPr>
          <a:xfrm>
            <a:off x="403359" y="2599859"/>
            <a:ext cx="11199751" cy="2563415"/>
          </a:xfrm>
          <a:prstGeom prst="rect">
            <a:avLst/>
          </a:prstGeom>
        </p:spPr>
      </p:pic>
      <p:sp>
        <p:nvSpPr>
          <p:cNvPr id="6" name="文本框 5">
            <a:extLst>
              <a:ext uri="{FF2B5EF4-FFF2-40B4-BE49-F238E27FC236}">
                <a16:creationId xmlns:a16="http://schemas.microsoft.com/office/drawing/2014/main" id="{64985A2B-1DE8-4023-A450-FC4D976D5860}"/>
              </a:ext>
            </a:extLst>
          </p:cNvPr>
          <p:cNvSpPr txBox="1"/>
          <p:nvPr/>
        </p:nvSpPr>
        <p:spPr>
          <a:xfrm>
            <a:off x="6096000" y="2599859"/>
            <a:ext cx="688586"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20843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065F0-27AF-4A64-90E1-1D558AE090C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8D5572C0-04C9-4260-AD1C-D627B8108E20}"/>
              </a:ext>
            </a:extLst>
          </p:cNvPr>
          <p:cNvSpPr/>
          <p:nvPr/>
        </p:nvSpPr>
        <p:spPr>
          <a:xfrm>
            <a:off x="2040833" y="1938139"/>
            <a:ext cx="9621080" cy="1137491"/>
          </a:xfrm>
          <a:prstGeom prst="rect">
            <a:avLst/>
          </a:prstGeom>
        </p:spPr>
        <p:txBody>
          <a:bodyPr wrap="square">
            <a:spAutoFit/>
          </a:bodyPr>
          <a:lstStyle/>
          <a:p>
            <a:pPr>
              <a:lnSpc>
                <a:spcPct val="150000"/>
              </a:lnSpc>
            </a:pPr>
            <a:r>
              <a:rPr lang="zh-CN" altLang="en-US" sz="2400" b="1" dirty="0">
                <a:solidFill>
                  <a:srgbClr val="4F4F4F"/>
                </a:solidFill>
                <a:latin typeface="微软雅黑 Light" panose="020B0502040204020203" pitchFamily="34" charset="-122"/>
                <a:ea typeface="微软雅黑 Light" panose="020B0502040204020203" pitchFamily="34" charset="-122"/>
              </a:rPr>
              <a:t>根据智能体在学习过程中评估的策略与自己的行为策略是否为同一个策略，可分为</a:t>
            </a:r>
            <a:r>
              <a:rPr lang="zh-CN" altLang="en-US" sz="2400" b="1" dirty="0">
                <a:solidFill>
                  <a:srgbClr val="FF0000"/>
                </a:solidFill>
                <a:latin typeface="微软雅黑 Light" panose="020B0502040204020203" pitchFamily="34" charset="-122"/>
                <a:ea typeface="微软雅黑 Light" panose="020B0502040204020203" pitchFamily="34" charset="-122"/>
              </a:rPr>
              <a:t>同策略</a:t>
            </a:r>
            <a:r>
              <a:rPr lang="zh-CN" altLang="en-US" sz="2400" b="1" dirty="0">
                <a:solidFill>
                  <a:srgbClr val="4F4F4F"/>
                </a:solidFill>
                <a:latin typeface="微软雅黑 Light" panose="020B0502040204020203" pitchFamily="34" charset="-122"/>
                <a:ea typeface="微软雅黑 Light" panose="020B0502040204020203" pitchFamily="34" charset="-122"/>
              </a:rPr>
              <a:t>和</a:t>
            </a:r>
            <a:r>
              <a:rPr lang="zh-CN" altLang="en-US" sz="2400" b="1" dirty="0">
                <a:solidFill>
                  <a:srgbClr val="FF0000"/>
                </a:solidFill>
                <a:latin typeface="微软雅黑 Light" panose="020B0502040204020203" pitchFamily="34" charset="-122"/>
                <a:ea typeface="微软雅黑 Light" panose="020B0502040204020203" pitchFamily="34" charset="-122"/>
              </a:rPr>
              <a:t>异策略</a:t>
            </a:r>
          </a:p>
        </p:txBody>
      </p:sp>
      <p:sp>
        <p:nvSpPr>
          <p:cNvPr id="4" name="矩形 3">
            <a:extLst>
              <a:ext uri="{FF2B5EF4-FFF2-40B4-BE49-F238E27FC236}">
                <a16:creationId xmlns:a16="http://schemas.microsoft.com/office/drawing/2014/main" id="{4F165F91-342E-43A5-8A48-DE65BABC2526}"/>
              </a:ext>
            </a:extLst>
          </p:cNvPr>
          <p:cNvSpPr/>
          <p:nvPr/>
        </p:nvSpPr>
        <p:spPr>
          <a:xfrm>
            <a:off x="685998" y="1296265"/>
            <a:ext cx="10406071"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问题二：</a:t>
            </a:r>
            <a:r>
              <a:rPr lang="en-US" altLang="zh-CN" sz="2800" dirty="0">
                <a:latin typeface="Microsoft YaHei" panose="020B0503020204020204" pitchFamily="34" charset="-122"/>
                <a:ea typeface="Microsoft YaHei" panose="020B0503020204020204" pitchFamily="34" charset="-122"/>
              </a:rPr>
              <a:t>TD</a:t>
            </a:r>
            <a:r>
              <a:rPr lang="zh-CN" altLang="en-US" sz="2800" dirty="0">
                <a:latin typeface="Microsoft YaHei" panose="020B0503020204020204" pitchFamily="34" charset="-122"/>
                <a:ea typeface="Microsoft YaHei" panose="020B0503020204020204" pitchFamily="34" charset="-122"/>
              </a:rPr>
              <a:t>算法是否有细分类？</a:t>
            </a:r>
            <a:endParaRPr lang="zh-CN" altLang="en-US" sz="2800" dirty="0"/>
          </a:p>
        </p:txBody>
      </p:sp>
      <p:sp>
        <p:nvSpPr>
          <p:cNvPr id="5" name="矩形 4">
            <a:extLst>
              <a:ext uri="{FF2B5EF4-FFF2-40B4-BE49-F238E27FC236}">
                <a16:creationId xmlns:a16="http://schemas.microsoft.com/office/drawing/2014/main" id="{024F7900-6E98-470E-8DE3-500521D1DF07}"/>
              </a:ext>
            </a:extLst>
          </p:cNvPr>
          <p:cNvSpPr/>
          <p:nvPr/>
        </p:nvSpPr>
        <p:spPr>
          <a:xfrm>
            <a:off x="685998" y="3204223"/>
            <a:ext cx="9621080" cy="1691489"/>
          </a:xfrm>
          <a:prstGeom prst="rect">
            <a:avLst/>
          </a:prstGeom>
        </p:spPr>
        <p:txBody>
          <a:bodyPr wrap="square">
            <a:spAutoFit/>
          </a:bodyPr>
          <a:lstStyle/>
          <a:p>
            <a:pPr>
              <a:lnSpc>
                <a:spcPct val="150000"/>
              </a:lnSpc>
            </a:pPr>
            <a:r>
              <a:rPr lang="zh-CN" altLang="en-US" sz="2400" b="1" dirty="0">
                <a:latin typeface="微软雅黑 Light" panose="020B0502040204020203" pitchFamily="34" charset="-122"/>
                <a:ea typeface="微软雅黑 Light" panose="020B0502040204020203" pitchFamily="34" charset="-122"/>
              </a:rPr>
              <a:t>典型的策略：</a:t>
            </a:r>
            <a:endParaRPr lang="en-US" altLang="zh-CN" sz="2400" b="1" dirty="0">
              <a:latin typeface="微软雅黑 Light" panose="020B0502040204020203" pitchFamily="34" charset="-122"/>
              <a:ea typeface="微软雅黑 Light" panose="020B0502040204020203" pitchFamily="34" charset="-122"/>
            </a:endParaRPr>
          </a:p>
          <a:p>
            <a:pPr>
              <a:lnSpc>
                <a:spcPct val="150000"/>
              </a:lnSpc>
            </a:pPr>
            <a:r>
              <a:rPr lang="zh-CN" altLang="en-US" sz="2400" b="1" dirty="0">
                <a:latin typeface="微软雅黑 Light" panose="020B0502040204020203" pitchFamily="34" charset="-122"/>
                <a:ea typeface="微软雅黑 Light" panose="020B0502040204020203" pitchFamily="34" charset="-122"/>
              </a:rPr>
              <a:t> </a:t>
            </a:r>
            <a:r>
              <a:rPr lang="en-US" altLang="zh-CN" sz="2400" b="1" dirty="0">
                <a:latin typeface="微软雅黑 Light" panose="020B0502040204020203" pitchFamily="34" charset="-122"/>
                <a:ea typeface="微软雅黑 Light" panose="020B0502040204020203" pitchFamily="34" charset="-122"/>
              </a:rPr>
              <a:t>		     </a:t>
            </a:r>
            <a:r>
              <a:rPr lang="en-US" altLang="zh-CN" sz="2400" b="1" dirty="0" err="1">
                <a:latin typeface="微软雅黑 Light" panose="020B0502040204020203" pitchFamily="34" charset="-122"/>
                <a:ea typeface="微软雅黑 Light" panose="020B0502040204020203" pitchFamily="34" charset="-122"/>
              </a:rPr>
              <a:t>Sarsa</a:t>
            </a:r>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算法（同策略）</a:t>
            </a:r>
            <a:endParaRPr lang="en-US" altLang="zh-CN" sz="2400" b="1" dirty="0">
              <a:latin typeface="微软雅黑 Light" panose="020B0502040204020203" pitchFamily="34" charset="-122"/>
              <a:ea typeface="微软雅黑 Light" panose="020B0502040204020203" pitchFamily="34" charset="-122"/>
            </a:endParaRPr>
          </a:p>
          <a:p>
            <a:pPr>
              <a:lnSpc>
                <a:spcPct val="150000"/>
              </a:lnSpc>
            </a:pPr>
            <a:r>
              <a:rPr lang="en-US" altLang="zh-CN" sz="2400" b="1" dirty="0">
                <a:latin typeface="微软雅黑 Light" panose="020B0502040204020203" pitchFamily="34" charset="-122"/>
                <a:ea typeface="微软雅黑 Light" panose="020B0502040204020203" pitchFamily="34" charset="-122"/>
              </a:rPr>
              <a:t>			Q-Learning</a:t>
            </a:r>
            <a:r>
              <a:rPr lang="zh-CN" altLang="en-US" sz="2400" b="1" dirty="0">
                <a:latin typeface="微软雅黑 Light" panose="020B0502040204020203" pitchFamily="34" charset="-122"/>
                <a:ea typeface="微软雅黑 Light" panose="020B0502040204020203" pitchFamily="34" charset="-122"/>
              </a:rPr>
              <a:t>算法（异策略）</a:t>
            </a:r>
          </a:p>
        </p:txBody>
      </p:sp>
    </p:spTree>
    <p:extLst>
      <p:ext uri="{BB962C8B-B14F-4D97-AF65-F5344CB8AC3E}">
        <p14:creationId xmlns:p14="http://schemas.microsoft.com/office/powerpoint/2010/main" val="51971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CC53B8-5E46-4375-8B36-1C6ACDFD9C6B}"/>
              </a:ext>
            </a:extLst>
          </p:cNvPr>
          <p:cNvSpPr/>
          <p:nvPr/>
        </p:nvSpPr>
        <p:spPr>
          <a:xfrm>
            <a:off x="294491" y="1110101"/>
            <a:ext cx="4381969"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一：</a:t>
            </a:r>
            <a:r>
              <a:rPr lang="en-US" altLang="zh-CN" sz="2800" b="1" dirty="0" err="1">
                <a:latin typeface="微软雅黑 Light" panose="020B0502040204020203" pitchFamily="34" charset="-122"/>
                <a:ea typeface="微软雅黑 Light" panose="020B0502040204020203" pitchFamily="34" charset="-122"/>
              </a:rPr>
              <a:t>Sarsa</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算法（同策略）</a:t>
            </a:r>
            <a:endParaRPr lang="en-US" altLang="zh-CN" sz="2800" b="1" dirty="0">
              <a:latin typeface="微软雅黑 Light" panose="020B0502040204020203" pitchFamily="34" charset="-122"/>
              <a:ea typeface="微软雅黑 Light" panose="020B0502040204020203" pitchFamily="34" charset="-122"/>
            </a:endParaRPr>
          </a:p>
        </p:txBody>
      </p:sp>
      <p:sp>
        <p:nvSpPr>
          <p:cNvPr id="3" name="标题 1">
            <a:extLst>
              <a:ext uri="{FF2B5EF4-FFF2-40B4-BE49-F238E27FC236}">
                <a16:creationId xmlns:a16="http://schemas.microsoft.com/office/drawing/2014/main" id="{4FFD2068-1264-4483-83CA-BC56004A323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4" name="矩形 3">
            <a:extLst>
              <a:ext uri="{FF2B5EF4-FFF2-40B4-BE49-F238E27FC236}">
                <a16:creationId xmlns:a16="http://schemas.microsoft.com/office/drawing/2014/main" id="{5170FCBB-F39A-4CF1-ACAD-3012F856682B}"/>
              </a:ext>
            </a:extLst>
          </p:cNvPr>
          <p:cNvSpPr/>
          <p:nvPr/>
        </p:nvSpPr>
        <p:spPr>
          <a:xfrm>
            <a:off x="1152940" y="1780851"/>
            <a:ext cx="11039060" cy="960456"/>
          </a:xfrm>
          <a:prstGeom prst="rect">
            <a:avLst/>
          </a:prstGeom>
        </p:spPr>
        <p:txBody>
          <a:bodyPr wrap="square">
            <a:spAutoFit/>
          </a:bodyPr>
          <a:lstStyle/>
          <a:p>
            <a:pPr>
              <a:lnSpc>
                <a:spcPct val="150000"/>
              </a:lnSpc>
            </a:pPr>
            <a:r>
              <a:rPr lang="zh-CN" altLang="en-US" sz="2000" b="1" dirty="0">
                <a:solidFill>
                  <a:srgbClr val="4D4D4D"/>
                </a:solidFill>
                <a:latin typeface="Microsoft YaHei" panose="020B0503020204020204" pitchFamily="34" charset="-122"/>
                <a:ea typeface="Microsoft YaHei" panose="020B0503020204020204" pitchFamily="34" charset="-122"/>
              </a:rPr>
              <a:t>白话版：</a:t>
            </a:r>
            <a:r>
              <a:rPr lang="zh-CN" altLang="en-US" sz="2000" dirty="0">
                <a:solidFill>
                  <a:srgbClr val="4D4D4D"/>
                </a:solidFill>
                <a:latin typeface="Microsoft YaHei" panose="020B0503020204020204" pitchFamily="34" charset="-122"/>
                <a:ea typeface="Microsoft YaHei" panose="020B0503020204020204" pitchFamily="34" charset="-122"/>
              </a:rPr>
              <a:t>在 </a:t>
            </a:r>
            <a:r>
              <a:rPr lang="en-US" altLang="zh-CN" sz="2000" dirty="0">
                <a:solidFill>
                  <a:srgbClr val="4D4D4D"/>
                </a:solidFill>
                <a:latin typeface="Microsoft YaHei" panose="020B0503020204020204" pitchFamily="34" charset="-122"/>
                <a:ea typeface="Microsoft YaHei" panose="020B0503020204020204" pitchFamily="34" charset="-122"/>
              </a:rPr>
              <a:t>S </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时和 </a:t>
            </a:r>
            <a:r>
              <a:rPr lang="en-US" altLang="zh-CN" sz="2000" dirty="0">
                <a:solidFill>
                  <a:srgbClr val="4D4D4D"/>
                </a:solidFill>
                <a:latin typeface="Microsoft YaHei" panose="020B0503020204020204" pitchFamily="34" charset="-122"/>
                <a:ea typeface="Microsoft YaHei" panose="020B0503020204020204" pitchFamily="34" charset="-122"/>
              </a:rPr>
              <a:t>S’</a:t>
            </a:r>
            <a:r>
              <a:rPr lang="zh-CN" altLang="en-US" sz="2000" dirty="0">
                <a:solidFill>
                  <a:srgbClr val="4D4D4D"/>
                </a:solidFill>
                <a:latin typeface="Microsoft YaHei" panose="020B0503020204020204" pitchFamily="34" charset="-122"/>
                <a:ea typeface="Microsoft YaHei" panose="020B0503020204020204" pitchFamily="34" charset="-122"/>
              </a:rPr>
              <a:t>下选择 </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时均选择用</a:t>
            </a:r>
            <a:r>
              <a:rPr lang="zh-CN" altLang="en-US" sz="2000" b="1" dirty="0">
                <a:solidFill>
                  <a:srgbClr val="4D4D4D"/>
                </a:solidFill>
                <a:latin typeface="Microsoft YaHei" panose="020B0503020204020204" pitchFamily="34" charset="-122"/>
                <a:ea typeface="Microsoft YaHei" panose="020B0503020204020204" pitchFamily="34" charset="-122"/>
              </a:rPr>
              <a:t>同一策略</a:t>
            </a:r>
            <a:r>
              <a:rPr lang="zh-CN" altLang="en-US" sz="2000" dirty="0">
                <a:solidFill>
                  <a:srgbClr val="4D4D4D"/>
                </a:solidFill>
                <a:latin typeface="Microsoft YaHei" panose="020B0503020204020204" pitchFamily="34" charset="-122"/>
                <a:ea typeface="Microsoft YaHei" panose="020B0503020204020204" pitchFamily="34" charset="-122"/>
              </a:rPr>
              <a:t>（</a:t>
            </a:r>
            <a:r>
              <a:rPr lang="en-US" altLang="zh-CN" sz="2000" dirty="0">
                <a:solidFill>
                  <a:srgbClr val="4D4D4D"/>
                </a:solidFill>
                <a:latin typeface="Microsoft YaHei" panose="020B0503020204020204" pitchFamily="34" charset="-122"/>
                <a:ea typeface="Microsoft YaHei" panose="020B0503020204020204" pitchFamily="34" charset="-122"/>
              </a:rPr>
              <a:t>Σ - </a:t>
            </a:r>
            <a:r>
              <a:rPr lang="zh-CN" altLang="en-US" sz="2000" dirty="0">
                <a:solidFill>
                  <a:srgbClr val="4D4D4D"/>
                </a:solidFill>
                <a:latin typeface="Microsoft YaHei" panose="020B0503020204020204" pitchFamily="34" charset="-122"/>
                <a:ea typeface="Microsoft YaHei" panose="020B0503020204020204" pitchFamily="34" charset="-122"/>
              </a:rPr>
              <a:t>贪婪策略）</a:t>
            </a:r>
            <a:endParaRPr lang="en-US" altLang="zh-CN" sz="2000"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2000" dirty="0">
                <a:solidFill>
                  <a:srgbClr val="4D4D4D"/>
                </a:solidFill>
                <a:latin typeface="Microsoft YaHei" panose="020B0503020204020204" pitchFamily="34" charset="-122"/>
                <a:ea typeface="Microsoft YaHei" panose="020B0503020204020204" pitchFamily="34" charset="-122"/>
              </a:rPr>
              <a:t>其中行为动作值函数更新方法为：</a:t>
            </a:r>
            <a:endParaRPr lang="zh-CN" altLang="en-US" sz="2000" dirty="0"/>
          </a:p>
        </p:txBody>
      </p:sp>
      <p:graphicFrame>
        <p:nvGraphicFramePr>
          <p:cNvPr id="9" name="对象 8">
            <a:extLst>
              <a:ext uri="{FF2B5EF4-FFF2-40B4-BE49-F238E27FC236}">
                <a16:creationId xmlns:a16="http://schemas.microsoft.com/office/drawing/2014/main" id="{A8D6662B-3D96-4C93-BFF7-D4B7698D15D6}"/>
              </a:ext>
            </a:extLst>
          </p:cNvPr>
          <p:cNvGraphicFramePr>
            <a:graphicFrameLocks noChangeAspect="1"/>
          </p:cNvGraphicFramePr>
          <p:nvPr>
            <p:extLst>
              <p:ext uri="{D42A27DB-BD31-4B8C-83A1-F6EECF244321}">
                <p14:modId xmlns:p14="http://schemas.microsoft.com/office/powerpoint/2010/main" val="2720090194"/>
              </p:ext>
            </p:extLst>
          </p:nvPr>
        </p:nvGraphicFramePr>
        <p:xfrm>
          <a:off x="1391480" y="2876832"/>
          <a:ext cx="9157251" cy="654768"/>
        </p:xfrm>
        <a:graphic>
          <a:graphicData uri="http://schemas.openxmlformats.org/presentationml/2006/ole">
            <mc:AlternateContent xmlns:mc="http://schemas.openxmlformats.org/markup-compatibility/2006">
              <mc:Choice xmlns:v="urn:schemas-microsoft-com:vml" Requires="v">
                <p:oleObj spid="_x0000_s3175" name="Equation" r:id="rId3" imgW="3377880" imgH="241200" progId="Equation.DSMT4">
                  <p:embed/>
                </p:oleObj>
              </mc:Choice>
              <mc:Fallback>
                <p:oleObj name="Equation" r:id="rId3" imgW="3377880" imgH="241200" progId="Equation.DSMT4">
                  <p:embed/>
                  <p:pic>
                    <p:nvPicPr>
                      <p:cNvPr id="5" name="对象 4">
                        <a:extLst>
                          <a:ext uri="{FF2B5EF4-FFF2-40B4-BE49-F238E27FC236}">
                            <a16:creationId xmlns:a16="http://schemas.microsoft.com/office/drawing/2014/main" id="{7CE192BC-FCB9-4AE4-A881-E490DBF12B9F}"/>
                          </a:ext>
                        </a:extLst>
                      </p:cNvPr>
                      <p:cNvPicPr/>
                      <p:nvPr/>
                    </p:nvPicPr>
                    <p:blipFill>
                      <a:blip r:embed="rId4"/>
                      <a:stretch>
                        <a:fillRect/>
                      </a:stretch>
                    </p:blipFill>
                    <p:spPr>
                      <a:xfrm>
                        <a:off x="1391480" y="2876832"/>
                        <a:ext cx="9157251" cy="654768"/>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36E7F3B7-FD97-4936-8D5A-C56B2D73253F}"/>
              </a:ext>
            </a:extLst>
          </p:cNvPr>
          <p:cNvPicPr>
            <a:picLocks noChangeAspect="1"/>
          </p:cNvPicPr>
          <p:nvPr/>
        </p:nvPicPr>
        <p:blipFill>
          <a:blip r:embed="rId5"/>
          <a:stretch>
            <a:fillRect/>
          </a:stretch>
        </p:blipFill>
        <p:spPr>
          <a:xfrm>
            <a:off x="4013032" y="3667125"/>
            <a:ext cx="3699733" cy="3190875"/>
          </a:xfrm>
          <a:prstGeom prst="rect">
            <a:avLst/>
          </a:prstGeom>
        </p:spPr>
      </p:pic>
    </p:spTree>
    <p:extLst>
      <p:ext uri="{BB962C8B-B14F-4D97-AF65-F5344CB8AC3E}">
        <p14:creationId xmlns:p14="http://schemas.microsoft.com/office/powerpoint/2010/main" val="4842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4B592-0BE2-412F-964C-EE1B168D7D33}"/>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A9BDC714-17E2-46F9-8254-F2099519A2B4}"/>
              </a:ext>
            </a:extLst>
          </p:cNvPr>
          <p:cNvSpPr/>
          <p:nvPr/>
        </p:nvSpPr>
        <p:spPr>
          <a:xfrm>
            <a:off x="393438" y="1131809"/>
            <a:ext cx="4381969"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一：</a:t>
            </a:r>
            <a:r>
              <a:rPr lang="en-US" altLang="zh-CN" sz="2800" b="1" dirty="0" err="1">
                <a:latin typeface="微软雅黑 Light" panose="020B0502040204020203" pitchFamily="34" charset="-122"/>
                <a:ea typeface="微软雅黑 Light" panose="020B0502040204020203" pitchFamily="34" charset="-122"/>
              </a:rPr>
              <a:t>Sarsa</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算法（同策略）</a:t>
            </a:r>
            <a:endParaRPr lang="en-US" altLang="zh-CN" sz="2800" b="1"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AAEA3CB6-BBFD-4EAD-A59A-EE3AA8F58475}"/>
              </a:ext>
            </a:extLst>
          </p:cNvPr>
          <p:cNvPicPr>
            <a:picLocks noChangeAspect="1"/>
          </p:cNvPicPr>
          <p:nvPr/>
        </p:nvPicPr>
        <p:blipFill>
          <a:blip r:embed="rId2"/>
          <a:stretch>
            <a:fillRect/>
          </a:stretch>
        </p:blipFill>
        <p:spPr>
          <a:xfrm>
            <a:off x="1189964" y="1982215"/>
            <a:ext cx="9774901" cy="4875786"/>
          </a:xfrm>
          <a:prstGeom prst="rect">
            <a:avLst/>
          </a:prstGeom>
        </p:spPr>
      </p:pic>
    </p:spTree>
    <p:extLst>
      <p:ext uri="{BB962C8B-B14F-4D97-AF65-F5344CB8AC3E}">
        <p14:creationId xmlns:p14="http://schemas.microsoft.com/office/powerpoint/2010/main" val="230596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4A80-FEEB-4D64-99F6-148104F41AED}"/>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4BA9B9F4-FBE9-4F30-B27C-4A3C8E31C2EB}"/>
              </a:ext>
            </a:extLst>
          </p:cNvPr>
          <p:cNvSpPr/>
          <p:nvPr/>
        </p:nvSpPr>
        <p:spPr>
          <a:xfrm>
            <a:off x="433194" y="1098542"/>
            <a:ext cx="5588966"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二：</a:t>
            </a:r>
            <a:r>
              <a:rPr lang="en-US" altLang="zh-CN" sz="2800" b="1" dirty="0">
                <a:latin typeface="微软雅黑 Light" panose="020B0502040204020203" pitchFamily="34" charset="-122"/>
                <a:ea typeface="微软雅黑 Light" panose="020B0502040204020203" pitchFamily="34" charset="-122"/>
              </a:rPr>
              <a:t> Q-Learning </a:t>
            </a:r>
            <a:r>
              <a:rPr lang="zh-CN" altLang="en-US" sz="2800" b="1" dirty="0">
                <a:latin typeface="微软雅黑 Light" panose="020B0502040204020203" pitchFamily="34" charset="-122"/>
                <a:ea typeface="微软雅黑 Light" panose="020B0502040204020203" pitchFamily="34" charset="-122"/>
              </a:rPr>
              <a:t>算法</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（异策略）</a:t>
            </a:r>
            <a:endParaRPr lang="en-US" altLang="zh-CN" sz="2800" b="1"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746FCA6B-734A-46CC-B81C-944FF00758AC}"/>
              </a:ext>
            </a:extLst>
          </p:cNvPr>
          <p:cNvSpPr/>
          <p:nvPr/>
        </p:nvSpPr>
        <p:spPr>
          <a:xfrm>
            <a:off x="954156" y="1904328"/>
            <a:ext cx="11330609" cy="1077218"/>
          </a:xfrm>
          <a:prstGeom prst="rect">
            <a:avLst/>
          </a:prstGeom>
        </p:spPr>
        <p:txBody>
          <a:bodyPr wrap="square">
            <a:spAutoFit/>
          </a:bodyPr>
          <a:lstStyle/>
          <a:p>
            <a:r>
              <a:rPr lang="zh-CN" altLang="en-US" sz="2000" b="1" dirty="0">
                <a:solidFill>
                  <a:srgbClr val="4D4D4D"/>
                </a:solidFill>
                <a:latin typeface="Microsoft YaHei" panose="020B0503020204020204" pitchFamily="34" charset="-122"/>
                <a:ea typeface="Microsoft YaHei" panose="020B0503020204020204" pitchFamily="34" charset="-122"/>
              </a:rPr>
              <a:t>白话版</a:t>
            </a:r>
            <a:r>
              <a:rPr lang="zh-CN" altLang="en-US" sz="2000" dirty="0">
                <a:solidFill>
                  <a:srgbClr val="4D4D4D"/>
                </a:solidFill>
                <a:latin typeface="Microsoft YaHei" panose="020B0503020204020204" pitchFamily="34" charset="-122"/>
                <a:ea typeface="Microsoft YaHei" panose="020B0503020204020204" pitchFamily="34" charset="-122"/>
              </a:rPr>
              <a:t>：</a:t>
            </a:r>
            <a:r>
              <a:rPr lang="en-US" altLang="zh-CN" sz="2000" dirty="0">
                <a:solidFill>
                  <a:srgbClr val="4D4D4D"/>
                </a:solidFill>
                <a:latin typeface="Microsoft YaHei" panose="020B0503020204020204" pitchFamily="34" charset="-122"/>
                <a:ea typeface="Microsoft YaHei" panose="020B0503020204020204" pitchFamily="34" charset="-122"/>
              </a:rPr>
              <a:t>Q-Learning </a:t>
            </a:r>
            <a:r>
              <a:rPr lang="zh-CN" altLang="en-US" sz="2000" dirty="0">
                <a:solidFill>
                  <a:srgbClr val="4D4D4D"/>
                </a:solidFill>
                <a:latin typeface="Microsoft YaHei" panose="020B0503020204020204" pitchFamily="34" charset="-122"/>
                <a:ea typeface="Microsoft YaHei" panose="020B0503020204020204" pitchFamily="34" charset="-122"/>
              </a:rPr>
              <a:t>算法在 </a:t>
            </a:r>
            <a:r>
              <a:rPr lang="en-US" altLang="zh-CN" sz="2000" dirty="0">
                <a:solidFill>
                  <a:srgbClr val="4D4D4D"/>
                </a:solidFill>
                <a:latin typeface="Microsoft YaHei" panose="020B0503020204020204" pitchFamily="34" charset="-122"/>
                <a:ea typeface="Microsoft YaHei" panose="020B0503020204020204" pitchFamily="34" charset="-122"/>
              </a:rPr>
              <a:t>S </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时使用</a:t>
            </a:r>
            <a:r>
              <a:rPr lang="en-US" altLang="zh-CN" sz="2000" b="1" dirty="0">
                <a:solidFill>
                  <a:srgbClr val="4D4D4D"/>
                </a:solidFill>
                <a:latin typeface="Microsoft YaHei" panose="020B0503020204020204" pitchFamily="34" charset="-122"/>
                <a:ea typeface="Microsoft YaHei" panose="020B0503020204020204" pitchFamily="34" charset="-122"/>
              </a:rPr>
              <a:t>Σ - </a:t>
            </a:r>
            <a:r>
              <a:rPr lang="zh-CN" altLang="en-US" sz="2000" b="1" dirty="0">
                <a:solidFill>
                  <a:srgbClr val="4D4D4D"/>
                </a:solidFill>
                <a:latin typeface="Microsoft YaHei" panose="020B0503020204020204" pitchFamily="34" charset="-122"/>
                <a:ea typeface="Microsoft YaHei" panose="020B0503020204020204" pitchFamily="34" charset="-122"/>
              </a:rPr>
              <a:t>贪婪策略</a:t>
            </a:r>
            <a:r>
              <a:rPr lang="zh-CN" altLang="en-US" sz="2000" dirty="0">
                <a:solidFill>
                  <a:srgbClr val="4D4D4D"/>
                </a:solidFill>
                <a:latin typeface="Microsoft YaHei" panose="020B0503020204020204" pitchFamily="34" charset="-122"/>
                <a:ea typeface="Microsoft YaHei" panose="020B0503020204020204" pitchFamily="34" charset="-122"/>
              </a:rPr>
              <a:t>，而在 </a:t>
            </a:r>
            <a:r>
              <a:rPr lang="en-US" altLang="zh-CN" sz="2000" dirty="0">
                <a:solidFill>
                  <a:srgbClr val="4D4D4D"/>
                </a:solidFill>
                <a:latin typeface="Microsoft YaHei" panose="020B0503020204020204" pitchFamily="34" charset="-122"/>
                <a:ea typeface="Microsoft YaHei" panose="020B0503020204020204" pitchFamily="34" charset="-122"/>
              </a:rPr>
              <a:t>S’</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时选择用</a:t>
            </a:r>
            <a:r>
              <a:rPr lang="zh-CN" altLang="en-US" sz="2000" b="1" dirty="0">
                <a:solidFill>
                  <a:srgbClr val="4D4D4D"/>
                </a:solidFill>
                <a:latin typeface="Microsoft YaHei" panose="020B0503020204020204" pitchFamily="34" charset="-122"/>
                <a:ea typeface="Microsoft YaHei" panose="020B0503020204020204" pitchFamily="34" charset="-122"/>
              </a:rPr>
              <a:t>贪婪策略</a:t>
            </a:r>
            <a:endParaRPr lang="zh-CN" altLang="en-US" sz="2000" dirty="0">
              <a:solidFill>
                <a:srgbClr val="4D4D4D"/>
              </a:solidFill>
              <a:latin typeface="Microsoft YaHei" panose="020B0503020204020204" pitchFamily="34" charset="-122"/>
              <a:ea typeface="Microsoft YaHei" panose="020B0503020204020204" pitchFamily="34" charset="-122"/>
            </a:endParaRPr>
          </a:p>
          <a:p>
            <a:endParaRPr lang="en-US" altLang="zh-CN" sz="2000" dirty="0">
              <a:solidFill>
                <a:srgbClr val="4D4D4D"/>
              </a:solidFill>
              <a:latin typeface="Microsoft YaHei" panose="020B0503020204020204" pitchFamily="34" charset="-122"/>
              <a:ea typeface="Microsoft YaHei" panose="020B0503020204020204" pitchFamily="34" charset="-122"/>
            </a:endParaRPr>
          </a:p>
          <a:p>
            <a:r>
              <a:rPr lang="en-US" altLang="zh-CN" sz="2000" dirty="0">
                <a:solidFill>
                  <a:srgbClr val="4D4D4D"/>
                </a:solidFill>
                <a:latin typeface="Microsoft YaHei" panose="020B0503020204020204" pitchFamily="34" charset="-122"/>
                <a:ea typeface="Microsoft YaHei" panose="020B0503020204020204" pitchFamily="34" charset="-122"/>
              </a:rPr>
              <a:t>Q</a:t>
            </a:r>
            <a:r>
              <a:rPr lang="zh-CN" altLang="en-US" sz="2000" dirty="0">
                <a:solidFill>
                  <a:srgbClr val="4D4D4D"/>
                </a:solidFill>
                <a:latin typeface="Microsoft YaHei" panose="020B0503020204020204" pitchFamily="34" charset="-122"/>
                <a:ea typeface="Microsoft YaHei" panose="020B0503020204020204" pitchFamily="34" charset="-122"/>
              </a:rPr>
              <a:t>学习的更新公式为</a:t>
            </a:r>
            <a:r>
              <a:rPr lang="zh-CN" altLang="en-US" sz="2400" dirty="0">
                <a:solidFill>
                  <a:srgbClr val="4D4D4D"/>
                </a:solidFill>
                <a:latin typeface="Microsoft YaHei" panose="020B0503020204020204" pitchFamily="34" charset="-122"/>
                <a:ea typeface="Microsoft YaHei" panose="020B0503020204020204" pitchFamily="34" charset="-122"/>
              </a:rPr>
              <a:t>：</a:t>
            </a:r>
            <a:endParaRPr lang="zh-CN" altLang="en-US" sz="2400" b="0" i="0" dirty="0">
              <a:solidFill>
                <a:srgbClr val="4D4D4D"/>
              </a:solidFill>
              <a:effectLst/>
              <a:latin typeface="Microsoft YaHei" panose="020B0503020204020204" pitchFamily="34" charset="-122"/>
              <a:ea typeface="Microsoft YaHei" panose="020B0503020204020204" pitchFamily="34" charset="-122"/>
            </a:endParaRPr>
          </a:p>
        </p:txBody>
      </p:sp>
      <p:graphicFrame>
        <p:nvGraphicFramePr>
          <p:cNvPr id="5" name="对象 4">
            <a:extLst>
              <a:ext uri="{FF2B5EF4-FFF2-40B4-BE49-F238E27FC236}">
                <a16:creationId xmlns:a16="http://schemas.microsoft.com/office/drawing/2014/main" id="{7CE192BC-FCB9-4AE4-A881-E490DBF12B9F}"/>
              </a:ext>
            </a:extLst>
          </p:cNvPr>
          <p:cNvGraphicFramePr>
            <a:graphicFrameLocks noChangeAspect="1"/>
          </p:cNvGraphicFramePr>
          <p:nvPr>
            <p:extLst>
              <p:ext uri="{D42A27DB-BD31-4B8C-83A1-F6EECF244321}">
                <p14:modId xmlns:p14="http://schemas.microsoft.com/office/powerpoint/2010/main" val="813813735"/>
              </p:ext>
            </p:extLst>
          </p:nvPr>
        </p:nvGraphicFramePr>
        <p:xfrm>
          <a:off x="1268081" y="2946888"/>
          <a:ext cx="10327571" cy="783471"/>
        </p:xfrm>
        <a:graphic>
          <a:graphicData uri="http://schemas.openxmlformats.org/presentationml/2006/ole">
            <mc:AlternateContent xmlns:mc="http://schemas.openxmlformats.org/markup-compatibility/2006">
              <mc:Choice xmlns:v="urn:schemas-microsoft-com:vml" Requires="v">
                <p:oleObj spid="_x0000_s4200" name="Equation" r:id="rId3" imgW="3682800" imgH="279360" progId="Equation.DSMT4">
                  <p:embed/>
                </p:oleObj>
              </mc:Choice>
              <mc:Fallback>
                <p:oleObj name="Equation" r:id="rId3" imgW="3682800" imgH="279360" progId="Equation.DSMT4">
                  <p:embed/>
                  <p:pic>
                    <p:nvPicPr>
                      <p:cNvPr id="0" name=""/>
                      <p:cNvPicPr/>
                      <p:nvPr/>
                    </p:nvPicPr>
                    <p:blipFill>
                      <a:blip r:embed="rId4"/>
                      <a:stretch>
                        <a:fillRect/>
                      </a:stretch>
                    </p:blipFill>
                    <p:spPr>
                      <a:xfrm>
                        <a:off x="1268081" y="2946888"/>
                        <a:ext cx="10327571" cy="783471"/>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695E8176-C2A2-481C-BC15-3771DD0625D5}"/>
              </a:ext>
            </a:extLst>
          </p:cNvPr>
          <p:cNvPicPr>
            <a:picLocks noChangeAspect="1"/>
          </p:cNvPicPr>
          <p:nvPr/>
        </p:nvPicPr>
        <p:blipFill>
          <a:blip r:embed="rId5"/>
          <a:stretch>
            <a:fillRect/>
          </a:stretch>
        </p:blipFill>
        <p:spPr>
          <a:xfrm>
            <a:off x="4141082" y="3730359"/>
            <a:ext cx="3762156" cy="3244712"/>
          </a:xfrm>
          <a:prstGeom prst="rect">
            <a:avLst/>
          </a:prstGeom>
        </p:spPr>
      </p:pic>
    </p:spTree>
    <p:extLst>
      <p:ext uri="{BB962C8B-B14F-4D97-AF65-F5344CB8AC3E}">
        <p14:creationId xmlns:p14="http://schemas.microsoft.com/office/powerpoint/2010/main" val="291795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91EDD-65D1-4F60-82D3-CCF45EB1BB0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1CEBDE02-1175-4785-B8EC-1A4195BA60D4}"/>
              </a:ext>
            </a:extLst>
          </p:cNvPr>
          <p:cNvSpPr/>
          <p:nvPr/>
        </p:nvSpPr>
        <p:spPr>
          <a:xfrm>
            <a:off x="433194" y="1098542"/>
            <a:ext cx="5588966"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二：</a:t>
            </a:r>
            <a:r>
              <a:rPr lang="en-US" altLang="zh-CN" sz="2800" b="1" dirty="0">
                <a:latin typeface="微软雅黑 Light" panose="020B0502040204020203" pitchFamily="34" charset="-122"/>
                <a:ea typeface="微软雅黑 Light" panose="020B0502040204020203" pitchFamily="34" charset="-122"/>
              </a:rPr>
              <a:t> Q-Learning </a:t>
            </a:r>
            <a:r>
              <a:rPr lang="zh-CN" altLang="en-US" sz="2800" b="1" dirty="0">
                <a:latin typeface="微软雅黑 Light" panose="020B0502040204020203" pitchFamily="34" charset="-122"/>
                <a:ea typeface="微软雅黑 Light" panose="020B0502040204020203" pitchFamily="34" charset="-122"/>
              </a:rPr>
              <a:t>算法</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（异策略）</a:t>
            </a:r>
            <a:endParaRPr lang="en-US" altLang="zh-CN" sz="2800" b="1"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7E15DFD5-914C-4859-9245-DC0C4958FD5D}"/>
              </a:ext>
            </a:extLst>
          </p:cNvPr>
          <p:cNvPicPr>
            <a:picLocks noChangeAspect="1"/>
          </p:cNvPicPr>
          <p:nvPr/>
        </p:nvPicPr>
        <p:blipFill>
          <a:blip r:embed="rId2"/>
          <a:stretch>
            <a:fillRect/>
          </a:stretch>
        </p:blipFill>
        <p:spPr>
          <a:xfrm>
            <a:off x="580815" y="2120419"/>
            <a:ext cx="10882690" cy="4436497"/>
          </a:xfrm>
          <a:prstGeom prst="rect">
            <a:avLst/>
          </a:prstGeom>
        </p:spPr>
      </p:pic>
    </p:spTree>
    <p:extLst>
      <p:ext uri="{BB962C8B-B14F-4D97-AF65-F5344CB8AC3E}">
        <p14:creationId xmlns:p14="http://schemas.microsoft.com/office/powerpoint/2010/main" val="107380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11C87-0B8D-42AF-99BD-CACB61E111C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4" name="矩形 3">
            <a:extLst>
              <a:ext uri="{FF2B5EF4-FFF2-40B4-BE49-F238E27FC236}">
                <a16:creationId xmlns:a16="http://schemas.microsoft.com/office/drawing/2014/main" id="{93477DF2-008F-4A64-AB82-20E0AFF20FEA}"/>
              </a:ext>
            </a:extLst>
          </p:cNvPr>
          <p:cNvSpPr/>
          <p:nvPr/>
        </p:nvSpPr>
        <p:spPr>
          <a:xfrm>
            <a:off x="1008478" y="1308698"/>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前两种算法（</a:t>
            </a:r>
            <a:r>
              <a:rPr lang="en-US" altLang="zh-CN" sz="2400" dirty="0">
                <a:latin typeface="微软雅黑 Light" panose="020B0502040204020203" pitchFamily="34" charset="-122"/>
                <a:ea typeface="微软雅黑 Light" panose="020B0502040204020203" pitchFamily="34" charset="-122"/>
              </a:rPr>
              <a:t>MC / TD</a:t>
            </a:r>
            <a:r>
              <a:rPr lang="zh-CN" altLang="en-US" sz="2400" dirty="0">
                <a:latin typeface="微软雅黑 Light" panose="020B0502040204020203" pitchFamily="34" charset="-122"/>
                <a:ea typeface="微软雅黑 Light" panose="020B0502040204020203" pitchFamily="34" charset="-122"/>
              </a:rPr>
              <a:t>）在状态离散时有效，但不适用于状态数量巨大或者连续的情况。在表格型强化学习中，值函数对应着一张表，但在值函数逼近方法中，值函数对应着一个逼近函数。</a:t>
            </a:r>
            <a:endParaRPr lang="en-US" altLang="zh-CN" sz="24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D8843EC2-029B-4BF5-80A2-6924523DFD55}"/>
              </a:ext>
            </a:extLst>
          </p:cNvPr>
          <p:cNvSpPr/>
          <p:nvPr/>
        </p:nvSpPr>
        <p:spPr>
          <a:xfrm>
            <a:off x="1008478" y="3362107"/>
            <a:ext cx="10175044"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函数逼近方法可以分为</a:t>
            </a:r>
            <a:r>
              <a:rPr lang="zh-CN" altLang="en-US" sz="2400" b="1" dirty="0">
                <a:latin typeface="微软雅黑 Light" panose="020B0502040204020203" pitchFamily="34" charset="-122"/>
                <a:ea typeface="微软雅黑 Light" panose="020B0502040204020203" pitchFamily="34" charset="-122"/>
              </a:rPr>
              <a:t>参数化逼近</a:t>
            </a:r>
            <a:r>
              <a:rPr lang="zh-CN" altLang="en-US" sz="2400" dirty="0">
                <a:latin typeface="微软雅黑 Light" panose="020B0502040204020203" pitchFamily="34" charset="-122"/>
                <a:ea typeface="微软雅黑 Light" panose="020B0502040204020203" pitchFamily="34" charset="-122"/>
              </a:rPr>
              <a:t>和非参数化逼近，参数化逼近又可以分为</a:t>
            </a:r>
            <a:r>
              <a:rPr lang="zh-CN" altLang="en-US" sz="2400" b="1" dirty="0">
                <a:latin typeface="微软雅黑 Light" panose="020B0502040204020203" pitchFamily="34" charset="-122"/>
                <a:ea typeface="微软雅黑 Light" panose="020B0502040204020203" pitchFamily="34" charset="-122"/>
              </a:rPr>
              <a:t>线性参数逼近</a:t>
            </a:r>
            <a:r>
              <a:rPr lang="zh-CN" altLang="en-US" sz="2400" dirty="0">
                <a:latin typeface="微软雅黑 Light" panose="020B0502040204020203" pitchFamily="34" charset="-122"/>
                <a:ea typeface="微软雅黑 Light" panose="020B0502040204020203" pitchFamily="34" charset="-122"/>
              </a:rPr>
              <a:t>和</a:t>
            </a:r>
            <a:r>
              <a:rPr lang="zh-CN" altLang="en-US" sz="2400" b="1" dirty="0">
                <a:latin typeface="微软雅黑 Light" panose="020B0502040204020203" pitchFamily="34" charset="-122"/>
                <a:ea typeface="微软雅黑 Light" panose="020B0502040204020203" pitchFamily="34" charset="-122"/>
              </a:rPr>
              <a:t>非线性参数逼近</a:t>
            </a:r>
            <a:endParaRPr lang="en-US" altLang="zh-CN" sz="2400" b="1"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489357AB-71F1-4F01-8430-AED05426D8FB}"/>
              </a:ext>
            </a:extLst>
          </p:cNvPr>
          <p:cNvSpPr/>
          <p:nvPr/>
        </p:nvSpPr>
        <p:spPr>
          <a:xfrm>
            <a:off x="1008477" y="4861518"/>
            <a:ext cx="10469289"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函数逼近过程就是一个</a:t>
            </a:r>
            <a:r>
              <a:rPr lang="zh-CN" altLang="en-US" sz="2400" b="1" dirty="0">
                <a:latin typeface="微软雅黑 Light" panose="020B0502040204020203" pitchFamily="34" charset="-122"/>
                <a:ea typeface="微软雅黑 Light" panose="020B0502040204020203" pitchFamily="34" charset="-122"/>
              </a:rPr>
              <a:t>监督学习过程</a:t>
            </a:r>
            <a:r>
              <a:rPr lang="zh-CN" altLang="en-US" sz="2400" dirty="0">
                <a:latin typeface="微软雅黑 Light" panose="020B0502040204020203" pitchFamily="34" charset="-122"/>
                <a:ea typeface="微软雅黑 Light" panose="020B0502040204020203" pitchFamily="34" charset="-122"/>
              </a:rPr>
              <a:t>，标签为               即各个不同算法中的</a:t>
            </a:r>
            <a:r>
              <a:rPr lang="zh-CN" altLang="en-US" sz="2400" b="1" dirty="0">
                <a:latin typeface="微软雅黑 Light" panose="020B0502040204020203" pitchFamily="34" charset="-122"/>
                <a:ea typeface="微软雅黑 Light" panose="020B0502040204020203" pitchFamily="34" charset="-122"/>
              </a:rPr>
              <a:t>值函数。</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9" name="对象 8">
            <a:extLst>
              <a:ext uri="{FF2B5EF4-FFF2-40B4-BE49-F238E27FC236}">
                <a16:creationId xmlns:a16="http://schemas.microsoft.com/office/drawing/2014/main" id="{17B379F6-7AB5-4021-98A3-1B25C0829E36}"/>
              </a:ext>
            </a:extLst>
          </p:cNvPr>
          <p:cNvGraphicFramePr>
            <a:graphicFrameLocks noChangeAspect="1"/>
          </p:cNvGraphicFramePr>
          <p:nvPr>
            <p:extLst>
              <p:ext uri="{D42A27DB-BD31-4B8C-83A1-F6EECF244321}">
                <p14:modId xmlns:p14="http://schemas.microsoft.com/office/powerpoint/2010/main" val="3351891870"/>
              </p:ext>
            </p:extLst>
          </p:nvPr>
        </p:nvGraphicFramePr>
        <p:xfrm>
          <a:off x="7712765" y="4955415"/>
          <a:ext cx="1159277" cy="544926"/>
        </p:xfrm>
        <a:graphic>
          <a:graphicData uri="http://schemas.openxmlformats.org/presentationml/2006/ole">
            <mc:AlternateContent xmlns:mc="http://schemas.openxmlformats.org/markup-compatibility/2006">
              <mc:Choice xmlns:v="urn:schemas-microsoft-com:vml" Requires="v">
                <p:oleObj spid="_x0000_s5223" name="Equation" r:id="rId3" imgW="431640" imgH="203040" progId="Equation.DSMT4">
                  <p:embed/>
                </p:oleObj>
              </mc:Choice>
              <mc:Fallback>
                <p:oleObj name="Equation" r:id="rId3" imgW="431640" imgH="203040" progId="Equation.DSMT4">
                  <p:embed/>
                  <p:pic>
                    <p:nvPicPr>
                      <p:cNvPr id="8" name="对象 7">
                        <a:extLst>
                          <a:ext uri="{FF2B5EF4-FFF2-40B4-BE49-F238E27FC236}">
                            <a16:creationId xmlns:a16="http://schemas.microsoft.com/office/drawing/2014/main" id="{CB7079EA-4AA3-4F51-BF26-8390CD8E7A11}"/>
                          </a:ext>
                        </a:extLst>
                      </p:cNvPr>
                      <p:cNvPicPr/>
                      <p:nvPr/>
                    </p:nvPicPr>
                    <p:blipFill>
                      <a:blip r:embed="rId4"/>
                      <a:stretch>
                        <a:fillRect/>
                      </a:stretch>
                    </p:blipFill>
                    <p:spPr>
                      <a:xfrm>
                        <a:off x="7712765" y="4955415"/>
                        <a:ext cx="1159277" cy="544926"/>
                      </a:xfrm>
                      <a:prstGeom prst="rect">
                        <a:avLst/>
                      </a:prstGeom>
                    </p:spPr>
                  </p:pic>
                </p:oleObj>
              </mc:Fallback>
            </mc:AlternateContent>
          </a:graphicData>
        </a:graphic>
      </p:graphicFrame>
    </p:spTree>
    <p:extLst>
      <p:ext uri="{BB962C8B-B14F-4D97-AF65-F5344CB8AC3E}">
        <p14:creationId xmlns:p14="http://schemas.microsoft.com/office/powerpoint/2010/main" val="166470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C4D5A-8040-41DE-9031-45161C8B907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48D25E61-E7E8-41E1-B1D7-576C33FBBFFE}"/>
              </a:ext>
            </a:extLst>
          </p:cNvPr>
          <p:cNvSpPr/>
          <p:nvPr/>
        </p:nvSpPr>
        <p:spPr>
          <a:xfrm>
            <a:off x="932877" y="1336021"/>
            <a:ext cx="4387740"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1</a:t>
            </a:r>
            <a:r>
              <a:rPr lang="zh-CN" altLang="en-US" sz="2000" b="1" dirty="0">
                <a:latin typeface="微软雅黑 Light" panose="020B0502040204020203" pitchFamily="34" charset="-122"/>
                <a:ea typeface="微软雅黑 Light" panose="020B0502040204020203" pitchFamily="34" charset="-122"/>
              </a:rPr>
              <a:t>、训练的目标函数（损失函数）为：</a:t>
            </a:r>
            <a:endParaRPr lang="zh-CN" altLang="en-US" sz="2000" b="1" dirty="0"/>
          </a:p>
        </p:txBody>
      </p:sp>
      <p:graphicFrame>
        <p:nvGraphicFramePr>
          <p:cNvPr id="4" name="对象 3">
            <a:extLst>
              <a:ext uri="{FF2B5EF4-FFF2-40B4-BE49-F238E27FC236}">
                <a16:creationId xmlns:a16="http://schemas.microsoft.com/office/drawing/2014/main" id="{C5D3BF90-5DE8-4624-827F-7A92401A68B3}"/>
              </a:ext>
            </a:extLst>
          </p:cNvPr>
          <p:cNvGraphicFramePr>
            <a:graphicFrameLocks noChangeAspect="1"/>
          </p:cNvGraphicFramePr>
          <p:nvPr>
            <p:extLst>
              <p:ext uri="{D42A27DB-BD31-4B8C-83A1-F6EECF244321}">
                <p14:modId xmlns:p14="http://schemas.microsoft.com/office/powerpoint/2010/main" val="4272829546"/>
              </p:ext>
            </p:extLst>
          </p:nvPr>
        </p:nvGraphicFramePr>
        <p:xfrm>
          <a:off x="3238500" y="1808163"/>
          <a:ext cx="4624388" cy="949325"/>
        </p:xfrm>
        <a:graphic>
          <a:graphicData uri="http://schemas.openxmlformats.org/presentationml/2006/ole">
            <mc:AlternateContent xmlns:mc="http://schemas.openxmlformats.org/markup-compatibility/2006">
              <mc:Choice xmlns:v="urn:schemas-microsoft-com:vml" Requires="v">
                <p:oleObj spid="_x0000_s6759" name="Equation" r:id="rId3" imgW="1422360" imgH="291960" progId="Equation.DSMT4">
                  <p:embed/>
                </p:oleObj>
              </mc:Choice>
              <mc:Fallback>
                <p:oleObj name="Equation" r:id="rId3" imgW="1422360" imgH="291960" progId="Equation.DSMT4">
                  <p:embed/>
                  <p:pic>
                    <p:nvPicPr>
                      <p:cNvPr id="8" name="对象 7">
                        <a:extLst>
                          <a:ext uri="{FF2B5EF4-FFF2-40B4-BE49-F238E27FC236}">
                            <a16:creationId xmlns:a16="http://schemas.microsoft.com/office/drawing/2014/main" id="{CB7079EA-4AA3-4F51-BF26-8390CD8E7A11}"/>
                          </a:ext>
                        </a:extLst>
                      </p:cNvPr>
                      <p:cNvPicPr/>
                      <p:nvPr/>
                    </p:nvPicPr>
                    <p:blipFill>
                      <a:blip r:embed="rId4"/>
                      <a:stretch>
                        <a:fillRect/>
                      </a:stretch>
                    </p:blipFill>
                    <p:spPr>
                      <a:xfrm>
                        <a:off x="3238500" y="1808163"/>
                        <a:ext cx="4624388" cy="94932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7DBA671-7D0D-406D-A436-A96E02CF6355}"/>
              </a:ext>
            </a:extLst>
          </p:cNvPr>
          <p:cNvGraphicFramePr>
            <a:graphicFrameLocks noChangeAspect="1"/>
          </p:cNvGraphicFramePr>
          <p:nvPr>
            <p:extLst>
              <p:ext uri="{D42A27DB-BD31-4B8C-83A1-F6EECF244321}">
                <p14:modId xmlns:p14="http://schemas.microsoft.com/office/powerpoint/2010/main" val="3793561903"/>
              </p:ext>
            </p:extLst>
          </p:nvPr>
        </p:nvGraphicFramePr>
        <p:xfrm>
          <a:off x="9371013" y="1263650"/>
          <a:ext cx="784225" cy="544513"/>
        </p:xfrm>
        <a:graphic>
          <a:graphicData uri="http://schemas.openxmlformats.org/presentationml/2006/ole">
            <mc:AlternateContent xmlns:mc="http://schemas.openxmlformats.org/markup-compatibility/2006">
              <mc:Choice xmlns:v="urn:schemas-microsoft-com:vml" Requires="v">
                <p:oleObj spid="_x0000_s6760" name="Equation" r:id="rId5" imgW="291960" imgH="203040" progId="Equation.DSMT4">
                  <p:embed/>
                </p:oleObj>
              </mc:Choice>
              <mc:Fallback>
                <p:oleObj name="Equation" r:id="rId5" imgW="291960" imgH="203040" progId="Equation.DSMT4">
                  <p:embed/>
                  <p:pic>
                    <p:nvPicPr>
                      <p:cNvPr id="9" name="对象 8">
                        <a:extLst>
                          <a:ext uri="{FF2B5EF4-FFF2-40B4-BE49-F238E27FC236}">
                            <a16:creationId xmlns:a16="http://schemas.microsoft.com/office/drawing/2014/main" id="{17B379F6-7AB5-4021-98A3-1B25C0829E36}"/>
                          </a:ext>
                        </a:extLst>
                      </p:cNvPr>
                      <p:cNvPicPr/>
                      <p:nvPr/>
                    </p:nvPicPr>
                    <p:blipFill>
                      <a:blip r:embed="rId6"/>
                      <a:stretch>
                        <a:fillRect/>
                      </a:stretch>
                    </p:blipFill>
                    <p:spPr>
                      <a:xfrm>
                        <a:off x="9371013" y="1263650"/>
                        <a:ext cx="784225" cy="544513"/>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C2710F23-1C58-41C9-BB04-21F1834C89B1}"/>
              </a:ext>
            </a:extLst>
          </p:cNvPr>
          <p:cNvSpPr txBox="1"/>
          <p:nvPr/>
        </p:nvSpPr>
        <p:spPr>
          <a:xfrm>
            <a:off x="10343032" y="1274466"/>
            <a:ext cx="1557419" cy="461665"/>
          </a:xfrm>
          <a:prstGeom prst="rect">
            <a:avLst/>
          </a:prstGeom>
          <a:noFill/>
        </p:spPr>
        <p:txBody>
          <a:bodyPr wrap="square" rtlCol="0">
            <a:spAutoFit/>
          </a:bodyPr>
          <a:lstStyle/>
          <a:p>
            <a:r>
              <a:rPr lang="zh-CN" altLang="en-US" sz="2400" b="1" dirty="0"/>
              <a:t>：</a:t>
            </a:r>
            <a:r>
              <a:rPr lang="zh-CN" altLang="en-US" sz="2400" dirty="0"/>
              <a:t>标签值</a:t>
            </a:r>
          </a:p>
        </p:txBody>
      </p:sp>
      <p:graphicFrame>
        <p:nvGraphicFramePr>
          <p:cNvPr id="7" name="对象 6">
            <a:extLst>
              <a:ext uri="{FF2B5EF4-FFF2-40B4-BE49-F238E27FC236}">
                <a16:creationId xmlns:a16="http://schemas.microsoft.com/office/drawing/2014/main" id="{10E37611-2320-466F-B998-3E2730E5EA0B}"/>
              </a:ext>
            </a:extLst>
          </p:cNvPr>
          <p:cNvGraphicFramePr>
            <a:graphicFrameLocks noChangeAspect="1"/>
          </p:cNvGraphicFramePr>
          <p:nvPr>
            <p:extLst>
              <p:ext uri="{D42A27DB-BD31-4B8C-83A1-F6EECF244321}">
                <p14:modId xmlns:p14="http://schemas.microsoft.com/office/powerpoint/2010/main" val="1254174034"/>
              </p:ext>
            </p:extLst>
          </p:nvPr>
        </p:nvGraphicFramePr>
        <p:xfrm>
          <a:off x="9183756" y="1938395"/>
          <a:ext cx="1159277" cy="544926"/>
        </p:xfrm>
        <a:graphic>
          <a:graphicData uri="http://schemas.openxmlformats.org/presentationml/2006/ole">
            <mc:AlternateContent xmlns:mc="http://schemas.openxmlformats.org/markup-compatibility/2006">
              <mc:Choice xmlns:v="urn:schemas-microsoft-com:vml" Requires="v">
                <p:oleObj spid="_x0000_s6761" name="Equation" r:id="rId7" imgW="431640" imgH="203040" progId="Equation.DSMT4">
                  <p:embed/>
                </p:oleObj>
              </mc:Choice>
              <mc:Fallback>
                <p:oleObj name="Equation" r:id="rId7" imgW="431640" imgH="203040" progId="Equation.DSMT4">
                  <p:embed/>
                  <p:pic>
                    <p:nvPicPr>
                      <p:cNvPr id="5" name="对象 4">
                        <a:extLst>
                          <a:ext uri="{FF2B5EF4-FFF2-40B4-BE49-F238E27FC236}">
                            <a16:creationId xmlns:a16="http://schemas.microsoft.com/office/drawing/2014/main" id="{07DBA671-7D0D-406D-A436-A96E02CF6355}"/>
                          </a:ext>
                        </a:extLst>
                      </p:cNvPr>
                      <p:cNvPicPr/>
                      <p:nvPr/>
                    </p:nvPicPr>
                    <p:blipFill>
                      <a:blip r:embed="rId8"/>
                      <a:stretch>
                        <a:fillRect/>
                      </a:stretch>
                    </p:blipFill>
                    <p:spPr>
                      <a:xfrm>
                        <a:off x="9183756" y="1938395"/>
                        <a:ext cx="1159277" cy="544926"/>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AF699B7C-C8CD-4B56-A952-5AEAB2FBE9BF}"/>
              </a:ext>
            </a:extLst>
          </p:cNvPr>
          <p:cNvSpPr txBox="1"/>
          <p:nvPr/>
        </p:nvSpPr>
        <p:spPr>
          <a:xfrm>
            <a:off x="10343031" y="2021656"/>
            <a:ext cx="1557419" cy="461665"/>
          </a:xfrm>
          <a:prstGeom prst="rect">
            <a:avLst/>
          </a:prstGeom>
          <a:noFill/>
        </p:spPr>
        <p:txBody>
          <a:bodyPr wrap="square" rtlCol="0">
            <a:spAutoFit/>
          </a:bodyPr>
          <a:lstStyle/>
          <a:p>
            <a:r>
              <a:rPr lang="zh-CN" altLang="en-US" sz="2400" b="1" dirty="0"/>
              <a:t>：</a:t>
            </a:r>
            <a:r>
              <a:rPr lang="zh-CN" altLang="en-US" sz="2400" dirty="0"/>
              <a:t>预测值</a:t>
            </a:r>
          </a:p>
        </p:txBody>
      </p:sp>
      <p:sp>
        <p:nvSpPr>
          <p:cNvPr id="9" name="矩形 8">
            <a:extLst>
              <a:ext uri="{FF2B5EF4-FFF2-40B4-BE49-F238E27FC236}">
                <a16:creationId xmlns:a16="http://schemas.microsoft.com/office/drawing/2014/main" id="{770F987A-078E-401B-B762-F8DB0FD596DC}"/>
              </a:ext>
            </a:extLst>
          </p:cNvPr>
          <p:cNvSpPr/>
          <p:nvPr/>
        </p:nvSpPr>
        <p:spPr>
          <a:xfrm>
            <a:off x="932877" y="2903263"/>
            <a:ext cx="2379177"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2</a:t>
            </a:r>
            <a:r>
              <a:rPr lang="zh-CN" altLang="en-US" sz="2000" b="1" dirty="0">
                <a:latin typeface="微软雅黑 Light" panose="020B0502040204020203" pitchFamily="34" charset="-122"/>
                <a:ea typeface="微软雅黑 Light" panose="020B0502040204020203" pitchFamily="34" charset="-122"/>
              </a:rPr>
              <a:t>、训练更新方法</a:t>
            </a:r>
            <a:r>
              <a:rPr lang="zh-CN" altLang="en-US" sz="2000" b="1" dirty="0">
                <a:latin typeface="微软雅黑 Light" panose="020B0502040204020203" pitchFamily="34" charset="-122"/>
                <a:ea typeface="微软雅黑 Light" panose="020B0502040204020203" pitchFamily="34" charset="-122"/>
                <a:sym typeface="Wingdings" panose="05000000000000000000" pitchFamily="2" charset="2"/>
              </a:rPr>
              <a:t>：</a:t>
            </a:r>
            <a:endParaRPr lang="zh-CN" altLang="en-US" sz="2000" b="1" dirty="0"/>
          </a:p>
        </p:txBody>
      </p:sp>
      <p:sp>
        <p:nvSpPr>
          <p:cNvPr id="10" name="文本框 9">
            <a:extLst>
              <a:ext uri="{FF2B5EF4-FFF2-40B4-BE49-F238E27FC236}">
                <a16:creationId xmlns:a16="http://schemas.microsoft.com/office/drawing/2014/main" id="{E9FB96D4-06F3-48A3-A8EA-AF6AA1C6F7A7}"/>
              </a:ext>
            </a:extLst>
          </p:cNvPr>
          <p:cNvSpPr txBox="1"/>
          <p:nvPr/>
        </p:nvSpPr>
        <p:spPr>
          <a:xfrm>
            <a:off x="3312054" y="2872485"/>
            <a:ext cx="3208016" cy="461665"/>
          </a:xfrm>
          <a:prstGeom prst="rect">
            <a:avLst/>
          </a:prstGeom>
          <a:noFill/>
        </p:spPr>
        <p:txBody>
          <a:bodyPr wrap="square" rtlCol="0">
            <a:spAutoFit/>
          </a:bodyPr>
          <a:lstStyle/>
          <a:p>
            <a:r>
              <a:rPr lang="zh-CN" altLang="en-US" sz="2400" b="1" dirty="0"/>
              <a:t>利用梯度下降法</a:t>
            </a:r>
            <a:r>
              <a:rPr lang="en-US" altLang="zh-CN" sz="2400" b="1" dirty="0"/>
              <a:t>(</a:t>
            </a:r>
            <a:r>
              <a:rPr lang="en-US" altLang="zh-CN" sz="2000" b="1" dirty="0"/>
              <a:t>SGD</a:t>
            </a:r>
            <a:r>
              <a:rPr lang="en-US" altLang="zh-CN" sz="2400" b="1" dirty="0"/>
              <a:t>)</a:t>
            </a:r>
            <a:endParaRPr lang="zh-CN" altLang="en-US" sz="2400" dirty="0"/>
          </a:p>
        </p:txBody>
      </p:sp>
      <p:graphicFrame>
        <p:nvGraphicFramePr>
          <p:cNvPr id="11" name="对象 10">
            <a:extLst>
              <a:ext uri="{FF2B5EF4-FFF2-40B4-BE49-F238E27FC236}">
                <a16:creationId xmlns:a16="http://schemas.microsoft.com/office/drawing/2014/main" id="{CA660C2D-DC2F-4D46-B76C-8D9CAB23ED26}"/>
              </a:ext>
            </a:extLst>
          </p:cNvPr>
          <p:cNvGraphicFramePr>
            <a:graphicFrameLocks noChangeAspect="1"/>
          </p:cNvGraphicFramePr>
          <p:nvPr>
            <p:extLst>
              <p:ext uri="{D42A27DB-BD31-4B8C-83A1-F6EECF244321}">
                <p14:modId xmlns:p14="http://schemas.microsoft.com/office/powerpoint/2010/main" val="4049170563"/>
              </p:ext>
            </p:extLst>
          </p:nvPr>
        </p:nvGraphicFramePr>
        <p:xfrm>
          <a:off x="2141538" y="3554413"/>
          <a:ext cx="7100887" cy="742950"/>
        </p:xfrm>
        <a:graphic>
          <a:graphicData uri="http://schemas.openxmlformats.org/presentationml/2006/ole">
            <mc:AlternateContent xmlns:mc="http://schemas.openxmlformats.org/markup-compatibility/2006">
              <mc:Choice xmlns:v="urn:schemas-microsoft-com:vml" Requires="v">
                <p:oleObj spid="_x0000_s6762" name="Equation" r:id="rId9" imgW="2184120" imgH="228600" progId="Equation.DSMT4">
                  <p:embed/>
                </p:oleObj>
              </mc:Choice>
              <mc:Fallback>
                <p:oleObj name="Equation" r:id="rId9" imgW="2184120" imgH="228600" progId="Equation.DSMT4">
                  <p:embed/>
                  <p:pic>
                    <p:nvPicPr>
                      <p:cNvPr id="4" name="对象 3">
                        <a:extLst>
                          <a:ext uri="{FF2B5EF4-FFF2-40B4-BE49-F238E27FC236}">
                            <a16:creationId xmlns:a16="http://schemas.microsoft.com/office/drawing/2014/main" id="{C5D3BF90-5DE8-4624-827F-7A92401A68B3}"/>
                          </a:ext>
                        </a:extLst>
                      </p:cNvPr>
                      <p:cNvPicPr/>
                      <p:nvPr/>
                    </p:nvPicPr>
                    <p:blipFill>
                      <a:blip r:embed="rId10"/>
                      <a:stretch>
                        <a:fillRect/>
                      </a:stretch>
                    </p:blipFill>
                    <p:spPr>
                      <a:xfrm>
                        <a:off x="2141538" y="3554413"/>
                        <a:ext cx="7100887" cy="742950"/>
                      </a:xfrm>
                      <a:prstGeom prst="rect">
                        <a:avLst/>
                      </a:prstGeom>
                    </p:spPr>
                  </p:pic>
                </p:oleObj>
              </mc:Fallback>
            </mc:AlternateContent>
          </a:graphicData>
        </a:graphic>
      </p:graphicFrame>
      <p:cxnSp>
        <p:nvCxnSpPr>
          <p:cNvPr id="13" name="直接连接符 12">
            <a:extLst>
              <a:ext uri="{FF2B5EF4-FFF2-40B4-BE49-F238E27FC236}">
                <a16:creationId xmlns:a16="http://schemas.microsoft.com/office/drawing/2014/main" id="{B184B5C5-8421-4534-99DB-86706CF21107}"/>
              </a:ext>
            </a:extLst>
          </p:cNvPr>
          <p:cNvCxnSpPr/>
          <p:nvPr/>
        </p:nvCxnSpPr>
        <p:spPr>
          <a:xfrm>
            <a:off x="4152279" y="4297578"/>
            <a:ext cx="49960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箭头: 下 13">
            <a:extLst>
              <a:ext uri="{FF2B5EF4-FFF2-40B4-BE49-F238E27FC236}">
                <a16:creationId xmlns:a16="http://schemas.microsoft.com/office/drawing/2014/main" id="{217CCBC7-94CC-4966-852F-44CB067F558C}"/>
              </a:ext>
            </a:extLst>
          </p:cNvPr>
          <p:cNvSpPr/>
          <p:nvPr/>
        </p:nvSpPr>
        <p:spPr>
          <a:xfrm>
            <a:off x="6332260" y="4383198"/>
            <a:ext cx="636105" cy="33127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a:extLst>
              <a:ext uri="{FF2B5EF4-FFF2-40B4-BE49-F238E27FC236}">
                <a16:creationId xmlns:a16="http://schemas.microsoft.com/office/drawing/2014/main" id="{5848A49F-0A90-41B0-AC09-9EAC9F9116B5}"/>
              </a:ext>
            </a:extLst>
          </p:cNvPr>
          <p:cNvGraphicFramePr>
            <a:graphicFrameLocks noChangeAspect="1"/>
          </p:cNvGraphicFramePr>
          <p:nvPr>
            <p:extLst>
              <p:ext uri="{D42A27DB-BD31-4B8C-83A1-F6EECF244321}">
                <p14:modId xmlns:p14="http://schemas.microsoft.com/office/powerpoint/2010/main" val="2511717124"/>
              </p:ext>
            </p:extLst>
          </p:nvPr>
        </p:nvGraphicFramePr>
        <p:xfrm>
          <a:off x="6400800" y="4802188"/>
          <a:ext cx="647700" cy="476250"/>
        </p:xfrm>
        <a:graphic>
          <a:graphicData uri="http://schemas.openxmlformats.org/presentationml/2006/ole">
            <mc:AlternateContent xmlns:mc="http://schemas.openxmlformats.org/markup-compatibility/2006">
              <mc:Choice xmlns:v="urn:schemas-microsoft-com:vml" Requires="v">
                <p:oleObj spid="_x0000_s6763" name="Equation" r:id="rId11" imgW="241200" imgH="177480" progId="Equation.DSMT4">
                  <p:embed/>
                </p:oleObj>
              </mc:Choice>
              <mc:Fallback>
                <p:oleObj name="Equation" r:id="rId11" imgW="241200" imgH="177480" progId="Equation.DSMT4">
                  <p:embed/>
                  <p:pic>
                    <p:nvPicPr>
                      <p:cNvPr id="5" name="对象 4">
                        <a:extLst>
                          <a:ext uri="{FF2B5EF4-FFF2-40B4-BE49-F238E27FC236}">
                            <a16:creationId xmlns:a16="http://schemas.microsoft.com/office/drawing/2014/main" id="{07DBA671-7D0D-406D-A436-A96E02CF6355}"/>
                          </a:ext>
                        </a:extLst>
                      </p:cNvPr>
                      <p:cNvPicPr/>
                      <p:nvPr/>
                    </p:nvPicPr>
                    <p:blipFill>
                      <a:blip r:embed="rId12"/>
                      <a:stretch>
                        <a:fillRect/>
                      </a:stretch>
                    </p:blipFill>
                    <p:spPr>
                      <a:xfrm>
                        <a:off x="6400800" y="4802188"/>
                        <a:ext cx="647700" cy="476250"/>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CB28B438-6F2C-4591-AFB6-2128E9D3FF85}"/>
              </a:ext>
            </a:extLst>
          </p:cNvPr>
          <p:cNvSpPr/>
          <p:nvPr/>
        </p:nvSpPr>
        <p:spPr>
          <a:xfrm>
            <a:off x="932877" y="5621932"/>
            <a:ext cx="2892138"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3</a:t>
            </a:r>
            <a:r>
              <a:rPr lang="zh-CN" altLang="en-US" sz="2000" b="1" dirty="0">
                <a:latin typeface="微软雅黑 Light" panose="020B0502040204020203" pitchFamily="34" charset="-122"/>
                <a:ea typeface="微软雅黑 Light" panose="020B0502040204020203" pitchFamily="34" charset="-122"/>
              </a:rPr>
              <a:t>、逼近的值函数形式</a:t>
            </a:r>
            <a:r>
              <a:rPr lang="zh-CN" altLang="en-US" sz="2000" b="1" dirty="0">
                <a:latin typeface="微软雅黑 Light" panose="020B0502040204020203" pitchFamily="34" charset="-122"/>
                <a:ea typeface="微软雅黑 Light" panose="020B0502040204020203" pitchFamily="34" charset="-122"/>
                <a:sym typeface="Wingdings" panose="05000000000000000000" pitchFamily="2" charset="2"/>
              </a:rPr>
              <a:t>：</a:t>
            </a:r>
            <a:endParaRPr lang="zh-CN" altLang="en-US" sz="2000" b="1" dirty="0"/>
          </a:p>
        </p:txBody>
      </p:sp>
      <p:sp>
        <p:nvSpPr>
          <p:cNvPr id="17" name="文本框 16">
            <a:extLst>
              <a:ext uri="{FF2B5EF4-FFF2-40B4-BE49-F238E27FC236}">
                <a16:creationId xmlns:a16="http://schemas.microsoft.com/office/drawing/2014/main" id="{4B2C1215-C88A-4B6C-8747-B56649A7BA55}"/>
              </a:ext>
            </a:extLst>
          </p:cNvPr>
          <p:cNvSpPr txBox="1"/>
          <p:nvPr/>
        </p:nvSpPr>
        <p:spPr>
          <a:xfrm>
            <a:off x="3639092" y="5580422"/>
            <a:ext cx="5412143" cy="461665"/>
          </a:xfrm>
          <a:prstGeom prst="rect">
            <a:avLst/>
          </a:prstGeom>
          <a:noFill/>
        </p:spPr>
        <p:txBody>
          <a:bodyPr wrap="square" rtlCol="0">
            <a:spAutoFit/>
          </a:bodyPr>
          <a:lstStyle/>
          <a:p>
            <a:r>
              <a:rPr lang="zh-CN" altLang="en-US" sz="2400" b="1" dirty="0"/>
              <a:t>线性 （基函数）</a:t>
            </a:r>
            <a:r>
              <a:rPr lang="en-US" altLang="zh-CN" sz="2400" b="1" dirty="0"/>
              <a:t>/ </a:t>
            </a:r>
            <a:r>
              <a:rPr lang="zh-CN" altLang="en-US" sz="2400" b="1" dirty="0"/>
              <a:t>非线性（神经网路）</a:t>
            </a:r>
            <a:endParaRPr lang="zh-CN" altLang="en-US" sz="2400" dirty="0"/>
          </a:p>
        </p:txBody>
      </p:sp>
      <p:sp>
        <p:nvSpPr>
          <p:cNvPr id="18" name="文本框 17">
            <a:extLst>
              <a:ext uri="{FF2B5EF4-FFF2-40B4-BE49-F238E27FC236}">
                <a16:creationId xmlns:a16="http://schemas.microsoft.com/office/drawing/2014/main" id="{362BE811-A584-43B4-B6E7-EA6ACF107A4C}"/>
              </a:ext>
            </a:extLst>
          </p:cNvPr>
          <p:cNvSpPr txBox="1"/>
          <p:nvPr/>
        </p:nvSpPr>
        <p:spPr>
          <a:xfrm>
            <a:off x="6214971" y="2816980"/>
            <a:ext cx="610198" cy="599480"/>
          </a:xfrm>
          <a:prstGeom prst="rect">
            <a:avLst/>
          </a:prstGeom>
          <a:noFill/>
        </p:spPr>
        <p:txBody>
          <a:bodyPr wrap="square" rtlCol="0">
            <a:spAutoFit/>
          </a:bodyPr>
          <a:lstStyle/>
          <a:p>
            <a:r>
              <a:rPr lang="zh-CN" altLang="en-US" sz="3200" b="1" dirty="0">
                <a:solidFill>
                  <a:srgbClr val="FF0000"/>
                </a:solidFill>
              </a:rPr>
              <a:t>？</a:t>
            </a:r>
            <a:endParaRPr lang="zh-CN" altLang="en-US" sz="3200" dirty="0">
              <a:solidFill>
                <a:srgbClr val="FF0000"/>
              </a:solidFill>
            </a:endParaRPr>
          </a:p>
        </p:txBody>
      </p:sp>
      <p:graphicFrame>
        <p:nvGraphicFramePr>
          <p:cNvPr id="19" name="对象 18">
            <a:extLst>
              <a:ext uri="{FF2B5EF4-FFF2-40B4-BE49-F238E27FC236}">
                <a16:creationId xmlns:a16="http://schemas.microsoft.com/office/drawing/2014/main" id="{3B41158E-12DA-4F0E-ABF3-4920C2E05B68}"/>
              </a:ext>
            </a:extLst>
          </p:cNvPr>
          <p:cNvGraphicFramePr>
            <a:graphicFrameLocks noChangeAspect="1"/>
          </p:cNvGraphicFramePr>
          <p:nvPr>
            <p:extLst>
              <p:ext uri="{D42A27DB-BD31-4B8C-83A1-F6EECF244321}">
                <p14:modId xmlns:p14="http://schemas.microsoft.com/office/powerpoint/2010/main" val="2558735718"/>
              </p:ext>
            </p:extLst>
          </p:nvPr>
        </p:nvGraphicFramePr>
        <p:xfrm>
          <a:off x="9659938" y="2690212"/>
          <a:ext cx="495300" cy="454025"/>
        </p:xfrm>
        <a:graphic>
          <a:graphicData uri="http://schemas.openxmlformats.org/presentationml/2006/ole">
            <mc:AlternateContent xmlns:mc="http://schemas.openxmlformats.org/markup-compatibility/2006">
              <mc:Choice xmlns:v="urn:schemas-microsoft-com:vml" Requires="v">
                <p:oleObj spid="_x0000_s6764" name="Equation" r:id="rId13" imgW="152280" imgH="139680" progId="Equation.DSMT4">
                  <p:embed/>
                </p:oleObj>
              </mc:Choice>
              <mc:Fallback>
                <p:oleObj name="Equation" r:id="rId13" imgW="152280" imgH="139680" progId="Equation.DSMT4">
                  <p:embed/>
                  <p:pic>
                    <p:nvPicPr>
                      <p:cNvPr id="11" name="对象 10">
                        <a:extLst>
                          <a:ext uri="{FF2B5EF4-FFF2-40B4-BE49-F238E27FC236}">
                            <a16:creationId xmlns:a16="http://schemas.microsoft.com/office/drawing/2014/main" id="{CA660C2D-DC2F-4D46-B76C-8D9CAB23ED26}"/>
                          </a:ext>
                        </a:extLst>
                      </p:cNvPr>
                      <p:cNvPicPr/>
                      <p:nvPr/>
                    </p:nvPicPr>
                    <p:blipFill>
                      <a:blip r:embed="rId14"/>
                      <a:stretch>
                        <a:fillRect/>
                      </a:stretch>
                    </p:blipFill>
                    <p:spPr>
                      <a:xfrm>
                        <a:off x="9659938" y="2690212"/>
                        <a:ext cx="495300" cy="454025"/>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DF912DC0-192B-477D-8751-B291B50AEC94}"/>
              </a:ext>
            </a:extLst>
          </p:cNvPr>
          <p:cNvSpPr txBox="1"/>
          <p:nvPr/>
        </p:nvSpPr>
        <p:spPr>
          <a:xfrm>
            <a:off x="10343031" y="2686391"/>
            <a:ext cx="1557419" cy="461665"/>
          </a:xfrm>
          <a:prstGeom prst="rect">
            <a:avLst/>
          </a:prstGeom>
          <a:noFill/>
        </p:spPr>
        <p:txBody>
          <a:bodyPr wrap="square" rtlCol="0">
            <a:spAutoFit/>
          </a:bodyPr>
          <a:lstStyle/>
          <a:p>
            <a:r>
              <a:rPr lang="zh-CN" altLang="en-US" sz="2400" b="1" dirty="0"/>
              <a:t>：</a:t>
            </a:r>
            <a:r>
              <a:rPr lang="zh-CN" altLang="en-US" sz="2400" dirty="0"/>
              <a:t>学习率</a:t>
            </a:r>
          </a:p>
        </p:txBody>
      </p:sp>
    </p:spTree>
    <p:extLst>
      <p:ext uri="{BB962C8B-B14F-4D97-AF65-F5344CB8AC3E}">
        <p14:creationId xmlns:p14="http://schemas.microsoft.com/office/powerpoint/2010/main" val="66001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6CAC0-0D07-4386-8AB5-17D4B840432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B2300CFD-FC03-4969-ADD9-D25E2FC65C7A}"/>
              </a:ext>
            </a:extLst>
          </p:cNvPr>
          <p:cNvSpPr/>
          <p:nvPr/>
        </p:nvSpPr>
        <p:spPr>
          <a:xfrm>
            <a:off x="932877" y="1336021"/>
            <a:ext cx="1871025"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4</a:t>
            </a:r>
            <a:r>
              <a:rPr lang="zh-CN" altLang="en-US" sz="2000" b="1" dirty="0">
                <a:latin typeface="微软雅黑 Light" panose="020B0502040204020203" pitchFamily="34" charset="-122"/>
                <a:ea typeface="微软雅黑 Light" panose="020B0502040204020203" pitchFamily="34" charset="-122"/>
              </a:rPr>
              <a:t>、线性逼近：</a:t>
            </a:r>
            <a:endParaRPr lang="zh-CN" altLang="en-US" sz="2000" b="1" dirty="0"/>
          </a:p>
        </p:txBody>
      </p:sp>
      <p:graphicFrame>
        <p:nvGraphicFramePr>
          <p:cNvPr id="4" name="对象 3">
            <a:extLst>
              <a:ext uri="{FF2B5EF4-FFF2-40B4-BE49-F238E27FC236}">
                <a16:creationId xmlns:a16="http://schemas.microsoft.com/office/drawing/2014/main" id="{005744CB-77B6-4B4D-AB62-6B5012B058E2}"/>
              </a:ext>
            </a:extLst>
          </p:cNvPr>
          <p:cNvGraphicFramePr>
            <a:graphicFrameLocks noChangeAspect="1"/>
          </p:cNvGraphicFramePr>
          <p:nvPr>
            <p:extLst>
              <p:ext uri="{D42A27DB-BD31-4B8C-83A1-F6EECF244321}">
                <p14:modId xmlns:p14="http://schemas.microsoft.com/office/powerpoint/2010/main" val="4287950169"/>
              </p:ext>
            </p:extLst>
          </p:nvPr>
        </p:nvGraphicFramePr>
        <p:xfrm>
          <a:off x="2510805" y="1797208"/>
          <a:ext cx="3585195" cy="870916"/>
        </p:xfrm>
        <a:graphic>
          <a:graphicData uri="http://schemas.openxmlformats.org/presentationml/2006/ole">
            <mc:AlternateContent xmlns:mc="http://schemas.openxmlformats.org/markup-compatibility/2006">
              <mc:Choice xmlns:v="urn:schemas-microsoft-com:vml" Requires="v">
                <p:oleObj spid="_x0000_s7550" name="Equation" r:id="rId3" imgW="939600" imgH="228600" progId="Equation.DSMT4">
                  <p:embed/>
                </p:oleObj>
              </mc:Choice>
              <mc:Fallback>
                <p:oleObj name="Equation" r:id="rId3" imgW="939600" imgH="228600" progId="Equation.DSMT4">
                  <p:embed/>
                  <p:pic>
                    <p:nvPicPr>
                      <p:cNvPr id="7" name="对象 6">
                        <a:extLst>
                          <a:ext uri="{FF2B5EF4-FFF2-40B4-BE49-F238E27FC236}">
                            <a16:creationId xmlns:a16="http://schemas.microsoft.com/office/drawing/2014/main" id="{10E37611-2320-466F-B998-3E2730E5EA0B}"/>
                          </a:ext>
                        </a:extLst>
                      </p:cNvPr>
                      <p:cNvPicPr/>
                      <p:nvPr/>
                    </p:nvPicPr>
                    <p:blipFill>
                      <a:blip r:embed="rId4"/>
                      <a:stretch>
                        <a:fillRect/>
                      </a:stretch>
                    </p:blipFill>
                    <p:spPr>
                      <a:xfrm>
                        <a:off x="2510805" y="1797208"/>
                        <a:ext cx="3585195" cy="870916"/>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9CBF1590-82B0-4111-8BC7-A0DFECE410DB}"/>
              </a:ext>
            </a:extLst>
          </p:cNvPr>
          <p:cNvGraphicFramePr>
            <a:graphicFrameLocks noChangeAspect="1"/>
          </p:cNvGraphicFramePr>
          <p:nvPr>
            <p:extLst>
              <p:ext uri="{D42A27DB-BD31-4B8C-83A1-F6EECF244321}">
                <p14:modId xmlns:p14="http://schemas.microsoft.com/office/powerpoint/2010/main" val="2872363249"/>
              </p:ext>
            </p:extLst>
          </p:nvPr>
        </p:nvGraphicFramePr>
        <p:xfrm>
          <a:off x="2375526" y="3009451"/>
          <a:ext cx="543507" cy="579185"/>
        </p:xfrm>
        <a:graphic>
          <a:graphicData uri="http://schemas.openxmlformats.org/presentationml/2006/ole">
            <mc:AlternateContent xmlns:mc="http://schemas.openxmlformats.org/markup-compatibility/2006">
              <mc:Choice xmlns:v="urn:schemas-microsoft-com:vml" Requires="v">
                <p:oleObj spid="_x0000_s7551" name="Equation" r:id="rId5" imgW="190440" imgH="203040" progId="Equation.DSMT4">
                  <p:embed/>
                </p:oleObj>
              </mc:Choice>
              <mc:Fallback>
                <p:oleObj name="Equation" r:id="rId5" imgW="190440" imgH="20304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6"/>
                      <a:stretch>
                        <a:fillRect/>
                      </a:stretch>
                    </p:blipFill>
                    <p:spPr>
                      <a:xfrm>
                        <a:off x="2375526" y="3009451"/>
                        <a:ext cx="543507" cy="579185"/>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3BD0F121-985F-4503-8914-5DF76335DE6B}"/>
              </a:ext>
            </a:extLst>
          </p:cNvPr>
          <p:cNvSpPr/>
          <p:nvPr/>
        </p:nvSpPr>
        <p:spPr>
          <a:xfrm>
            <a:off x="1291342" y="2797130"/>
            <a:ext cx="954107"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其中：</a:t>
            </a:r>
            <a:endParaRPr lang="zh-CN" altLang="en-US" sz="2000" b="1" dirty="0"/>
          </a:p>
        </p:txBody>
      </p:sp>
      <p:sp>
        <p:nvSpPr>
          <p:cNvPr id="7" name="矩形 6">
            <a:extLst>
              <a:ext uri="{FF2B5EF4-FFF2-40B4-BE49-F238E27FC236}">
                <a16:creationId xmlns:a16="http://schemas.microsoft.com/office/drawing/2014/main" id="{6C67D7B8-A480-4D73-AC69-B7166CFEF231}"/>
              </a:ext>
            </a:extLst>
          </p:cNvPr>
          <p:cNvSpPr/>
          <p:nvPr/>
        </p:nvSpPr>
        <p:spPr>
          <a:xfrm>
            <a:off x="2710006" y="3145515"/>
            <a:ext cx="1502334"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上的 </a:t>
            </a:r>
            <a:r>
              <a:rPr lang="en-US" altLang="zh-CN" sz="2000" b="1" dirty="0">
                <a:latin typeface="微软雅黑 Light" panose="020B0502040204020203" pitchFamily="34" charset="-122"/>
                <a:ea typeface="微软雅黑 Light" panose="020B0502040204020203" pitchFamily="34" charset="-122"/>
              </a:rPr>
              <a:t>T </a:t>
            </a:r>
            <a:r>
              <a:rPr lang="zh-CN" altLang="en-US" sz="2000" b="1" dirty="0">
                <a:latin typeface="微软雅黑 Light" panose="020B0502040204020203" pitchFamily="34" charset="-122"/>
                <a:ea typeface="微软雅黑 Light" panose="020B0502040204020203" pitchFamily="34" charset="-122"/>
              </a:rPr>
              <a:t>是对</a:t>
            </a:r>
            <a:endParaRPr lang="zh-CN" altLang="en-US" sz="2000" b="1" dirty="0"/>
          </a:p>
        </p:txBody>
      </p:sp>
      <p:graphicFrame>
        <p:nvGraphicFramePr>
          <p:cNvPr id="8" name="对象 7">
            <a:extLst>
              <a:ext uri="{FF2B5EF4-FFF2-40B4-BE49-F238E27FC236}">
                <a16:creationId xmlns:a16="http://schemas.microsoft.com/office/drawing/2014/main" id="{18F2C8A6-57EB-43CF-ABAC-864FB5FCEBC6}"/>
              </a:ext>
            </a:extLst>
          </p:cNvPr>
          <p:cNvGraphicFramePr>
            <a:graphicFrameLocks noChangeAspect="1"/>
          </p:cNvGraphicFramePr>
          <p:nvPr>
            <p:extLst>
              <p:ext uri="{D42A27DB-BD31-4B8C-83A1-F6EECF244321}">
                <p14:modId xmlns:p14="http://schemas.microsoft.com/office/powerpoint/2010/main" val="3755053966"/>
              </p:ext>
            </p:extLst>
          </p:nvPr>
        </p:nvGraphicFramePr>
        <p:xfrm>
          <a:off x="4125149" y="3016442"/>
          <a:ext cx="508000" cy="579437"/>
        </p:xfrm>
        <a:graphic>
          <a:graphicData uri="http://schemas.openxmlformats.org/presentationml/2006/ole">
            <mc:AlternateContent xmlns:mc="http://schemas.openxmlformats.org/markup-compatibility/2006">
              <mc:Choice xmlns:v="urn:schemas-microsoft-com:vml" Requires="v">
                <p:oleObj spid="_x0000_s7552" name="Equation" r:id="rId7" imgW="177480" imgH="203040" progId="Equation.DSMT4">
                  <p:embed/>
                </p:oleObj>
              </mc:Choice>
              <mc:Fallback>
                <p:oleObj name="Equation" r:id="rId7" imgW="177480" imgH="203040" progId="Equation.DSMT4">
                  <p:embed/>
                  <p:pic>
                    <p:nvPicPr>
                      <p:cNvPr id="5" name="对象 4">
                        <a:extLst>
                          <a:ext uri="{FF2B5EF4-FFF2-40B4-BE49-F238E27FC236}">
                            <a16:creationId xmlns:a16="http://schemas.microsoft.com/office/drawing/2014/main" id="{9CBF1590-82B0-4111-8BC7-A0DFECE410DB}"/>
                          </a:ext>
                        </a:extLst>
                      </p:cNvPr>
                      <p:cNvPicPr/>
                      <p:nvPr/>
                    </p:nvPicPr>
                    <p:blipFill>
                      <a:blip r:embed="rId8"/>
                      <a:stretch>
                        <a:fillRect/>
                      </a:stretch>
                    </p:blipFill>
                    <p:spPr>
                      <a:xfrm>
                        <a:off x="4125149" y="3016442"/>
                        <a:ext cx="508000" cy="579437"/>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86421D6A-64A6-4C31-83A4-A43AB043859B}"/>
              </a:ext>
            </a:extLst>
          </p:cNvPr>
          <p:cNvSpPr/>
          <p:nvPr/>
        </p:nvSpPr>
        <p:spPr>
          <a:xfrm>
            <a:off x="4464349" y="3145515"/>
            <a:ext cx="954107"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的转置</a:t>
            </a:r>
            <a:endParaRPr lang="zh-CN" altLang="en-US" sz="2000" b="1" dirty="0"/>
          </a:p>
        </p:txBody>
      </p:sp>
      <p:graphicFrame>
        <p:nvGraphicFramePr>
          <p:cNvPr id="10" name="对象 9">
            <a:extLst>
              <a:ext uri="{FF2B5EF4-FFF2-40B4-BE49-F238E27FC236}">
                <a16:creationId xmlns:a16="http://schemas.microsoft.com/office/drawing/2014/main" id="{94047E5F-9A7D-4B73-B203-F61F01D46310}"/>
              </a:ext>
            </a:extLst>
          </p:cNvPr>
          <p:cNvGraphicFramePr>
            <a:graphicFrameLocks noChangeAspect="1"/>
          </p:cNvGraphicFramePr>
          <p:nvPr>
            <p:extLst>
              <p:ext uri="{D42A27DB-BD31-4B8C-83A1-F6EECF244321}">
                <p14:modId xmlns:p14="http://schemas.microsoft.com/office/powerpoint/2010/main" val="571031129"/>
              </p:ext>
            </p:extLst>
          </p:nvPr>
        </p:nvGraphicFramePr>
        <p:xfrm>
          <a:off x="2321931" y="3741256"/>
          <a:ext cx="776150" cy="516727"/>
        </p:xfrm>
        <a:graphic>
          <a:graphicData uri="http://schemas.openxmlformats.org/presentationml/2006/ole">
            <mc:AlternateContent xmlns:mc="http://schemas.openxmlformats.org/markup-compatibility/2006">
              <mc:Choice xmlns:v="urn:schemas-microsoft-com:vml" Requires="v">
                <p:oleObj spid="_x0000_s7553" name="Equation" r:id="rId9" imgW="304560" imgH="203040" progId="Equation.DSMT4">
                  <p:embed/>
                </p:oleObj>
              </mc:Choice>
              <mc:Fallback>
                <p:oleObj name="Equation" r:id="rId9" imgW="304560" imgH="20304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10"/>
                      <a:stretch>
                        <a:fillRect/>
                      </a:stretch>
                    </p:blipFill>
                    <p:spPr>
                      <a:xfrm>
                        <a:off x="2321931" y="3741256"/>
                        <a:ext cx="776150" cy="516727"/>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B1F8E425-9D0D-4A12-B407-85A55711E676}"/>
              </a:ext>
            </a:extLst>
          </p:cNvPr>
          <p:cNvSpPr/>
          <p:nvPr/>
        </p:nvSpPr>
        <p:spPr>
          <a:xfrm>
            <a:off x="3055629" y="3795030"/>
            <a:ext cx="8680581"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是状态 </a:t>
            </a:r>
            <a:r>
              <a:rPr lang="en-US" altLang="zh-CN" sz="2000" b="1" dirty="0">
                <a:latin typeface="微软雅黑 Light" panose="020B0502040204020203" pitchFamily="34" charset="-122"/>
                <a:ea typeface="微软雅黑 Light" panose="020B0502040204020203" pitchFamily="34" charset="-122"/>
              </a:rPr>
              <a:t>S </a:t>
            </a:r>
            <a:r>
              <a:rPr lang="zh-CN" altLang="en-US" sz="2000" b="1" dirty="0">
                <a:latin typeface="微软雅黑 Light" panose="020B0502040204020203" pitchFamily="34" charset="-122"/>
                <a:ea typeface="微软雅黑 Light" panose="020B0502040204020203" pitchFamily="34" charset="-122"/>
              </a:rPr>
              <a:t>的特征函数，叫做基函数，基函数的表达形式有多种，常见的有：</a:t>
            </a:r>
            <a:endParaRPr lang="zh-CN" altLang="en-US" sz="2000" b="1" dirty="0"/>
          </a:p>
        </p:txBody>
      </p:sp>
      <p:pic>
        <p:nvPicPr>
          <p:cNvPr id="12" name="图片 11">
            <a:extLst>
              <a:ext uri="{FF2B5EF4-FFF2-40B4-BE49-F238E27FC236}">
                <a16:creationId xmlns:a16="http://schemas.microsoft.com/office/drawing/2014/main" id="{777E1181-9E4B-4F1F-AFEC-510B43B28C6B}"/>
              </a:ext>
            </a:extLst>
          </p:cNvPr>
          <p:cNvPicPr>
            <a:picLocks noChangeAspect="1"/>
          </p:cNvPicPr>
          <p:nvPr/>
        </p:nvPicPr>
        <p:blipFill>
          <a:blip r:embed="rId11"/>
          <a:stretch>
            <a:fillRect/>
          </a:stretch>
        </p:blipFill>
        <p:spPr>
          <a:xfrm>
            <a:off x="2510805" y="4507388"/>
            <a:ext cx="6823262" cy="2306455"/>
          </a:xfrm>
          <a:prstGeom prst="rect">
            <a:avLst/>
          </a:prstGeom>
        </p:spPr>
      </p:pic>
    </p:spTree>
    <p:extLst>
      <p:ext uri="{BB962C8B-B14F-4D97-AF65-F5344CB8AC3E}">
        <p14:creationId xmlns:p14="http://schemas.microsoft.com/office/powerpoint/2010/main" val="147168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40B7E6E-4372-4EDD-AF1A-3A9F3E1DC7A7}"/>
              </a:ext>
            </a:extLst>
          </p:cNvPr>
          <p:cNvGraphicFramePr>
            <a:graphicFrameLocks noChangeAspect="1"/>
          </p:cNvGraphicFramePr>
          <p:nvPr>
            <p:extLst>
              <p:ext uri="{D42A27DB-BD31-4B8C-83A1-F6EECF244321}">
                <p14:modId xmlns:p14="http://schemas.microsoft.com/office/powerpoint/2010/main" val="358720873"/>
              </p:ext>
            </p:extLst>
          </p:nvPr>
        </p:nvGraphicFramePr>
        <p:xfrm>
          <a:off x="2122465" y="1886421"/>
          <a:ext cx="7100887" cy="742950"/>
        </p:xfrm>
        <a:graphic>
          <a:graphicData uri="http://schemas.openxmlformats.org/presentationml/2006/ole">
            <mc:AlternateContent xmlns:mc="http://schemas.openxmlformats.org/markup-compatibility/2006">
              <mc:Choice xmlns:v="urn:schemas-microsoft-com:vml" Requires="v">
                <p:oleObj spid="_x0000_s8823" name="Equation" r:id="rId3" imgW="2184120" imgH="228600" progId="Equation.DSMT4">
                  <p:embed/>
                </p:oleObj>
              </mc:Choice>
              <mc:Fallback>
                <p:oleObj name="Equation" r:id="rId3" imgW="2184120" imgH="228600" progId="Equation.DSMT4">
                  <p:embed/>
                  <p:pic>
                    <p:nvPicPr>
                      <p:cNvPr id="11" name="对象 10">
                        <a:extLst>
                          <a:ext uri="{FF2B5EF4-FFF2-40B4-BE49-F238E27FC236}">
                            <a16:creationId xmlns:a16="http://schemas.microsoft.com/office/drawing/2014/main" id="{CA660C2D-DC2F-4D46-B76C-8D9CAB23ED26}"/>
                          </a:ext>
                        </a:extLst>
                      </p:cNvPr>
                      <p:cNvPicPr/>
                      <p:nvPr/>
                    </p:nvPicPr>
                    <p:blipFill>
                      <a:blip r:embed="rId4"/>
                      <a:stretch>
                        <a:fillRect/>
                      </a:stretch>
                    </p:blipFill>
                    <p:spPr>
                      <a:xfrm>
                        <a:off x="2122465" y="1886421"/>
                        <a:ext cx="7100887" cy="742950"/>
                      </a:xfrm>
                      <a:prstGeom prst="rect">
                        <a:avLst/>
                      </a:prstGeom>
                    </p:spPr>
                  </p:pic>
                </p:oleObj>
              </mc:Fallback>
            </mc:AlternateContent>
          </a:graphicData>
        </a:graphic>
      </p:graphicFrame>
      <p:sp>
        <p:nvSpPr>
          <p:cNvPr id="3" name="标题 1">
            <a:extLst>
              <a:ext uri="{FF2B5EF4-FFF2-40B4-BE49-F238E27FC236}">
                <a16:creationId xmlns:a16="http://schemas.microsoft.com/office/drawing/2014/main" id="{3A5C5462-B341-46BB-8689-1428FFDA5CBD}"/>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4" name="矩形 3">
            <a:extLst>
              <a:ext uri="{FF2B5EF4-FFF2-40B4-BE49-F238E27FC236}">
                <a16:creationId xmlns:a16="http://schemas.microsoft.com/office/drawing/2014/main" id="{5E246E18-E83F-45B4-A020-2C59968F29EB}"/>
              </a:ext>
            </a:extLst>
          </p:cNvPr>
          <p:cNvSpPr/>
          <p:nvPr/>
        </p:nvSpPr>
        <p:spPr>
          <a:xfrm>
            <a:off x="932877" y="1336021"/>
            <a:ext cx="2379177"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5</a:t>
            </a:r>
            <a:r>
              <a:rPr lang="zh-CN" altLang="en-US" sz="2000" b="1" dirty="0">
                <a:latin typeface="微软雅黑 Light" panose="020B0502040204020203" pitchFamily="34" charset="-122"/>
                <a:ea typeface="微软雅黑 Light" panose="020B0502040204020203" pitchFamily="34" charset="-122"/>
              </a:rPr>
              <a:t>、更新训练方法：</a:t>
            </a:r>
            <a:endParaRPr lang="zh-CN" altLang="en-US" sz="2000" b="1" dirty="0"/>
          </a:p>
        </p:txBody>
      </p:sp>
      <p:graphicFrame>
        <p:nvGraphicFramePr>
          <p:cNvPr id="5" name="对象 4">
            <a:extLst>
              <a:ext uri="{FF2B5EF4-FFF2-40B4-BE49-F238E27FC236}">
                <a16:creationId xmlns:a16="http://schemas.microsoft.com/office/drawing/2014/main" id="{06129254-BB16-4CE9-94B9-ACF63EB31C57}"/>
              </a:ext>
            </a:extLst>
          </p:cNvPr>
          <p:cNvGraphicFramePr>
            <a:graphicFrameLocks noChangeAspect="1"/>
          </p:cNvGraphicFramePr>
          <p:nvPr>
            <p:extLst>
              <p:ext uri="{D42A27DB-BD31-4B8C-83A1-F6EECF244321}">
                <p14:modId xmlns:p14="http://schemas.microsoft.com/office/powerpoint/2010/main" val="566377300"/>
              </p:ext>
            </p:extLst>
          </p:nvPr>
        </p:nvGraphicFramePr>
        <p:xfrm>
          <a:off x="2122466" y="2993542"/>
          <a:ext cx="3098892" cy="752783"/>
        </p:xfrm>
        <a:graphic>
          <a:graphicData uri="http://schemas.openxmlformats.org/presentationml/2006/ole">
            <mc:AlternateContent xmlns:mc="http://schemas.openxmlformats.org/markup-compatibility/2006">
              <mc:Choice xmlns:v="urn:schemas-microsoft-com:vml" Requires="v">
                <p:oleObj spid="_x0000_s8824" name="Equation" r:id="rId5" imgW="939600" imgH="228600" progId="Equation.DSMT4">
                  <p:embed/>
                </p:oleObj>
              </mc:Choice>
              <mc:Fallback>
                <p:oleObj name="Equation" r:id="rId5" imgW="939600" imgH="22860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6"/>
                      <a:stretch>
                        <a:fillRect/>
                      </a:stretch>
                    </p:blipFill>
                    <p:spPr>
                      <a:xfrm>
                        <a:off x="2122466" y="2993542"/>
                        <a:ext cx="3098892" cy="752783"/>
                      </a:xfrm>
                      <a:prstGeom prst="rect">
                        <a:avLst/>
                      </a:prstGeom>
                    </p:spPr>
                  </p:pic>
                </p:oleObj>
              </mc:Fallback>
            </mc:AlternateContent>
          </a:graphicData>
        </a:graphic>
      </p:graphicFrame>
      <p:sp>
        <p:nvSpPr>
          <p:cNvPr id="6" name="左大括号 5">
            <a:extLst>
              <a:ext uri="{FF2B5EF4-FFF2-40B4-BE49-F238E27FC236}">
                <a16:creationId xmlns:a16="http://schemas.microsoft.com/office/drawing/2014/main" id="{7F447EB6-B402-4FE9-A7C9-CB301DFA3090}"/>
              </a:ext>
            </a:extLst>
          </p:cNvPr>
          <p:cNvSpPr/>
          <p:nvPr/>
        </p:nvSpPr>
        <p:spPr>
          <a:xfrm>
            <a:off x="1793614" y="2186705"/>
            <a:ext cx="175392" cy="1282148"/>
          </a:xfrm>
          <a:prstGeom prst="leftBrac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28575">
                <a:solidFill>
                  <a:schemeClr val="tx1"/>
                </a:solidFill>
              </a:ln>
            </a:endParaRPr>
          </a:p>
        </p:txBody>
      </p:sp>
      <p:sp>
        <p:nvSpPr>
          <p:cNvPr id="7" name="箭头: 下 6">
            <a:extLst>
              <a:ext uri="{FF2B5EF4-FFF2-40B4-BE49-F238E27FC236}">
                <a16:creationId xmlns:a16="http://schemas.microsoft.com/office/drawing/2014/main" id="{250EC5AD-4E54-434E-8A36-EC1B5D25C03F}"/>
              </a:ext>
            </a:extLst>
          </p:cNvPr>
          <p:cNvSpPr/>
          <p:nvPr/>
        </p:nvSpPr>
        <p:spPr>
          <a:xfrm>
            <a:off x="5707660" y="3864458"/>
            <a:ext cx="770183" cy="45057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C34C7A06-804B-4768-9158-34F2F25DCCBB}"/>
              </a:ext>
            </a:extLst>
          </p:cNvPr>
          <p:cNvGraphicFramePr>
            <a:graphicFrameLocks noChangeAspect="1"/>
          </p:cNvGraphicFramePr>
          <p:nvPr>
            <p:extLst>
              <p:ext uri="{D42A27DB-BD31-4B8C-83A1-F6EECF244321}">
                <p14:modId xmlns:p14="http://schemas.microsoft.com/office/powerpoint/2010/main" val="71384895"/>
              </p:ext>
            </p:extLst>
          </p:nvPr>
        </p:nvGraphicFramePr>
        <p:xfrm>
          <a:off x="1793614" y="4315032"/>
          <a:ext cx="7265988" cy="784225"/>
        </p:xfrm>
        <a:graphic>
          <a:graphicData uri="http://schemas.openxmlformats.org/presentationml/2006/ole">
            <mc:AlternateContent xmlns:mc="http://schemas.openxmlformats.org/markup-compatibility/2006">
              <mc:Choice xmlns:v="urn:schemas-microsoft-com:vml" Requires="v">
                <p:oleObj spid="_x0000_s8825" name="Equation" r:id="rId7" imgW="2234880" imgH="241200" progId="Equation.DSMT4">
                  <p:embed/>
                </p:oleObj>
              </mc:Choice>
              <mc:Fallback>
                <p:oleObj name="Equation" r:id="rId7" imgW="2234880" imgH="241200" progId="Equation.DSMT4">
                  <p:embed/>
                  <p:pic>
                    <p:nvPicPr>
                      <p:cNvPr id="2" name="对象 1">
                        <a:extLst>
                          <a:ext uri="{FF2B5EF4-FFF2-40B4-BE49-F238E27FC236}">
                            <a16:creationId xmlns:a16="http://schemas.microsoft.com/office/drawing/2014/main" id="{540B7E6E-4372-4EDD-AF1A-3A9F3E1DC7A7}"/>
                          </a:ext>
                        </a:extLst>
                      </p:cNvPr>
                      <p:cNvPicPr/>
                      <p:nvPr/>
                    </p:nvPicPr>
                    <p:blipFill>
                      <a:blip r:embed="rId8"/>
                      <a:stretch>
                        <a:fillRect/>
                      </a:stretch>
                    </p:blipFill>
                    <p:spPr>
                      <a:xfrm>
                        <a:off x="1793614" y="4315032"/>
                        <a:ext cx="7265988" cy="7842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AC66C2EC-5D6E-41C9-BE52-54AD038FAE79}"/>
              </a:ext>
            </a:extLst>
          </p:cNvPr>
          <p:cNvGraphicFramePr>
            <a:graphicFrameLocks noChangeAspect="1"/>
          </p:cNvGraphicFramePr>
          <p:nvPr>
            <p:extLst>
              <p:ext uri="{D42A27DB-BD31-4B8C-83A1-F6EECF244321}">
                <p14:modId xmlns:p14="http://schemas.microsoft.com/office/powerpoint/2010/main" val="2044614461"/>
              </p:ext>
            </p:extLst>
          </p:nvPr>
        </p:nvGraphicFramePr>
        <p:xfrm>
          <a:off x="1793614" y="5865134"/>
          <a:ext cx="6192837" cy="784225"/>
        </p:xfrm>
        <a:graphic>
          <a:graphicData uri="http://schemas.openxmlformats.org/presentationml/2006/ole">
            <mc:AlternateContent xmlns:mc="http://schemas.openxmlformats.org/markup-compatibility/2006">
              <mc:Choice xmlns:v="urn:schemas-microsoft-com:vml" Requires="v">
                <p:oleObj spid="_x0000_s8826" name="Equation" r:id="rId9" imgW="1904760" imgH="241200" progId="Equation.DSMT4">
                  <p:embed/>
                </p:oleObj>
              </mc:Choice>
              <mc:Fallback>
                <p:oleObj name="Equation" r:id="rId9" imgW="1904760" imgH="241200" progId="Equation.DSMT4">
                  <p:embed/>
                  <p:pic>
                    <p:nvPicPr>
                      <p:cNvPr id="8" name="对象 7">
                        <a:extLst>
                          <a:ext uri="{FF2B5EF4-FFF2-40B4-BE49-F238E27FC236}">
                            <a16:creationId xmlns:a16="http://schemas.microsoft.com/office/drawing/2014/main" id="{C34C7A06-804B-4768-9158-34F2F25DCCBB}"/>
                          </a:ext>
                        </a:extLst>
                      </p:cNvPr>
                      <p:cNvPicPr/>
                      <p:nvPr/>
                    </p:nvPicPr>
                    <p:blipFill>
                      <a:blip r:embed="rId10"/>
                      <a:stretch>
                        <a:fillRect/>
                      </a:stretch>
                    </p:blipFill>
                    <p:spPr>
                      <a:xfrm>
                        <a:off x="1793614" y="5865134"/>
                        <a:ext cx="6192837" cy="784225"/>
                      </a:xfrm>
                      <a:prstGeom prst="rect">
                        <a:avLst/>
                      </a:prstGeom>
                    </p:spPr>
                  </p:pic>
                </p:oleObj>
              </mc:Fallback>
            </mc:AlternateContent>
          </a:graphicData>
        </a:graphic>
      </p:graphicFrame>
      <p:sp>
        <p:nvSpPr>
          <p:cNvPr id="10" name="箭头: 下 9">
            <a:extLst>
              <a:ext uri="{FF2B5EF4-FFF2-40B4-BE49-F238E27FC236}">
                <a16:creationId xmlns:a16="http://schemas.microsoft.com/office/drawing/2014/main" id="{4D1F8533-6A70-462D-B5DB-E1537D6BACF6}"/>
              </a:ext>
            </a:extLst>
          </p:cNvPr>
          <p:cNvSpPr/>
          <p:nvPr/>
        </p:nvSpPr>
        <p:spPr>
          <a:xfrm>
            <a:off x="5707660" y="5265708"/>
            <a:ext cx="770183" cy="45057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对象 16">
            <a:extLst>
              <a:ext uri="{FF2B5EF4-FFF2-40B4-BE49-F238E27FC236}">
                <a16:creationId xmlns:a16="http://schemas.microsoft.com/office/drawing/2014/main" id="{EC8E93ED-EE52-468C-8769-543BAABC36EC}"/>
              </a:ext>
            </a:extLst>
          </p:cNvPr>
          <p:cNvGraphicFramePr>
            <a:graphicFrameLocks noChangeAspect="1"/>
          </p:cNvGraphicFramePr>
          <p:nvPr>
            <p:extLst>
              <p:ext uri="{D42A27DB-BD31-4B8C-83A1-F6EECF244321}">
                <p14:modId xmlns:p14="http://schemas.microsoft.com/office/powerpoint/2010/main" val="4028236727"/>
              </p:ext>
            </p:extLst>
          </p:nvPr>
        </p:nvGraphicFramePr>
        <p:xfrm>
          <a:off x="9795082" y="295517"/>
          <a:ext cx="784225" cy="544513"/>
        </p:xfrm>
        <a:graphic>
          <a:graphicData uri="http://schemas.openxmlformats.org/presentationml/2006/ole">
            <mc:AlternateContent xmlns:mc="http://schemas.openxmlformats.org/markup-compatibility/2006">
              <mc:Choice xmlns:v="urn:schemas-microsoft-com:vml" Requires="v">
                <p:oleObj spid="_x0000_s8827" name="Equation" r:id="rId11" imgW="291960" imgH="203040" progId="Equation.DSMT4">
                  <p:embed/>
                </p:oleObj>
              </mc:Choice>
              <mc:Fallback>
                <p:oleObj name="Equation" r:id="rId11" imgW="291960" imgH="203040" progId="Equation.DSMT4">
                  <p:embed/>
                  <p:pic>
                    <p:nvPicPr>
                      <p:cNvPr id="11" name="对象 10">
                        <a:extLst>
                          <a:ext uri="{FF2B5EF4-FFF2-40B4-BE49-F238E27FC236}">
                            <a16:creationId xmlns:a16="http://schemas.microsoft.com/office/drawing/2014/main" id="{1B32FD43-CD9B-4602-A699-ED730F8C2E7A}"/>
                          </a:ext>
                        </a:extLst>
                      </p:cNvPr>
                      <p:cNvPicPr/>
                      <p:nvPr/>
                    </p:nvPicPr>
                    <p:blipFill>
                      <a:blip r:embed="rId12"/>
                      <a:stretch>
                        <a:fillRect/>
                      </a:stretch>
                    </p:blipFill>
                    <p:spPr>
                      <a:xfrm>
                        <a:off x="9795082" y="295517"/>
                        <a:ext cx="784225" cy="544513"/>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250E6B12-9DC6-4EC8-8F78-B8EA94128B52}"/>
              </a:ext>
            </a:extLst>
          </p:cNvPr>
          <p:cNvSpPr txBox="1"/>
          <p:nvPr/>
        </p:nvSpPr>
        <p:spPr>
          <a:xfrm>
            <a:off x="10767101" y="306333"/>
            <a:ext cx="1557419" cy="461665"/>
          </a:xfrm>
          <a:prstGeom prst="rect">
            <a:avLst/>
          </a:prstGeom>
          <a:noFill/>
        </p:spPr>
        <p:txBody>
          <a:bodyPr wrap="square" rtlCol="0">
            <a:spAutoFit/>
          </a:bodyPr>
          <a:lstStyle/>
          <a:p>
            <a:r>
              <a:rPr lang="zh-CN" altLang="en-US" sz="2400" b="1" dirty="0"/>
              <a:t>：</a:t>
            </a:r>
            <a:r>
              <a:rPr lang="zh-CN" altLang="en-US" sz="2400" dirty="0"/>
              <a:t>标签值</a:t>
            </a:r>
          </a:p>
        </p:txBody>
      </p:sp>
      <p:sp>
        <p:nvSpPr>
          <p:cNvPr id="19" name="文本框 18">
            <a:extLst>
              <a:ext uri="{FF2B5EF4-FFF2-40B4-BE49-F238E27FC236}">
                <a16:creationId xmlns:a16="http://schemas.microsoft.com/office/drawing/2014/main" id="{905F229C-E006-4E5A-A3AF-FB3128B2EAF7}"/>
              </a:ext>
            </a:extLst>
          </p:cNvPr>
          <p:cNvSpPr txBox="1"/>
          <p:nvPr/>
        </p:nvSpPr>
        <p:spPr>
          <a:xfrm>
            <a:off x="10767100" y="1053523"/>
            <a:ext cx="1557419" cy="461665"/>
          </a:xfrm>
          <a:prstGeom prst="rect">
            <a:avLst/>
          </a:prstGeom>
          <a:noFill/>
        </p:spPr>
        <p:txBody>
          <a:bodyPr wrap="square" rtlCol="0">
            <a:spAutoFit/>
          </a:bodyPr>
          <a:lstStyle/>
          <a:p>
            <a:r>
              <a:rPr lang="zh-CN" altLang="en-US" sz="2400" b="1" dirty="0"/>
              <a:t>：</a:t>
            </a:r>
            <a:r>
              <a:rPr lang="zh-CN" altLang="en-US" sz="2400" dirty="0"/>
              <a:t>预测值</a:t>
            </a:r>
          </a:p>
        </p:txBody>
      </p:sp>
      <p:graphicFrame>
        <p:nvGraphicFramePr>
          <p:cNvPr id="20" name="对象 19">
            <a:extLst>
              <a:ext uri="{FF2B5EF4-FFF2-40B4-BE49-F238E27FC236}">
                <a16:creationId xmlns:a16="http://schemas.microsoft.com/office/drawing/2014/main" id="{BF976437-EECB-4C6A-945A-360B3CABEA10}"/>
              </a:ext>
            </a:extLst>
          </p:cNvPr>
          <p:cNvGraphicFramePr>
            <a:graphicFrameLocks noChangeAspect="1"/>
          </p:cNvGraphicFramePr>
          <p:nvPr>
            <p:extLst>
              <p:ext uri="{D42A27DB-BD31-4B8C-83A1-F6EECF244321}">
                <p14:modId xmlns:p14="http://schemas.microsoft.com/office/powerpoint/2010/main" val="138770234"/>
              </p:ext>
            </p:extLst>
          </p:nvPr>
        </p:nvGraphicFramePr>
        <p:xfrm>
          <a:off x="10084007" y="1722079"/>
          <a:ext cx="495300" cy="454025"/>
        </p:xfrm>
        <a:graphic>
          <a:graphicData uri="http://schemas.openxmlformats.org/presentationml/2006/ole">
            <mc:AlternateContent xmlns:mc="http://schemas.openxmlformats.org/markup-compatibility/2006">
              <mc:Choice xmlns:v="urn:schemas-microsoft-com:vml" Requires="v">
                <p:oleObj spid="_x0000_s8828" name="Equation" r:id="rId13" imgW="152280" imgH="139680" progId="Equation.DSMT4">
                  <p:embed/>
                </p:oleObj>
              </mc:Choice>
              <mc:Fallback>
                <p:oleObj name="Equation" r:id="rId13" imgW="152280" imgH="139680" progId="Equation.DSMT4">
                  <p:embed/>
                  <p:pic>
                    <p:nvPicPr>
                      <p:cNvPr id="14" name="对象 13">
                        <a:extLst>
                          <a:ext uri="{FF2B5EF4-FFF2-40B4-BE49-F238E27FC236}">
                            <a16:creationId xmlns:a16="http://schemas.microsoft.com/office/drawing/2014/main" id="{CDD10CC8-A8A7-40EF-BAC1-682D928FE58B}"/>
                          </a:ext>
                        </a:extLst>
                      </p:cNvPr>
                      <p:cNvPicPr/>
                      <p:nvPr/>
                    </p:nvPicPr>
                    <p:blipFill>
                      <a:blip r:embed="rId14"/>
                      <a:stretch>
                        <a:fillRect/>
                      </a:stretch>
                    </p:blipFill>
                    <p:spPr>
                      <a:xfrm>
                        <a:off x="10084007" y="1722079"/>
                        <a:ext cx="495300" cy="454025"/>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CDF82012-A4DA-4FC4-AD87-AE7E2D67372C}"/>
              </a:ext>
            </a:extLst>
          </p:cNvPr>
          <p:cNvSpPr txBox="1"/>
          <p:nvPr/>
        </p:nvSpPr>
        <p:spPr>
          <a:xfrm>
            <a:off x="10767100" y="1718258"/>
            <a:ext cx="1557419" cy="461665"/>
          </a:xfrm>
          <a:prstGeom prst="rect">
            <a:avLst/>
          </a:prstGeom>
          <a:noFill/>
        </p:spPr>
        <p:txBody>
          <a:bodyPr wrap="square" rtlCol="0">
            <a:spAutoFit/>
          </a:bodyPr>
          <a:lstStyle/>
          <a:p>
            <a:r>
              <a:rPr lang="zh-CN" altLang="en-US" sz="2400" b="1" dirty="0"/>
              <a:t>：</a:t>
            </a:r>
            <a:r>
              <a:rPr lang="zh-CN" altLang="en-US" sz="2400" dirty="0"/>
              <a:t>学习率</a:t>
            </a:r>
          </a:p>
        </p:txBody>
      </p:sp>
      <p:graphicFrame>
        <p:nvGraphicFramePr>
          <p:cNvPr id="22" name="对象 21">
            <a:extLst>
              <a:ext uri="{FF2B5EF4-FFF2-40B4-BE49-F238E27FC236}">
                <a16:creationId xmlns:a16="http://schemas.microsoft.com/office/drawing/2014/main" id="{0D7C4E6B-C0A8-4A62-ACE1-9BDFCF1C0849}"/>
              </a:ext>
            </a:extLst>
          </p:cNvPr>
          <p:cNvGraphicFramePr>
            <a:graphicFrameLocks noChangeAspect="1"/>
          </p:cNvGraphicFramePr>
          <p:nvPr>
            <p:extLst>
              <p:ext uri="{D42A27DB-BD31-4B8C-83A1-F6EECF244321}">
                <p14:modId xmlns:p14="http://schemas.microsoft.com/office/powerpoint/2010/main" val="3703427375"/>
              </p:ext>
            </p:extLst>
          </p:nvPr>
        </p:nvGraphicFramePr>
        <p:xfrm>
          <a:off x="9627622" y="1042697"/>
          <a:ext cx="1159277" cy="544926"/>
        </p:xfrm>
        <a:graphic>
          <a:graphicData uri="http://schemas.openxmlformats.org/presentationml/2006/ole">
            <mc:AlternateContent xmlns:mc="http://schemas.openxmlformats.org/markup-compatibility/2006">
              <mc:Choice xmlns:v="urn:schemas-microsoft-com:vml" Requires="v">
                <p:oleObj spid="_x0000_s8829" name="Equation" r:id="rId15" imgW="431640" imgH="203040" progId="Equation.DSMT4">
                  <p:embed/>
                </p:oleObj>
              </mc:Choice>
              <mc:Fallback>
                <p:oleObj name="Equation" r:id="rId15" imgW="431640" imgH="203040" progId="Equation.DSMT4">
                  <p:embed/>
                  <p:pic>
                    <p:nvPicPr>
                      <p:cNvPr id="16" name="对象 15">
                        <a:extLst>
                          <a:ext uri="{FF2B5EF4-FFF2-40B4-BE49-F238E27FC236}">
                            <a16:creationId xmlns:a16="http://schemas.microsoft.com/office/drawing/2014/main" id="{8781F189-31B0-4E0C-BF01-26AB495F5E74}"/>
                          </a:ext>
                        </a:extLst>
                      </p:cNvPr>
                      <p:cNvPicPr/>
                      <p:nvPr/>
                    </p:nvPicPr>
                    <p:blipFill>
                      <a:blip r:embed="rId16"/>
                      <a:stretch>
                        <a:fillRect/>
                      </a:stretch>
                    </p:blipFill>
                    <p:spPr>
                      <a:xfrm>
                        <a:off x="9627622" y="1042697"/>
                        <a:ext cx="1159277" cy="544926"/>
                      </a:xfrm>
                      <a:prstGeom prst="rect">
                        <a:avLst/>
                      </a:prstGeom>
                    </p:spPr>
                  </p:pic>
                </p:oleObj>
              </mc:Fallback>
            </mc:AlternateContent>
          </a:graphicData>
        </a:graphic>
      </p:graphicFrame>
    </p:spTree>
    <p:extLst>
      <p:ext uri="{BB962C8B-B14F-4D97-AF65-F5344CB8AC3E}">
        <p14:creationId xmlns:p14="http://schemas.microsoft.com/office/powerpoint/2010/main" val="130918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69A67681-82B4-4792-A503-3FDE1D3ADCF8}"/>
              </a:ext>
            </a:extLst>
          </p:cNvPr>
          <p:cNvGraphicFramePr/>
          <p:nvPr>
            <p:extLst>
              <p:ext uri="{D42A27DB-BD31-4B8C-83A1-F6EECF244321}">
                <p14:modId xmlns:p14="http://schemas.microsoft.com/office/powerpoint/2010/main" val="239256540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491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8D018-4159-40F8-88A5-7EBA994DE62F}"/>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0BFEBF9A-5B48-4C12-9615-9810113DD209}"/>
              </a:ext>
            </a:extLst>
          </p:cNvPr>
          <p:cNvSpPr/>
          <p:nvPr/>
        </p:nvSpPr>
        <p:spPr>
          <a:xfrm>
            <a:off x="932877" y="1336021"/>
            <a:ext cx="6567824"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6</a:t>
            </a:r>
            <a:r>
              <a:rPr lang="zh-CN" altLang="en-US" sz="2000" b="1" dirty="0">
                <a:latin typeface="微软雅黑 Light" panose="020B0502040204020203" pitchFamily="34" charset="-122"/>
                <a:ea typeface="微软雅黑 Light" panose="020B0502040204020203" pitchFamily="34" charset="-122"/>
              </a:rPr>
              <a:t>、非线性逼近：（神经网络</a:t>
            </a:r>
            <a:r>
              <a:rPr lang="en-US" altLang="zh-CN" sz="2000" b="1" dirty="0">
                <a:latin typeface="微软雅黑 Light" panose="020B0502040204020203" pitchFamily="34" charset="-122"/>
                <a:ea typeface="微软雅黑 Light" panose="020B0502040204020203" pitchFamily="34" charset="-122"/>
              </a:rPr>
              <a:t>NN </a:t>
            </a:r>
            <a:r>
              <a:rPr lang="zh-CN" altLang="en-US" sz="2000" b="1" dirty="0">
                <a:latin typeface="微软雅黑 Light" panose="020B0502040204020203" pitchFamily="34" charset="-122"/>
                <a:ea typeface="微软雅黑 Light" panose="020B0502040204020203" pitchFamily="34" charset="-122"/>
              </a:rPr>
              <a:t>和 卷积神经网络</a:t>
            </a:r>
            <a:r>
              <a:rPr lang="en-US" altLang="zh-CN" sz="2000" b="1" dirty="0">
                <a:latin typeface="微软雅黑 Light" panose="020B0502040204020203" pitchFamily="34" charset="-122"/>
                <a:ea typeface="微软雅黑 Light" panose="020B0502040204020203" pitchFamily="34" charset="-122"/>
              </a:rPr>
              <a:t>CNN</a:t>
            </a:r>
            <a:r>
              <a:rPr lang="zh-CN" altLang="en-US" sz="2000" b="1" dirty="0">
                <a:latin typeface="微软雅黑 Light" panose="020B0502040204020203" pitchFamily="34" charset="-122"/>
                <a:ea typeface="微软雅黑 Light" panose="020B0502040204020203" pitchFamily="34" charset="-122"/>
              </a:rPr>
              <a:t>）</a:t>
            </a:r>
            <a:endParaRPr lang="zh-CN" altLang="en-US" sz="2000" b="1" dirty="0"/>
          </a:p>
        </p:txBody>
      </p:sp>
      <p:pic>
        <p:nvPicPr>
          <p:cNvPr id="5" name="图片 4">
            <a:extLst>
              <a:ext uri="{FF2B5EF4-FFF2-40B4-BE49-F238E27FC236}">
                <a16:creationId xmlns:a16="http://schemas.microsoft.com/office/drawing/2014/main" id="{596FB5A3-2ADC-4D86-AFD8-0727CE746765}"/>
              </a:ext>
            </a:extLst>
          </p:cNvPr>
          <p:cNvPicPr>
            <a:picLocks noChangeAspect="1"/>
          </p:cNvPicPr>
          <p:nvPr/>
        </p:nvPicPr>
        <p:blipFill>
          <a:blip r:embed="rId2"/>
          <a:stretch>
            <a:fillRect/>
          </a:stretch>
        </p:blipFill>
        <p:spPr>
          <a:xfrm>
            <a:off x="2270539" y="2531262"/>
            <a:ext cx="7204765" cy="3915633"/>
          </a:xfrm>
          <a:prstGeom prst="rect">
            <a:avLst/>
          </a:prstGeom>
        </p:spPr>
      </p:pic>
    </p:spTree>
    <p:extLst>
      <p:ext uri="{BB962C8B-B14F-4D97-AF65-F5344CB8AC3E}">
        <p14:creationId xmlns:p14="http://schemas.microsoft.com/office/powerpoint/2010/main" val="322519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0EA83-DED8-4916-988B-7F0AC8E59A5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5DC90305-1226-4BE4-BEA8-7BEC95582652}"/>
              </a:ext>
            </a:extLst>
          </p:cNvPr>
          <p:cNvSpPr/>
          <p:nvPr/>
        </p:nvSpPr>
        <p:spPr>
          <a:xfrm>
            <a:off x="932877" y="1336021"/>
            <a:ext cx="6778522"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7</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算法（深度</a:t>
            </a:r>
            <a:r>
              <a:rPr lang="en-US" altLang="zh-CN" sz="2400" b="1" dirty="0">
                <a:latin typeface="微软雅黑 Light" panose="020B0502040204020203" pitchFamily="34" charset="-122"/>
                <a:ea typeface="微软雅黑 Light" panose="020B0502040204020203" pitchFamily="34" charset="-122"/>
              </a:rPr>
              <a:t>Q</a:t>
            </a:r>
            <a:r>
              <a:rPr lang="zh-CN" altLang="en-US" sz="2400" b="1" dirty="0">
                <a:latin typeface="微软雅黑 Light" panose="020B0502040204020203" pitchFamily="34" charset="-122"/>
                <a:ea typeface="微软雅黑 Light" panose="020B0502040204020203" pitchFamily="34" charset="-122"/>
              </a:rPr>
              <a:t>学习：</a:t>
            </a:r>
            <a:r>
              <a:rPr lang="en-US" altLang="zh-CN" sz="2400" b="1" dirty="0">
                <a:latin typeface="微软雅黑 Light" panose="020B0502040204020203" pitchFamily="34" charset="-122"/>
                <a:ea typeface="微软雅黑 Light" panose="020B0502040204020203" pitchFamily="34" charset="-122"/>
              </a:rPr>
              <a:t>deep Q-Learning</a:t>
            </a:r>
            <a:r>
              <a:rPr lang="zh-CN" altLang="en-US" sz="2400" b="1" dirty="0">
                <a:latin typeface="微软雅黑 Light" panose="020B0502040204020203" pitchFamily="34" charset="-122"/>
                <a:ea typeface="微软雅黑 Light" panose="020B0502040204020203" pitchFamily="34" charset="-122"/>
              </a:rPr>
              <a:t>）</a:t>
            </a:r>
            <a:endParaRPr lang="zh-CN" altLang="en-US" sz="2400" b="1" dirty="0"/>
          </a:p>
        </p:txBody>
      </p:sp>
      <p:sp>
        <p:nvSpPr>
          <p:cNvPr id="5" name="矩形 4">
            <a:extLst>
              <a:ext uri="{FF2B5EF4-FFF2-40B4-BE49-F238E27FC236}">
                <a16:creationId xmlns:a16="http://schemas.microsoft.com/office/drawing/2014/main" id="{E7156C1C-6C83-4AF9-B797-40F1802B56F7}"/>
              </a:ext>
            </a:extLst>
          </p:cNvPr>
          <p:cNvSpPr/>
          <p:nvPr/>
        </p:nvSpPr>
        <p:spPr>
          <a:xfrm>
            <a:off x="1114495" y="1788071"/>
            <a:ext cx="10175044"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DQN</a:t>
            </a:r>
            <a:r>
              <a:rPr lang="zh-CN" altLang="en-US" sz="2400" dirty="0">
                <a:latin typeface="微软雅黑 Light" panose="020B0502040204020203" pitchFamily="34" charset="-122"/>
                <a:ea typeface="微软雅黑 Light" panose="020B0502040204020203" pitchFamily="34" charset="-122"/>
              </a:rPr>
              <a:t>算法是在</a:t>
            </a:r>
            <a:r>
              <a:rPr lang="en-US" altLang="zh-CN" sz="2400" dirty="0">
                <a:latin typeface="微软雅黑 Light" panose="020B0502040204020203" pitchFamily="34" charset="-122"/>
                <a:ea typeface="微软雅黑 Light" panose="020B0502040204020203" pitchFamily="34" charset="-122"/>
              </a:rPr>
              <a:t>Q-Learning</a:t>
            </a:r>
            <a:r>
              <a:rPr lang="zh-CN" altLang="en-US" sz="2400" dirty="0">
                <a:latin typeface="微软雅黑 Light" panose="020B0502040204020203" pitchFamily="34" charset="-122"/>
                <a:ea typeface="微软雅黑 Light" panose="020B0502040204020203" pitchFamily="34" charset="-122"/>
              </a:rPr>
              <a:t>算法基础上进行的修改；主要利用</a:t>
            </a:r>
            <a:r>
              <a:rPr lang="en-US" altLang="zh-CN" sz="2400" dirty="0">
                <a:latin typeface="微软雅黑 Light" panose="020B0502040204020203" pitchFamily="34" charset="-122"/>
                <a:ea typeface="微软雅黑 Light" panose="020B0502040204020203" pitchFamily="34" charset="-122"/>
              </a:rPr>
              <a:t>CNN(</a:t>
            </a:r>
            <a:r>
              <a:rPr lang="zh-CN" altLang="en-US" sz="2400" dirty="0">
                <a:latin typeface="微软雅黑 Light" panose="020B0502040204020203" pitchFamily="34" charset="-122"/>
                <a:ea typeface="微软雅黑 Light" panose="020B0502040204020203" pitchFamily="34" charset="-122"/>
              </a:rPr>
              <a:t>卷积神经网络</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进行的值函数逼近算法，由三层卷积层和两个全连接层组成</a:t>
            </a:r>
            <a:endParaRPr lang="en-US" altLang="zh-CN" sz="24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CCA72BA4-CADB-482E-9CAC-439F93A7D4DD}"/>
              </a:ext>
            </a:extLst>
          </p:cNvPr>
          <p:cNvSpPr/>
          <p:nvPr/>
        </p:nvSpPr>
        <p:spPr>
          <a:xfrm>
            <a:off x="932877" y="3305190"/>
            <a:ext cx="4502258"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8</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对</a:t>
            </a:r>
            <a:r>
              <a:rPr lang="en-US" altLang="zh-CN" sz="2400" b="1" dirty="0">
                <a:latin typeface="微软雅黑 Light" panose="020B0502040204020203" pitchFamily="34" charset="-122"/>
                <a:ea typeface="微软雅黑 Light" panose="020B0502040204020203" pitchFamily="34" charset="-122"/>
              </a:rPr>
              <a:t>Q-Learning</a:t>
            </a:r>
            <a:r>
              <a:rPr lang="zh-CN" altLang="en-US" sz="2400" b="1" dirty="0">
                <a:latin typeface="微软雅黑 Light" panose="020B0502040204020203" pitchFamily="34" charset="-122"/>
                <a:ea typeface="微软雅黑 Light" panose="020B0502040204020203" pitchFamily="34" charset="-122"/>
              </a:rPr>
              <a:t>更新之处</a:t>
            </a:r>
            <a:endParaRPr lang="zh-CN" altLang="en-US" sz="2400" b="1" dirty="0"/>
          </a:p>
        </p:txBody>
      </p:sp>
      <p:sp>
        <p:nvSpPr>
          <p:cNvPr id="7" name="内容占位符 2">
            <a:extLst>
              <a:ext uri="{FF2B5EF4-FFF2-40B4-BE49-F238E27FC236}">
                <a16:creationId xmlns:a16="http://schemas.microsoft.com/office/drawing/2014/main" id="{D2E6BF5C-9BB9-46C5-BCBC-06113FFC2ABA}"/>
              </a:ext>
            </a:extLst>
          </p:cNvPr>
          <p:cNvSpPr txBox="1">
            <a:spLocks/>
          </p:cNvSpPr>
          <p:nvPr/>
        </p:nvSpPr>
        <p:spPr>
          <a:xfrm>
            <a:off x="932876" y="3766855"/>
            <a:ext cx="11259124" cy="309114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CNN</a:t>
            </a:r>
            <a:r>
              <a:rPr lang="zh-CN" altLang="en-US" sz="2400" b="1" dirty="0">
                <a:latin typeface="微软雅黑" panose="020B0503020204020204" pitchFamily="34" charset="-122"/>
                <a:ea typeface="微软雅黑" panose="020B0503020204020204" pitchFamily="34" charset="-122"/>
              </a:rPr>
              <a:t>进行值函数的逼近计算（通过</a:t>
            </a:r>
            <a:r>
              <a:rPr lang="en-US" altLang="zh-CN" sz="2400" b="1" dirty="0">
                <a:latin typeface="微软雅黑" panose="020B0503020204020204" pitchFamily="34" charset="-122"/>
                <a:ea typeface="微软雅黑" panose="020B0503020204020204" pitchFamily="34" charset="-122"/>
              </a:rPr>
              <a:t>Q-Learning</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reward</a:t>
            </a:r>
            <a:r>
              <a:rPr lang="zh-CN" altLang="en-US" sz="2400" b="1" dirty="0">
                <a:latin typeface="微软雅黑" panose="020B0503020204020204" pitchFamily="34" charset="-122"/>
                <a:ea typeface="微软雅黑" panose="020B0503020204020204" pitchFamily="34" charset="-122"/>
              </a:rPr>
              <a:t>来构造标签）</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：利用经验回放来训练价值函数，降低数据的相关性（个体存储以前的所有状</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态转换经历，再利用均匀随机采样的方法从经验池中提取数据进行训练）</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：利用梯度下降方法更新模型权重参数</a:t>
            </a:r>
            <a:endParaRPr lang="zh-CN" altLang="en-US" sz="2200" dirty="0">
              <a:latin typeface="微软雅黑" panose="020B0503020204020204" pitchFamily="34" charset="-122"/>
              <a:ea typeface="微软雅黑" panose="020B0503020204020204" pitchFamily="34" charset="-122"/>
            </a:endParaRPr>
          </a:p>
        </p:txBody>
      </p:sp>
      <p:graphicFrame>
        <p:nvGraphicFramePr>
          <p:cNvPr id="8" name="对象 7">
            <a:extLst>
              <a:ext uri="{FF2B5EF4-FFF2-40B4-BE49-F238E27FC236}">
                <a16:creationId xmlns:a16="http://schemas.microsoft.com/office/drawing/2014/main" id="{79A37624-88EE-48CF-AFD9-A19477EF94CF}"/>
              </a:ext>
            </a:extLst>
          </p:cNvPr>
          <p:cNvGraphicFramePr>
            <a:graphicFrameLocks noChangeAspect="1"/>
          </p:cNvGraphicFramePr>
          <p:nvPr>
            <p:extLst>
              <p:ext uri="{D42A27DB-BD31-4B8C-83A1-F6EECF244321}">
                <p14:modId xmlns:p14="http://schemas.microsoft.com/office/powerpoint/2010/main" val="2459701203"/>
              </p:ext>
            </p:extLst>
          </p:nvPr>
        </p:nvGraphicFramePr>
        <p:xfrm>
          <a:off x="6709878" y="5765660"/>
          <a:ext cx="327025" cy="458830"/>
        </p:xfrm>
        <a:graphic>
          <a:graphicData uri="http://schemas.openxmlformats.org/presentationml/2006/ole">
            <mc:AlternateContent xmlns:mc="http://schemas.openxmlformats.org/markup-compatibility/2006">
              <mc:Choice xmlns:v="urn:schemas-microsoft-com:vml" Requires="v">
                <p:oleObj spid="_x0000_s9307" name="Equation" r:id="rId3" imgW="126720" imgH="177480" progId="Equation.DSMT4">
                  <p:embed/>
                </p:oleObj>
              </mc:Choice>
              <mc:Fallback>
                <p:oleObj name="Equation" r:id="rId3" imgW="126720" imgH="177480" progId="Equation.DSMT4">
                  <p:embed/>
                  <p:pic>
                    <p:nvPicPr>
                      <p:cNvPr id="5" name="对象 4">
                        <a:extLst>
                          <a:ext uri="{FF2B5EF4-FFF2-40B4-BE49-F238E27FC236}">
                            <a16:creationId xmlns:a16="http://schemas.microsoft.com/office/drawing/2014/main" id="{06129254-BB16-4CE9-94B9-ACF63EB31C57}"/>
                          </a:ext>
                        </a:extLst>
                      </p:cNvPr>
                      <p:cNvPicPr/>
                      <p:nvPr/>
                    </p:nvPicPr>
                    <p:blipFill>
                      <a:blip r:embed="rId4"/>
                      <a:stretch>
                        <a:fillRect/>
                      </a:stretch>
                    </p:blipFill>
                    <p:spPr>
                      <a:xfrm>
                        <a:off x="6709878" y="5765660"/>
                        <a:ext cx="327025" cy="458830"/>
                      </a:xfrm>
                      <a:prstGeom prst="rect">
                        <a:avLst/>
                      </a:prstGeom>
                    </p:spPr>
                  </p:pic>
                </p:oleObj>
              </mc:Fallback>
            </mc:AlternateContent>
          </a:graphicData>
        </a:graphic>
      </p:graphicFrame>
    </p:spTree>
    <p:extLst>
      <p:ext uri="{BB962C8B-B14F-4D97-AF65-F5344CB8AC3E}">
        <p14:creationId xmlns:p14="http://schemas.microsoft.com/office/powerpoint/2010/main" val="124166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DA53E-05A7-4BA9-A7FE-FC738EA2AEFE}"/>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E2BA40E5-0BAC-4F6D-B3E5-4F5F24AB1453}"/>
              </a:ext>
            </a:extLst>
          </p:cNvPr>
          <p:cNvSpPr/>
          <p:nvPr/>
        </p:nvSpPr>
        <p:spPr>
          <a:xfrm>
            <a:off x="853365" y="1370373"/>
            <a:ext cx="2912977"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9</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算法思想：</a:t>
            </a:r>
            <a:endParaRPr lang="zh-CN" altLang="en-US" sz="2400" b="1" dirty="0"/>
          </a:p>
        </p:txBody>
      </p:sp>
      <p:sp>
        <p:nvSpPr>
          <p:cNvPr id="4" name="矩形 3">
            <a:extLst>
              <a:ext uri="{FF2B5EF4-FFF2-40B4-BE49-F238E27FC236}">
                <a16:creationId xmlns:a16="http://schemas.microsoft.com/office/drawing/2014/main" id="{A8575052-9670-4CC1-B4D0-71B17A34514B}"/>
              </a:ext>
            </a:extLst>
          </p:cNvPr>
          <p:cNvSpPr/>
          <p:nvPr/>
        </p:nvSpPr>
        <p:spPr>
          <a:xfrm>
            <a:off x="636105" y="1951672"/>
            <a:ext cx="11304104" cy="3351046"/>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DQN中设计两个结构完全相同但是参数却不同的网络，分别为预测Q估计的网络：</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（使用最新的参数    ）和预测Q现实的网络：</a:t>
            </a:r>
            <a:r>
              <a:rPr lang="zh-CN" altLang="en-US" sz="2400" dirty="0">
                <a:solidFill>
                  <a:srgbClr val="FF0000"/>
                </a:solidFill>
                <a:latin typeface="微软雅黑" panose="020B0503020204020204" pitchFamily="34" charset="-122"/>
                <a:ea typeface="微软雅黑" panose="020B0503020204020204" pitchFamily="34" charset="-122"/>
              </a:rPr>
              <a:t>目标网路</a:t>
            </a:r>
            <a:r>
              <a:rPr lang="zh-CN" altLang="en-US" sz="2400" dirty="0">
                <a:latin typeface="微软雅黑" panose="020B0503020204020204" pitchFamily="34" charset="-122"/>
                <a:ea typeface="微软雅黑" panose="020B0503020204020204" pitchFamily="34" charset="-122"/>
              </a:rPr>
              <a:t>（使用很久之前的参数     ）；Q(s , a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 表示</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的输出，用来评估当前状态动作对的值函数；</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Q(s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 表示</a:t>
            </a:r>
            <a:r>
              <a:rPr lang="zh-CN" altLang="en-US" sz="2400" dirty="0">
                <a:solidFill>
                  <a:srgbClr val="FF0000"/>
                </a:solidFill>
                <a:latin typeface="微软雅黑" panose="020B0503020204020204" pitchFamily="34" charset="-122"/>
                <a:ea typeface="微软雅黑" panose="020B0503020204020204" pitchFamily="34" charset="-122"/>
              </a:rPr>
              <a:t>目标网路</a:t>
            </a:r>
            <a:r>
              <a:rPr lang="zh-CN" altLang="en-US" sz="2400" dirty="0">
                <a:latin typeface="微软雅黑" panose="020B0503020204020204" pitchFamily="34" charset="-122"/>
                <a:ea typeface="微软雅黑" panose="020B0503020204020204" pitchFamily="34" charset="-122"/>
              </a:rPr>
              <a:t>的输出；取两者的差做为</a:t>
            </a:r>
            <a:r>
              <a:rPr lang="zh-CN" altLang="en-US" sz="2400" dirty="0">
                <a:solidFill>
                  <a:srgbClr val="FF0000"/>
                </a:solidFill>
                <a:latin typeface="微软雅黑" panose="020B0503020204020204" pitchFamily="34" charset="-122"/>
                <a:ea typeface="微软雅黑" panose="020B0503020204020204" pitchFamily="34" charset="-122"/>
              </a:rPr>
              <a:t>损失函数。</a:t>
            </a:r>
            <a:r>
              <a:rPr lang="zh-CN" altLang="en-US" sz="2400" dirty="0">
                <a:latin typeface="微软雅黑" panose="020B0503020204020204" pitchFamily="34" charset="-122"/>
                <a:ea typeface="微软雅黑" panose="020B0503020204020204" pitchFamily="34" charset="-122"/>
              </a:rPr>
              <a:t>每经过一定次数的迭代，将</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的参数    复制给</a:t>
            </a:r>
            <a:r>
              <a:rPr lang="zh-CN" altLang="en-US" sz="2400" dirty="0">
                <a:solidFill>
                  <a:srgbClr val="FF0000"/>
                </a:solidFill>
                <a:latin typeface="微软雅黑" panose="020B0503020204020204" pitchFamily="34" charset="-122"/>
                <a:ea typeface="微软雅黑" panose="020B0503020204020204" pitchFamily="34" charset="-122"/>
              </a:rPr>
              <a:t>目标网路 </a:t>
            </a:r>
            <a:r>
              <a:rPr lang="zh-CN" altLang="en-US" sz="2400" dirty="0">
                <a:latin typeface="微软雅黑" panose="020B0503020204020204" pitchFamily="34" charset="-122"/>
                <a:ea typeface="微软雅黑" panose="020B0503020204020204" pitchFamily="34" charset="-122"/>
              </a:rPr>
              <a:t>。这样，一定程度降低了当前Q值和目标Q值的相关性，提高了算法稳定性。</a:t>
            </a:r>
          </a:p>
        </p:txBody>
      </p:sp>
      <p:graphicFrame>
        <p:nvGraphicFramePr>
          <p:cNvPr id="5" name="对象 4">
            <a:extLst>
              <a:ext uri="{FF2B5EF4-FFF2-40B4-BE49-F238E27FC236}">
                <a16:creationId xmlns:a16="http://schemas.microsoft.com/office/drawing/2014/main" id="{7130B483-B35C-45F8-AAC5-6166832DD2D3}"/>
              </a:ext>
            </a:extLst>
          </p:cNvPr>
          <p:cNvGraphicFramePr>
            <a:graphicFrameLocks noChangeAspect="1"/>
          </p:cNvGraphicFramePr>
          <p:nvPr>
            <p:extLst>
              <p:ext uri="{D42A27DB-BD31-4B8C-83A1-F6EECF244321}">
                <p14:modId xmlns:p14="http://schemas.microsoft.com/office/powerpoint/2010/main" val="695200869"/>
              </p:ext>
            </p:extLst>
          </p:nvPr>
        </p:nvGraphicFramePr>
        <p:xfrm>
          <a:off x="4112453" y="2611643"/>
          <a:ext cx="327026" cy="458830"/>
        </p:xfrm>
        <a:graphic>
          <a:graphicData uri="http://schemas.openxmlformats.org/presentationml/2006/ole">
            <mc:AlternateContent xmlns:mc="http://schemas.openxmlformats.org/markup-compatibility/2006">
              <mc:Choice xmlns:v="urn:schemas-microsoft-com:vml" Requires="v">
                <p:oleObj spid="_x0000_s10748" name="Equation" r:id="rId3" imgW="126720" imgH="177480" progId="Equation.DSMT4">
                  <p:embed/>
                </p:oleObj>
              </mc:Choice>
              <mc:Fallback>
                <p:oleObj name="Equation" r:id="rId3" imgW="126720" imgH="177480" progId="Equation.DSMT4">
                  <p:embed/>
                  <p:pic>
                    <p:nvPicPr>
                      <p:cNvPr id="8" name="对象 7">
                        <a:extLst>
                          <a:ext uri="{FF2B5EF4-FFF2-40B4-BE49-F238E27FC236}">
                            <a16:creationId xmlns:a16="http://schemas.microsoft.com/office/drawing/2014/main" id="{79A37624-88EE-48CF-AFD9-A19477EF94CF}"/>
                          </a:ext>
                        </a:extLst>
                      </p:cNvPr>
                      <p:cNvPicPr/>
                      <p:nvPr/>
                    </p:nvPicPr>
                    <p:blipFill>
                      <a:blip r:embed="rId4"/>
                      <a:stretch>
                        <a:fillRect/>
                      </a:stretch>
                    </p:blipFill>
                    <p:spPr>
                      <a:xfrm>
                        <a:off x="4112453" y="2611643"/>
                        <a:ext cx="327026" cy="45883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51ED218-BF95-41E7-A988-97602F541C58}"/>
              </a:ext>
            </a:extLst>
          </p:cNvPr>
          <p:cNvGraphicFramePr>
            <a:graphicFrameLocks noChangeAspect="1"/>
          </p:cNvGraphicFramePr>
          <p:nvPr>
            <p:extLst>
              <p:ext uri="{D42A27DB-BD31-4B8C-83A1-F6EECF244321}">
                <p14:modId xmlns:p14="http://schemas.microsoft.com/office/powerpoint/2010/main" val="3643900288"/>
              </p:ext>
            </p:extLst>
          </p:nvPr>
        </p:nvGraphicFramePr>
        <p:xfrm>
          <a:off x="1087893" y="3139441"/>
          <a:ext cx="425450" cy="456494"/>
        </p:xfrm>
        <a:graphic>
          <a:graphicData uri="http://schemas.openxmlformats.org/presentationml/2006/ole">
            <mc:AlternateContent xmlns:mc="http://schemas.openxmlformats.org/markup-compatibility/2006">
              <mc:Choice xmlns:v="urn:schemas-microsoft-com:vml" Requires="v">
                <p:oleObj spid="_x0000_s10749" name="Equation" r:id="rId5" imgW="164880" imgH="203040" progId="Equation.DSMT4">
                  <p:embed/>
                </p:oleObj>
              </mc:Choice>
              <mc:Fallback>
                <p:oleObj name="Equation" r:id="rId5" imgW="164880" imgH="203040" progId="Equation.DSMT4">
                  <p:embed/>
                  <p:pic>
                    <p:nvPicPr>
                      <p:cNvPr id="8" name="对象 7">
                        <a:extLst>
                          <a:ext uri="{FF2B5EF4-FFF2-40B4-BE49-F238E27FC236}">
                            <a16:creationId xmlns:a16="http://schemas.microsoft.com/office/drawing/2014/main" id="{79A37624-88EE-48CF-AFD9-A19477EF94CF}"/>
                          </a:ext>
                        </a:extLst>
                      </p:cNvPr>
                      <p:cNvPicPr/>
                      <p:nvPr/>
                    </p:nvPicPr>
                    <p:blipFill>
                      <a:blip r:embed="rId6"/>
                      <a:stretch>
                        <a:fillRect/>
                      </a:stretch>
                    </p:blipFill>
                    <p:spPr>
                      <a:xfrm>
                        <a:off x="1087893" y="3139441"/>
                        <a:ext cx="425450" cy="45649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413A623-6556-47E9-A1B9-672823107C66}"/>
              </a:ext>
            </a:extLst>
          </p:cNvPr>
          <p:cNvGraphicFramePr>
            <a:graphicFrameLocks noChangeAspect="1"/>
          </p:cNvGraphicFramePr>
          <p:nvPr>
            <p:extLst>
              <p:ext uri="{D42A27DB-BD31-4B8C-83A1-F6EECF244321}">
                <p14:modId xmlns:p14="http://schemas.microsoft.com/office/powerpoint/2010/main" val="3353443746"/>
              </p:ext>
            </p:extLst>
          </p:nvPr>
        </p:nvGraphicFramePr>
        <p:xfrm>
          <a:off x="2309853" y="3675946"/>
          <a:ext cx="442644" cy="524342"/>
        </p:xfrm>
        <a:graphic>
          <a:graphicData uri="http://schemas.openxmlformats.org/presentationml/2006/ole">
            <mc:AlternateContent xmlns:mc="http://schemas.openxmlformats.org/markup-compatibility/2006">
              <mc:Choice xmlns:v="urn:schemas-microsoft-com:vml" Requires="v">
                <p:oleObj spid="_x0000_s10750" name="Equation" r:id="rId7" imgW="164880" imgH="203040" progId="Equation.DSMT4">
                  <p:embed/>
                </p:oleObj>
              </mc:Choice>
              <mc:Fallback>
                <p:oleObj name="Equation" r:id="rId7" imgW="164880" imgH="203040" progId="Equation.DSMT4">
                  <p:embed/>
                  <p:pic>
                    <p:nvPicPr>
                      <p:cNvPr id="6" name="对象 5">
                        <a:extLst>
                          <a:ext uri="{FF2B5EF4-FFF2-40B4-BE49-F238E27FC236}">
                            <a16:creationId xmlns:a16="http://schemas.microsoft.com/office/drawing/2014/main" id="{151ED218-BF95-41E7-A988-97602F541C58}"/>
                          </a:ext>
                        </a:extLst>
                      </p:cNvPr>
                      <p:cNvPicPr/>
                      <p:nvPr/>
                    </p:nvPicPr>
                    <p:blipFill>
                      <a:blip r:embed="rId8"/>
                      <a:stretch>
                        <a:fillRect/>
                      </a:stretch>
                    </p:blipFill>
                    <p:spPr>
                      <a:xfrm>
                        <a:off x="2309853" y="3675946"/>
                        <a:ext cx="442644" cy="524342"/>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2CC69B7-6BC1-4B75-AA19-A7BB4A86887D}"/>
              </a:ext>
            </a:extLst>
          </p:cNvPr>
          <p:cNvGraphicFramePr>
            <a:graphicFrameLocks noChangeAspect="1"/>
          </p:cNvGraphicFramePr>
          <p:nvPr>
            <p:extLst>
              <p:ext uri="{D42A27DB-BD31-4B8C-83A1-F6EECF244321}">
                <p14:modId xmlns:p14="http://schemas.microsoft.com/office/powerpoint/2010/main" val="2629144488"/>
              </p:ext>
            </p:extLst>
          </p:nvPr>
        </p:nvGraphicFramePr>
        <p:xfrm>
          <a:off x="3210944" y="3217116"/>
          <a:ext cx="327026" cy="458830"/>
        </p:xfrm>
        <a:graphic>
          <a:graphicData uri="http://schemas.openxmlformats.org/presentationml/2006/ole">
            <mc:AlternateContent xmlns:mc="http://schemas.openxmlformats.org/markup-compatibility/2006">
              <mc:Choice xmlns:v="urn:schemas-microsoft-com:vml" Requires="v">
                <p:oleObj spid="_x0000_s10751" name="Equation" r:id="rId9" imgW="126720" imgH="177480" progId="Equation.DSMT4">
                  <p:embed/>
                </p:oleObj>
              </mc:Choice>
              <mc:Fallback>
                <p:oleObj name="Equation" r:id="rId9" imgW="126720" imgH="177480" progId="Equation.DSMT4">
                  <p:embed/>
                  <p:pic>
                    <p:nvPicPr>
                      <p:cNvPr id="5" name="对象 4">
                        <a:extLst>
                          <a:ext uri="{FF2B5EF4-FFF2-40B4-BE49-F238E27FC236}">
                            <a16:creationId xmlns:a16="http://schemas.microsoft.com/office/drawing/2014/main" id="{7130B483-B35C-45F8-AAC5-6166832DD2D3}"/>
                          </a:ext>
                        </a:extLst>
                      </p:cNvPr>
                      <p:cNvPicPr/>
                      <p:nvPr/>
                    </p:nvPicPr>
                    <p:blipFill>
                      <a:blip r:embed="rId4"/>
                      <a:stretch>
                        <a:fillRect/>
                      </a:stretch>
                    </p:blipFill>
                    <p:spPr>
                      <a:xfrm>
                        <a:off x="3210944" y="3217116"/>
                        <a:ext cx="327026" cy="45883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E5D83AC-DED8-460E-B5F3-6B3F90380613}"/>
              </a:ext>
            </a:extLst>
          </p:cNvPr>
          <p:cNvGraphicFramePr>
            <a:graphicFrameLocks noChangeAspect="1"/>
          </p:cNvGraphicFramePr>
          <p:nvPr>
            <p:extLst>
              <p:ext uri="{D42A27DB-BD31-4B8C-83A1-F6EECF244321}">
                <p14:modId xmlns:p14="http://schemas.microsoft.com/office/powerpoint/2010/main" val="901795094"/>
              </p:ext>
            </p:extLst>
          </p:nvPr>
        </p:nvGraphicFramePr>
        <p:xfrm>
          <a:off x="4105979" y="4274861"/>
          <a:ext cx="327026" cy="458830"/>
        </p:xfrm>
        <a:graphic>
          <a:graphicData uri="http://schemas.openxmlformats.org/presentationml/2006/ole">
            <mc:AlternateContent xmlns:mc="http://schemas.openxmlformats.org/markup-compatibility/2006">
              <mc:Choice xmlns:v="urn:schemas-microsoft-com:vml" Requires="v">
                <p:oleObj spid="_x0000_s10752" name="Equation" r:id="rId10" imgW="126720" imgH="177480" progId="Equation.DSMT4">
                  <p:embed/>
                </p:oleObj>
              </mc:Choice>
              <mc:Fallback>
                <p:oleObj name="Equation" r:id="rId10" imgW="126720" imgH="177480" progId="Equation.DSMT4">
                  <p:embed/>
                  <p:pic>
                    <p:nvPicPr>
                      <p:cNvPr id="8" name="对象 7">
                        <a:extLst>
                          <a:ext uri="{FF2B5EF4-FFF2-40B4-BE49-F238E27FC236}">
                            <a16:creationId xmlns:a16="http://schemas.microsoft.com/office/drawing/2014/main" id="{E2CC69B7-6BC1-4B75-AA19-A7BB4A86887D}"/>
                          </a:ext>
                        </a:extLst>
                      </p:cNvPr>
                      <p:cNvPicPr/>
                      <p:nvPr/>
                    </p:nvPicPr>
                    <p:blipFill>
                      <a:blip r:embed="rId4"/>
                      <a:stretch>
                        <a:fillRect/>
                      </a:stretch>
                    </p:blipFill>
                    <p:spPr>
                      <a:xfrm>
                        <a:off x="4105979" y="4274861"/>
                        <a:ext cx="327026" cy="45883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30D8B9C-0564-4FC9-84AD-1DF36D894B8B}"/>
              </a:ext>
            </a:extLst>
          </p:cNvPr>
          <p:cNvGraphicFramePr>
            <a:graphicFrameLocks noChangeAspect="1"/>
          </p:cNvGraphicFramePr>
          <p:nvPr>
            <p:extLst>
              <p:ext uri="{D42A27DB-BD31-4B8C-83A1-F6EECF244321}">
                <p14:modId xmlns:p14="http://schemas.microsoft.com/office/powerpoint/2010/main" val="1295245749"/>
              </p:ext>
            </p:extLst>
          </p:nvPr>
        </p:nvGraphicFramePr>
        <p:xfrm>
          <a:off x="469900" y="5943600"/>
          <a:ext cx="11252200" cy="914400"/>
        </p:xfrm>
        <a:graphic>
          <a:graphicData uri="http://schemas.openxmlformats.org/presentationml/2006/ole">
            <mc:AlternateContent xmlns:mc="http://schemas.openxmlformats.org/markup-compatibility/2006">
              <mc:Choice xmlns:v="urn:schemas-microsoft-com:vml" Requires="v">
                <p:oleObj spid="_x0000_s10753" name="Equation" r:id="rId11" imgW="3593880" imgH="291960" progId="Equation.DSMT4">
                  <p:embed/>
                </p:oleObj>
              </mc:Choice>
              <mc:Fallback>
                <p:oleObj name="Equation" r:id="rId11" imgW="3593880" imgH="291960" progId="Equation.DSMT4">
                  <p:embed/>
                  <p:pic>
                    <p:nvPicPr>
                      <p:cNvPr id="2" name="对象 1">
                        <a:extLst>
                          <a:ext uri="{FF2B5EF4-FFF2-40B4-BE49-F238E27FC236}">
                            <a16:creationId xmlns:a16="http://schemas.microsoft.com/office/drawing/2014/main" id="{540B7E6E-4372-4EDD-AF1A-3A9F3E1DC7A7}"/>
                          </a:ext>
                        </a:extLst>
                      </p:cNvPr>
                      <p:cNvPicPr/>
                      <p:nvPr/>
                    </p:nvPicPr>
                    <p:blipFill>
                      <a:blip r:embed="rId12"/>
                      <a:stretch>
                        <a:fillRect/>
                      </a:stretch>
                    </p:blipFill>
                    <p:spPr>
                      <a:xfrm>
                        <a:off x="469900" y="5943600"/>
                        <a:ext cx="11252200" cy="914400"/>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7F25C836-FFE6-42DD-A32E-B61111296EE6}"/>
              </a:ext>
            </a:extLst>
          </p:cNvPr>
          <p:cNvSpPr/>
          <p:nvPr/>
        </p:nvSpPr>
        <p:spPr>
          <a:xfrm>
            <a:off x="469900" y="5385758"/>
            <a:ext cx="3400290" cy="523220"/>
          </a:xfrm>
          <a:prstGeom prst="rect">
            <a:avLst/>
          </a:prstGeom>
        </p:spPr>
        <p:txBody>
          <a:bodyPr wrap="none">
            <a:spAutoFit/>
          </a:bodyPr>
          <a:lstStyle/>
          <a:p>
            <a:r>
              <a:rPr lang="en-US" altLang="zh-CN" sz="2800" b="1" dirty="0">
                <a:latin typeface="微软雅黑 Light" panose="020B0502040204020203" pitchFamily="34" charset="-122"/>
                <a:ea typeface="微软雅黑 Light" panose="020B0502040204020203" pitchFamily="34" charset="-122"/>
              </a:rPr>
              <a:t>DQN</a:t>
            </a:r>
            <a:r>
              <a:rPr lang="zh-CN" altLang="en-US" sz="2800" b="1" dirty="0">
                <a:latin typeface="微软雅黑 Light" panose="020B0502040204020203" pitchFamily="34" charset="-122"/>
                <a:ea typeface="微软雅黑 Light" panose="020B0502040204020203" pitchFamily="34" charset="-122"/>
              </a:rPr>
              <a:t>算法更新公式</a:t>
            </a:r>
            <a:r>
              <a:rPr lang="zh-CN" altLang="en-US" b="1" dirty="0">
                <a:latin typeface="微软雅黑 Light" panose="020B0502040204020203" pitchFamily="34" charset="-122"/>
                <a:ea typeface="微软雅黑 Light" panose="020B0502040204020203" pitchFamily="34" charset="-122"/>
              </a:rPr>
              <a:t>：</a:t>
            </a:r>
            <a:endParaRPr lang="zh-CN" altLang="en-US" dirty="0"/>
          </a:p>
        </p:txBody>
      </p:sp>
    </p:spTree>
    <p:extLst>
      <p:ext uri="{BB962C8B-B14F-4D97-AF65-F5344CB8AC3E}">
        <p14:creationId xmlns:p14="http://schemas.microsoft.com/office/powerpoint/2010/main" val="365998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8D5C4E-3306-4E1A-9425-8C5175D9C2AE}"/>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7" name="矩形 6">
            <a:extLst>
              <a:ext uri="{FF2B5EF4-FFF2-40B4-BE49-F238E27FC236}">
                <a16:creationId xmlns:a16="http://schemas.microsoft.com/office/drawing/2014/main" id="{03CB4FC9-7C54-4480-8C71-49B2EF4A541A}"/>
              </a:ext>
            </a:extLst>
          </p:cNvPr>
          <p:cNvSpPr/>
          <p:nvPr/>
        </p:nvSpPr>
        <p:spPr>
          <a:xfrm>
            <a:off x="993065" y="1184540"/>
            <a:ext cx="3031599"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10</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算法框图：</a:t>
            </a:r>
            <a:endParaRPr lang="zh-CN" altLang="en-US" sz="2400" b="1" dirty="0"/>
          </a:p>
        </p:txBody>
      </p:sp>
      <p:pic>
        <p:nvPicPr>
          <p:cNvPr id="3" name="图片 2">
            <a:extLst>
              <a:ext uri="{FF2B5EF4-FFF2-40B4-BE49-F238E27FC236}">
                <a16:creationId xmlns:a16="http://schemas.microsoft.com/office/drawing/2014/main" id="{696143EE-615B-488C-959E-F8A8EC5ECB76}"/>
              </a:ext>
            </a:extLst>
          </p:cNvPr>
          <p:cNvPicPr>
            <a:picLocks noChangeAspect="1"/>
          </p:cNvPicPr>
          <p:nvPr/>
        </p:nvPicPr>
        <p:blipFill>
          <a:blip r:embed="rId2"/>
          <a:stretch>
            <a:fillRect/>
          </a:stretch>
        </p:blipFill>
        <p:spPr>
          <a:xfrm>
            <a:off x="1640156" y="1312615"/>
            <a:ext cx="9363509" cy="5379734"/>
          </a:xfrm>
          <a:prstGeom prst="rect">
            <a:avLst/>
          </a:prstGeom>
        </p:spPr>
      </p:pic>
    </p:spTree>
    <p:extLst>
      <p:ext uri="{BB962C8B-B14F-4D97-AF65-F5344CB8AC3E}">
        <p14:creationId xmlns:p14="http://schemas.microsoft.com/office/powerpoint/2010/main" val="3729554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7EA8F74-0A37-4955-BC76-FC85D1828460}"/>
              </a:ext>
            </a:extLst>
          </p:cNvPr>
          <p:cNvPicPr>
            <a:picLocks noChangeAspect="1"/>
          </p:cNvPicPr>
          <p:nvPr/>
        </p:nvPicPr>
        <p:blipFill>
          <a:blip r:embed="rId2"/>
          <a:stretch>
            <a:fillRect/>
          </a:stretch>
        </p:blipFill>
        <p:spPr>
          <a:xfrm>
            <a:off x="0" y="1304821"/>
            <a:ext cx="12192000" cy="5553179"/>
          </a:xfrm>
          <a:prstGeom prst="rect">
            <a:avLst/>
          </a:prstGeom>
        </p:spPr>
      </p:pic>
      <p:sp>
        <p:nvSpPr>
          <p:cNvPr id="5" name="标题 1">
            <a:extLst>
              <a:ext uri="{FF2B5EF4-FFF2-40B4-BE49-F238E27FC236}">
                <a16:creationId xmlns:a16="http://schemas.microsoft.com/office/drawing/2014/main" id="{DE7DE915-FB34-406C-95A5-0AB03E539A16}"/>
              </a:ext>
            </a:extLst>
          </p:cNvPr>
          <p:cNvSpPr txBox="1">
            <a:spLocks/>
          </p:cNvSpPr>
          <p:nvPr/>
        </p:nvSpPr>
        <p:spPr>
          <a:xfrm>
            <a:off x="4794173" y="24007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latin typeface="Times New Roman" panose="02020603050405020304" pitchFamily="18" charset="0"/>
                <a:ea typeface="+mn-ea"/>
                <a:cs typeface="Times New Roman" panose="02020603050405020304" pitchFamily="18" charset="0"/>
              </a:rPr>
              <a:t>1~6 </a:t>
            </a:r>
            <a:r>
              <a:rPr lang="zh-CN" altLang="en-US" b="1" dirty="0">
                <a:latin typeface="+mn-ea"/>
                <a:ea typeface="+mn-ea"/>
              </a:rPr>
              <a:t>章 总结</a:t>
            </a:r>
          </a:p>
        </p:txBody>
      </p:sp>
    </p:spTree>
    <p:extLst>
      <p:ext uri="{BB962C8B-B14F-4D97-AF65-F5344CB8AC3E}">
        <p14:creationId xmlns:p14="http://schemas.microsoft.com/office/powerpoint/2010/main" val="203478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F1067-151B-473D-863B-9D45ED510D4B}"/>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表格 2">
            <a:extLst>
              <a:ext uri="{FF2B5EF4-FFF2-40B4-BE49-F238E27FC236}">
                <a16:creationId xmlns:a16="http://schemas.microsoft.com/office/drawing/2014/main" id="{D9C2E1CC-DB80-4491-B58E-5AB5F0B3F61C}"/>
              </a:ext>
            </a:extLst>
          </p:cNvPr>
          <p:cNvGraphicFramePr>
            <a:graphicFrameLocks noGrp="1"/>
          </p:cNvGraphicFramePr>
          <p:nvPr>
            <p:extLst>
              <p:ext uri="{D42A27DB-BD31-4B8C-83A1-F6EECF244321}">
                <p14:modId xmlns:p14="http://schemas.microsoft.com/office/powerpoint/2010/main" val="3928697160"/>
              </p:ext>
            </p:extLst>
          </p:nvPr>
        </p:nvGraphicFramePr>
        <p:xfrm>
          <a:off x="887895" y="1314244"/>
          <a:ext cx="10575234" cy="5316936"/>
        </p:xfrm>
        <a:graphic>
          <a:graphicData uri="http://schemas.openxmlformats.org/drawingml/2006/table">
            <a:tbl>
              <a:tblPr firstRow="1" firstCol="1" bandRow="1">
                <a:tableStyleId>{5C22544A-7EE6-4342-B048-85BDC9FD1C3A}</a:tableStyleId>
              </a:tblPr>
              <a:tblGrid>
                <a:gridCol w="2643809">
                  <a:extLst>
                    <a:ext uri="{9D8B030D-6E8A-4147-A177-3AD203B41FA5}">
                      <a16:colId xmlns:a16="http://schemas.microsoft.com/office/drawing/2014/main" val="1310039841"/>
                    </a:ext>
                  </a:extLst>
                </a:gridCol>
                <a:gridCol w="1729409">
                  <a:extLst>
                    <a:ext uri="{9D8B030D-6E8A-4147-A177-3AD203B41FA5}">
                      <a16:colId xmlns:a16="http://schemas.microsoft.com/office/drawing/2014/main" val="1465935982"/>
                    </a:ext>
                  </a:extLst>
                </a:gridCol>
                <a:gridCol w="2862470">
                  <a:extLst>
                    <a:ext uri="{9D8B030D-6E8A-4147-A177-3AD203B41FA5}">
                      <a16:colId xmlns:a16="http://schemas.microsoft.com/office/drawing/2014/main" val="3568950318"/>
                    </a:ext>
                  </a:extLst>
                </a:gridCol>
                <a:gridCol w="3339546">
                  <a:extLst>
                    <a:ext uri="{9D8B030D-6E8A-4147-A177-3AD203B41FA5}">
                      <a16:colId xmlns:a16="http://schemas.microsoft.com/office/drawing/2014/main" val="4082939232"/>
                    </a:ext>
                  </a:extLst>
                </a:gridCol>
              </a:tblGrid>
              <a:tr h="1329234">
                <a:tc>
                  <a:txBody>
                    <a:bodyPr/>
                    <a:lstStyle/>
                    <a:p>
                      <a:pPr algn="ctr">
                        <a:lnSpc>
                          <a:spcPct val="250000"/>
                        </a:lnSpc>
                        <a:spcAft>
                          <a:spcPts val="0"/>
                        </a:spcAft>
                      </a:pPr>
                      <a:r>
                        <a:rPr lang="zh-CN" sz="2800" kern="100">
                          <a:effectLst/>
                        </a:rPr>
                        <a:t>算法名称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altLang="en-US" sz="2800" kern="100" dirty="0">
                          <a:effectLst/>
                        </a:rPr>
                        <a:t>基于</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250000"/>
                        </a:lnSpc>
                        <a:spcAft>
                          <a:spcPts val="0"/>
                        </a:spcAft>
                      </a:pPr>
                      <a:r>
                        <a:rPr lang="en-US" altLang="zh-CN" sz="2800" kern="100" dirty="0">
                          <a:effectLst/>
                        </a:rPr>
                        <a:t>   </a:t>
                      </a:r>
                      <a:r>
                        <a:rPr lang="zh-CN" sz="2800" kern="100" dirty="0">
                          <a:effectLst/>
                        </a:rPr>
                        <a:t>最优策略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应用场景</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2938234"/>
                  </a:ext>
                </a:extLst>
              </a:tr>
              <a:tr h="1329234">
                <a:tc>
                  <a:txBody>
                    <a:bodyPr/>
                    <a:lstStyle/>
                    <a:p>
                      <a:pPr algn="ctr">
                        <a:lnSpc>
                          <a:spcPct val="250000"/>
                        </a:lnSpc>
                        <a:spcAft>
                          <a:spcPts val="0"/>
                        </a:spcAft>
                      </a:pPr>
                      <a:r>
                        <a:rPr lang="en-US" sz="2800" kern="100">
                          <a:effectLst/>
                        </a:rPr>
                        <a:t>DP</a:t>
                      </a:r>
                      <a:r>
                        <a:rPr lang="zh-CN" sz="2800" kern="100">
                          <a:effectLst/>
                        </a:rPr>
                        <a:t>、</a:t>
                      </a:r>
                      <a:r>
                        <a:rPr lang="en-US" sz="2800" kern="100">
                          <a:effectLst/>
                        </a:rPr>
                        <a:t>MC</a:t>
                      </a:r>
                      <a:r>
                        <a:rPr lang="zh-CN" sz="2800" kern="100">
                          <a:effectLst/>
                        </a:rPr>
                        <a:t>、</a:t>
                      </a:r>
                      <a:r>
                        <a:rPr lang="en-US" sz="2800" kern="100">
                          <a:effectLst/>
                        </a:rPr>
                        <a:t>TD</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值函数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确定性策略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状态、行为均离散</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82025"/>
                  </a:ext>
                </a:extLst>
              </a:tr>
              <a:tr h="1329234">
                <a:tc>
                  <a:txBody>
                    <a:bodyPr/>
                    <a:lstStyle/>
                    <a:p>
                      <a:pPr algn="ctr">
                        <a:lnSpc>
                          <a:spcPct val="250000"/>
                        </a:lnSpc>
                        <a:spcAft>
                          <a:spcPts val="0"/>
                        </a:spcAft>
                      </a:pPr>
                      <a:r>
                        <a:rPr lang="zh-CN" sz="2800" kern="100">
                          <a:effectLst/>
                        </a:rPr>
                        <a:t>值函数逼近</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值函数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确定性策略</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状态连续、行为离散</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9925738"/>
                  </a:ext>
                </a:extLst>
              </a:tr>
              <a:tr h="1329234">
                <a:tc>
                  <a:txBody>
                    <a:bodyPr/>
                    <a:lstStyle/>
                    <a:p>
                      <a:pPr algn="ctr">
                        <a:lnSpc>
                          <a:spcPct val="250000"/>
                        </a:lnSpc>
                        <a:spcAft>
                          <a:spcPts val="0"/>
                        </a:spcAft>
                      </a:pPr>
                      <a:r>
                        <a:rPr lang="zh-CN" sz="2800" kern="100" dirty="0">
                          <a:effectLst/>
                        </a:rPr>
                        <a:t>策略</a:t>
                      </a:r>
                      <a:r>
                        <a:rPr lang="zh-CN" altLang="en-US" sz="2800" kern="100" dirty="0">
                          <a:effectLst/>
                        </a:rPr>
                        <a:t>搜索</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策略函数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随机</a:t>
                      </a:r>
                      <a:r>
                        <a:rPr lang="en-US" altLang="zh-CN" sz="2800" kern="100" dirty="0">
                          <a:effectLst/>
                        </a:rPr>
                        <a:t>/</a:t>
                      </a:r>
                      <a:r>
                        <a:rPr lang="zh-CN" altLang="en-US" sz="2800" kern="100" dirty="0">
                          <a:effectLst/>
                        </a:rPr>
                        <a:t>确定</a:t>
                      </a:r>
                      <a:r>
                        <a:rPr lang="zh-CN" sz="2800" kern="100" dirty="0">
                          <a:effectLst/>
                        </a:rPr>
                        <a:t>性策略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状态</a:t>
                      </a:r>
                      <a:r>
                        <a:rPr lang="zh-CN" altLang="en-US" sz="2800" kern="100" dirty="0">
                          <a:effectLst/>
                        </a:rPr>
                        <a:t>不限</a:t>
                      </a:r>
                      <a:r>
                        <a:rPr lang="zh-CN" sz="2800" kern="100" dirty="0">
                          <a:effectLst/>
                        </a:rPr>
                        <a:t>、行为连续</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4088687"/>
                  </a:ext>
                </a:extLst>
              </a:tr>
            </a:tbl>
          </a:graphicData>
        </a:graphic>
      </p:graphicFrame>
      <p:graphicFrame>
        <p:nvGraphicFramePr>
          <p:cNvPr id="4" name="对象 3">
            <a:extLst>
              <a:ext uri="{FF2B5EF4-FFF2-40B4-BE49-F238E27FC236}">
                <a16:creationId xmlns:a16="http://schemas.microsoft.com/office/drawing/2014/main" id="{C5B0F86F-AB9B-4568-81C6-7869926D3051}"/>
              </a:ext>
            </a:extLst>
          </p:cNvPr>
          <p:cNvGraphicFramePr>
            <a:graphicFrameLocks noChangeAspect="1"/>
          </p:cNvGraphicFramePr>
          <p:nvPr>
            <p:extLst>
              <p:ext uri="{D42A27DB-BD31-4B8C-83A1-F6EECF244321}">
                <p14:modId xmlns:p14="http://schemas.microsoft.com/office/powerpoint/2010/main" val="905930527"/>
              </p:ext>
            </p:extLst>
          </p:nvPr>
        </p:nvGraphicFramePr>
        <p:xfrm>
          <a:off x="7141542" y="1619044"/>
          <a:ext cx="627580" cy="753096"/>
        </p:xfrm>
        <a:graphic>
          <a:graphicData uri="http://schemas.openxmlformats.org/presentationml/2006/ole">
            <mc:AlternateContent xmlns:mc="http://schemas.openxmlformats.org/markup-compatibility/2006">
              <mc:Choice xmlns:v="urn:schemas-microsoft-com:vml" Requires="v">
                <p:oleObj spid="_x0000_s11337"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7141542" y="1619044"/>
                        <a:ext cx="627580" cy="753096"/>
                      </a:xfrm>
                      <a:prstGeom prst="rect">
                        <a:avLst/>
                      </a:prstGeom>
                    </p:spPr>
                  </p:pic>
                </p:oleObj>
              </mc:Fallback>
            </mc:AlternateContent>
          </a:graphicData>
        </a:graphic>
      </p:graphicFrame>
    </p:spTree>
    <p:extLst>
      <p:ext uri="{BB962C8B-B14F-4D97-AF65-F5344CB8AC3E}">
        <p14:creationId xmlns:p14="http://schemas.microsoft.com/office/powerpoint/2010/main" val="248449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FC544-D7B8-4C44-87A3-3ED72E1014FA}"/>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pic>
        <p:nvPicPr>
          <p:cNvPr id="4" name="图片 3">
            <a:extLst>
              <a:ext uri="{FF2B5EF4-FFF2-40B4-BE49-F238E27FC236}">
                <a16:creationId xmlns:a16="http://schemas.microsoft.com/office/drawing/2014/main" id="{B769C9E0-459E-456B-B6A8-87FCD9E48E79}"/>
              </a:ext>
            </a:extLst>
          </p:cNvPr>
          <p:cNvPicPr>
            <a:picLocks noChangeAspect="1"/>
          </p:cNvPicPr>
          <p:nvPr/>
        </p:nvPicPr>
        <p:blipFill>
          <a:blip r:embed="rId2"/>
          <a:stretch>
            <a:fillRect/>
          </a:stretch>
        </p:blipFill>
        <p:spPr>
          <a:xfrm>
            <a:off x="559749" y="1438923"/>
            <a:ext cx="10066017" cy="4670329"/>
          </a:xfrm>
          <a:prstGeom prst="rect">
            <a:avLst/>
          </a:prstGeom>
        </p:spPr>
      </p:pic>
      <p:pic>
        <p:nvPicPr>
          <p:cNvPr id="5" name="图片 4">
            <a:extLst>
              <a:ext uri="{FF2B5EF4-FFF2-40B4-BE49-F238E27FC236}">
                <a16:creationId xmlns:a16="http://schemas.microsoft.com/office/drawing/2014/main" id="{316A4DBF-0A52-484A-8157-A4CDE118C976}"/>
              </a:ext>
            </a:extLst>
          </p:cNvPr>
          <p:cNvPicPr>
            <a:picLocks noChangeAspect="1"/>
          </p:cNvPicPr>
          <p:nvPr/>
        </p:nvPicPr>
        <p:blipFill>
          <a:blip r:embed="rId3"/>
          <a:stretch>
            <a:fillRect/>
          </a:stretch>
        </p:blipFill>
        <p:spPr>
          <a:xfrm>
            <a:off x="202251" y="867265"/>
            <a:ext cx="11430000" cy="5862147"/>
          </a:xfrm>
          <a:prstGeom prst="rect">
            <a:avLst/>
          </a:prstGeom>
        </p:spPr>
      </p:pic>
    </p:spTree>
    <p:extLst>
      <p:ext uri="{BB962C8B-B14F-4D97-AF65-F5344CB8AC3E}">
        <p14:creationId xmlns:p14="http://schemas.microsoft.com/office/powerpoint/2010/main" val="2222886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4E31F-591A-4299-86CC-24BFC1885524}"/>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BFED5D22-D651-4EAB-9A2C-E45E68C04A5F}"/>
              </a:ext>
            </a:extLst>
          </p:cNvPr>
          <p:cNvSpPr/>
          <p:nvPr/>
        </p:nvSpPr>
        <p:spPr>
          <a:xfrm>
            <a:off x="462978" y="1118279"/>
            <a:ext cx="5290231" cy="461665"/>
          </a:xfrm>
          <a:prstGeom prst="rect">
            <a:avLst/>
          </a:prstGeom>
        </p:spPr>
        <p:txBody>
          <a:bodyPr wrap="none">
            <a:spAutoFit/>
          </a:bodyPr>
          <a:lstStyle/>
          <a:p>
            <a:r>
              <a:rPr lang="zh-CN" altLang="en-US" sz="2400" b="1" dirty="0">
                <a:solidFill>
                  <a:srgbClr val="FF0000"/>
                </a:solidFill>
                <a:latin typeface="+mn-ea"/>
              </a:rPr>
              <a:t>*</a:t>
            </a:r>
            <a:r>
              <a:rPr lang="zh-CN" altLang="en-US" sz="2400" b="1" dirty="0">
                <a:latin typeface="+mn-ea"/>
              </a:rPr>
              <a:t>值函数与策略搜索方法的优缺点比较</a:t>
            </a:r>
            <a:endParaRPr lang="en-US" altLang="zh-CN" sz="2400" b="1" dirty="0">
              <a:latin typeface="+mn-ea"/>
            </a:endParaRPr>
          </a:p>
        </p:txBody>
      </p:sp>
      <p:sp>
        <p:nvSpPr>
          <p:cNvPr id="4" name="矩形 3">
            <a:extLst>
              <a:ext uri="{FF2B5EF4-FFF2-40B4-BE49-F238E27FC236}">
                <a16:creationId xmlns:a16="http://schemas.microsoft.com/office/drawing/2014/main" id="{35FC3667-9862-4C9E-893B-F7138E6CC86E}"/>
              </a:ext>
            </a:extLst>
          </p:cNvPr>
          <p:cNvSpPr/>
          <p:nvPr/>
        </p:nvSpPr>
        <p:spPr>
          <a:xfrm>
            <a:off x="853237" y="1737511"/>
            <a:ext cx="10175044" cy="576248"/>
          </a:xfrm>
          <a:prstGeom prst="rect">
            <a:avLst/>
          </a:prstGeom>
        </p:spPr>
        <p:txBody>
          <a:bodyPr wrap="square">
            <a:spAutoFit/>
          </a:bodyPr>
          <a:lstStyle/>
          <a:p>
            <a:pPr>
              <a:lnSpc>
                <a:spcPct val="150000"/>
              </a:lnSpc>
            </a:pP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FF0000"/>
                </a:solidFill>
                <a:latin typeface="楷体" panose="02010609060101010101" pitchFamily="49" charset="-122"/>
                <a:ea typeface="楷体" panose="02010609060101010101" pitchFamily="49" charset="-122"/>
              </a:rPr>
              <a:t>策略搜索相对于值函数的优点在于：</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74D095D2-AA03-485E-806C-430BF063F8DB}"/>
              </a:ext>
            </a:extLst>
          </p:cNvPr>
          <p:cNvSpPr/>
          <p:nvPr/>
        </p:nvSpPr>
        <p:spPr>
          <a:xfrm>
            <a:off x="1284249" y="2383606"/>
            <a:ext cx="10175044" cy="1137491"/>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策略参数化更简单，有较好的收敛性；</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当动作空间很大或这动作连续时，值函数不能求解，而策略搜索可以。</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DD8A083B-3380-460C-97AF-D9D08E9EC277}"/>
              </a:ext>
            </a:extLst>
          </p:cNvPr>
          <p:cNvSpPr/>
          <p:nvPr/>
        </p:nvSpPr>
        <p:spPr>
          <a:xfrm>
            <a:off x="853237" y="3820311"/>
            <a:ext cx="10175044" cy="576248"/>
          </a:xfrm>
          <a:prstGeom prst="rect">
            <a:avLst/>
          </a:prstGeom>
        </p:spPr>
        <p:txBody>
          <a:bodyPr wrap="square">
            <a:spAutoFit/>
          </a:bodyPr>
          <a:lstStyle/>
          <a:p>
            <a:pPr>
              <a:lnSpc>
                <a:spcPct val="150000"/>
              </a:lnSpc>
            </a:pP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FF0000"/>
                </a:solidFill>
                <a:latin typeface="楷体" panose="02010609060101010101" pitchFamily="49" charset="-122"/>
                <a:ea typeface="楷体" panose="02010609060101010101" pitchFamily="49" charset="-122"/>
              </a:rPr>
              <a:t>策略搜索相对于值函数的缺点在于：</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9BA24013-E71B-495D-BFF0-97CC36D2FFDF}"/>
              </a:ext>
            </a:extLst>
          </p:cNvPr>
          <p:cNvSpPr/>
          <p:nvPr/>
        </p:nvSpPr>
        <p:spPr>
          <a:xfrm>
            <a:off x="1284248" y="4579117"/>
            <a:ext cx="10907751"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策略搜索容易收敛到局部最小值；</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评估单个策略时多次近似，导致方法误差很大；且评估不充分，导致方差很大。</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8197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AE21E7-C60A-453C-A6D0-D569D58CBDDE}"/>
              </a:ext>
            </a:extLst>
          </p:cNvPr>
          <p:cNvSpPr/>
          <p:nvPr/>
        </p:nvSpPr>
        <p:spPr>
          <a:xfrm>
            <a:off x="462978" y="1118279"/>
            <a:ext cx="4052713" cy="461665"/>
          </a:xfrm>
          <a:prstGeom prst="rect">
            <a:avLst/>
          </a:prstGeom>
        </p:spPr>
        <p:txBody>
          <a:bodyPr wrap="none">
            <a:spAutoFit/>
          </a:bodyPr>
          <a:lstStyle/>
          <a:p>
            <a:r>
              <a:rPr lang="en-US" altLang="zh-CN" sz="2400" b="1" dirty="0">
                <a:latin typeface="+mn-ea"/>
              </a:rPr>
              <a:t>1</a:t>
            </a:r>
            <a:r>
              <a:rPr lang="zh-CN" altLang="en-US" sz="2400" b="1" dirty="0">
                <a:latin typeface="+mn-ea"/>
              </a:rPr>
              <a:t>、策略梯度算法整体思想：</a:t>
            </a:r>
            <a:endParaRPr lang="en-US" altLang="zh-CN" sz="2400" b="1" dirty="0">
              <a:latin typeface="+mn-ea"/>
            </a:endParaRPr>
          </a:p>
        </p:txBody>
      </p:sp>
      <p:sp>
        <p:nvSpPr>
          <p:cNvPr id="3" name="标题 1">
            <a:extLst>
              <a:ext uri="{FF2B5EF4-FFF2-40B4-BE49-F238E27FC236}">
                <a16:creationId xmlns:a16="http://schemas.microsoft.com/office/drawing/2014/main" id="{BF1F0F31-2B29-4157-B851-3CDEC4161A41}"/>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79F52C93-9EAD-4FA0-B8DB-187FBB1B736A}"/>
              </a:ext>
            </a:extLst>
          </p:cNvPr>
          <p:cNvSpPr/>
          <p:nvPr/>
        </p:nvSpPr>
        <p:spPr>
          <a:xfrm>
            <a:off x="1158037" y="1778246"/>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值函数近似算法中是将值函数</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V</a:t>
            </a:r>
            <a:r>
              <a:rPr lang="zh-CN" altLang="en-US" sz="2400" dirty="0">
                <a:latin typeface="Times New Roman" panose="02020603050405020304" pitchFamily="18" charset="0"/>
                <a:ea typeface="微软雅黑 Light" panose="020B0502040204020203" pitchFamily="34" charset="-122"/>
                <a:cs typeface="Times New Roman" panose="02020603050405020304" pitchFamily="18" charset="0"/>
              </a:rPr>
              <a:t>或</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Q</a:t>
            </a:r>
            <a:r>
              <a:rPr lang="zh-CN" altLang="en-US" sz="2400" dirty="0">
                <a:latin typeface="微软雅黑 Light" panose="020B0502040204020203" pitchFamily="34" charset="-122"/>
                <a:ea typeface="微软雅黑 Light" panose="020B0502040204020203" pitchFamily="34" charset="-122"/>
              </a:rPr>
              <a:t>进行参数化，同理，策略搜索是将策略参数化，即            ：使用随机策略函数，寻找最优的参数    使强化学习的目标</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累计回报的期望值                           最大。</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6" name="对象 5">
            <a:extLst>
              <a:ext uri="{FF2B5EF4-FFF2-40B4-BE49-F238E27FC236}">
                <a16:creationId xmlns:a16="http://schemas.microsoft.com/office/drawing/2014/main" id="{DC5D2604-6327-4797-A008-5F7CD08003C7}"/>
              </a:ext>
            </a:extLst>
          </p:cNvPr>
          <p:cNvGraphicFramePr>
            <a:graphicFrameLocks noChangeAspect="1"/>
          </p:cNvGraphicFramePr>
          <p:nvPr>
            <p:extLst>
              <p:ext uri="{D42A27DB-BD31-4B8C-83A1-F6EECF244321}">
                <p14:modId xmlns:p14="http://schemas.microsoft.com/office/powerpoint/2010/main" val="2702451871"/>
              </p:ext>
            </p:extLst>
          </p:nvPr>
        </p:nvGraphicFramePr>
        <p:xfrm>
          <a:off x="3370151" y="2368868"/>
          <a:ext cx="1040175" cy="625274"/>
        </p:xfrm>
        <a:graphic>
          <a:graphicData uri="http://schemas.openxmlformats.org/presentationml/2006/ole">
            <mc:AlternateContent xmlns:mc="http://schemas.openxmlformats.org/markup-compatibility/2006">
              <mc:Choice xmlns:v="urn:schemas-microsoft-com:vml" Requires="v">
                <p:oleObj spid="_x0000_s12646" name="Equation" r:id="rId3" imgW="380880" imgH="228600" progId="Equation.DSMT4">
                  <p:embed/>
                </p:oleObj>
              </mc:Choice>
              <mc:Fallback>
                <p:oleObj name="Equation" r:id="rId3" imgW="380880" imgH="228600" progId="Equation.DSMT4">
                  <p:embed/>
                  <p:pic>
                    <p:nvPicPr>
                      <p:cNvPr id="4" name="对象 3">
                        <a:extLst>
                          <a:ext uri="{FF2B5EF4-FFF2-40B4-BE49-F238E27FC236}">
                            <a16:creationId xmlns:a16="http://schemas.microsoft.com/office/drawing/2014/main" id="{C5B0F86F-AB9B-4568-81C6-7869926D3051}"/>
                          </a:ext>
                        </a:extLst>
                      </p:cNvPr>
                      <p:cNvPicPr/>
                      <p:nvPr/>
                    </p:nvPicPr>
                    <p:blipFill>
                      <a:blip r:embed="rId4"/>
                      <a:stretch>
                        <a:fillRect/>
                      </a:stretch>
                    </p:blipFill>
                    <p:spPr>
                      <a:xfrm>
                        <a:off x="3370151" y="2368868"/>
                        <a:ext cx="1040175" cy="62527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F56560B0-12AE-4210-8DC1-107B2A0EBAF7}"/>
              </a:ext>
            </a:extLst>
          </p:cNvPr>
          <p:cNvGraphicFramePr>
            <a:graphicFrameLocks noChangeAspect="1"/>
          </p:cNvGraphicFramePr>
          <p:nvPr>
            <p:extLst>
              <p:ext uri="{D42A27DB-BD31-4B8C-83A1-F6EECF244321}">
                <p14:modId xmlns:p14="http://schemas.microsoft.com/office/powerpoint/2010/main" val="3400990116"/>
              </p:ext>
            </p:extLst>
          </p:nvPr>
        </p:nvGraphicFramePr>
        <p:xfrm>
          <a:off x="9635887" y="2468484"/>
          <a:ext cx="291548" cy="426041"/>
        </p:xfrm>
        <a:graphic>
          <a:graphicData uri="http://schemas.openxmlformats.org/presentationml/2006/ole">
            <mc:AlternateContent xmlns:mc="http://schemas.openxmlformats.org/markup-compatibility/2006">
              <mc:Choice xmlns:v="urn:schemas-microsoft-com:vml" Requires="v">
                <p:oleObj spid="_x0000_s12647" name="Equation" r:id="rId5" imgW="126720" imgH="177480" progId="Equation.DSMT4">
                  <p:embed/>
                </p:oleObj>
              </mc:Choice>
              <mc:Fallback>
                <p:oleObj name="Equation" r:id="rId5" imgW="126720" imgH="177480" progId="Equation.DSMT4">
                  <p:embed/>
                  <p:pic>
                    <p:nvPicPr>
                      <p:cNvPr id="0" name=""/>
                      <p:cNvPicPr/>
                      <p:nvPr/>
                    </p:nvPicPr>
                    <p:blipFill>
                      <a:blip r:embed="rId6"/>
                      <a:stretch>
                        <a:fillRect/>
                      </a:stretch>
                    </p:blipFill>
                    <p:spPr>
                      <a:xfrm>
                        <a:off x="9635887" y="2468484"/>
                        <a:ext cx="291548" cy="426041"/>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BCF91FB-EF93-4E2B-938B-BB6EFCDD3D1F}"/>
              </a:ext>
            </a:extLst>
          </p:cNvPr>
          <p:cNvGraphicFramePr>
            <a:graphicFrameLocks noChangeAspect="1"/>
          </p:cNvGraphicFramePr>
          <p:nvPr>
            <p:extLst>
              <p:ext uri="{D42A27DB-BD31-4B8C-83A1-F6EECF244321}">
                <p14:modId xmlns:p14="http://schemas.microsoft.com/office/powerpoint/2010/main" val="1367513319"/>
              </p:ext>
            </p:extLst>
          </p:nvPr>
        </p:nvGraphicFramePr>
        <p:xfrm>
          <a:off x="5581395" y="2769369"/>
          <a:ext cx="2268537" cy="1000125"/>
        </p:xfrm>
        <a:graphic>
          <a:graphicData uri="http://schemas.openxmlformats.org/presentationml/2006/ole">
            <mc:AlternateContent xmlns:mc="http://schemas.openxmlformats.org/markup-compatibility/2006">
              <mc:Choice xmlns:v="urn:schemas-microsoft-com:vml" Requires="v">
                <p:oleObj spid="_x0000_s12648" name="Equation" r:id="rId7" imgW="977760" imgH="431640" progId="Equation.DSMT4">
                  <p:embed/>
                </p:oleObj>
              </mc:Choice>
              <mc:Fallback>
                <p:oleObj name="Equation" r:id="rId7" imgW="977760" imgH="431640" progId="Equation.DSMT4">
                  <p:embed/>
                  <p:pic>
                    <p:nvPicPr>
                      <p:cNvPr id="0" name=""/>
                      <p:cNvPicPr/>
                      <p:nvPr/>
                    </p:nvPicPr>
                    <p:blipFill>
                      <a:blip r:embed="rId8"/>
                      <a:stretch>
                        <a:fillRect/>
                      </a:stretch>
                    </p:blipFill>
                    <p:spPr>
                      <a:xfrm>
                        <a:off x="5581395" y="2769369"/>
                        <a:ext cx="2268537" cy="1000125"/>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56DCF577-A8AC-4BFD-B291-E032E4EFD625}"/>
              </a:ext>
            </a:extLst>
          </p:cNvPr>
          <p:cNvSpPr/>
          <p:nvPr/>
        </p:nvSpPr>
        <p:spPr>
          <a:xfrm>
            <a:off x="529756" y="3738041"/>
            <a:ext cx="4052713" cy="461665"/>
          </a:xfrm>
          <a:prstGeom prst="rect">
            <a:avLst/>
          </a:prstGeom>
        </p:spPr>
        <p:txBody>
          <a:bodyPr wrap="none">
            <a:spAutoFit/>
          </a:bodyPr>
          <a:lstStyle/>
          <a:p>
            <a:r>
              <a:rPr lang="en-US" altLang="zh-CN" sz="2400" b="1" dirty="0">
                <a:latin typeface="+mn-ea"/>
              </a:rPr>
              <a:t>2</a:t>
            </a:r>
            <a:r>
              <a:rPr lang="zh-CN" altLang="en-US" sz="2400" b="1" dirty="0">
                <a:latin typeface="+mn-ea"/>
              </a:rPr>
              <a:t>、策略梯度算法执行步骤：</a:t>
            </a:r>
            <a:endParaRPr lang="en-US" altLang="zh-CN" sz="2400" b="1" dirty="0">
              <a:latin typeface="+mn-ea"/>
            </a:endParaRPr>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75792570-6E06-4365-959F-9ABC5D5CD314}"/>
                  </a:ext>
                </a:extLst>
              </p:cNvPr>
              <p:cNvSpPr txBox="1">
                <a:spLocks/>
              </p:cNvSpPr>
              <p:nvPr/>
            </p:nvSpPr>
            <p:spPr>
              <a:xfrm>
                <a:off x="932876" y="4458187"/>
                <a:ext cx="11259124" cy="1972866"/>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2.1</a:t>
                </a:r>
                <a:r>
                  <a:rPr lang="zh-CN" altLang="en-US" sz="2400" b="1" dirty="0">
                    <a:solidFill>
                      <a:srgbClr val="FF0000"/>
                    </a:solidFill>
                    <a:latin typeface="微软雅黑" panose="020B0503020204020204" pitchFamily="34" charset="-122"/>
                    <a:ea typeface="微软雅黑" panose="020B0503020204020204" pitchFamily="34" charset="-122"/>
                  </a:rPr>
                  <a:t>：确定学习目标：找到一个好的策略使累计回报                           最大</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2.2</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选择参数 </a:t>
                </a:r>
                <a14:m>
                  <m:oMath xmlns:m="http://schemas.openxmlformats.org/officeDocument/2006/math">
                    <m:r>
                      <a:rPr lang="zh-CN" altLang="en-US" sz="2800" b="1" i="1" smtClean="0">
                        <a:solidFill>
                          <a:srgbClr val="FF0000"/>
                        </a:solidFill>
                        <a:latin typeface="Cambria Math" panose="02040503050406030204" pitchFamily="18" charset="0"/>
                        <a:ea typeface="微软雅黑" panose="020B0503020204020204" pitchFamily="34" charset="-122"/>
                        <a:sym typeface="Wingdings" panose="05000000000000000000" pitchFamily="2" charset="2"/>
                      </a:rPr>
                      <m:t>𝜽</m:t>
                    </m:r>
                    <m:r>
                      <a:rPr lang="en-US" altLang="zh-CN" sz="2800" b="1" i="1" smtClean="0">
                        <a:solidFill>
                          <a:srgbClr val="FF0000"/>
                        </a:solidFill>
                        <a:latin typeface="Cambria Math" panose="02040503050406030204" pitchFamily="18" charset="0"/>
                        <a:ea typeface="微软雅黑" panose="020B0503020204020204" pitchFamily="34" charset="-122"/>
                        <a:sym typeface="Wingdings" panose="05000000000000000000" pitchFamily="2" charset="2"/>
                      </a:rPr>
                      <m:t> </m:t>
                    </m:r>
                  </m:oMath>
                </a14:m>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的更新方法：使用梯度上升的方法（方法很多，牛顿法，内点法等）</a:t>
                </a:r>
                <a:r>
                  <a:rPr lang="en-US" altLang="zh-CN" sz="2400" b="1" dirty="0">
                    <a:solidFill>
                      <a:srgbClr val="FF0000"/>
                    </a:solidFill>
                    <a:latin typeface="微软雅黑 Light" panose="020B0502040204020203" pitchFamily="34" charset="-122"/>
                    <a:ea typeface="微软雅黑 Light" panose="020B0502040204020203" pitchFamily="34" charset="-122"/>
                    <a:sym typeface="Wingdings" panose="05000000000000000000" pitchFamily="2" charset="2"/>
                  </a:rPr>
                  <a:t>	</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2.3</a:t>
                </a:r>
                <a:r>
                  <a:rPr lang="zh-CN" altLang="en-US" sz="2400" b="1" dirty="0">
                    <a:solidFill>
                      <a:srgbClr val="FF0000"/>
                    </a:solidFill>
                    <a:latin typeface="微软雅黑" panose="020B0503020204020204" pitchFamily="34" charset="-122"/>
                    <a:ea typeface="微软雅黑" panose="020B0503020204020204" pitchFamily="34" charset="-122"/>
                  </a:rPr>
                  <a:t>：确定</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策略函数：使用</a:t>
                </a:r>
                <a:r>
                  <a:rPr lang="en-US" altLang="zh-CN" sz="2400" b="1" dirty="0" err="1">
                    <a:solidFill>
                      <a:srgbClr val="FF0000"/>
                    </a:solidFill>
                    <a:latin typeface="微软雅黑" panose="020B0503020204020204" pitchFamily="34" charset="-122"/>
                    <a:ea typeface="微软雅黑" panose="020B0503020204020204" pitchFamily="34" charset="-122"/>
                    <a:sym typeface="Wingdings" panose="05000000000000000000" pitchFamily="2" charset="2"/>
                  </a:rPr>
                  <a:t>Softmax</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策略或高斯策略等表达式来表示</a:t>
                </a:r>
                <a:endParaRPr lang="zh-CN" altLang="en-US" sz="22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1" name="内容占位符 2">
                <a:extLst>
                  <a:ext uri="{FF2B5EF4-FFF2-40B4-BE49-F238E27FC236}">
                    <a16:creationId xmlns:a16="http://schemas.microsoft.com/office/drawing/2014/main" id="{75792570-6E06-4365-959F-9ABC5D5CD314}"/>
                  </a:ext>
                </a:extLst>
              </p:cNvPr>
              <p:cNvSpPr txBox="1">
                <a:spLocks noRot="1" noChangeAspect="1" noMove="1" noResize="1" noEditPoints="1" noAdjustHandles="1" noChangeArrowheads="1" noChangeShapeType="1" noTextEdit="1"/>
              </p:cNvSpPr>
              <p:nvPr/>
            </p:nvSpPr>
            <p:spPr>
              <a:xfrm>
                <a:off x="932876" y="4458187"/>
                <a:ext cx="11259124" cy="1972866"/>
              </a:xfrm>
              <a:prstGeom prst="rect">
                <a:avLst/>
              </a:prstGeom>
              <a:blipFill>
                <a:blip r:embed="rId9"/>
                <a:stretch>
                  <a:fillRect l="-650" b="-1235"/>
                </a:stretch>
              </a:blipFill>
            </p:spPr>
            <p:txBody>
              <a:bodyPr/>
              <a:lstStyle/>
              <a:p>
                <a:r>
                  <a:rPr lang="zh-CN" altLang="en-US">
                    <a:noFill/>
                  </a:rPr>
                  <a:t> </a:t>
                </a:r>
              </a:p>
            </p:txBody>
          </p:sp>
        </mc:Fallback>
      </mc:AlternateContent>
      <p:graphicFrame>
        <p:nvGraphicFramePr>
          <p:cNvPr id="12" name="对象 11">
            <a:extLst>
              <a:ext uri="{FF2B5EF4-FFF2-40B4-BE49-F238E27FC236}">
                <a16:creationId xmlns:a16="http://schemas.microsoft.com/office/drawing/2014/main" id="{A1891566-31BC-4712-AD27-041FBEF1B3B2}"/>
              </a:ext>
            </a:extLst>
          </p:cNvPr>
          <p:cNvGraphicFramePr>
            <a:graphicFrameLocks noChangeAspect="1"/>
          </p:cNvGraphicFramePr>
          <p:nvPr>
            <p:extLst>
              <p:ext uri="{D42A27DB-BD31-4B8C-83A1-F6EECF244321}">
                <p14:modId xmlns:p14="http://schemas.microsoft.com/office/powerpoint/2010/main" val="4080303319"/>
              </p:ext>
            </p:extLst>
          </p:nvPr>
        </p:nvGraphicFramePr>
        <p:xfrm>
          <a:off x="7658898" y="4266919"/>
          <a:ext cx="2268537" cy="1000125"/>
        </p:xfrm>
        <a:graphic>
          <a:graphicData uri="http://schemas.openxmlformats.org/presentationml/2006/ole">
            <mc:AlternateContent xmlns:mc="http://schemas.openxmlformats.org/markup-compatibility/2006">
              <mc:Choice xmlns:v="urn:schemas-microsoft-com:vml" Requires="v">
                <p:oleObj spid="_x0000_s12649" name="Equation" r:id="rId10" imgW="977760" imgH="431640" progId="Equation.DSMT4">
                  <p:embed/>
                </p:oleObj>
              </mc:Choice>
              <mc:Fallback>
                <p:oleObj name="Equation" r:id="rId10" imgW="977760" imgH="431640" progId="Equation.DSMT4">
                  <p:embed/>
                  <p:pic>
                    <p:nvPicPr>
                      <p:cNvPr id="8" name="对象 7">
                        <a:extLst>
                          <a:ext uri="{FF2B5EF4-FFF2-40B4-BE49-F238E27FC236}">
                            <a16:creationId xmlns:a16="http://schemas.microsoft.com/office/drawing/2014/main" id="{0BCF91FB-EF93-4E2B-938B-BB6EFCDD3D1F}"/>
                          </a:ext>
                        </a:extLst>
                      </p:cNvPr>
                      <p:cNvPicPr/>
                      <p:nvPr/>
                    </p:nvPicPr>
                    <p:blipFill>
                      <a:blip r:embed="rId11"/>
                      <a:stretch>
                        <a:fillRect/>
                      </a:stretch>
                    </p:blipFill>
                    <p:spPr>
                      <a:xfrm>
                        <a:off x="7658898" y="4266919"/>
                        <a:ext cx="2268537" cy="10001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53D4EB8-136E-4A2E-AB6C-147AB6E12F1F}"/>
              </a:ext>
            </a:extLst>
          </p:cNvPr>
          <p:cNvGraphicFramePr>
            <a:graphicFrameLocks noChangeAspect="1"/>
          </p:cNvGraphicFramePr>
          <p:nvPr>
            <p:extLst>
              <p:ext uri="{D42A27DB-BD31-4B8C-83A1-F6EECF244321}">
                <p14:modId xmlns:p14="http://schemas.microsoft.com/office/powerpoint/2010/main" val="1169152861"/>
              </p:ext>
            </p:extLst>
          </p:nvPr>
        </p:nvGraphicFramePr>
        <p:xfrm>
          <a:off x="9635887" y="5805779"/>
          <a:ext cx="1040175" cy="625274"/>
        </p:xfrm>
        <a:graphic>
          <a:graphicData uri="http://schemas.openxmlformats.org/presentationml/2006/ole">
            <mc:AlternateContent xmlns:mc="http://schemas.openxmlformats.org/markup-compatibility/2006">
              <mc:Choice xmlns:v="urn:schemas-microsoft-com:vml" Requires="v">
                <p:oleObj spid="_x0000_s12650" name="Equation" r:id="rId12" imgW="380880" imgH="228600" progId="Equation.DSMT4">
                  <p:embed/>
                </p:oleObj>
              </mc:Choice>
              <mc:Fallback>
                <p:oleObj name="Equation" r:id="rId12" imgW="380880" imgH="228600" progId="Equation.DSMT4">
                  <p:embed/>
                  <p:pic>
                    <p:nvPicPr>
                      <p:cNvPr id="6" name="对象 5">
                        <a:extLst>
                          <a:ext uri="{FF2B5EF4-FFF2-40B4-BE49-F238E27FC236}">
                            <a16:creationId xmlns:a16="http://schemas.microsoft.com/office/drawing/2014/main" id="{DC5D2604-6327-4797-A008-5F7CD08003C7}"/>
                          </a:ext>
                        </a:extLst>
                      </p:cNvPr>
                      <p:cNvPicPr/>
                      <p:nvPr/>
                    </p:nvPicPr>
                    <p:blipFill>
                      <a:blip r:embed="rId13"/>
                      <a:stretch>
                        <a:fillRect/>
                      </a:stretch>
                    </p:blipFill>
                    <p:spPr>
                      <a:xfrm>
                        <a:off x="9635887" y="5805779"/>
                        <a:ext cx="1040175" cy="625274"/>
                      </a:xfrm>
                      <a:prstGeom prst="rect">
                        <a:avLst/>
                      </a:prstGeom>
                    </p:spPr>
                  </p:pic>
                </p:oleObj>
              </mc:Fallback>
            </mc:AlternateContent>
          </a:graphicData>
        </a:graphic>
      </p:graphicFrame>
    </p:spTree>
    <p:extLst>
      <p:ext uri="{BB962C8B-B14F-4D97-AF65-F5344CB8AC3E}">
        <p14:creationId xmlns:p14="http://schemas.microsoft.com/office/powerpoint/2010/main" val="84539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79D54-BA5E-449A-A8C2-0630442CA00A}"/>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6EAAEDF3-2214-4719-AF36-9C95F9914746}"/>
              </a:ext>
            </a:extLst>
          </p:cNvPr>
          <p:cNvSpPr/>
          <p:nvPr/>
        </p:nvSpPr>
        <p:spPr>
          <a:xfrm>
            <a:off x="462978" y="1118279"/>
            <a:ext cx="3114955"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2.1</a:t>
            </a:r>
            <a:r>
              <a:rPr lang="zh-CN" altLang="en-US" sz="2400" b="1" dirty="0">
                <a:latin typeface="微软雅黑" panose="020B0503020204020204" pitchFamily="34" charset="-122"/>
                <a:ea typeface="微软雅黑" panose="020B0503020204020204" pitchFamily="34" charset="-122"/>
              </a:rPr>
              <a:t>、确定学习目标：</a:t>
            </a:r>
            <a:endParaRPr lang="en-US" altLang="zh-CN" sz="2400" b="1" dirty="0">
              <a:latin typeface="+mn-ea"/>
            </a:endParaRPr>
          </a:p>
        </p:txBody>
      </p:sp>
      <p:sp>
        <p:nvSpPr>
          <p:cNvPr id="5" name="矩形 4">
            <a:extLst>
              <a:ext uri="{FF2B5EF4-FFF2-40B4-BE49-F238E27FC236}">
                <a16:creationId xmlns:a16="http://schemas.microsoft.com/office/drawing/2014/main" id="{4D4CBBA6-2764-43C2-9C72-F0126325928B}"/>
              </a:ext>
            </a:extLst>
          </p:cNvPr>
          <p:cNvSpPr/>
          <p:nvPr/>
        </p:nvSpPr>
        <p:spPr>
          <a:xfrm>
            <a:off x="1114495" y="1788071"/>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其实就是找策略的目标函数（损失函数），强化学习最根本的原理就是朝着奖励最大的方向行动，所以自然会想到使用</a:t>
            </a:r>
            <a:r>
              <a:rPr lang="zh-CN" altLang="en-US" sz="2400" b="1" dirty="0">
                <a:solidFill>
                  <a:srgbClr val="FF0000"/>
                </a:solidFill>
                <a:latin typeface="宋体" panose="02010600030101010101" pitchFamily="2" charset="-122"/>
                <a:ea typeface="宋体" panose="02010600030101010101" pitchFamily="2" charset="-122"/>
              </a:rPr>
              <a:t>累计回报的期望</a:t>
            </a:r>
            <a:r>
              <a:rPr lang="zh-CN" altLang="en-US" sz="2400" dirty="0">
                <a:latin typeface="宋体" panose="02010600030101010101" pitchFamily="2" charset="-122"/>
                <a:ea typeface="宋体" panose="02010600030101010101" pitchFamily="2" charset="-122"/>
              </a:rPr>
              <a:t>做目标函数。</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4F992F55-C21B-44E9-AD64-788F2B6655E2}"/>
              </a:ext>
            </a:extLst>
          </p:cNvPr>
          <p:cNvSpPr/>
          <p:nvPr/>
        </p:nvSpPr>
        <p:spPr>
          <a:xfrm>
            <a:off x="1114495" y="3429000"/>
            <a:ext cx="10428148" cy="329320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策略的目标函数表达方式有很多，此处使用一种方法：</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用</a:t>
            </a:r>
            <a:r>
              <a:rPr lang="zh-CN" altLang="en-US"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表示一组状态</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行为序列  </a:t>
            </a: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     ,    ,     ……..    ,    </a:t>
            </a:r>
            <a:r>
              <a:rPr lang="zh-CN" altLang="en-US" sz="2400" dirty="0">
                <a:latin typeface="宋体" panose="02010600030101010101" pitchFamily="2" charset="-122"/>
                <a:ea typeface="宋体" panose="02010600030101010101" pitchFamily="2" charset="-122"/>
              </a:rPr>
              <a:t>其中</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表示轨迹   的回报，     表示该轨迹发生的概率，则目标函数可表示成</a:t>
            </a:r>
            <a:endParaRPr lang="en-US" altLang="zh-CN" sz="2400" dirty="0">
              <a:latin typeface="宋体" panose="02010600030101010101" pitchFamily="2" charset="-122"/>
              <a:ea typeface="宋体" panose="02010600030101010101" pitchFamily="2" charset="-122"/>
            </a:endParaRPr>
          </a:p>
          <a:p>
            <a:pPr>
              <a:lnSpc>
                <a:spcPct val="2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宋体" panose="02010600030101010101" pitchFamily="2" charset="-122"/>
                <a:ea typeface="宋体" panose="02010600030101010101" pitchFamily="2" charset="-122"/>
              </a:rPr>
              <a:t>我们的目标就是找到参数  使</a:t>
            </a:r>
            <a:endParaRPr lang="en-US" altLang="zh-CN" sz="2400" dirty="0">
              <a:solidFill>
                <a:srgbClr val="FF0000"/>
              </a:solidFill>
              <a:latin typeface="宋体" panose="02010600030101010101" pitchFamily="2" charset="-122"/>
              <a:ea typeface="宋体" panose="02010600030101010101" pitchFamily="2" charset="-122"/>
            </a:endParaRPr>
          </a:p>
          <a:p>
            <a:r>
              <a:rPr lang="en-US" altLang="zh-CN" sz="4000" dirty="0">
                <a:solidFill>
                  <a:srgbClr val="FF0000"/>
                </a:solidFill>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最大。</a:t>
            </a:r>
            <a:r>
              <a:rPr lang="en-US" altLang="zh-CN" sz="2400" dirty="0">
                <a:latin typeface="宋体" panose="02010600030101010101" pitchFamily="2" charset="-122"/>
                <a:ea typeface="宋体" panose="02010600030101010101" pitchFamily="2" charset="-122"/>
              </a:rPr>
              <a:t>                            </a:t>
            </a:r>
            <a:r>
              <a:rPr lang="en-US" altLang="zh-CN" sz="2400" dirty="0">
                <a:latin typeface="微软雅黑 Light" panose="020B0502040204020203" pitchFamily="34" charset="-122"/>
                <a:ea typeface="微软雅黑 Light" panose="020B0502040204020203" pitchFamily="34" charset="-122"/>
              </a:rPr>
              <a:t>                                </a:t>
            </a:r>
          </a:p>
        </p:txBody>
      </p:sp>
      <p:graphicFrame>
        <p:nvGraphicFramePr>
          <p:cNvPr id="7" name="对象 6">
            <a:extLst>
              <a:ext uri="{FF2B5EF4-FFF2-40B4-BE49-F238E27FC236}">
                <a16:creationId xmlns:a16="http://schemas.microsoft.com/office/drawing/2014/main" id="{2E9A36FE-D7F7-4927-93BD-A32EE8DF696D}"/>
              </a:ext>
            </a:extLst>
          </p:cNvPr>
          <p:cNvGraphicFramePr>
            <a:graphicFrameLocks noChangeAspect="1"/>
          </p:cNvGraphicFramePr>
          <p:nvPr>
            <p:extLst>
              <p:ext uri="{D42A27DB-BD31-4B8C-83A1-F6EECF244321}">
                <p14:modId xmlns:p14="http://schemas.microsoft.com/office/powerpoint/2010/main" val="2515015415"/>
              </p:ext>
            </p:extLst>
          </p:nvPr>
        </p:nvGraphicFramePr>
        <p:xfrm>
          <a:off x="1608418" y="4130789"/>
          <a:ext cx="358776" cy="394654"/>
        </p:xfrm>
        <a:graphic>
          <a:graphicData uri="http://schemas.openxmlformats.org/presentationml/2006/ole">
            <mc:AlternateContent xmlns:mc="http://schemas.openxmlformats.org/markup-compatibility/2006">
              <mc:Choice xmlns:v="urn:schemas-microsoft-com:vml" Requires="v">
                <p:oleObj spid="_x0000_s14245" name="Equation" r:id="rId3" imgW="126720" imgH="139680" progId="Equation.DSMT4">
                  <p:embed/>
                </p:oleObj>
              </mc:Choice>
              <mc:Fallback>
                <p:oleObj name="Equation" r:id="rId3" imgW="126720" imgH="139680" progId="Equation.DSMT4">
                  <p:embed/>
                  <p:pic>
                    <p:nvPicPr>
                      <p:cNvPr id="0" name=""/>
                      <p:cNvPicPr/>
                      <p:nvPr/>
                    </p:nvPicPr>
                    <p:blipFill>
                      <a:blip r:embed="rId4"/>
                      <a:stretch>
                        <a:fillRect/>
                      </a:stretch>
                    </p:blipFill>
                    <p:spPr>
                      <a:xfrm>
                        <a:off x="1608418" y="4130789"/>
                        <a:ext cx="358776" cy="394654"/>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385E4A2-9783-4763-AFDD-E762EA6D6EBA}"/>
              </a:ext>
            </a:extLst>
          </p:cNvPr>
          <p:cNvGraphicFramePr>
            <a:graphicFrameLocks noChangeAspect="1"/>
          </p:cNvGraphicFramePr>
          <p:nvPr>
            <p:extLst>
              <p:ext uri="{D42A27DB-BD31-4B8C-83A1-F6EECF244321}">
                <p14:modId xmlns:p14="http://schemas.microsoft.com/office/powerpoint/2010/main" val="1823949435"/>
              </p:ext>
            </p:extLst>
          </p:nvPr>
        </p:nvGraphicFramePr>
        <p:xfrm>
          <a:off x="5203825" y="4028327"/>
          <a:ext cx="358776" cy="538164"/>
        </p:xfrm>
        <a:graphic>
          <a:graphicData uri="http://schemas.openxmlformats.org/presentationml/2006/ole">
            <mc:AlternateContent xmlns:mc="http://schemas.openxmlformats.org/markup-compatibility/2006">
              <mc:Choice xmlns:v="urn:schemas-microsoft-com:vml" Requires="v">
                <p:oleObj spid="_x0000_s14246"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5203825" y="4028327"/>
                        <a:ext cx="358776" cy="53816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446CD94A-C51F-4A84-B98B-52FBE50AAC9C}"/>
              </a:ext>
            </a:extLst>
          </p:cNvPr>
          <p:cNvGraphicFramePr>
            <a:graphicFrameLocks noChangeAspect="1"/>
          </p:cNvGraphicFramePr>
          <p:nvPr>
            <p:extLst>
              <p:ext uri="{D42A27DB-BD31-4B8C-83A1-F6EECF244321}">
                <p14:modId xmlns:p14="http://schemas.microsoft.com/office/powerpoint/2010/main" val="2852835306"/>
              </p:ext>
            </p:extLst>
          </p:nvPr>
        </p:nvGraphicFramePr>
        <p:xfrm>
          <a:off x="5697538" y="4029075"/>
          <a:ext cx="388937" cy="538163"/>
        </p:xfrm>
        <a:graphic>
          <a:graphicData uri="http://schemas.openxmlformats.org/presentationml/2006/ole">
            <mc:AlternateContent xmlns:mc="http://schemas.openxmlformats.org/markup-compatibility/2006">
              <mc:Choice xmlns:v="urn:schemas-microsoft-com:vml" Requires="v">
                <p:oleObj spid="_x0000_s14247" name="Equation" r:id="rId7" imgW="164880" imgH="228600" progId="Equation.DSMT4">
                  <p:embed/>
                </p:oleObj>
              </mc:Choice>
              <mc:Fallback>
                <p:oleObj name="Equation" r:id="rId7" imgW="1648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8"/>
                      <a:stretch>
                        <a:fillRect/>
                      </a:stretch>
                    </p:blipFill>
                    <p:spPr>
                      <a:xfrm>
                        <a:off x="5697538" y="4029075"/>
                        <a:ext cx="388937" cy="5381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8142CB0-15A6-46BA-926E-BA75AD90F4B5}"/>
              </a:ext>
            </a:extLst>
          </p:cNvPr>
          <p:cNvGraphicFramePr>
            <a:graphicFrameLocks noChangeAspect="1"/>
          </p:cNvGraphicFramePr>
          <p:nvPr>
            <p:extLst>
              <p:ext uri="{D42A27DB-BD31-4B8C-83A1-F6EECF244321}">
                <p14:modId xmlns:p14="http://schemas.microsoft.com/office/powerpoint/2010/main" val="4180303103"/>
              </p:ext>
            </p:extLst>
          </p:nvPr>
        </p:nvGraphicFramePr>
        <p:xfrm>
          <a:off x="6202017" y="4018089"/>
          <a:ext cx="328613" cy="538162"/>
        </p:xfrm>
        <a:graphic>
          <a:graphicData uri="http://schemas.openxmlformats.org/presentationml/2006/ole">
            <mc:AlternateContent xmlns:mc="http://schemas.openxmlformats.org/markup-compatibility/2006">
              <mc:Choice xmlns:v="urn:schemas-microsoft-com:vml" Requires="v">
                <p:oleObj spid="_x0000_s14248" name="Equation" r:id="rId9" imgW="139680" imgH="228600" progId="Equation.DSMT4">
                  <p:embed/>
                </p:oleObj>
              </mc:Choice>
              <mc:Fallback>
                <p:oleObj name="Equation" r:id="rId9" imgW="1396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10"/>
                      <a:stretch>
                        <a:fillRect/>
                      </a:stretch>
                    </p:blipFill>
                    <p:spPr>
                      <a:xfrm>
                        <a:off x="6202017" y="4018089"/>
                        <a:ext cx="328613" cy="53816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62415DBD-A508-4701-A911-B97B2AE4CAC0}"/>
              </a:ext>
            </a:extLst>
          </p:cNvPr>
          <p:cNvGraphicFramePr>
            <a:graphicFrameLocks noChangeAspect="1"/>
          </p:cNvGraphicFramePr>
          <p:nvPr>
            <p:extLst>
              <p:ext uri="{D42A27DB-BD31-4B8C-83A1-F6EECF244321}">
                <p14:modId xmlns:p14="http://schemas.microsoft.com/office/powerpoint/2010/main" val="1799101067"/>
              </p:ext>
            </p:extLst>
          </p:nvPr>
        </p:nvGraphicFramePr>
        <p:xfrm>
          <a:off x="6661150" y="4029075"/>
          <a:ext cx="358775" cy="538163"/>
        </p:xfrm>
        <a:graphic>
          <a:graphicData uri="http://schemas.openxmlformats.org/presentationml/2006/ole">
            <mc:AlternateContent xmlns:mc="http://schemas.openxmlformats.org/markup-compatibility/2006">
              <mc:Choice xmlns:v="urn:schemas-microsoft-com:vml" Requires="v">
                <p:oleObj spid="_x0000_s14249" name="Equation" r:id="rId11" imgW="152280" imgH="228600" progId="Equation.DSMT4">
                  <p:embed/>
                </p:oleObj>
              </mc:Choice>
              <mc:Fallback>
                <p:oleObj name="Equation" r:id="rId11" imgW="152280" imgH="228600" progId="Equation.DSMT4">
                  <p:embed/>
                  <p:pic>
                    <p:nvPicPr>
                      <p:cNvPr id="9" name="对象 8">
                        <a:extLst>
                          <a:ext uri="{FF2B5EF4-FFF2-40B4-BE49-F238E27FC236}">
                            <a16:creationId xmlns:a16="http://schemas.microsoft.com/office/drawing/2014/main" id="{446CD94A-C51F-4A84-B98B-52FBE50AAC9C}"/>
                          </a:ext>
                        </a:extLst>
                      </p:cNvPr>
                      <p:cNvPicPr/>
                      <p:nvPr/>
                    </p:nvPicPr>
                    <p:blipFill>
                      <a:blip r:embed="rId12"/>
                      <a:stretch>
                        <a:fillRect/>
                      </a:stretch>
                    </p:blipFill>
                    <p:spPr>
                      <a:xfrm>
                        <a:off x="6661150" y="4029075"/>
                        <a:ext cx="358775" cy="5381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11592D6-9370-4F95-8F0D-23FED445794C}"/>
              </a:ext>
            </a:extLst>
          </p:cNvPr>
          <p:cNvGraphicFramePr>
            <a:graphicFrameLocks noChangeAspect="1"/>
          </p:cNvGraphicFramePr>
          <p:nvPr>
            <p:extLst>
              <p:ext uri="{D42A27DB-BD31-4B8C-83A1-F6EECF244321}">
                <p14:modId xmlns:p14="http://schemas.microsoft.com/office/powerpoint/2010/main" val="2138364724"/>
              </p:ext>
            </p:extLst>
          </p:nvPr>
        </p:nvGraphicFramePr>
        <p:xfrm>
          <a:off x="7669213" y="3997325"/>
          <a:ext cx="447675" cy="538163"/>
        </p:xfrm>
        <a:graphic>
          <a:graphicData uri="http://schemas.openxmlformats.org/presentationml/2006/ole">
            <mc:AlternateContent xmlns:mc="http://schemas.openxmlformats.org/markup-compatibility/2006">
              <mc:Choice xmlns:v="urn:schemas-microsoft-com:vml" Requires="v">
                <p:oleObj spid="_x0000_s14250" name="Equation" r:id="rId13" imgW="190440" imgH="228600" progId="Equation.DSMT4">
                  <p:embed/>
                </p:oleObj>
              </mc:Choice>
              <mc:Fallback>
                <p:oleObj name="Equation" r:id="rId13" imgW="190440" imgH="228600" progId="Equation.DSMT4">
                  <p:embed/>
                  <p:pic>
                    <p:nvPicPr>
                      <p:cNvPr id="10" name="对象 9">
                        <a:extLst>
                          <a:ext uri="{FF2B5EF4-FFF2-40B4-BE49-F238E27FC236}">
                            <a16:creationId xmlns:a16="http://schemas.microsoft.com/office/drawing/2014/main" id="{68142CB0-15A6-46BA-926E-BA75AD90F4B5}"/>
                          </a:ext>
                        </a:extLst>
                      </p:cNvPr>
                      <p:cNvPicPr/>
                      <p:nvPr/>
                    </p:nvPicPr>
                    <p:blipFill>
                      <a:blip r:embed="rId14"/>
                      <a:stretch>
                        <a:fillRect/>
                      </a:stretch>
                    </p:blipFill>
                    <p:spPr>
                      <a:xfrm>
                        <a:off x="7669213" y="3997325"/>
                        <a:ext cx="447675" cy="53816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0EF66DF9-48A7-47B8-9312-5FB40F803AFD}"/>
              </a:ext>
            </a:extLst>
          </p:cNvPr>
          <p:cNvGraphicFramePr>
            <a:graphicFrameLocks noChangeAspect="1"/>
          </p:cNvGraphicFramePr>
          <p:nvPr>
            <p:extLst>
              <p:ext uri="{D42A27DB-BD31-4B8C-83A1-F6EECF244321}">
                <p14:modId xmlns:p14="http://schemas.microsoft.com/office/powerpoint/2010/main" val="1292931911"/>
              </p:ext>
            </p:extLst>
          </p:nvPr>
        </p:nvGraphicFramePr>
        <p:xfrm>
          <a:off x="8118475" y="3997325"/>
          <a:ext cx="477838" cy="538163"/>
        </p:xfrm>
        <a:graphic>
          <a:graphicData uri="http://schemas.openxmlformats.org/presentationml/2006/ole">
            <mc:AlternateContent xmlns:mc="http://schemas.openxmlformats.org/markup-compatibility/2006">
              <mc:Choice xmlns:v="urn:schemas-microsoft-com:vml" Requires="v">
                <p:oleObj spid="_x0000_s14251" name="Equation" r:id="rId15" imgW="203040" imgH="228600" progId="Equation.DSMT4">
                  <p:embed/>
                </p:oleObj>
              </mc:Choice>
              <mc:Fallback>
                <p:oleObj name="Equation" r:id="rId15" imgW="203040" imgH="228600" progId="Equation.DSMT4">
                  <p:embed/>
                  <p:pic>
                    <p:nvPicPr>
                      <p:cNvPr id="11" name="对象 10">
                        <a:extLst>
                          <a:ext uri="{FF2B5EF4-FFF2-40B4-BE49-F238E27FC236}">
                            <a16:creationId xmlns:a16="http://schemas.microsoft.com/office/drawing/2014/main" id="{62415DBD-A508-4701-A911-B97B2AE4CAC0}"/>
                          </a:ext>
                        </a:extLst>
                      </p:cNvPr>
                      <p:cNvPicPr/>
                      <p:nvPr/>
                    </p:nvPicPr>
                    <p:blipFill>
                      <a:blip r:embed="rId16"/>
                      <a:stretch>
                        <a:fillRect/>
                      </a:stretch>
                    </p:blipFill>
                    <p:spPr>
                      <a:xfrm>
                        <a:off x="8118475" y="3997325"/>
                        <a:ext cx="477838" cy="53816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1773341C-6744-4806-8983-B14C6336BADC}"/>
              </a:ext>
            </a:extLst>
          </p:cNvPr>
          <p:cNvGraphicFramePr>
            <a:graphicFrameLocks noChangeAspect="1"/>
          </p:cNvGraphicFramePr>
          <p:nvPr>
            <p:extLst>
              <p:ext uri="{D42A27DB-BD31-4B8C-83A1-F6EECF244321}">
                <p14:modId xmlns:p14="http://schemas.microsoft.com/office/powerpoint/2010/main" val="352825028"/>
              </p:ext>
            </p:extLst>
          </p:nvPr>
        </p:nvGraphicFramePr>
        <p:xfrm>
          <a:off x="9364609" y="3821034"/>
          <a:ext cx="2549781" cy="951973"/>
        </p:xfrm>
        <a:graphic>
          <a:graphicData uri="http://schemas.openxmlformats.org/presentationml/2006/ole">
            <mc:AlternateContent xmlns:mc="http://schemas.openxmlformats.org/markup-compatibility/2006">
              <mc:Choice xmlns:v="urn:schemas-microsoft-com:vml" Requires="v">
                <p:oleObj spid="_x0000_s14252" name="Equation" r:id="rId17" imgW="1155600" imgH="431640" progId="Equation.DSMT4">
                  <p:embed/>
                </p:oleObj>
              </mc:Choice>
              <mc:Fallback>
                <p:oleObj name="Equation" r:id="rId17" imgW="1155600" imgH="431640" progId="Equation.DSMT4">
                  <p:embed/>
                  <p:pic>
                    <p:nvPicPr>
                      <p:cNvPr id="0" name=""/>
                      <p:cNvPicPr/>
                      <p:nvPr/>
                    </p:nvPicPr>
                    <p:blipFill>
                      <a:blip r:embed="rId18"/>
                      <a:stretch>
                        <a:fillRect/>
                      </a:stretch>
                    </p:blipFill>
                    <p:spPr>
                      <a:xfrm>
                        <a:off x="9364609" y="3821034"/>
                        <a:ext cx="2549781" cy="95197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601892B1-F151-4386-8AD6-67CCD2AAB53C}"/>
              </a:ext>
            </a:extLst>
          </p:cNvPr>
          <p:cNvGraphicFramePr>
            <a:graphicFrameLocks noChangeAspect="1"/>
          </p:cNvGraphicFramePr>
          <p:nvPr>
            <p:extLst>
              <p:ext uri="{D42A27DB-BD31-4B8C-83A1-F6EECF244321}">
                <p14:modId xmlns:p14="http://schemas.microsoft.com/office/powerpoint/2010/main" val="1763914349"/>
              </p:ext>
            </p:extLst>
          </p:nvPr>
        </p:nvGraphicFramePr>
        <p:xfrm>
          <a:off x="2540342" y="4685627"/>
          <a:ext cx="354524" cy="389977"/>
        </p:xfrm>
        <a:graphic>
          <a:graphicData uri="http://schemas.openxmlformats.org/presentationml/2006/ole">
            <mc:AlternateContent xmlns:mc="http://schemas.openxmlformats.org/markup-compatibility/2006">
              <mc:Choice xmlns:v="urn:schemas-microsoft-com:vml" Requires="v">
                <p:oleObj spid="_x0000_s14253" name="Equation" r:id="rId19" imgW="126720" imgH="139680" progId="Equation.DSMT4">
                  <p:embed/>
                </p:oleObj>
              </mc:Choice>
              <mc:Fallback>
                <p:oleObj name="Equation" r:id="rId19" imgW="126720" imgH="139680" progId="Equation.DSMT4">
                  <p:embed/>
                  <p:pic>
                    <p:nvPicPr>
                      <p:cNvPr id="7" name="对象 6">
                        <a:extLst>
                          <a:ext uri="{FF2B5EF4-FFF2-40B4-BE49-F238E27FC236}">
                            <a16:creationId xmlns:a16="http://schemas.microsoft.com/office/drawing/2014/main" id="{2E9A36FE-D7F7-4927-93BD-A32EE8DF696D}"/>
                          </a:ext>
                        </a:extLst>
                      </p:cNvPr>
                      <p:cNvPicPr/>
                      <p:nvPr/>
                    </p:nvPicPr>
                    <p:blipFill>
                      <a:blip r:embed="rId4"/>
                      <a:stretch>
                        <a:fillRect/>
                      </a:stretch>
                    </p:blipFill>
                    <p:spPr>
                      <a:xfrm>
                        <a:off x="2540342" y="4685627"/>
                        <a:ext cx="354524" cy="38997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418BBD34-E121-4CE1-B9FC-97AACE45ACD7}"/>
              </a:ext>
            </a:extLst>
          </p:cNvPr>
          <p:cNvGraphicFramePr>
            <a:graphicFrameLocks noChangeAspect="1"/>
          </p:cNvGraphicFramePr>
          <p:nvPr>
            <p:extLst>
              <p:ext uri="{D42A27DB-BD31-4B8C-83A1-F6EECF244321}">
                <p14:modId xmlns:p14="http://schemas.microsoft.com/office/powerpoint/2010/main" val="483971149"/>
              </p:ext>
            </p:extLst>
          </p:nvPr>
        </p:nvGraphicFramePr>
        <p:xfrm>
          <a:off x="3889946" y="4707863"/>
          <a:ext cx="921759" cy="398599"/>
        </p:xfrm>
        <a:graphic>
          <a:graphicData uri="http://schemas.openxmlformats.org/presentationml/2006/ole">
            <mc:AlternateContent xmlns:mc="http://schemas.openxmlformats.org/markup-compatibility/2006">
              <mc:Choice xmlns:v="urn:schemas-microsoft-com:vml" Requires="v">
                <p:oleObj spid="_x0000_s14254" name="Equation" r:id="rId20" imgW="469800" imgH="203040" progId="Equation.DSMT4">
                  <p:embed/>
                </p:oleObj>
              </mc:Choice>
              <mc:Fallback>
                <p:oleObj name="Equation" r:id="rId20" imgW="469800" imgH="203040" progId="Equation.DSMT4">
                  <p:embed/>
                  <p:pic>
                    <p:nvPicPr>
                      <p:cNvPr id="0" name=""/>
                      <p:cNvPicPr/>
                      <p:nvPr/>
                    </p:nvPicPr>
                    <p:blipFill>
                      <a:blip r:embed="rId21"/>
                      <a:stretch>
                        <a:fillRect/>
                      </a:stretch>
                    </p:blipFill>
                    <p:spPr>
                      <a:xfrm>
                        <a:off x="3889946" y="4707863"/>
                        <a:ext cx="921759" cy="398599"/>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BE10ED6A-9430-4C9E-87AA-D0924D8E6066}"/>
              </a:ext>
            </a:extLst>
          </p:cNvPr>
          <p:cNvGraphicFramePr>
            <a:graphicFrameLocks noChangeAspect="1"/>
          </p:cNvGraphicFramePr>
          <p:nvPr>
            <p:extLst>
              <p:ext uri="{D42A27DB-BD31-4B8C-83A1-F6EECF244321}">
                <p14:modId xmlns:p14="http://schemas.microsoft.com/office/powerpoint/2010/main" val="895384980"/>
              </p:ext>
            </p:extLst>
          </p:nvPr>
        </p:nvGraphicFramePr>
        <p:xfrm>
          <a:off x="1227056" y="5241656"/>
          <a:ext cx="5613481" cy="944324"/>
        </p:xfrm>
        <a:graphic>
          <a:graphicData uri="http://schemas.openxmlformats.org/presentationml/2006/ole">
            <mc:AlternateContent xmlns:mc="http://schemas.openxmlformats.org/markup-compatibility/2006">
              <mc:Choice xmlns:v="urn:schemas-microsoft-com:vml" Requires="v">
                <p:oleObj spid="_x0000_s14255" name="Equation" r:id="rId22" imgW="2717640" imgH="457200" progId="Equation.DSMT4">
                  <p:embed/>
                </p:oleObj>
              </mc:Choice>
              <mc:Fallback>
                <p:oleObj name="Equation" r:id="rId22" imgW="2717640" imgH="457200" progId="Equation.DSMT4">
                  <p:embed/>
                  <p:pic>
                    <p:nvPicPr>
                      <p:cNvPr id="0" name=""/>
                      <p:cNvPicPr/>
                      <p:nvPr/>
                    </p:nvPicPr>
                    <p:blipFill>
                      <a:blip r:embed="rId23"/>
                      <a:stretch>
                        <a:fillRect/>
                      </a:stretch>
                    </p:blipFill>
                    <p:spPr>
                      <a:xfrm>
                        <a:off x="1227056" y="5241656"/>
                        <a:ext cx="5613481" cy="944324"/>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3BB5208-7B6B-44D2-B0A5-C192F8A2A414}"/>
              </a:ext>
            </a:extLst>
          </p:cNvPr>
          <p:cNvGraphicFramePr>
            <a:graphicFrameLocks noChangeAspect="1"/>
          </p:cNvGraphicFramePr>
          <p:nvPr>
            <p:extLst>
              <p:ext uri="{D42A27DB-BD31-4B8C-83A1-F6EECF244321}">
                <p14:modId xmlns:p14="http://schemas.microsoft.com/office/powerpoint/2010/main" val="3481807896"/>
              </p:ext>
            </p:extLst>
          </p:nvPr>
        </p:nvGraphicFramePr>
        <p:xfrm>
          <a:off x="10410678" y="5500797"/>
          <a:ext cx="397021" cy="426041"/>
        </p:xfrm>
        <a:graphic>
          <a:graphicData uri="http://schemas.openxmlformats.org/presentationml/2006/ole">
            <mc:AlternateContent xmlns:mc="http://schemas.openxmlformats.org/markup-compatibility/2006">
              <mc:Choice xmlns:v="urn:schemas-microsoft-com:vml" Requires="v">
                <p:oleObj spid="_x0000_s14256" name="Equation" r:id="rId24" imgW="126720" imgH="177480" progId="Equation.DSMT4">
                  <p:embed/>
                </p:oleObj>
              </mc:Choice>
              <mc:Fallback>
                <p:oleObj name="Equation" r:id="rId24" imgW="126720" imgH="177480" progId="Equation.DSMT4">
                  <p:embed/>
                  <p:pic>
                    <p:nvPicPr>
                      <p:cNvPr id="7" name="对象 6">
                        <a:extLst>
                          <a:ext uri="{FF2B5EF4-FFF2-40B4-BE49-F238E27FC236}">
                            <a16:creationId xmlns:a16="http://schemas.microsoft.com/office/drawing/2014/main" id="{F56560B0-12AE-4210-8DC1-107B2A0EBAF7}"/>
                          </a:ext>
                        </a:extLst>
                      </p:cNvPr>
                      <p:cNvPicPr/>
                      <p:nvPr/>
                    </p:nvPicPr>
                    <p:blipFill>
                      <a:blip r:embed="rId25"/>
                      <a:stretch>
                        <a:fillRect/>
                      </a:stretch>
                    </p:blipFill>
                    <p:spPr>
                      <a:xfrm>
                        <a:off x="10410678" y="5500797"/>
                        <a:ext cx="397021" cy="42604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139E5E41-810A-4F8F-A7E0-24938F1D55AB}"/>
                  </a:ext>
                </a:extLst>
              </p:cNvPr>
              <p:cNvSpPr/>
              <p:nvPr/>
            </p:nvSpPr>
            <p:spPr>
              <a:xfrm>
                <a:off x="1114495" y="6185980"/>
                <a:ext cx="1018768"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i="1" smtClean="0">
                              <a:solidFill>
                                <a:srgbClr val="FF0000"/>
                              </a:solidFill>
                              <a:latin typeface="Cambria Math" panose="02040503050406030204" pitchFamily="18" charset="0"/>
                            </a:rPr>
                          </m:ctrlPr>
                        </m:dPr>
                        <m:e>
                          <m:r>
                            <a:rPr lang="zh-CN" altLang="en-US" sz="2800" i="1">
                              <a:solidFill>
                                <a:srgbClr val="FF0000"/>
                              </a:solidFill>
                              <a:latin typeface="Cambria Math" panose="02040503050406030204" pitchFamily="18" charset="0"/>
                            </a:rPr>
                            <m:t>𝑈</m:t>
                          </m:r>
                          <m:r>
                            <a:rPr lang="zh-CN" altLang="en-US" sz="2800" i="0">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𝜃</m:t>
                          </m:r>
                        </m:e>
                      </m:d>
                    </m:oMath>
                  </m:oMathPara>
                </a14:m>
                <a:endParaRPr lang="zh-CN" altLang="en-US" sz="2800" dirty="0"/>
              </a:p>
            </p:txBody>
          </p:sp>
        </mc:Choice>
        <mc:Fallback xmlns="">
          <p:sp>
            <p:nvSpPr>
              <p:cNvPr id="19" name="矩形 18">
                <a:extLst>
                  <a:ext uri="{FF2B5EF4-FFF2-40B4-BE49-F238E27FC236}">
                    <a16:creationId xmlns:a16="http://schemas.microsoft.com/office/drawing/2014/main" id="{139E5E41-810A-4F8F-A7E0-24938F1D55AB}"/>
                  </a:ext>
                </a:extLst>
              </p:cNvPr>
              <p:cNvSpPr>
                <a:spLocks noRot="1" noChangeAspect="1" noMove="1" noResize="1" noEditPoints="1" noAdjustHandles="1" noChangeArrowheads="1" noChangeShapeType="1" noTextEdit="1"/>
              </p:cNvSpPr>
              <p:nvPr/>
            </p:nvSpPr>
            <p:spPr>
              <a:xfrm>
                <a:off x="1114495" y="6185980"/>
                <a:ext cx="1018768" cy="523220"/>
              </a:xfrm>
              <a:prstGeom prst="rect">
                <a:avLst/>
              </a:prstGeom>
              <a:blipFill>
                <a:blip r:embed="rId26"/>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2B847324-B5E2-4791-B6AE-1F45D6A73476}"/>
              </a:ext>
            </a:extLst>
          </p:cNvPr>
          <p:cNvSpPr txBox="1"/>
          <p:nvPr/>
        </p:nvSpPr>
        <p:spPr>
          <a:xfrm>
            <a:off x="6086475" y="6189785"/>
            <a:ext cx="688586" cy="584775"/>
          </a:xfrm>
          <a:prstGeom prst="rect">
            <a:avLst/>
          </a:prstGeom>
          <a:noFill/>
        </p:spPr>
        <p:txBody>
          <a:bodyPr wrap="square" rtlCol="0">
            <a:spAutoFit/>
          </a:bodyPr>
          <a:lstStyle/>
          <a:p>
            <a:r>
              <a:rPr lang="zh-CN" altLang="en-US" sz="3200" dirty="0">
                <a:solidFill>
                  <a:srgbClr val="FF0000"/>
                </a:solidFill>
              </a:rPr>
              <a:t>？</a:t>
            </a:r>
          </a:p>
        </p:txBody>
      </p:sp>
      <p:sp>
        <p:nvSpPr>
          <p:cNvPr id="21" name="任意多边形: 形状 20">
            <a:extLst>
              <a:ext uri="{FF2B5EF4-FFF2-40B4-BE49-F238E27FC236}">
                <a16:creationId xmlns:a16="http://schemas.microsoft.com/office/drawing/2014/main" id="{A4215685-AC6E-4431-887A-A3C41D711AC3}"/>
              </a:ext>
            </a:extLst>
          </p:cNvPr>
          <p:cNvSpPr/>
          <p:nvPr/>
        </p:nvSpPr>
        <p:spPr>
          <a:xfrm>
            <a:off x="4712677" y="6231988"/>
            <a:ext cx="1448972" cy="352939"/>
          </a:xfrm>
          <a:custGeom>
            <a:avLst/>
            <a:gdLst>
              <a:gd name="connsiteX0" fmla="*/ 0 w 1448972"/>
              <a:gd name="connsiteY0" fmla="*/ 0 h 352939"/>
              <a:gd name="connsiteX1" fmla="*/ 182880 w 1448972"/>
              <a:gd name="connsiteY1" fmla="*/ 196947 h 352939"/>
              <a:gd name="connsiteX2" fmla="*/ 548640 w 1448972"/>
              <a:gd name="connsiteY2" fmla="*/ 309489 h 352939"/>
              <a:gd name="connsiteX3" fmla="*/ 1209821 w 1448972"/>
              <a:gd name="connsiteY3" fmla="*/ 351692 h 352939"/>
              <a:gd name="connsiteX4" fmla="*/ 1448972 w 1448972"/>
              <a:gd name="connsiteY4" fmla="*/ 337624 h 35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972" h="352939">
                <a:moveTo>
                  <a:pt x="0" y="0"/>
                </a:moveTo>
                <a:cubicBezTo>
                  <a:pt x="45720" y="72683"/>
                  <a:pt x="91440" y="145366"/>
                  <a:pt x="182880" y="196947"/>
                </a:cubicBezTo>
                <a:cubicBezTo>
                  <a:pt x="274320" y="248528"/>
                  <a:pt x="377483" y="283698"/>
                  <a:pt x="548640" y="309489"/>
                </a:cubicBezTo>
                <a:cubicBezTo>
                  <a:pt x="719797" y="335280"/>
                  <a:pt x="1059766" y="347003"/>
                  <a:pt x="1209821" y="351692"/>
                </a:cubicBezTo>
                <a:cubicBezTo>
                  <a:pt x="1359876" y="356381"/>
                  <a:pt x="1404424" y="347002"/>
                  <a:pt x="1448972" y="337624"/>
                </a:cubicBezTo>
              </a:path>
            </a:pathLst>
          </a:cu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026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462E3-AD87-4BE2-8E2F-D21A3CD3941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注意：</a:t>
            </a:r>
          </a:p>
        </p:txBody>
      </p:sp>
      <p:sp>
        <p:nvSpPr>
          <p:cNvPr id="3" name="内容占位符 2">
            <a:extLst>
              <a:ext uri="{FF2B5EF4-FFF2-40B4-BE49-F238E27FC236}">
                <a16:creationId xmlns:a16="http://schemas.microsoft.com/office/drawing/2014/main" id="{1E4F2961-4279-496E-A6A4-93543789B3EE}"/>
              </a:ext>
            </a:extLst>
          </p:cNvPr>
          <p:cNvSpPr txBox="1">
            <a:spLocks/>
          </p:cNvSpPr>
          <p:nvPr/>
        </p:nvSpPr>
        <p:spPr>
          <a:xfrm>
            <a:off x="992356" y="1364973"/>
            <a:ext cx="10232235" cy="51866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从第四章开始以后讲的算法都是</a:t>
            </a:r>
            <a:r>
              <a:rPr lang="zh-CN" altLang="en-US" sz="2400" dirty="0">
                <a:solidFill>
                  <a:srgbClr val="FF0000"/>
                </a:solidFill>
                <a:latin typeface="微软雅黑" panose="020B0503020204020204" pitchFamily="34" charset="-122"/>
                <a:ea typeface="微软雅黑" panose="020B0503020204020204" pitchFamily="34" charset="-122"/>
              </a:rPr>
              <a:t>不基于模型</a:t>
            </a:r>
            <a:r>
              <a:rPr lang="zh-CN" altLang="en-US" sz="2400" dirty="0">
                <a:solidFill>
                  <a:schemeClr val="tx1"/>
                </a:solidFill>
                <a:latin typeface="微软雅黑" panose="020B0503020204020204" pitchFamily="34" charset="-122"/>
                <a:ea typeface="微软雅黑" panose="020B0503020204020204" pitchFamily="34" charset="-122"/>
              </a:rPr>
              <a:t>的，那么什么是基于模型的，什么是不基于模型？</a:t>
            </a:r>
            <a:endParaRPr lang="en-US" altLang="zh-CN" sz="2400" dirty="0">
              <a:solidFill>
                <a:schemeClr val="tx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其实就是根据状态转移概率是否已知来区分的。那么问题又来了，状态转移概率和策略的区别是什么？（我初学时最大的疑惑）</a:t>
            </a:r>
            <a:endParaRPr lang="en-US" altLang="zh-CN" sz="2400" dirty="0">
              <a:solidFill>
                <a:schemeClr val="tx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3600" b="1" dirty="0">
                <a:solidFill>
                  <a:srgbClr val="FF0000"/>
                </a:solidFill>
                <a:latin typeface="微软雅黑" panose="020B0503020204020204" pitchFamily="34" charset="-122"/>
                <a:ea typeface="微软雅黑" panose="020B0503020204020204" pitchFamily="34" charset="-122"/>
              </a:rPr>
              <a:t>？</a:t>
            </a:r>
            <a:endParaRPr lang="en-US" altLang="zh-CN" sz="36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264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645B99-1FBA-4582-AA6B-090A167B48E0}"/>
              </a:ext>
            </a:extLst>
          </p:cNvPr>
          <p:cNvSpPr/>
          <p:nvPr/>
        </p:nvSpPr>
        <p:spPr>
          <a:xfrm>
            <a:off x="462978" y="1118279"/>
            <a:ext cx="526297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2.2</a:t>
            </a:r>
            <a:r>
              <a:rPr lang="zh-CN" altLang="en-US" sz="2400" b="1" dirty="0">
                <a:latin typeface="微软雅黑" panose="020B0503020204020204" pitchFamily="34" charset="-122"/>
                <a:ea typeface="微软雅黑" panose="020B0503020204020204" pitchFamily="34" charset="-122"/>
              </a:rPr>
              <a:t>、选择求解方法：（梯度上升法）</a:t>
            </a:r>
            <a:endParaRPr lang="en-US" altLang="zh-CN" sz="2400" b="1" dirty="0">
              <a:latin typeface="+mn-ea"/>
            </a:endParaRPr>
          </a:p>
        </p:txBody>
      </p:sp>
      <p:sp>
        <p:nvSpPr>
          <p:cNvPr id="3" name="标题 1">
            <a:extLst>
              <a:ext uri="{FF2B5EF4-FFF2-40B4-BE49-F238E27FC236}">
                <a16:creationId xmlns:a16="http://schemas.microsoft.com/office/drawing/2014/main" id="{8B69A86D-6150-4A97-9813-3A0CAAB60AD5}"/>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4" name="对象 3">
            <a:extLst>
              <a:ext uri="{FF2B5EF4-FFF2-40B4-BE49-F238E27FC236}">
                <a16:creationId xmlns:a16="http://schemas.microsoft.com/office/drawing/2014/main" id="{B7B09ED9-C7B9-491F-A284-B1A92B4E2511}"/>
              </a:ext>
            </a:extLst>
          </p:cNvPr>
          <p:cNvGraphicFramePr>
            <a:graphicFrameLocks noChangeAspect="1"/>
          </p:cNvGraphicFramePr>
          <p:nvPr>
            <p:extLst>
              <p:ext uri="{D42A27DB-BD31-4B8C-83A1-F6EECF244321}">
                <p14:modId xmlns:p14="http://schemas.microsoft.com/office/powerpoint/2010/main" val="1916236493"/>
              </p:ext>
            </p:extLst>
          </p:nvPr>
        </p:nvGraphicFramePr>
        <p:xfrm>
          <a:off x="2556113" y="1655280"/>
          <a:ext cx="5613481" cy="944324"/>
        </p:xfrm>
        <a:graphic>
          <a:graphicData uri="http://schemas.openxmlformats.org/presentationml/2006/ole">
            <mc:AlternateContent xmlns:mc="http://schemas.openxmlformats.org/markup-compatibility/2006">
              <mc:Choice xmlns:v="urn:schemas-microsoft-com:vml" Requires="v">
                <p:oleObj spid="_x0000_s14614" name="Equation" r:id="rId3" imgW="2717640" imgH="457200" progId="Equation.DSMT4">
                  <p:embed/>
                </p:oleObj>
              </mc:Choice>
              <mc:Fallback>
                <p:oleObj name="Equation" r:id="rId3" imgW="2717640" imgH="457200" progId="Equation.DSMT4">
                  <p:embed/>
                  <p:pic>
                    <p:nvPicPr>
                      <p:cNvPr id="17" name="对象 16">
                        <a:extLst>
                          <a:ext uri="{FF2B5EF4-FFF2-40B4-BE49-F238E27FC236}">
                            <a16:creationId xmlns:a16="http://schemas.microsoft.com/office/drawing/2014/main" id="{BE10ED6A-9430-4C9E-87AA-D0924D8E6066}"/>
                          </a:ext>
                        </a:extLst>
                      </p:cNvPr>
                      <p:cNvPicPr/>
                      <p:nvPr/>
                    </p:nvPicPr>
                    <p:blipFill>
                      <a:blip r:embed="rId4"/>
                      <a:stretch>
                        <a:fillRect/>
                      </a:stretch>
                    </p:blipFill>
                    <p:spPr>
                      <a:xfrm>
                        <a:off x="2556113" y="1655280"/>
                        <a:ext cx="5613481" cy="944324"/>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9F25A455-590B-4F2A-99E2-322552226934}"/>
              </a:ext>
            </a:extLst>
          </p:cNvPr>
          <p:cNvSpPr/>
          <p:nvPr/>
        </p:nvSpPr>
        <p:spPr>
          <a:xfrm>
            <a:off x="769939" y="1736841"/>
            <a:ext cx="1986514"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损失函数：</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26834D6B-1195-4C41-B67F-4A11072D03D9}"/>
              </a:ext>
            </a:extLst>
          </p:cNvPr>
          <p:cNvSpPr/>
          <p:nvPr/>
        </p:nvSpPr>
        <p:spPr>
          <a:xfrm>
            <a:off x="8024077" y="1736841"/>
            <a:ext cx="4135481" cy="578941"/>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；按照梯度思想对  求导数：</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7" name="对象 6">
            <a:extLst>
              <a:ext uri="{FF2B5EF4-FFF2-40B4-BE49-F238E27FC236}">
                <a16:creationId xmlns:a16="http://schemas.microsoft.com/office/drawing/2014/main" id="{4F818BF4-48B4-496C-8FB6-E9F4AF5343AA}"/>
              </a:ext>
            </a:extLst>
          </p:cNvPr>
          <p:cNvGraphicFramePr>
            <a:graphicFrameLocks noChangeAspect="1"/>
          </p:cNvGraphicFramePr>
          <p:nvPr>
            <p:extLst>
              <p:ext uri="{D42A27DB-BD31-4B8C-83A1-F6EECF244321}">
                <p14:modId xmlns:p14="http://schemas.microsoft.com/office/powerpoint/2010/main" val="760115454"/>
              </p:ext>
            </p:extLst>
          </p:nvPr>
        </p:nvGraphicFramePr>
        <p:xfrm>
          <a:off x="1111626" y="2599604"/>
          <a:ext cx="5274018" cy="4194896"/>
        </p:xfrm>
        <a:graphic>
          <a:graphicData uri="http://schemas.openxmlformats.org/presentationml/2006/ole">
            <mc:AlternateContent xmlns:mc="http://schemas.openxmlformats.org/markup-compatibility/2006">
              <mc:Choice xmlns:v="urn:schemas-microsoft-com:vml" Requires="v">
                <p:oleObj spid="_x0000_s14615" name="Equation" r:id="rId5" imgW="2387520" imgH="1930320" progId="Equation.DSMT4">
                  <p:embed/>
                </p:oleObj>
              </mc:Choice>
              <mc:Fallback>
                <p:oleObj name="Equation" r:id="rId5" imgW="2387520" imgH="1930320" progId="Equation.DSMT4">
                  <p:embed/>
                  <p:pic>
                    <p:nvPicPr>
                      <p:cNvPr id="4" name="对象 3">
                        <a:extLst>
                          <a:ext uri="{FF2B5EF4-FFF2-40B4-BE49-F238E27FC236}">
                            <a16:creationId xmlns:a16="http://schemas.microsoft.com/office/drawing/2014/main" id="{B7B09ED9-C7B9-491F-A284-B1A92B4E2511}"/>
                          </a:ext>
                        </a:extLst>
                      </p:cNvPr>
                      <p:cNvPicPr/>
                      <p:nvPr/>
                    </p:nvPicPr>
                    <p:blipFill>
                      <a:blip r:embed="rId6"/>
                      <a:stretch>
                        <a:fillRect/>
                      </a:stretch>
                    </p:blipFill>
                    <p:spPr>
                      <a:xfrm>
                        <a:off x="1111626" y="2599604"/>
                        <a:ext cx="5274018" cy="4194896"/>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A33AD747-B554-46D2-ACED-1F3341C82993}"/>
              </a:ext>
            </a:extLst>
          </p:cNvPr>
          <p:cNvSpPr/>
          <p:nvPr/>
        </p:nvSpPr>
        <p:spPr>
          <a:xfrm>
            <a:off x="936211" y="2592388"/>
            <a:ext cx="5724939" cy="4202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9">
            <a:extLst>
              <a:ext uri="{FF2B5EF4-FFF2-40B4-BE49-F238E27FC236}">
                <a16:creationId xmlns:a16="http://schemas.microsoft.com/office/drawing/2014/main" id="{731EA361-3062-47FB-9CC0-4FB43A2387BC}"/>
              </a:ext>
            </a:extLst>
          </p:cNvPr>
          <p:cNvGraphicFramePr>
            <a:graphicFrameLocks noChangeAspect="1"/>
          </p:cNvGraphicFramePr>
          <p:nvPr>
            <p:extLst>
              <p:ext uri="{D42A27DB-BD31-4B8C-83A1-F6EECF244321}">
                <p14:modId xmlns:p14="http://schemas.microsoft.com/office/powerpoint/2010/main" val="2406166814"/>
              </p:ext>
            </p:extLst>
          </p:nvPr>
        </p:nvGraphicFramePr>
        <p:xfrm>
          <a:off x="6929330" y="2860749"/>
          <a:ext cx="5129395" cy="3353835"/>
        </p:xfrm>
        <a:graphic>
          <a:graphicData uri="http://schemas.openxmlformats.org/presentationml/2006/ole">
            <mc:AlternateContent xmlns:mc="http://schemas.openxmlformats.org/markup-compatibility/2006">
              <mc:Choice xmlns:v="urn:schemas-microsoft-com:vml" Requires="v">
                <p:oleObj spid="_x0000_s14616" name="Equation" r:id="rId7" imgW="1981080" imgH="1295280" progId="Equation.DSMT4">
                  <p:embed/>
                </p:oleObj>
              </mc:Choice>
              <mc:Fallback>
                <p:oleObj name="Equation" r:id="rId7" imgW="1981080" imgH="1295280" progId="Equation.DSMT4">
                  <p:embed/>
                  <p:pic>
                    <p:nvPicPr>
                      <p:cNvPr id="5" name="对象 4">
                        <a:extLst>
                          <a:ext uri="{FF2B5EF4-FFF2-40B4-BE49-F238E27FC236}">
                            <a16:creationId xmlns:a16="http://schemas.microsoft.com/office/drawing/2014/main" id="{3838C89E-6221-4E73-896E-7727C3613BB0}"/>
                          </a:ext>
                        </a:extLst>
                      </p:cNvPr>
                      <p:cNvPicPr/>
                      <p:nvPr/>
                    </p:nvPicPr>
                    <p:blipFill>
                      <a:blip r:embed="rId8"/>
                      <a:stretch>
                        <a:fillRect/>
                      </a:stretch>
                    </p:blipFill>
                    <p:spPr>
                      <a:xfrm>
                        <a:off x="6929330" y="2860749"/>
                        <a:ext cx="5129395" cy="3353835"/>
                      </a:xfrm>
                      <a:prstGeom prst="rect">
                        <a:avLst/>
                      </a:prstGeom>
                    </p:spPr>
                  </p:pic>
                </p:oleObj>
              </mc:Fallback>
            </mc:AlternateContent>
          </a:graphicData>
        </a:graphic>
      </p:graphicFrame>
      <p:sp>
        <p:nvSpPr>
          <p:cNvPr id="11" name="箭头: 右 10">
            <a:extLst>
              <a:ext uri="{FF2B5EF4-FFF2-40B4-BE49-F238E27FC236}">
                <a16:creationId xmlns:a16="http://schemas.microsoft.com/office/drawing/2014/main" id="{59E60CE2-8E2B-4B10-9B23-E53AF827C4FD}"/>
              </a:ext>
            </a:extLst>
          </p:cNvPr>
          <p:cNvSpPr/>
          <p:nvPr/>
        </p:nvSpPr>
        <p:spPr>
          <a:xfrm>
            <a:off x="6828496" y="4537666"/>
            <a:ext cx="610198" cy="6650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a:extLst>
              <a:ext uri="{FF2B5EF4-FFF2-40B4-BE49-F238E27FC236}">
                <a16:creationId xmlns:a16="http://schemas.microsoft.com/office/drawing/2014/main" id="{A3960C0E-C3CC-472F-A6A4-E9C0140EE70C}"/>
              </a:ext>
            </a:extLst>
          </p:cNvPr>
          <p:cNvGraphicFramePr>
            <a:graphicFrameLocks noChangeAspect="1"/>
          </p:cNvGraphicFramePr>
          <p:nvPr>
            <p:extLst>
              <p:ext uri="{D42A27DB-BD31-4B8C-83A1-F6EECF244321}">
                <p14:modId xmlns:p14="http://schemas.microsoft.com/office/powerpoint/2010/main" val="2712256452"/>
              </p:ext>
            </p:extLst>
          </p:nvPr>
        </p:nvGraphicFramePr>
        <p:xfrm>
          <a:off x="10549062" y="1872754"/>
          <a:ext cx="291548" cy="426041"/>
        </p:xfrm>
        <a:graphic>
          <a:graphicData uri="http://schemas.openxmlformats.org/presentationml/2006/ole">
            <mc:AlternateContent xmlns:mc="http://schemas.openxmlformats.org/markup-compatibility/2006">
              <mc:Choice xmlns:v="urn:schemas-microsoft-com:vml" Requires="v">
                <p:oleObj spid="_x0000_s14617" name="Equation" r:id="rId9" imgW="126720" imgH="177480" progId="Equation.DSMT4">
                  <p:embed/>
                </p:oleObj>
              </mc:Choice>
              <mc:Fallback>
                <p:oleObj name="Equation" r:id="rId9" imgW="126720" imgH="177480" progId="Equation.DSMT4">
                  <p:embed/>
                  <p:pic>
                    <p:nvPicPr>
                      <p:cNvPr id="7" name="对象 6">
                        <a:extLst>
                          <a:ext uri="{FF2B5EF4-FFF2-40B4-BE49-F238E27FC236}">
                            <a16:creationId xmlns:a16="http://schemas.microsoft.com/office/drawing/2014/main" id="{F56560B0-12AE-4210-8DC1-107B2A0EBAF7}"/>
                          </a:ext>
                        </a:extLst>
                      </p:cNvPr>
                      <p:cNvPicPr/>
                      <p:nvPr/>
                    </p:nvPicPr>
                    <p:blipFill>
                      <a:blip r:embed="rId10"/>
                      <a:stretch>
                        <a:fillRect/>
                      </a:stretch>
                    </p:blipFill>
                    <p:spPr>
                      <a:xfrm>
                        <a:off x="10549062" y="1872754"/>
                        <a:ext cx="291548" cy="426041"/>
                      </a:xfrm>
                      <a:prstGeom prst="rect">
                        <a:avLst/>
                      </a:prstGeom>
                    </p:spPr>
                  </p:pic>
                </p:oleObj>
              </mc:Fallback>
            </mc:AlternateContent>
          </a:graphicData>
        </a:graphic>
      </p:graphicFrame>
    </p:spTree>
    <p:extLst>
      <p:ext uri="{BB962C8B-B14F-4D97-AF65-F5344CB8AC3E}">
        <p14:creationId xmlns:p14="http://schemas.microsoft.com/office/powerpoint/2010/main" val="224963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DDA1B-F0A9-45EC-9864-7D17B7DB8196}"/>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对象 2">
            <a:extLst>
              <a:ext uri="{FF2B5EF4-FFF2-40B4-BE49-F238E27FC236}">
                <a16:creationId xmlns:a16="http://schemas.microsoft.com/office/drawing/2014/main" id="{C5524E6C-5194-4FDC-938B-BAE88B79D08B}"/>
              </a:ext>
            </a:extLst>
          </p:cNvPr>
          <p:cNvGraphicFramePr>
            <a:graphicFrameLocks noChangeAspect="1"/>
          </p:cNvGraphicFramePr>
          <p:nvPr>
            <p:extLst>
              <p:ext uri="{D42A27DB-BD31-4B8C-83A1-F6EECF244321}">
                <p14:modId xmlns:p14="http://schemas.microsoft.com/office/powerpoint/2010/main" val="1879048793"/>
              </p:ext>
            </p:extLst>
          </p:nvPr>
        </p:nvGraphicFramePr>
        <p:xfrm>
          <a:off x="3855416" y="1228055"/>
          <a:ext cx="5273675" cy="744538"/>
        </p:xfrm>
        <a:graphic>
          <a:graphicData uri="http://schemas.openxmlformats.org/presentationml/2006/ole">
            <mc:AlternateContent xmlns:mc="http://schemas.openxmlformats.org/markup-compatibility/2006">
              <mc:Choice xmlns:v="urn:schemas-microsoft-com:vml" Requires="v">
                <p:oleObj spid="_x0000_s15506" name="Equation" r:id="rId3" imgW="2387520" imgH="342720" progId="Equation.DSMT4">
                  <p:embed/>
                </p:oleObj>
              </mc:Choice>
              <mc:Fallback>
                <p:oleObj name="Equation" r:id="rId3" imgW="2387520" imgH="342720" progId="Equation.DSMT4">
                  <p:embed/>
                  <p:pic>
                    <p:nvPicPr>
                      <p:cNvPr id="7" name="对象 6">
                        <a:extLst>
                          <a:ext uri="{FF2B5EF4-FFF2-40B4-BE49-F238E27FC236}">
                            <a16:creationId xmlns:a16="http://schemas.microsoft.com/office/drawing/2014/main" id="{4F818BF4-48B4-496C-8FB6-E9F4AF5343AA}"/>
                          </a:ext>
                        </a:extLst>
                      </p:cNvPr>
                      <p:cNvPicPr/>
                      <p:nvPr/>
                    </p:nvPicPr>
                    <p:blipFill>
                      <a:blip r:embed="rId4"/>
                      <a:stretch>
                        <a:fillRect/>
                      </a:stretch>
                    </p:blipFill>
                    <p:spPr>
                      <a:xfrm>
                        <a:off x="3855416" y="1228055"/>
                        <a:ext cx="5273675" cy="744538"/>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F082A9A7-C148-437A-BDFB-B71AFEAA2944}"/>
              </a:ext>
            </a:extLst>
          </p:cNvPr>
          <p:cNvSpPr/>
          <p:nvPr/>
        </p:nvSpPr>
        <p:spPr>
          <a:xfrm>
            <a:off x="385625" y="1153348"/>
            <a:ext cx="3669539"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对损失函数求导后得：</a:t>
            </a:r>
            <a:endParaRPr lang="en-US" altLang="zh-CN" sz="24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A3CF620E-0552-47EA-9151-CD7F321353CA}"/>
              </a:ext>
            </a:extLst>
          </p:cNvPr>
          <p:cNvSpPr/>
          <p:nvPr/>
        </p:nvSpPr>
        <p:spPr>
          <a:xfrm>
            <a:off x="8729525" y="1160003"/>
            <a:ext cx="3669539"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a:t>
            </a:r>
            <a:r>
              <a:rPr lang="zh-CN" altLang="en-US" sz="2400" dirty="0">
                <a:latin typeface="宋体" panose="02010600030101010101" pitchFamily="2" charset="-122"/>
                <a:ea typeface="宋体" panose="02010600030101010101" pitchFamily="2" charset="-122"/>
              </a:rPr>
              <a:t>最终策略变成求</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D8DE9DE1-4D05-457F-9FF0-01FEC01DA50A}"/>
              </a:ext>
            </a:extLst>
          </p:cNvPr>
          <p:cNvSpPr/>
          <p:nvPr/>
        </p:nvSpPr>
        <p:spPr>
          <a:xfrm>
            <a:off x="830124" y="1743496"/>
            <a:ext cx="10917375" cy="1136017"/>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红色部分的期望。利用经验平均估算：利用当前策略采样</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宋体" panose="02010600030101010101" pitchFamily="2" charset="-122"/>
                <a:ea typeface="宋体" panose="02010600030101010101" pitchFamily="2" charset="-122"/>
              </a:rPr>
              <a:t>条不同的轨迹后，利用经验平均</a:t>
            </a:r>
            <a:r>
              <a:rPr lang="zh-CN" altLang="en-US" sz="2400" dirty="0">
                <a:solidFill>
                  <a:srgbClr val="FF0000"/>
                </a:solidFill>
                <a:latin typeface="宋体" panose="02010600030101010101" pitchFamily="2" charset="-122"/>
                <a:ea typeface="宋体" panose="02010600030101010101" pitchFamily="2" charset="-122"/>
              </a:rPr>
              <a:t>逼近</a:t>
            </a:r>
            <a:r>
              <a:rPr lang="zh-CN" altLang="en-US" sz="2400" dirty="0">
                <a:latin typeface="宋体" panose="02010600030101010101" pitchFamily="2" charset="-122"/>
                <a:ea typeface="宋体" panose="02010600030101010101" pitchFamily="2" charset="-122"/>
              </a:rPr>
              <a:t>策略梯度（蒙塔卡罗估算：将求积分变成采样求平均）：</a:t>
            </a:r>
          </a:p>
        </p:txBody>
      </p:sp>
      <p:graphicFrame>
        <p:nvGraphicFramePr>
          <p:cNvPr id="8" name="对象 7">
            <a:extLst>
              <a:ext uri="{FF2B5EF4-FFF2-40B4-BE49-F238E27FC236}">
                <a16:creationId xmlns:a16="http://schemas.microsoft.com/office/drawing/2014/main" id="{A04E73D9-7096-4610-B4ED-03D2F30699C7}"/>
              </a:ext>
            </a:extLst>
          </p:cNvPr>
          <p:cNvGraphicFramePr>
            <a:graphicFrameLocks noChangeAspect="1"/>
          </p:cNvGraphicFramePr>
          <p:nvPr>
            <p:extLst>
              <p:ext uri="{D42A27DB-BD31-4B8C-83A1-F6EECF244321}">
                <p14:modId xmlns:p14="http://schemas.microsoft.com/office/powerpoint/2010/main" val="4168215355"/>
              </p:ext>
            </p:extLst>
          </p:nvPr>
        </p:nvGraphicFramePr>
        <p:xfrm>
          <a:off x="4055164" y="2834046"/>
          <a:ext cx="5111051" cy="993955"/>
        </p:xfrm>
        <a:graphic>
          <a:graphicData uri="http://schemas.openxmlformats.org/presentationml/2006/ole">
            <mc:AlternateContent xmlns:mc="http://schemas.openxmlformats.org/markup-compatibility/2006">
              <mc:Choice xmlns:v="urn:schemas-microsoft-com:vml" Requires="v">
                <p:oleObj spid="_x0000_s15507" name="Equation" r:id="rId5" imgW="2184120" imgH="431640" progId="Equation.DSMT4">
                  <p:embed/>
                </p:oleObj>
              </mc:Choice>
              <mc:Fallback>
                <p:oleObj name="Equation" r:id="rId5" imgW="2184120" imgH="431640" progId="Equation.DSMT4">
                  <p:embed/>
                  <p:pic>
                    <p:nvPicPr>
                      <p:cNvPr id="3" name="对象 2">
                        <a:extLst>
                          <a:ext uri="{FF2B5EF4-FFF2-40B4-BE49-F238E27FC236}">
                            <a16:creationId xmlns:a16="http://schemas.microsoft.com/office/drawing/2014/main" id="{C5524E6C-5194-4FDC-938B-BAE88B79D08B}"/>
                          </a:ext>
                        </a:extLst>
                      </p:cNvPr>
                      <p:cNvPicPr/>
                      <p:nvPr/>
                    </p:nvPicPr>
                    <p:blipFill>
                      <a:blip r:embed="rId6"/>
                      <a:stretch>
                        <a:fillRect/>
                      </a:stretch>
                    </p:blipFill>
                    <p:spPr>
                      <a:xfrm>
                        <a:off x="4055164" y="2834046"/>
                        <a:ext cx="5111051" cy="99395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EB07399-A52A-4F50-934A-533C4A520A56}"/>
                  </a:ext>
                </a:extLst>
              </p:cNvPr>
              <p:cNvSpPr/>
              <p:nvPr/>
            </p:nvSpPr>
            <p:spPr>
              <a:xfrm>
                <a:off x="830124" y="3232166"/>
                <a:ext cx="10917375" cy="3497432"/>
              </a:xfrm>
              <a:prstGeom prst="rect">
                <a:avLst/>
              </a:prstGeom>
            </p:spPr>
            <p:txBody>
              <a:bodyPr wrap="square">
                <a:spAutoFit/>
              </a:bodyPr>
              <a:lstStyle/>
              <a:p>
                <a:pPr>
                  <a:lnSpc>
                    <a:spcPct val="150000"/>
                  </a:lnSpc>
                </a:pPr>
                <a:r>
                  <a:rPr lang="zh-CN" altLang="en-US" sz="2400" b="1" dirty="0">
                    <a:solidFill>
                      <a:srgbClr val="FF0000"/>
                    </a:solidFill>
                    <a:latin typeface="宋体" panose="02010600030101010101" pitchFamily="2" charset="-122"/>
                    <a:ea typeface="宋体" panose="02010600030101010101" pitchFamily="2" charset="-122"/>
                  </a:rPr>
                  <a:t>对上式的理解：</a:t>
                </a:r>
                <a:endParaRPr lang="en-US" altLang="zh-CN" sz="2400" b="1" dirty="0">
                  <a:solidFill>
                    <a:srgbClr val="FF0000"/>
                  </a:solidFill>
                  <a:latin typeface="宋体" panose="02010600030101010101" pitchFamily="2" charset="-122"/>
                  <a:ea typeface="宋体" panose="02010600030101010101" pitchFamily="2" charset="-122"/>
                </a:endParaRPr>
              </a:p>
              <a:p>
                <a:pPr>
                  <a:lnSpc>
                    <a:spcPct val="150000"/>
                  </a:lnSpc>
                </a:pPr>
                <a:r>
                  <a:rPr lang="en-US" altLang="zh-CN" sz="2400" dirty="0"/>
                  <a:t>	</a:t>
                </a:r>
                <a:r>
                  <a:rPr lang="en-US" altLang="zh-CN" sz="2400" dirty="0">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latin typeface="宋体" panose="02010600030101010101" pitchFamily="2" charset="-122"/>
                    <a:ea typeface="宋体" panose="02010600030101010101" pitchFamily="2" charset="-122"/>
                    <a:cs typeface="Times New Roman" panose="02020603050405020304" pitchFamily="18" charset="0"/>
                  </a:rPr>
                  <a:t>：第一项            是轨迹</a:t>
                </a:r>
                <a14:m>
                  <m:oMath xmlns:m="http://schemas.openxmlformats.org/officeDocument/2006/math">
                    <m:r>
                      <a:rPr lang="en-US" altLang="zh-CN" sz="3200" b="0" i="0" smtClean="0">
                        <a:latin typeface="Cambria Math" panose="02040503050406030204" pitchFamily="18" charset="0"/>
                      </a:rPr>
                      <m:t> </m:t>
                    </m:r>
                    <m:r>
                      <a:rPr lang="zh-CN" altLang="en-US" sz="3200" i="1">
                        <a:latin typeface="Cambria Math" panose="02040503050406030204" pitchFamily="18" charset="0"/>
                      </a:rPr>
                      <m:t>𝜏</m:t>
                    </m:r>
                    <m:r>
                      <a:rPr lang="en-US" altLang="zh-CN" sz="3200" b="0" i="1" smtClean="0">
                        <a:latin typeface="Cambria Math" panose="02040503050406030204" pitchFamily="18" charset="0"/>
                      </a:rPr>
                      <m:t> </m:t>
                    </m:r>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的概率随参数  变化最陡的方向；若参数沿着正方向更新，该轨迹的概率变大，若沿着负方向更新，则该轨迹的概率变小；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2</a:t>
                </a:r>
                <a:r>
                  <a:rPr lang="zh-CN" altLang="en-US" sz="2400" dirty="0">
                    <a:latin typeface="宋体" panose="02010600030101010101" pitchFamily="2" charset="-122"/>
                    <a:ea typeface="宋体" panose="02010600030101010101" pitchFamily="2" charset="-122"/>
                    <a:cs typeface="Times New Roman" panose="02020603050405020304" pitchFamily="18" charset="0"/>
                  </a:rPr>
                  <a:t>：第二项     控制了参数更新的方向和步长，    为正且越大，参数更新后该轨迹概率越大，反之，该轨迹概率越来越小。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这种增加高回报路径的概率，降低低回报路径概率的过程正是我们想得到的</a:t>
                </a:r>
              </a:p>
            </p:txBody>
          </p:sp>
        </mc:Choice>
        <mc:Fallback xmlns="">
          <p:sp>
            <p:nvSpPr>
              <p:cNvPr id="9" name="矩形 8">
                <a:extLst>
                  <a:ext uri="{FF2B5EF4-FFF2-40B4-BE49-F238E27FC236}">
                    <a16:creationId xmlns:a16="http://schemas.microsoft.com/office/drawing/2014/main" id="{3EB07399-A52A-4F50-934A-533C4A520A56}"/>
                  </a:ext>
                </a:extLst>
              </p:cNvPr>
              <p:cNvSpPr>
                <a:spLocks noRot="1" noChangeAspect="1" noMove="1" noResize="1" noEditPoints="1" noAdjustHandles="1" noChangeArrowheads="1" noChangeShapeType="1" noTextEdit="1"/>
              </p:cNvSpPr>
              <p:nvPr/>
            </p:nvSpPr>
            <p:spPr>
              <a:xfrm>
                <a:off x="830124" y="3232166"/>
                <a:ext cx="10917375" cy="3497432"/>
              </a:xfrm>
              <a:prstGeom prst="rect">
                <a:avLst/>
              </a:prstGeom>
              <a:blipFill>
                <a:blip r:embed="rId7"/>
                <a:stretch>
                  <a:fillRect l="-838" r="-3071" b="-2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EB5DD19-1D2F-4DD0-A804-27990C06D72B}"/>
                  </a:ext>
                </a:extLst>
              </p:cNvPr>
              <p:cNvSpPr/>
              <p:nvPr/>
            </p:nvSpPr>
            <p:spPr>
              <a:xfrm>
                <a:off x="2830132" y="4016397"/>
                <a:ext cx="17494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panose="02040503050406030204" pitchFamily="18" charset="0"/>
                            </a:rPr>
                          </m:ctrlPr>
                        </m:dPr>
                        <m:e>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m:t>
                              </m:r>
                            </m:e>
                            <m:sub>
                              <m:r>
                                <a:rPr lang="zh-CN" altLang="en-US" sz="2400" i="1">
                                  <a:latin typeface="Cambria Math" panose="02040503050406030204" pitchFamily="18" charset="0"/>
                                </a:rPr>
                                <m:t>𝜃</m:t>
                              </m:r>
                            </m:sub>
                          </m:sSub>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𝜏</m:t>
                          </m:r>
                          <m:r>
                            <a:rPr lang="zh-CN" altLang="en-US" sz="2400" i="0">
                              <a:latin typeface="Cambria Math" panose="02040503050406030204" pitchFamily="18" charset="0"/>
                            </a:rPr>
                            <m:t>;</m:t>
                          </m:r>
                          <m:r>
                            <a:rPr lang="zh-CN" altLang="en-US" sz="2400" i="1">
                              <a:latin typeface="Cambria Math" panose="02040503050406030204" pitchFamily="18" charset="0"/>
                            </a:rPr>
                            <m:t>𝜃</m:t>
                          </m:r>
                        </m:e>
                      </m:d>
                    </m:oMath>
                  </m:oMathPara>
                </a14:m>
                <a:endParaRPr lang="zh-CN" altLang="en-US" sz="2400" dirty="0"/>
              </a:p>
            </p:txBody>
          </p:sp>
        </mc:Choice>
        <mc:Fallback xmlns="">
          <p:sp>
            <p:nvSpPr>
              <p:cNvPr id="10" name="矩形 9">
                <a:extLst>
                  <a:ext uri="{FF2B5EF4-FFF2-40B4-BE49-F238E27FC236}">
                    <a16:creationId xmlns:a16="http://schemas.microsoft.com/office/drawing/2014/main" id="{6EB5DD19-1D2F-4DD0-A804-27990C06D72B}"/>
                  </a:ext>
                </a:extLst>
              </p:cNvPr>
              <p:cNvSpPr>
                <a:spLocks noRot="1" noChangeAspect="1" noMove="1" noResize="1" noEditPoints="1" noAdjustHandles="1" noChangeArrowheads="1" noChangeShapeType="1" noTextEdit="1"/>
              </p:cNvSpPr>
              <p:nvPr/>
            </p:nvSpPr>
            <p:spPr>
              <a:xfrm>
                <a:off x="2830132" y="4016397"/>
                <a:ext cx="1749425" cy="461665"/>
              </a:xfrm>
              <a:prstGeom prst="rect">
                <a:avLst/>
              </a:prstGeom>
              <a:blipFill>
                <a:blip r:embed="rId8"/>
                <a:stretch>
                  <a:fillRect l="-697" t="-127632" r="-46690" b="-19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768A185-85E6-4B3B-B719-66C66AE892E0}"/>
                  </a:ext>
                </a:extLst>
              </p:cNvPr>
              <p:cNvSpPr/>
              <p:nvPr/>
            </p:nvSpPr>
            <p:spPr>
              <a:xfrm>
                <a:off x="7667338" y="3987649"/>
                <a:ext cx="330793"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𝜃</m:t>
                      </m:r>
                    </m:oMath>
                  </m:oMathPara>
                </a14:m>
                <a:endParaRPr lang="zh-CN" altLang="en-US" sz="2800" dirty="0"/>
              </a:p>
            </p:txBody>
          </p:sp>
        </mc:Choice>
        <mc:Fallback xmlns="">
          <p:sp>
            <p:nvSpPr>
              <p:cNvPr id="11" name="矩形 10">
                <a:extLst>
                  <a:ext uri="{FF2B5EF4-FFF2-40B4-BE49-F238E27FC236}">
                    <a16:creationId xmlns:a16="http://schemas.microsoft.com/office/drawing/2014/main" id="{A768A185-85E6-4B3B-B719-66C66AE892E0}"/>
                  </a:ext>
                </a:extLst>
              </p:cNvPr>
              <p:cNvSpPr>
                <a:spLocks noRot="1" noChangeAspect="1" noMove="1" noResize="1" noEditPoints="1" noAdjustHandles="1" noChangeArrowheads="1" noChangeShapeType="1" noTextEdit="1"/>
              </p:cNvSpPr>
              <p:nvPr/>
            </p:nvSpPr>
            <p:spPr>
              <a:xfrm>
                <a:off x="7667338" y="3987649"/>
                <a:ext cx="330793"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C61977B-4750-4878-BE25-EE8B22C1CA1E}"/>
                  </a:ext>
                </a:extLst>
              </p:cNvPr>
              <p:cNvSpPr/>
              <p:nvPr/>
            </p:nvSpPr>
            <p:spPr>
              <a:xfrm>
                <a:off x="2670475" y="5142164"/>
                <a:ext cx="8350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𝑅</m:t>
                          </m:r>
                          <m:r>
                            <a:rPr lang="zh-CN" altLang="en-US" sz="2400" i="0">
                              <a:latin typeface="Cambria Math" panose="02040503050406030204" pitchFamily="18" charset="0"/>
                            </a:rPr>
                            <m:t>(</m:t>
                          </m:r>
                          <m:r>
                            <a:rPr lang="zh-CN" altLang="en-US" sz="2400" i="1">
                              <a:latin typeface="Cambria Math" panose="02040503050406030204" pitchFamily="18" charset="0"/>
                            </a:rPr>
                            <m:t>𝜏</m:t>
                          </m:r>
                        </m:e>
                      </m:d>
                    </m:oMath>
                  </m:oMathPara>
                </a14:m>
                <a:endParaRPr lang="zh-CN" altLang="en-US" sz="2400" dirty="0"/>
              </a:p>
            </p:txBody>
          </p:sp>
        </mc:Choice>
        <mc:Fallback xmlns="">
          <p:sp>
            <p:nvSpPr>
              <p:cNvPr id="12" name="矩形 11">
                <a:extLst>
                  <a:ext uri="{FF2B5EF4-FFF2-40B4-BE49-F238E27FC236}">
                    <a16:creationId xmlns:a16="http://schemas.microsoft.com/office/drawing/2014/main" id="{2C61977B-4750-4878-BE25-EE8B22C1CA1E}"/>
                  </a:ext>
                </a:extLst>
              </p:cNvPr>
              <p:cNvSpPr>
                <a:spLocks noRot="1" noChangeAspect="1" noMove="1" noResize="1" noEditPoints="1" noAdjustHandles="1" noChangeArrowheads="1" noChangeShapeType="1" noTextEdit="1"/>
              </p:cNvSpPr>
              <p:nvPr/>
            </p:nvSpPr>
            <p:spPr>
              <a:xfrm>
                <a:off x="2670475" y="5142164"/>
                <a:ext cx="835025" cy="461665"/>
              </a:xfrm>
              <a:prstGeom prst="rect">
                <a:avLst/>
              </a:prstGeom>
              <a:blipFill>
                <a:blip r:embed="rId10"/>
                <a:stretch>
                  <a:fillRect t="-129333" r="-85401" b="-20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DEB7E9A-6954-4787-B845-76FE518153BD}"/>
                  </a:ext>
                </a:extLst>
              </p:cNvPr>
              <p:cNvSpPr/>
              <p:nvPr/>
            </p:nvSpPr>
            <p:spPr>
              <a:xfrm>
                <a:off x="7580618" y="5114330"/>
                <a:ext cx="8350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𝑅</m:t>
                          </m:r>
                          <m:r>
                            <a:rPr lang="zh-CN" altLang="en-US" sz="2400" i="0">
                              <a:latin typeface="Cambria Math" panose="02040503050406030204" pitchFamily="18" charset="0"/>
                            </a:rPr>
                            <m:t>(</m:t>
                          </m:r>
                          <m:r>
                            <a:rPr lang="zh-CN" altLang="en-US" sz="2400" i="1">
                              <a:latin typeface="Cambria Math" panose="02040503050406030204" pitchFamily="18" charset="0"/>
                            </a:rPr>
                            <m:t>𝜏</m:t>
                          </m:r>
                        </m:e>
                      </m:d>
                    </m:oMath>
                  </m:oMathPara>
                </a14:m>
                <a:endParaRPr lang="zh-CN" altLang="en-US" sz="2400" dirty="0"/>
              </a:p>
            </p:txBody>
          </p:sp>
        </mc:Choice>
        <mc:Fallback xmlns="">
          <p:sp>
            <p:nvSpPr>
              <p:cNvPr id="13" name="矩形 12">
                <a:extLst>
                  <a:ext uri="{FF2B5EF4-FFF2-40B4-BE49-F238E27FC236}">
                    <a16:creationId xmlns:a16="http://schemas.microsoft.com/office/drawing/2014/main" id="{7DEB7E9A-6954-4787-B845-76FE518153BD}"/>
                  </a:ext>
                </a:extLst>
              </p:cNvPr>
              <p:cNvSpPr>
                <a:spLocks noRot="1" noChangeAspect="1" noMove="1" noResize="1" noEditPoints="1" noAdjustHandles="1" noChangeArrowheads="1" noChangeShapeType="1" noTextEdit="1"/>
              </p:cNvSpPr>
              <p:nvPr/>
            </p:nvSpPr>
            <p:spPr>
              <a:xfrm>
                <a:off x="7580618" y="5114330"/>
                <a:ext cx="835025" cy="461665"/>
              </a:xfrm>
              <a:prstGeom prst="rect">
                <a:avLst/>
              </a:prstGeom>
              <a:blipFill>
                <a:blip r:embed="rId11"/>
                <a:stretch>
                  <a:fillRect t="-127632" r="-84672" b="-197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21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F0349-1216-430D-803C-6C00C75A608E}"/>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对象 2">
            <a:extLst>
              <a:ext uri="{FF2B5EF4-FFF2-40B4-BE49-F238E27FC236}">
                <a16:creationId xmlns:a16="http://schemas.microsoft.com/office/drawing/2014/main" id="{E71CF07C-24EC-4C6A-935C-3F02EBB2E599}"/>
              </a:ext>
            </a:extLst>
          </p:cNvPr>
          <p:cNvGraphicFramePr>
            <a:graphicFrameLocks noChangeAspect="1"/>
          </p:cNvGraphicFramePr>
          <p:nvPr>
            <p:extLst>
              <p:ext uri="{D42A27DB-BD31-4B8C-83A1-F6EECF244321}">
                <p14:modId xmlns:p14="http://schemas.microsoft.com/office/powerpoint/2010/main" val="3908711587"/>
              </p:ext>
            </p:extLst>
          </p:nvPr>
        </p:nvGraphicFramePr>
        <p:xfrm>
          <a:off x="3799398" y="1187653"/>
          <a:ext cx="5101225" cy="992044"/>
        </p:xfrm>
        <a:graphic>
          <a:graphicData uri="http://schemas.openxmlformats.org/presentationml/2006/ole">
            <mc:AlternateContent xmlns:mc="http://schemas.openxmlformats.org/markup-compatibility/2006">
              <mc:Choice xmlns:v="urn:schemas-microsoft-com:vml" Requires="v">
                <p:oleObj spid="_x0000_s16455" name="Equation" r:id="rId3" imgW="2184120" imgH="431640" progId="Equation.DSMT4">
                  <p:embed/>
                </p:oleObj>
              </mc:Choice>
              <mc:Fallback>
                <p:oleObj name="Equation" r:id="rId3" imgW="2184120" imgH="43164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4"/>
                      <a:stretch>
                        <a:fillRect/>
                      </a:stretch>
                    </p:blipFill>
                    <p:spPr>
                      <a:xfrm>
                        <a:off x="3799398" y="1187653"/>
                        <a:ext cx="5101225" cy="992044"/>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6F5E983A-591A-4370-A414-35D7E8D65707}"/>
              </a:ext>
            </a:extLst>
          </p:cNvPr>
          <p:cNvSpPr/>
          <p:nvPr/>
        </p:nvSpPr>
        <p:spPr>
          <a:xfrm>
            <a:off x="130629" y="1308109"/>
            <a:ext cx="11916229" cy="1113766"/>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策略梯度的求解公式：                                 ；那么公式中红色部   分该如何求？</a:t>
            </a:r>
            <a:endParaRPr lang="en-US" altLang="zh-CN" sz="24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E6D96DD7-28C3-4C23-8841-613E52148F92}"/>
              </a:ext>
            </a:extLst>
          </p:cNvPr>
          <p:cNvPicPr>
            <a:picLocks noChangeAspect="1"/>
          </p:cNvPicPr>
          <p:nvPr/>
        </p:nvPicPr>
        <p:blipFill>
          <a:blip r:embed="rId5"/>
          <a:stretch>
            <a:fillRect/>
          </a:stretch>
        </p:blipFill>
        <p:spPr>
          <a:xfrm>
            <a:off x="941898" y="3386714"/>
            <a:ext cx="5715000" cy="1170359"/>
          </a:xfrm>
          <a:prstGeom prst="rect">
            <a:avLst/>
          </a:prstGeom>
        </p:spPr>
      </p:pic>
      <p:sp>
        <p:nvSpPr>
          <p:cNvPr id="9" name="矩形 8">
            <a:extLst>
              <a:ext uri="{FF2B5EF4-FFF2-40B4-BE49-F238E27FC236}">
                <a16:creationId xmlns:a16="http://schemas.microsoft.com/office/drawing/2014/main" id="{794C2699-C53D-43D0-8B64-D6831D6B7140}"/>
              </a:ext>
            </a:extLst>
          </p:cNvPr>
          <p:cNvSpPr/>
          <p:nvPr/>
        </p:nvSpPr>
        <p:spPr>
          <a:xfrm>
            <a:off x="397319" y="2445600"/>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一、先看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55DA200-0185-4D8B-96E8-B6FC62AF3269}"/>
                  </a:ext>
                </a:extLst>
              </p:cNvPr>
              <p:cNvSpPr/>
              <p:nvPr/>
            </p:nvSpPr>
            <p:spPr>
              <a:xfrm>
                <a:off x="2147363" y="2521525"/>
                <a:ext cx="134514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𝑃</m:t>
                          </m:r>
                          <m:r>
                            <a:rPr lang="zh-CN" altLang="en-US" sz="2800" i="0">
                              <a:latin typeface="Cambria Math" panose="02040503050406030204" pitchFamily="18" charset="0"/>
                            </a:rPr>
                            <m:t>(</m:t>
                          </m:r>
                          <m:r>
                            <a:rPr lang="zh-CN" altLang="en-US" sz="2800" i="1">
                              <a:latin typeface="Cambria Math" panose="02040503050406030204" pitchFamily="18" charset="0"/>
                            </a:rPr>
                            <m:t>𝜏</m:t>
                          </m:r>
                          <m:r>
                            <a:rPr lang="zh-CN" altLang="en-US" sz="2800" i="0">
                              <a:latin typeface="Cambria Math" panose="02040503050406030204" pitchFamily="18" charset="0"/>
                            </a:rPr>
                            <m:t>;</m:t>
                          </m:r>
                          <m:r>
                            <a:rPr lang="zh-CN" altLang="en-US" sz="2800" i="1">
                              <a:latin typeface="Cambria Math" panose="02040503050406030204" pitchFamily="18" charset="0"/>
                            </a:rPr>
                            <m:t>𝜃</m:t>
                          </m:r>
                        </m:e>
                      </m:d>
                    </m:oMath>
                  </m:oMathPara>
                </a14:m>
                <a:endParaRPr lang="zh-CN" altLang="en-US" sz="2800" dirty="0"/>
              </a:p>
            </p:txBody>
          </p:sp>
        </mc:Choice>
        <mc:Fallback xmlns="">
          <p:sp>
            <p:nvSpPr>
              <p:cNvPr id="10" name="矩形 9">
                <a:extLst>
                  <a:ext uri="{FF2B5EF4-FFF2-40B4-BE49-F238E27FC236}">
                    <a16:creationId xmlns:a16="http://schemas.microsoft.com/office/drawing/2014/main" id="{955DA200-0185-4D8B-96E8-B6FC62AF3269}"/>
                  </a:ext>
                </a:extLst>
              </p:cNvPr>
              <p:cNvSpPr>
                <a:spLocks noRot="1" noChangeAspect="1" noMove="1" noResize="1" noEditPoints="1" noAdjustHandles="1" noChangeArrowheads="1" noChangeShapeType="1" noTextEdit="1"/>
              </p:cNvSpPr>
              <p:nvPr/>
            </p:nvSpPr>
            <p:spPr>
              <a:xfrm>
                <a:off x="2147363" y="2521525"/>
                <a:ext cx="1345147" cy="523220"/>
              </a:xfrm>
              <a:prstGeom prst="rect">
                <a:avLst/>
              </a:prstGeom>
              <a:blipFill>
                <a:blip r:embed="rId7"/>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930B794-E9E7-4E06-8E4D-0056D06CA871}"/>
              </a:ext>
            </a:extLst>
          </p:cNvPr>
          <p:cNvPicPr>
            <a:picLocks noChangeAspect="1"/>
          </p:cNvPicPr>
          <p:nvPr/>
        </p:nvPicPr>
        <p:blipFill>
          <a:blip r:embed="rId8"/>
          <a:stretch>
            <a:fillRect/>
          </a:stretch>
        </p:blipFill>
        <p:spPr>
          <a:xfrm>
            <a:off x="7162836" y="2020670"/>
            <a:ext cx="3982242" cy="4674874"/>
          </a:xfrm>
          <a:prstGeom prst="rect">
            <a:avLst/>
          </a:prstGeom>
        </p:spPr>
      </p:pic>
    </p:spTree>
    <p:extLst>
      <p:ext uri="{BB962C8B-B14F-4D97-AF65-F5344CB8AC3E}">
        <p14:creationId xmlns:p14="http://schemas.microsoft.com/office/powerpoint/2010/main" val="34141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ACEB6-8CA3-41BA-ADF4-F0C0E60EADF4}"/>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CDDFEB7B-D60B-4F52-A1F6-63F918F60FC2}"/>
              </a:ext>
            </a:extLst>
          </p:cNvPr>
          <p:cNvSpPr/>
          <p:nvPr/>
        </p:nvSpPr>
        <p:spPr>
          <a:xfrm>
            <a:off x="70263" y="930817"/>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二、再看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E6995825-A044-4B36-B5FB-EF7FE85544AE}"/>
              </a:ext>
            </a:extLst>
          </p:cNvPr>
          <p:cNvPicPr>
            <a:picLocks noChangeAspect="1"/>
          </p:cNvPicPr>
          <p:nvPr/>
        </p:nvPicPr>
        <p:blipFill>
          <a:blip r:embed="rId3"/>
          <a:stretch>
            <a:fillRect/>
          </a:stretch>
        </p:blipFill>
        <p:spPr>
          <a:xfrm>
            <a:off x="2556113" y="1495793"/>
            <a:ext cx="8052934" cy="4210685"/>
          </a:xfrm>
          <a:prstGeom prst="rect">
            <a:avLst/>
          </a:prstGeom>
        </p:spPr>
      </p:pic>
      <p:graphicFrame>
        <p:nvGraphicFramePr>
          <p:cNvPr id="5" name="对象 4">
            <a:extLst>
              <a:ext uri="{FF2B5EF4-FFF2-40B4-BE49-F238E27FC236}">
                <a16:creationId xmlns:a16="http://schemas.microsoft.com/office/drawing/2014/main" id="{C6F443E6-F2C2-495B-B1C6-4D47B2DC669C}"/>
              </a:ext>
            </a:extLst>
          </p:cNvPr>
          <p:cNvGraphicFramePr>
            <a:graphicFrameLocks noChangeAspect="1"/>
          </p:cNvGraphicFramePr>
          <p:nvPr>
            <p:extLst>
              <p:ext uri="{D42A27DB-BD31-4B8C-83A1-F6EECF244321}">
                <p14:modId xmlns:p14="http://schemas.microsoft.com/office/powerpoint/2010/main" val="3776585463"/>
              </p:ext>
            </p:extLst>
          </p:nvPr>
        </p:nvGraphicFramePr>
        <p:xfrm>
          <a:off x="1877151" y="992074"/>
          <a:ext cx="2284413" cy="585788"/>
        </p:xfrm>
        <a:graphic>
          <a:graphicData uri="http://schemas.openxmlformats.org/presentationml/2006/ole">
            <mc:AlternateContent xmlns:mc="http://schemas.openxmlformats.org/markup-compatibility/2006">
              <mc:Choice xmlns:v="urn:schemas-microsoft-com:vml" Requires="v">
                <p:oleObj spid="_x0000_s17538" name="Equation" r:id="rId4" imgW="876240" imgH="228600" progId="Equation.DSMT4">
                  <p:embed/>
                </p:oleObj>
              </mc:Choice>
              <mc:Fallback>
                <p:oleObj name="Equation" r:id="rId4" imgW="876240" imgH="22860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5"/>
                      <a:stretch>
                        <a:fillRect/>
                      </a:stretch>
                    </p:blipFill>
                    <p:spPr>
                      <a:xfrm>
                        <a:off x="1877151" y="992074"/>
                        <a:ext cx="2284413" cy="58578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86BAB96-6549-42CB-9E2E-7A0F86148443}"/>
              </a:ext>
            </a:extLst>
          </p:cNvPr>
          <p:cNvGraphicFramePr>
            <a:graphicFrameLocks noChangeAspect="1"/>
          </p:cNvGraphicFramePr>
          <p:nvPr>
            <p:extLst>
              <p:ext uri="{D42A27DB-BD31-4B8C-83A1-F6EECF244321}">
                <p14:modId xmlns:p14="http://schemas.microsoft.com/office/powerpoint/2010/main" val="3168735649"/>
              </p:ext>
            </p:extLst>
          </p:nvPr>
        </p:nvGraphicFramePr>
        <p:xfrm>
          <a:off x="3556453" y="5706478"/>
          <a:ext cx="8278813" cy="1173162"/>
        </p:xfrm>
        <a:graphic>
          <a:graphicData uri="http://schemas.openxmlformats.org/presentationml/2006/ole">
            <mc:AlternateContent xmlns:mc="http://schemas.openxmlformats.org/markup-compatibility/2006">
              <mc:Choice xmlns:v="urn:schemas-microsoft-com:vml" Requires="v">
                <p:oleObj spid="_x0000_s17539" name="Equation" r:id="rId6" imgW="3174840" imgH="457200" progId="Equation.DSMT4">
                  <p:embed/>
                </p:oleObj>
              </mc:Choice>
              <mc:Fallback>
                <p:oleObj name="Equation" r:id="rId6" imgW="3174840" imgH="45720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7"/>
                      <a:stretch>
                        <a:fillRect/>
                      </a:stretch>
                    </p:blipFill>
                    <p:spPr>
                      <a:xfrm>
                        <a:off x="3556453" y="5706478"/>
                        <a:ext cx="8278813" cy="1173162"/>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F5C1D430-3510-4C40-93E0-A50D52D13C9B}"/>
              </a:ext>
            </a:extLst>
          </p:cNvPr>
          <p:cNvSpPr/>
          <p:nvPr/>
        </p:nvSpPr>
        <p:spPr>
          <a:xfrm>
            <a:off x="224474" y="5958020"/>
            <a:ext cx="4091301" cy="581057"/>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三、最终梯度公式：             </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352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76C93-E727-40F1-B46C-98748599B361}"/>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EB0CD9CB-31A1-4B10-975B-E5F49F010467}"/>
              </a:ext>
            </a:extLst>
          </p:cNvPr>
          <p:cNvSpPr/>
          <p:nvPr/>
        </p:nvSpPr>
        <p:spPr>
          <a:xfrm>
            <a:off x="70263" y="930817"/>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四、更新过程：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68413C18-2A09-4C8F-B2D4-320694B72C6C}"/>
              </a:ext>
            </a:extLst>
          </p:cNvPr>
          <p:cNvSpPr/>
          <p:nvPr/>
        </p:nvSpPr>
        <p:spPr>
          <a:xfrm>
            <a:off x="510462" y="1657218"/>
            <a:ext cx="4091301" cy="582980"/>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、找出回报函数表达式：             </a:t>
            </a:r>
            <a:endParaRPr lang="en-US" altLang="zh-CN" sz="2400" dirty="0">
              <a:latin typeface="宋体" panose="02010600030101010101" pitchFamily="2" charset="-122"/>
              <a:ea typeface="宋体" panose="02010600030101010101" pitchFamily="2" charset="-122"/>
            </a:endParaRPr>
          </a:p>
        </p:txBody>
      </p:sp>
      <p:graphicFrame>
        <p:nvGraphicFramePr>
          <p:cNvPr id="7" name="对象 6">
            <a:extLst>
              <a:ext uri="{FF2B5EF4-FFF2-40B4-BE49-F238E27FC236}">
                <a16:creationId xmlns:a16="http://schemas.microsoft.com/office/drawing/2014/main" id="{39330C99-EA1C-45D3-AEE4-A6601A833FA6}"/>
              </a:ext>
            </a:extLst>
          </p:cNvPr>
          <p:cNvGraphicFramePr>
            <a:graphicFrameLocks noChangeAspect="1"/>
          </p:cNvGraphicFramePr>
          <p:nvPr>
            <p:extLst>
              <p:ext uri="{D42A27DB-BD31-4B8C-83A1-F6EECF244321}">
                <p14:modId xmlns:p14="http://schemas.microsoft.com/office/powerpoint/2010/main" val="1029811498"/>
              </p:ext>
            </p:extLst>
          </p:nvPr>
        </p:nvGraphicFramePr>
        <p:xfrm>
          <a:off x="4504183" y="1594404"/>
          <a:ext cx="5613481" cy="944324"/>
        </p:xfrm>
        <a:graphic>
          <a:graphicData uri="http://schemas.openxmlformats.org/presentationml/2006/ole">
            <mc:AlternateContent xmlns:mc="http://schemas.openxmlformats.org/markup-compatibility/2006">
              <mc:Choice xmlns:v="urn:schemas-microsoft-com:vml" Requires="v">
                <p:oleObj spid="_x0000_s33841" name="Equation" r:id="rId3" imgW="2717640" imgH="457200" progId="Equation.DSMT4">
                  <p:embed/>
                </p:oleObj>
              </mc:Choice>
              <mc:Fallback>
                <p:oleObj name="Equation" r:id="rId3" imgW="2717640" imgH="457200" progId="Equation.DSMT4">
                  <p:embed/>
                  <p:pic>
                    <p:nvPicPr>
                      <p:cNvPr id="4" name="对象 3">
                        <a:extLst>
                          <a:ext uri="{FF2B5EF4-FFF2-40B4-BE49-F238E27FC236}">
                            <a16:creationId xmlns:a16="http://schemas.microsoft.com/office/drawing/2014/main" id="{B7B09ED9-C7B9-491F-A284-B1A92B4E2511}"/>
                          </a:ext>
                        </a:extLst>
                      </p:cNvPr>
                      <p:cNvPicPr/>
                      <p:nvPr/>
                    </p:nvPicPr>
                    <p:blipFill>
                      <a:blip r:embed="rId4"/>
                      <a:stretch>
                        <a:fillRect/>
                      </a:stretch>
                    </p:blipFill>
                    <p:spPr>
                      <a:xfrm>
                        <a:off x="4504183" y="1594404"/>
                        <a:ext cx="5613481" cy="944324"/>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B4DF1B5F-1012-4470-8760-FA2607E8BFEC}"/>
              </a:ext>
            </a:extLst>
          </p:cNvPr>
          <p:cNvSpPr/>
          <p:nvPr/>
        </p:nvSpPr>
        <p:spPr>
          <a:xfrm>
            <a:off x="510462" y="3030151"/>
            <a:ext cx="4091301" cy="582980"/>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、对回报函数求梯度：             </a:t>
            </a:r>
            <a:endParaRPr lang="en-US" altLang="zh-CN" sz="2400" dirty="0">
              <a:latin typeface="宋体" panose="02010600030101010101" pitchFamily="2" charset="-122"/>
              <a:ea typeface="宋体" panose="02010600030101010101" pitchFamily="2" charset="-122"/>
            </a:endParaRPr>
          </a:p>
        </p:txBody>
      </p:sp>
      <p:graphicFrame>
        <p:nvGraphicFramePr>
          <p:cNvPr id="9" name="对象 8">
            <a:extLst>
              <a:ext uri="{FF2B5EF4-FFF2-40B4-BE49-F238E27FC236}">
                <a16:creationId xmlns:a16="http://schemas.microsoft.com/office/drawing/2014/main" id="{CD8F79EF-E806-4601-A52F-E079410FD3E9}"/>
              </a:ext>
            </a:extLst>
          </p:cNvPr>
          <p:cNvGraphicFramePr>
            <a:graphicFrameLocks noChangeAspect="1"/>
          </p:cNvGraphicFramePr>
          <p:nvPr>
            <p:extLst>
              <p:ext uri="{D42A27DB-BD31-4B8C-83A1-F6EECF244321}">
                <p14:modId xmlns:p14="http://schemas.microsoft.com/office/powerpoint/2010/main" val="505274718"/>
              </p:ext>
            </p:extLst>
          </p:nvPr>
        </p:nvGraphicFramePr>
        <p:xfrm>
          <a:off x="4403518" y="2925986"/>
          <a:ext cx="7099370" cy="1006027"/>
        </p:xfrm>
        <a:graphic>
          <a:graphicData uri="http://schemas.openxmlformats.org/presentationml/2006/ole">
            <mc:AlternateContent xmlns:mc="http://schemas.openxmlformats.org/markup-compatibility/2006">
              <mc:Choice xmlns:v="urn:schemas-microsoft-com:vml" Requires="v">
                <p:oleObj spid="_x0000_s33842" name="Equation" r:id="rId5" imgW="3174840" imgH="457200" progId="Equation.DSMT4">
                  <p:embed/>
                </p:oleObj>
              </mc:Choice>
              <mc:Fallback>
                <p:oleObj name="Equation" r:id="rId5" imgW="3174840" imgH="457200" progId="Equation.DSMT4">
                  <p:embed/>
                  <p:pic>
                    <p:nvPicPr>
                      <p:cNvPr id="6" name="对象 5">
                        <a:extLst>
                          <a:ext uri="{FF2B5EF4-FFF2-40B4-BE49-F238E27FC236}">
                            <a16:creationId xmlns:a16="http://schemas.microsoft.com/office/drawing/2014/main" id="{486BAB96-6549-42CB-9E2E-7A0F86148443}"/>
                          </a:ext>
                        </a:extLst>
                      </p:cNvPr>
                      <p:cNvPicPr/>
                      <p:nvPr/>
                    </p:nvPicPr>
                    <p:blipFill>
                      <a:blip r:embed="rId6"/>
                      <a:stretch>
                        <a:fillRect/>
                      </a:stretch>
                    </p:blipFill>
                    <p:spPr>
                      <a:xfrm>
                        <a:off x="4403518" y="2925986"/>
                        <a:ext cx="7099370" cy="100602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006CDE9-0356-4B05-BC97-1EFDAE4B5443}"/>
                  </a:ext>
                </a:extLst>
              </p:cNvPr>
              <p:cNvSpPr/>
              <p:nvPr/>
            </p:nvSpPr>
            <p:spPr>
              <a:xfrm>
                <a:off x="510462" y="4286202"/>
                <a:ext cx="4091301" cy="645690"/>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、更新参数</a:t>
                </a:r>
                <a14:m>
                  <m:oMath xmlns:m="http://schemas.openxmlformats.org/officeDocument/2006/math">
                    <m:r>
                      <a:rPr lang="en-US" altLang="zh-CN" sz="2800" b="0" i="0" smtClean="0">
                        <a:latin typeface="Cambria Math" panose="02040503050406030204" pitchFamily="18" charset="0"/>
                        <a:ea typeface="宋体" panose="02010600030101010101" pitchFamily="2" charset="-122"/>
                      </a:rPr>
                      <m:t> </m:t>
                    </m:r>
                    <m:r>
                      <a:rPr lang="zh-CN" altLang="en-US" sz="2800" i="1" smtClean="0">
                        <a:latin typeface="Cambria Math" panose="02040503050406030204" pitchFamily="18" charset="0"/>
                        <a:ea typeface="宋体" panose="02010600030101010101" pitchFamily="2" charset="-122"/>
                      </a:rPr>
                      <m:t>𝜃</m:t>
                    </m:r>
                  </m:oMath>
                </a14:m>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p:txBody>
          </p:sp>
        </mc:Choice>
        <mc:Fallback xmlns="">
          <p:sp>
            <p:nvSpPr>
              <p:cNvPr id="10" name="矩形 9">
                <a:extLst>
                  <a:ext uri="{FF2B5EF4-FFF2-40B4-BE49-F238E27FC236}">
                    <a16:creationId xmlns:a16="http://schemas.microsoft.com/office/drawing/2014/main" id="{3006CDE9-0356-4B05-BC97-1EFDAE4B5443}"/>
                  </a:ext>
                </a:extLst>
              </p:cNvPr>
              <p:cNvSpPr>
                <a:spLocks noRot="1" noChangeAspect="1" noMove="1" noResize="1" noEditPoints="1" noAdjustHandles="1" noChangeArrowheads="1" noChangeShapeType="1" noTextEdit="1"/>
              </p:cNvSpPr>
              <p:nvPr/>
            </p:nvSpPr>
            <p:spPr>
              <a:xfrm>
                <a:off x="510462" y="4286202"/>
                <a:ext cx="4091301" cy="645690"/>
              </a:xfrm>
              <a:prstGeom prst="rect">
                <a:avLst/>
              </a:prstGeom>
              <a:blipFill>
                <a:blip r:embed="rId7"/>
                <a:stretch>
                  <a:fillRect b="-16038"/>
                </a:stretch>
              </a:blipFill>
            </p:spPr>
            <p:txBody>
              <a:bodyPr/>
              <a:lstStyle/>
              <a:p>
                <a:r>
                  <a:rPr lang="zh-CN" altLang="en-US">
                    <a:noFill/>
                  </a:rPr>
                  <a:t> </a:t>
                </a:r>
              </a:p>
            </p:txBody>
          </p:sp>
        </mc:Fallback>
      </mc:AlternateContent>
      <p:graphicFrame>
        <p:nvGraphicFramePr>
          <p:cNvPr id="11" name="对象 10">
            <a:extLst>
              <a:ext uri="{FF2B5EF4-FFF2-40B4-BE49-F238E27FC236}">
                <a16:creationId xmlns:a16="http://schemas.microsoft.com/office/drawing/2014/main" id="{6AAB8AC2-8B74-4C48-B00C-070DD99A1EAE}"/>
              </a:ext>
            </a:extLst>
          </p:cNvPr>
          <p:cNvGraphicFramePr>
            <a:graphicFrameLocks noChangeAspect="1"/>
          </p:cNvGraphicFramePr>
          <p:nvPr>
            <p:extLst>
              <p:ext uri="{D42A27DB-BD31-4B8C-83A1-F6EECF244321}">
                <p14:modId xmlns:p14="http://schemas.microsoft.com/office/powerpoint/2010/main" val="2302436830"/>
              </p:ext>
            </p:extLst>
          </p:nvPr>
        </p:nvGraphicFramePr>
        <p:xfrm>
          <a:off x="4403518" y="4403084"/>
          <a:ext cx="3042110" cy="645690"/>
        </p:xfrm>
        <a:graphic>
          <a:graphicData uri="http://schemas.openxmlformats.org/presentationml/2006/ole">
            <mc:AlternateContent xmlns:mc="http://schemas.openxmlformats.org/markup-compatibility/2006">
              <mc:Choice xmlns:v="urn:schemas-microsoft-com:vml" Requires="v">
                <p:oleObj spid="_x0000_s33843" name="Equation" r:id="rId8" imgW="1079280" imgH="228600" progId="Equation.DSMT4">
                  <p:embed/>
                </p:oleObj>
              </mc:Choice>
              <mc:Fallback>
                <p:oleObj name="Equation" r:id="rId8" imgW="1079280" imgH="228600" progId="Equation.DSMT4">
                  <p:embed/>
                  <p:pic>
                    <p:nvPicPr>
                      <p:cNvPr id="7" name="对象 6">
                        <a:extLst>
                          <a:ext uri="{FF2B5EF4-FFF2-40B4-BE49-F238E27FC236}">
                            <a16:creationId xmlns:a16="http://schemas.microsoft.com/office/drawing/2014/main" id="{39330C99-EA1C-45D3-AEE4-A6601A833FA6}"/>
                          </a:ext>
                        </a:extLst>
                      </p:cNvPr>
                      <p:cNvPicPr/>
                      <p:nvPr/>
                    </p:nvPicPr>
                    <p:blipFill>
                      <a:blip r:embed="rId9"/>
                      <a:stretch>
                        <a:fillRect/>
                      </a:stretch>
                    </p:blipFill>
                    <p:spPr>
                      <a:xfrm>
                        <a:off x="4403518" y="4403084"/>
                        <a:ext cx="3042110" cy="64569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FB8D4E9-185A-422A-9137-52B4CA7B6F99}"/>
                  </a:ext>
                </a:extLst>
              </p:cNvPr>
              <p:cNvSpPr/>
              <p:nvPr/>
            </p:nvSpPr>
            <p:spPr>
              <a:xfrm>
                <a:off x="510462" y="5637712"/>
                <a:ext cx="11351670"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、用</a:t>
                </a:r>
                <a14:m>
                  <m:oMath xmlns:m="http://schemas.openxmlformats.org/officeDocument/2006/math">
                    <m:r>
                      <a:rPr lang="zh-CN" altLang="en-US" sz="2400" b="0" i="1" dirty="0">
                        <a:latin typeface="Cambria Math" panose="02040503050406030204" pitchFamily="18" charset="0"/>
                        <a:ea typeface="宋体" panose="02010600030101010101" pitchFamily="2" charset="-122"/>
                      </a:rPr>
                      <m:t>新</m:t>
                    </m:r>
                    <m:r>
                      <a:rPr lang="en-US" altLang="zh-CN" sz="2800" b="0" i="0" smtClean="0">
                        <a:latin typeface="Cambria Math" panose="02040503050406030204" pitchFamily="18" charset="0"/>
                        <a:ea typeface="宋体" panose="02010600030101010101" pitchFamily="2" charset="-122"/>
                      </a:rPr>
                      <m:t> </m:t>
                    </m:r>
                    <m:r>
                      <a:rPr lang="zh-CN" altLang="en-US" sz="2800" i="1" smtClean="0">
                        <a:latin typeface="Cambria Math" panose="02040503050406030204" pitchFamily="18" charset="0"/>
                        <a:ea typeface="宋体" panose="02010600030101010101" pitchFamily="2" charset="-122"/>
                      </a:rPr>
                      <m:t>𝜃</m:t>
                    </m:r>
                  </m:oMath>
                </a14:m>
                <a:r>
                  <a:rPr lang="zh-CN" altLang="en-US" sz="2400" dirty="0">
                    <a:latin typeface="宋体" panose="02010600030101010101" pitchFamily="2" charset="-122"/>
                    <a:ea typeface="宋体" panose="02010600030101010101" pitchFamily="2" charset="-122"/>
                  </a:rPr>
                  <a:t>对策略   进行优化直到回报函数变化率小于设定的阈值             </a:t>
                </a:r>
                <a:endParaRPr lang="en-US" altLang="zh-CN" sz="2400" dirty="0">
                  <a:latin typeface="宋体" panose="02010600030101010101" pitchFamily="2" charset="-122"/>
                  <a:ea typeface="宋体" panose="02010600030101010101" pitchFamily="2" charset="-122"/>
                </a:endParaRPr>
              </a:p>
            </p:txBody>
          </p:sp>
        </mc:Choice>
        <mc:Fallback xmlns="">
          <p:sp>
            <p:nvSpPr>
              <p:cNvPr id="12" name="矩形 11">
                <a:extLst>
                  <a:ext uri="{FF2B5EF4-FFF2-40B4-BE49-F238E27FC236}">
                    <a16:creationId xmlns:a16="http://schemas.microsoft.com/office/drawing/2014/main" id="{4FB8D4E9-185A-422A-9137-52B4CA7B6F99}"/>
                  </a:ext>
                </a:extLst>
              </p:cNvPr>
              <p:cNvSpPr>
                <a:spLocks noRot="1" noChangeAspect="1" noMove="1" noResize="1" noEditPoints="1" noAdjustHandles="1" noChangeArrowheads="1" noChangeShapeType="1" noTextEdit="1"/>
              </p:cNvSpPr>
              <p:nvPr/>
            </p:nvSpPr>
            <p:spPr>
              <a:xfrm>
                <a:off x="510462" y="5637712"/>
                <a:ext cx="11351670" cy="578941"/>
              </a:xfrm>
              <a:prstGeom prst="rect">
                <a:avLst/>
              </a:prstGeom>
              <a:blipFill>
                <a:blip r:embed="rId10"/>
                <a:stretch>
                  <a:fillRect b="-20000"/>
                </a:stretch>
              </a:blipFill>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2F80C512-BBB0-4BE1-BD62-754819482FB9}"/>
              </a:ext>
            </a:extLst>
          </p:cNvPr>
          <p:cNvGraphicFramePr>
            <a:graphicFrameLocks noChangeAspect="1"/>
          </p:cNvGraphicFramePr>
          <p:nvPr>
            <p:extLst>
              <p:ext uri="{D42A27DB-BD31-4B8C-83A1-F6EECF244321}">
                <p14:modId xmlns:p14="http://schemas.microsoft.com/office/powerpoint/2010/main" val="290852500"/>
              </p:ext>
            </p:extLst>
          </p:nvPr>
        </p:nvGraphicFramePr>
        <p:xfrm>
          <a:off x="3313666" y="5713912"/>
          <a:ext cx="480792" cy="578941"/>
        </p:xfrm>
        <a:graphic>
          <a:graphicData uri="http://schemas.openxmlformats.org/presentationml/2006/ole">
            <mc:AlternateContent xmlns:mc="http://schemas.openxmlformats.org/markup-compatibility/2006">
              <mc:Choice xmlns:v="urn:schemas-microsoft-com:vml" Requires="v">
                <p:oleObj spid="_x0000_s33844" name="Equation" r:id="rId11" imgW="190440" imgH="228600" progId="Equation.DSMT4">
                  <p:embed/>
                </p:oleObj>
              </mc:Choice>
              <mc:Fallback>
                <p:oleObj name="Equation" r:id="rId11" imgW="190440" imgH="228600" progId="Equation.DSMT4">
                  <p:embed/>
                  <p:pic>
                    <p:nvPicPr>
                      <p:cNvPr id="11" name="对象 10">
                        <a:extLst>
                          <a:ext uri="{FF2B5EF4-FFF2-40B4-BE49-F238E27FC236}">
                            <a16:creationId xmlns:a16="http://schemas.microsoft.com/office/drawing/2014/main" id="{6AAB8AC2-8B74-4C48-B00C-070DD99A1EAE}"/>
                          </a:ext>
                        </a:extLst>
                      </p:cNvPr>
                      <p:cNvPicPr/>
                      <p:nvPr/>
                    </p:nvPicPr>
                    <p:blipFill>
                      <a:blip r:embed="rId12"/>
                      <a:stretch>
                        <a:fillRect/>
                      </a:stretch>
                    </p:blipFill>
                    <p:spPr>
                      <a:xfrm>
                        <a:off x="3313666" y="5713912"/>
                        <a:ext cx="480792" cy="578941"/>
                      </a:xfrm>
                      <a:prstGeom prst="rect">
                        <a:avLst/>
                      </a:prstGeom>
                    </p:spPr>
                  </p:pic>
                </p:oleObj>
              </mc:Fallback>
            </mc:AlternateContent>
          </a:graphicData>
        </a:graphic>
      </p:graphicFrame>
      <p:sp>
        <p:nvSpPr>
          <p:cNvPr id="14" name="箭头: 下 13">
            <a:extLst>
              <a:ext uri="{FF2B5EF4-FFF2-40B4-BE49-F238E27FC236}">
                <a16:creationId xmlns:a16="http://schemas.microsoft.com/office/drawing/2014/main" id="{9405D0B6-9F2A-4B48-9B2C-A434577131E8}"/>
              </a:ext>
            </a:extLst>
          </p:cNvPr>
          <p:cNvSpPr/>
          <p:nvPr/>
        </p:nvSpPr>
        <p:spPr>
          <a:xfrm>
            <a:off x="2197100" y="2336801"/>
            <a:ext cx="359013" cy="5829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D1E6618D-1351-4655-B133-92FEBA1D9FB8}"/>
              </a:ext>
            </a:extLst>
          </p:cNvPr>
          <p:cNvSpPr/>
          <p:nvPr/>
        </p:nvSpPr>
        <p:spPr>
          <a:xfrm>
            <a:off x="2197100" y="3747665"/>
            <a:ext cx="359013" cy="64569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1D368390-5784-48E7-A669-64E496D1A819}"/>
              </a:ext>
            </a:extLst>
          </p:cNvPr>
          <p:cNvSpPr/>
          <p:nvPr/>
        </p:nvSpPr>
        <p:spPr>
          <a:xfrm>
            <a:off x="2197100" y="5053760"/>
            <a:ext cx="359013" cy="64569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1453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76E8C-9E21-484A-B2EC-D05813AB5EA6}"/>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6" name="矩形 5">
            <a:extLst>
              <a:ext uri="{FF2B5EF4-FFF2-40B4-BE49-F238E27FC236}">
                <a16:creationId xmlns:a16="http://schemas.microsoft.com/office/drawing/2014/main" id="{C3105123-B284-42CA-9373-EEC8A514B511}"/>
              </a:ext>
            </a:extLst>
          </p:cNvPr>
          <p:cNvSpPr/>
          <p:nvPr/>
        </p:nvSpPr>
        <p:spPr>
          <a:xfrm>
            <a:off x="462978" y="1118279"/>
            <a:ext cx="458490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2.3</a:t>
            </a:r>
            <a:r>
              <a:rPr lang="zh-CN" altLang="en-US" sz="2400" b="1" dirty="0">
                <a:latin typeface="微软雅黑" panose="020B0503020204020204" pitchFamily="34" charset="-122"/>
                <a:ea typeface="微软雅黑" panose="020B0503020204020204" pitchFamily="34" charset="-122"/>
              </a:rPr>
              <a:t>、确定策略函数      表达式：</a:t>
            </a:r>
            <a:endParaRPr lang="en-US" altLang="zh-CN" sz="2400" b="1" dirty="0">
              <a:latin typeface="+mn-ea"/>
            </a:endParaRPr>
          </a:p>
        </p:txBody>
      </p:sp>
      <p:sp>
        <p:nvSpPr>
          <p:cNvPr id="7" name="矩形 6">
            <a:extLst>
              <a:ext uri="{FF2B5EF4-FFF2-40B4-BE49-F238E27FC236}">
                <a16:creationId xmlns:a16="http://schemas.microsoft.com/office/drawing/2014/main" id="{3D5CF739-2033-47AD-B577-54AE231197EE}"/>
              </a:ext>
            </a:extLst>
          </p:cNvPr>
          <p:cNvSpPr/>
          <p:nvPr/>
        </p:nvSpPr>
        <p:spPr>
          <a:xfrm>
            <a:off x="0" y="1579944"/>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一、</a:t>
            </a:r>
            <a:r>
              <a:rPr lang="en-US" altLang="zh-CN" sz="2400" dirty="0" err="1">
                <a:solidFill>
                  <a:srgbClr val="FF0000"/>
                </a:solidFill>
                <a:latin typeface="微软雅黑" panose="020B0503020204020204" pitchFamily="34" charset="-122"/>
                <a:ea typeface="微软雅黑" panose="020B0503020204020204" pitchFamily="34" charset="-122"/>
              </a:rPr>
              <a:t>Softmax</a:t>
            </a:r>
            <a:r>
              <a:rPr lang="zh-CN" altLang="en-US" sz="2400" dirty="0">
                <a:solidFill>
                  <a:srgbClr val="FF0000"/>
                </a:solidFill>
                <a:latin typeface="微软雅黑" panose="020B0503020204020204" pitchFamily="34" charset="-122"/>
                <a:ea typeface="微软雅黑" panose="020B0503020204020204" pitchFamily="34" charset="-122"/>
              </a:rPr>
              <a:t>策略：</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FB56AF16-8147-43E4-AD74-4671DDEDF42F}"/>
              </a:ext>
            </a:extLst>
          </p:cNvPr>
          <p:cNvSpPr/>
          <p:nvPr/>
        </p:nvSpPr>
        <p:spPr>
          <a:xfrm>
            <a:off x="462978" y="2140265"/>
            <a:ext cx="11463978" cy="1686937"/>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该策略主要应用于</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离散行为空间</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的一种多分类常用策略。它将多个神经元的输出，映射到（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）区间内，可以看成概率来理解，从而来进行多分类！假设我们有一个数组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中的第</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个元素，那么这个元素的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值就是：</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对象 11">
            <a:extLst>
              <a:ext uri="{FF2B5EF4-FFF2-40B4-BE49-F238E27FC236}">
                <a16:creationId xmlns:a16="http://schemas.microsoft.com/office/drawing/2014/main" id="{472BB1C0-6F12-4369-8103-5984D8152A89}"/>
              </a:ext>
            </a:extLst>
          </p:cNvPr>
          <p:cNvGraphicFramePr>
            <a:graphicFrameLocks noChangeAspect="1"/>
          </p:cNvGraphicFramePr>
          <p:nvPr>
            <p:extLst>
              <p:ext uri="{D42A27DB-BD31-4B8C-83A1-F6EECF244321}">
                <p14:modId xmlns:p14="http://schemas.microsoft.com/office/powerpoint/2010/main" val="918530450"/>
              </p:ext>
            </p:extLst>
          </p:nvPr>
        </p:nvGraphicFramePr>
        <p:xfrm>
          <a:off x="2188443" y="3279573"/>
          <a:ext cx="377204" cy="502939"/>
        </p:xfrm>
        <a:graphic>
          <a:graphicData uri="http://schemas.openxmlformats.org/presentationml/2006/ole">
            <mc:AlternateContent xmlns:mc="http://schemas.openxmlformats.org/markup-compatibility/2006">
              <mc:Choice xmlns:v="urn:schemas-microsoft-com:vml" Requires="v">
                <p:oleObj spid="_x0000_s18889"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2188443" y="3279573"/>
                        <a:ext cx="377204" cy="502939"/>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FA19087-56D9-48C8-B137-D920A1F66069}"/>
              </a:ext>
            </a:extLst>
          </p:cNvPr>
          <p:cNvGraphicFramePr>
            <a:graphicFrameLocks noChangeAspect="1"/>
          </p:cNvGraphicFramePr>
          <p:nvPr>
            <p:extLst>
              <p:ext uri="{D42A27DB-BD31-4B8C-83A1-F6EECF244321}">
                <p14:modId xmlns:p14="http://schemas.microsoft.com/office/powerpoint/2010/main" val="3943081761"/>
              </p:ext>
            </p:extLst>
          </p:nvPr>
        </p:nvGraphicFramePr>
        <p:xfrm>
          <a:off x="1758310" y="3429000"/>
          <a:ext cx="282575" cy="346075"/>
        </p:xfrm>
        <a:graphic>
          <a:graphicData uri="http://schemas.openxmlformats.org/presentationml/2006/ole">
            <mc:AlternateContent xmlns:mc="http://schemas.openxmlformats.org/markup-compatibility/2006">
              <mc:Choice xmlns:v="urn:schemas-microsoft-com:vml" Requires="v">
                <p:oleObj spid="_x0000_s18890" name="Equation" r:id="rId5" imgW="114120" imgH="139680" progId="Equation.DSMT4">
                  <p:embed/>
                </p:oleObj>
              </mc:Choice>
              <mc:Fallback>
                <p:oleObj name="Equation" r:id="rId5" imgW="114120" imgH="139680" progId="Equation.DSMT4">
                  <p:embed/>
                  <p:pic>
                    <p:nvPicPr>
                      <p:cNvPr id="12" name="对象 11">
                        <a:extLst>
                          <a:ext uri="{FF2B5EF4-FFF2-40B4-BE49-F238E27FC236}">
                            <a16:creationId xmlns:a16="http://schemas.microsoft.com/office/drawing/2014/main" id="{472BB1C0-6F12-4369-8103-5984D8152A89}"/>
                          </a:ext>
                        </a:extLst>
                      </p:cNvPr>
                      <p:cNvPicPr/>
                      <p:nvPr/>
                    </p:nvPicPr>
                    <p:blipFill>
                      <a:blip r:embed="rId6"/>
                      <a:stretch>
                        <a:fillRect/>
                      </a:stretch>
                    </p:blipFill>
                    <p:spPr>
                      <a:xfrm>
                        <a:off x="1758310" y="3429000"/>
                        <a:ext cx="282575" cy="3460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69B61AF0-1346-48E2-AB16-5243B639274A}"/>
              </a:ext>
            </a:extLst>
          </p:cNvPr>
          <p:cNvGraphicFramePr>
            <a:graphicFrameLocks noChangeAspect="1"/>
          </p:cNvGraphicFramePr>
          <p:nvPr>
            <p:extLst>
              <p:ext uri="{D42A27DB-BD31-4B8C-83A1-F6EECF244321}">
                <p14:modId xmlns:p14="http://schemas.microsoft.com/office/powerpoint/2010/main" val="811011566"/>
              </p:ext>
            </p:extLst>
          </p:nvPr>
        </p:nvGraphicFramePr>
        <p:xfrm>
          <a:off x="3143338" y="3436437"/>
          <a:ext cx="282575" cy="346075"/>
        </p:xfrm>
        <a:graphic>
          <a:graphicData uri="http://schemas.openxmlformats.org/presentationml/2006/ole">
            <mc:AlternateContent xmlns:mc="http://schemas.openxmlformats.org/markup-compatibility/2006">
              <mc:Choice xmlns:v="urn:schemas-microsoft-com:vml" Requires="v">
                <p:oleObj spid="_x0000_s18891" name="Equation" r:id="rId7" imgW="114120" imgH="139680" progId="Equation.DSMT4">
                  <p:embed/>
                </p:oleObj>
              </mc:Choice>
              <mc:Fallback>
                <p:oleObj name="Equation" r:id="rId7" imgW="114120" imgH="139680" progId="Equation.DSMT4">
                  <p:embed/>
                  <p:pic>
                    <p:nvPicPr>
                      <p:cNvPr id="13" name="对象 12">
                        <a:extLst>
                          <a:ext uri="{FF2B5EF4-FFF2-40B4-BE49-F238E27FC236}">
                            <a16:creationId xmlns:a16="http://schemas.microsoft.com/office/drawing/2014/main" id="{7FA19087-56D9-48C8-B137-D920A1F66069}"/>
                          </a:ext>
                        </a:extLst>
                      </p:cNvPr>
                      <p:cNvPicPr/>
                      <p:nvPr/>
                    </p:nvPicPr>
                    <p:blipFill>
                      <a:blip r:embed="rId6"/>
                      <a:stretch>
                        <a:fillRect/>
                      </a:stretch>
                    </p:blipFill>
                    <p:spPr>
                      <a:xfrm>
                        <a:off x="3143338" y="3436437"/>
                        <a:ext cx="282575" cy="34607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5D5AF72-C527-4788-A6A4-BDC9060CB868}"/>
              </a:ext>
            </a:extLst>
          </p:cNvPr>
          <p:cNvGraphicFramePr>
            <a:graphicFrameLocks noChangeAspect="1"/>
          </p:cNvGraphicFramePr>
          <p:nvPr>
            <p:extLst>
              <p:ext uri="{D42A27DB-BD31-4B8C-83A1-F6EECF244321}">
                <p14:modId xmlns:p14="http://schemas.microsoft.com/office/powerpoint/2010/main" val="2569711297"/>
              </p:ext>
            </p:extLst>
          </p:nvPr>
        </p:nvGraphicFramePr>
        <p:xfrm>
          <a:off x="4828899" y="3849578"/>
          <a:ext cx="1600040" cy="1075889"/>
        </p:xfrm>
        <a:graphic>
          <a:graphicData uri="http://schemas.openxmlformats.org/presentationml/2006/ole">
            <mc:AlternateContent xmlns:mc="http://schemas.openxmlformats.org/markup-compatibility/2006">
              <mc:Choice xmlns:v="urn:schemas-microsoft-com:vml" Requires="v">
                <p:oleObj spid="_x0000_s18892" name="Equation" r:id="rId8" imgW="736560" imgH="495000" progId="Equation.DSMT4">
                  <p:embed/>
                </p:oleObj>
              </mc:Choice>
              <mc:Fallback>
                <p:oleObj name="Equation" r:id="rId8" imgW="736560" imgH="495000" progId="Equation.DSMT4">
                  <p:embed/>
                  <p:pic>
                    <p:nvPicPr>
                      <p:cNvPr id="0" name=""/>
                      <p:cNvPicPr/>
                      <p:nvPr/>
                    </p:nvPicPr>
                    <p:blipFill>
                      <a:blip r:embed="rId9"/>
                      <a:stretch>
                        <a:fillRect/>
                      </a:stretch>
                    </p:blipFill>
                    <p:spPr>
                      <a:xfrm>
                        <a:off x="4828899" y="3849578"/>
                        <a:ext cx="1600040" cy="1075889"/>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C7656800-7A09-44DC-B223-D943DC0BFC64}"/>
              </a:ext>
            </a:extLst>
          </p:cNvPr>
          <p:cNvSpPr/>
          <p:nvPr/>
        </p:nvSpPr>
        <p:spPr>
          <a:xfrm>
            <a:off x="462978" y="4988585"/>
            <a:ext cx="11463978"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在策略梯度理论中的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随机策略表达式为：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C5F0808C-65AD-4CB4-A03B-8D210A224869}"/>
              </a:ext>
            </a:extLst>
          </p:cNvPr>
          <p:cNvGraphicFramePr>
            <a:graphicFrameLocks noChangeAspect="1"/>
          </p:cNvGraphicFramePr>
          <p:nvPr>
            <p:extLst>
              <p:ext uri="{D42A27DB-BD31-4B8C-83A1-F6EECF244321}">
                <p14:modId xmlns:p14="http://schemas.microsoft.com/office/powerpoint/2010/main" val="3287769683"/>
              </p:ext>
            </p:extLst>
          </p:nvPr>
        </p:nvGraphicFramePr>
        <p:xfrm>
          <a:off x="7920178" y="4702788"/>
          <a:ext cx="2774325" cy="1694273"/>
        </p:xfrm>
        <a:graphic>
          <a:graphicData uri="http://schemas.openxmlformats.org/presentationml/2006/ole">
            <mc:AlternateContent xmlns:mc="http://schemas.openxmlformats.org/markup-compatibility/2006">
              <mc:Choice xmlns:v="urn:schemas-microsoft-com:vml" Requires="v">
                <p:oleObj spid="_x0000_s18893" name="Equation" r:id="rId10" imgW="1079280" imgH="660240" progId="Equation.DSMT4">
                  <p:embed/>
                </p:oleObj>
              </mc:Choice>
              <mc:Fallback>
                <p:oleObj name="Equation" r:id="rId10" imgW="1079280" imgH="660240" progId="Equation.DSMT4">
                  <p:embed/>
                  <p:pic>
                    <p:nvPicPr>
                      <p:cNvPr id="15" name="对象 14">
                        <a:extLst>
                          <a:ext uri="{FF2B5EF4-FFF2-40B4-BE49-F238E27FC236}">
                            <a16:creationId xmlns:a16="http://schemas.microsoft.com/office/drawing/2014/main" id="{F5D5AF72-C527-4788-A6A4-BDC9060CB868}"/>
                          </a:ext>
                        </a:extLst>
                      </p:cNvPr>
                      <p:cNvPicPr/>
                      <p:nvPr/>
                    </p:nvPicPr>
                    <p:blipFill>
                      <a:blip r:embed="rId11"/>
                      <a:stretch>
                        <a:fillRect/>
                      </a:stretch>
                    </p:blipFill>
                    <p:spPr>
                      <a:xfrm>
                        <a:off x="7920178" y="4702788"/>
                        <a:ext cx="2774325" cy="1694273"/>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71B10ABB-1278-440E-8866-EDAF086869AF}"/>
              </a:ext>
            </a:extLst>
          </p:cNvPr>
          <p:cNvGraphicFramePr>
            <a:graphicFrameLocks noChangeAspect="1"/>
          </p:cNvGraphicFramePr>
          <p:nvPr>
            <p:extLst>
              <p:ext uri="{D42A27DB-BD31-4B8C-83A1-F6EECF244321}">
                <p14:modId xmlns:p14="http://schemas.microsoft.com/office/powerpoint/2010/main" val="2783789294"/>
              </p:ext>
            </p:extLst>
          </p:nvPr>
        </p:nvGraphicFramePr>
        <p:xfrm>
          <a:off x="1993344" y="5549925"/>
          <a:ext cx="562769" cy="633115"/>
        </p:xfrm>
        <a:graphic>
          <a:graphicData uri="http://schemas.openxmlformats.org/presentationml/2006/ole">
            <mc:AlternateContent xmlns:mc="http://schemas.openxmlformats.org/markup-compatibility/2006">
              <mc:Choice xmlns:v="urn:schemas-microsoft-com:vml" Requires="v">
                <p:oleObj spid="_x0000_s18894" name="Equation" r:id="rId12" imgW="203040" imgH="228600" progId="Equation.DSMT4">
                  <p:embed/>
                </p:oleObj>
              </mc:Choice>
              <mc:Fallback>
                <p:oleObj name="Equation" r:id="rId12" imgW="203040" imgH="228600" progId="Equation.DSMT4">
                  <p:embed/>
                  <p:pic>
                    <p:nvPicPr>
                      <p:cNvPr id="0" name=""/>
                      <p:cNvPicPr/>
                      <p:nvPr/>
                    </p:nvPicPr>
                    <p:blipFill>
                      <a:blip r:embed="rId13"/>
                      <a:stretch>
                        <a:fillRect/>
                      </a:stretch>
                    </p:blipFill>
                    <p:spPr>
                      <a:xfrm>
                        <a:off x="1993344" y="5549925"/>
                        <a:ext cx="562769" cy="633115"/>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612D1C89-4AAF-4D24-8B39-4E7C00DA08F2}"/>
              </a:ext>
            </a:extLst>
          </p:cNvPr>
          <p:cNvSpPr/>
          <p:nvPr/>
        </p:nvSpPr>
        <p:spPr>
          <a:xfrm>
            <a:off x="464812" y="5630644"/>
            <a:ext cx="6810631"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其中：      表示动作</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所对应的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输出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0" name="对象 19">
            <a:extLst>
              <a:ext uri="{FF2B5EF4-FFF2-40B4-BE49-F238E27FC236}">
                <a16:creationId xmlns:a16="http://schemas.microsoft.com/office/drawing/2014/main" id="{DC562A49-91AF-4423-812B-AEA1D33CC14D}"/>
              </a:ext>
            </a:extLst>
          </p:cNvPr>
          <p:cNvGraphicFramePr>
            <a:graphicFrameLocks noChangeAspect="1"/>
          </p:cNvGraphicFramePr>
          <p:nvPr>
            <p:extLst>
              <p:ext uri="{D42A27DB-BD31-4B8C-83A1-F6EECF244321}">
                <p14:modId xmlns:p14="http://schemas.microsoft.com/office/powerpoint/2010/main" val="2571115638"/>
              </p:ext>
            </p:extLst>
          </p:nvPr>
        </p:nvGraphicFramePr>
        <p:xfrm>
          <a:off x="2024732" y="6272703"/>
          <a:ext cx="430133" cy="588488"/>
        </p:xfrm>
        <a:graphic>
          <a:graphicData uri="http://schemas.openxmlformats.org/presentationml/2006/ole">
            <mc:AlternateContent xmlns:mc="http://schemas.openxmlformats.org/markup-compatibility/2006">
              <mc:Choice xmlns:v="urn:schemas-microsoft-com:vml" Requires="v">
                <p:oleObj spid="_x0000_s18895" name="Equation" r:id="rId14" imgW="177480" imgH="228600" progId="Equation.DSMT4">
                  <p:embed/>
                </p:oleObj>
              </mc:Choice>
              <mc:Fallback>
                <p:oleObj name="Equation" r:id="rId14" imgW="177480" imgH="228600" progId="Equation.DSMT4">
                  <p:embed/>
                  <p:pic>
                    <p:nvPicPr>
                      <p:cNvPr id="0" name=""/>
                      <p:cNvPicPr/>
                      <p:nvPr/>
                    </p:nvPicPr>
                    <p:blipFill>
                      <a:blip r:embed="rId15"/>
                      <a:stretch>
                        <a:fillRect/>
                      </a:stretch>
                    </p:blipFill>
                    <p:spPr>
                      <a:xfrm>
                        <a:off x="2024732" y="6272703"/>
                        <a:ext cx="430133" cy="588488"/>
                      </a:xfrm>
                      <a:prstGeom prst="rect">
                        <a:avLst/>
                      </a:prstGeom>
                    </p:spPr>
                  </p:pic>
                </p:oleObj>
              </mc:Fallback>
            </mc:AlternateContent>
          </a:graphicData>
        </a:graphic>
      </p:graphicFrame>
      <p:sp>
        <p:nvSpPr>
          <p:cNvPr id="21" name="矩形 20">
            <a:extLst>
              <a:ext uri="{FF2B5EF4-FFF2-40B4-BE49-F238E27FC236}">
                <a16:creationId xmlns:a16="http://schemas.microsoft.com/office/drawing/2014/main" id="{5279407D-689C-4FB1-ADE5-F3F0A4D0F20E}"/>
              </a:ext>
            </a:extLst>
          </p:cNvPr>
          <p:cNvSpPr/>
          <p:nvPr/>
        </p:nvSpPr>
        <p:spPr>
          <a:xfrm>
            <a:off x="1751910" y="6208121"/>
            <a:ext cx="6466075"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表示上一级神经网络的输出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2" name="对象 21">
            <a:extLst>
              <a:ext uri="{FF2B5EF4-FFF2-40B4-BE49-F238E27FC236}">
                <a16:creationId xmlns:a16="http://schemas.microsoft.com/office/drawing/2014/main" id="{1E0F1369-6410-4235-91D0-E88822657350}"/>
              </a:ext>
            </a:extLst>
          </p:cNvPr>
          <p:cNvGraphicFramePr>
            <a:graphicFrameLocks noChangeAspect="1"/>
          </p:cNvGraphicFramePr>
          <p:nvPr>
            <p:extLst>
              <p:ext uri="{D42A27DB-BD31-4B8C-83A1-F6EECF244321}">
                <p14:modId xmlns:p14="http://schemas.microsoft.com/office/powerpoint/2010/main" val="1523611644"/>
              </p:ext>
            </p:extLst>
          </p:nvPr>
        </p:nvGraphicFramePr>
        <p:xfrm>
          <a:off x="3185517" y="1059641"/>
          <a:ext cx="480792" cy="578941"/>
        </p:xfrm>
        <a:graphic>
          <a:graphicData uri="http://schemas.openxmlformats.org/presentationml/2006/ole">
            <mc:AlternateContent xmlns:mc="http://schemas.openxmlformats.org/markup-compatibility/2006">
              <mc:Choice xmlns:v="urn:schemas-microsoft-com:vml" Requires="v">
                <p:oleObj spid="_x0000_s18896" name="Equation" r:id="rId16" imgW="190440" imgH="228600" progId="Equation.DSMT4">
                  <p:embed/>
                </p:oleObj>
              </mc:Choice>
              <mc:Fallback>
                <p:oleObj name="Equation" r:id="rId16" imgW="190440" imgH="228600" progId="Equation.DSMT4">
                  <p:embed/>
                  <p:pic>
                    <p:nvPicPr>
                      <p:cNvPr id="13" name="对象 12">
                        <a:extLst>
                          <a:ext uri="{FF2B5EF4-FFF2-40B4-BE49-F238E27FC236}">
                            <a16:creationId xmlns:a16="http://schemas.microsoft.com/office/drawing/2014/main" id="{2F80C512-BBB0-4BE1-BD62-754819482FB9}"/>
                          </a:ext>
                        </a:extLst>
                      </p:cNvPr>
                      <p:cNvPicPr/>
                      <p:nvPr/>
                    </p:nvPicPr>
                    <p:blipFill>
                      <a:blip r:embed="rId17"/>
                      <a:stretch>
                        <a:fillRect/>
                      </a:stretch>
                    </p:blipFill>
                    <p:spPr>
                      <a:xfrm>
                        <a:off x="3185517" y="1059641"/>
                        <a:ext cx="480792" cy="578941"/>
                      </a:xfrm>
                      <a:prstGeom prst="rect">
                        <a:avLst/>
                      </a:prstGeom>
                    </p:spPr>
                  </p:pic>
                </p:oleObj>
              </mc:Fallback>
            </mc:AlternateContent>
          </a:graphicData>
        </a:graphic>
      </p:graphicFrame>
    </p:spTree>
    <p:extLst>
      <p:ext uri="{BB962C8B-B14F-4D97-AF65-F5344CB8AC3E}">
        <p14:creationId xmlns:p14="http://schemas.microsoft.com/office/powerpoint/2010/main" val="364892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11E9D-0D19-49FF-9495-A6EE7E82AEC4}"/>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pic>
        <p:nvPicPr>
          <p:cNvPr id="4" name="图片 3">
            <a:extLst>
              <a:ext uri="{FF2B5EF4-FFF2-40B4-BE49-F238E27FC236}">
                <a16:creationId xmlns:a16="http://schemas.microsoft.com/office/drawing/2014/main" id="{B6F9DA4D-121F-4C1E-9895-4F9EB7CCAAF6}"/>
              </a:ext>
            </a:extLst>
          </p:cNvPr>
          <p:cNvPicPr>
            <a:picLocks noChangeAspect="1"/>
          </p:cNvPicPr>
          <p:nvPr/>
        </p:nvPicPr>
        <p:blipFill>
          <a:blip r:embed="rId2"/>
          <a:stretch>
            <a:fillRect/>
          </a:stretch>
        </p:blipFill>
        <p:spPr>
          <a:xfrm>
            <a:off x="3109488" y="1868557"/>
            <a:ext cx="5973024" cy="4989443"/>
          </a:xfrm>
          <a:prstGeom prst="rect">
            <a:avLst/>
          </a:prstGeom>
        </p:spPr>
      </p:pic>
      <p:sp>
        <p:nvSpPr>
          <p:cNvPr id="5" name="矩形 4">
            <a:extLst>
              <a:ext uri="{FF2B5EF4-FFF2-40B4-BE49-F238E27FC236}">
                <a16:creationId xmlns:a16="http://schemas.microsoft.com/office/drawing/2014/main" id="{2F0B704C-6A66-47B5-85C2-7AC4DE1B6816}"/>
              </a:ext>
            </a:extLst>
          </p:cNvPr>
          <p:cNvSpPr/>
          <p:nvPr/>
        </p:nvSpPr>
        <p:spPr>
          <a:xfrm>
            <a:off x="364011" y="1076517"/>
            <a:ext cx="11463978" cy="582788"/>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使用神经网路</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NN</a:t>
            </a:r>
            <a:r>
              <a:rPr lang="zh-CN" altLang="en-US" sz="2400" dirty="0">
                <a:latin typeface="微软雅黑 Light" panose="020B0502040204020203" pitchFamily="34" charset="-122"/>
                <a:ea typeface="微软雅黑 Light" panose="020B0502040204020203" pitchFamily="34" charset="-122"/>
              </a:rPr>
              <a:t>对策略进行更新策略</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1430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85836-445C-4EE3-8BB3-C24BD2243DA0}"/>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32019DA4-0ECC-449B-9540-B745D1BA9A48}"/>
              </a:ext>
            </a:extLst>
          </p:cNvPr>
          <p:cNvSpPr/>
          <p:nvPr/>
        </p:nvSpPr>
        <p:spPr>
          <a:xfrm>
            <a:off x="92765" y="867265"/>
            <a:ext cx="2650435"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二、高斯策略：</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5BF337E5-6077-4E34-B804-2A9CF2087DCC}"/>
              </a:ext>
            </a:extLst>
          </p:cNvPr>
          <p:cNvSpPr/>
          <p:nvPr/>
        </p:nvSpPr>
        <p:spPr>
          <a:xfrm>
            <a:off x="364011" y="1507710"/>
            <a:ext cx="11463978" cy="1133965"/>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该策略主要应用于连续行为空间的一种常用策略。该策略的行为服从高斯分布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graphicFrame>
        <p:nvGraphicFramePr>
          <p:cNvPr id="5" name="对象 4">
            <a:extLst>
              <a:ext uri="{FF2B5EF4-FFF2-40B4-BE49-F238E27FC236}">
                <a16:creationId xmlns:a16="http://schemas.microsoft.com/office/drawing/2014/main" id="{D9981260-90E3-4486-8FC8-EA7CB382B346}"/>
              </a:ext>
            </a:extLst>
          </p:cNvPr>
          <p:cNvGraphicFramePr>
            <a:graphicFrameLocks noChangeAspect="1"/>
          </p:cNvGraphicFramePr>
          <p:nvPr>
            <p:extLst>
              <p:ext uri="{D42A27DB-BD31-4B8C-83A1-F6EECF244321}">
                <p14:modId xmlns:p14="http://schemas.microsoft.com/office/powerpoint/2010/main" val="1360107220"/>
              </p:ext>
            </p:extLst>
          </p:nvPr>
        </p:nvGraphicFramePr>
        <p:xfrm>
          <a:off x="478697" y="2143603"/>
          <a:ext cx="1668155" cy="500446"/>
        </p:xfrm>
        <a:graphic>
          <a:graphicData uri="http://schemas.openxmlformats.org/presentationml/2006/ole">
            <mc:AlternateContent xmlns:mc="http://schemas.openxmlformats.org/markup-compatibility/2006">
              <mc:Choice xmlns:v="urn:schemas-microsoft-com:vml" Requires="v">
                <p:oleObj spid="_x0000_s19633" name="Equation" r:id="rId3" imgW="761760" imgH="228600" progId="Equation.DSMT4">
                  <p:embed/>
                </p:oleObj>
              </mc:Choice>
              <mc:Fallback>
                <p:oleObj name="Equation" r:id="rId3" imgW="761760" imgH="228600" progId="Equation.DSMT4">
                  <p:embed/>
                  <p:pic>
                    <p:nvPicPr>
                      <p:cNvPr id="0" name=""/>
                      <p:cNvPicPr/>
                      <p:nvPr/>
                    </p:nvPicPr>
                    <p:blipFill>
                      <a:blip r:embed="rId4"/>
                      <a:stretch>
                        <a:fillRect/>
                      </a:stretch>
                    </p:blipFill>
                    <p:spPr>
                      <a:xfrm>
                        <a:off x="478697" y="2143603"/>
                        <a:ext cx="1668155" cy="500446"/>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FF7093EA-CF3E-4DEC-8D11-9F9FAF849ABE}"/>
              </a:ext>
            </a:extLst>
          </p:cNvPr>
          <p:cNvGraphicFramePr>
            <a:graphicFrameLocks noChangeAspect="1"/>
          </p:cNvGraphicFramePr>
          <p:nvPr>
            <p:extLst>
              <p:ext uri="{D42A27DB-BD31-4B8C-83A1-F6EECF244321}">
                <p14:modId xmlns:p14="http://schemas.microsoft.com/office/powerpoint/2010/main" val="4061196256"/>
              </p:ext>
            </p:extLst>
          </p:nvPr>
        </p:nvGraphicFramePr>
        <p:xfrm>
          <a:off x="3077150" y="2886047"/>
          <a:ext cx="5610142" cy="1133965"/>
        </p:xfrm>
        <a:graphic>
          <a:graphicData uri="http://schemas.openxmlformats.org/presentationml/2006/ole">
            <mc:AlternateContent xmlns:mc="http://schemas.openxmlformats.org/markup-compatibility/2006">
              <mc:Choice xmlns:v="urn:schemas-microsoft-com:vml" Requires="v">
                <p:oleObj spid="_x0000_s19634" name="Equation" r:id="rId5" imgW="2387520" imgH="482400" progId="Equation.DSMT4">
                  <p:embed/>
                </p:oleObj>
              </mc:Choice>
              <mc:Fallback>
                <p:oleObj name="Equation" r:id="rId5" imgW="2387520" imgH="482400" progId="Equation.DSMT4">
                  <p:embed/>
                  <p:pic>
                    <p:nvPicPr>
                      <p:cNvPr id="0" name=""/>
                      <p:cNvPicPr/>
                      <p:nvPr/>
                    </p:nvPicPr>
                    <p:blipFill>
                      <a:blip r:embed="rId6"/>
                      <a:stretch>
                        <a:fillRect/>
                      </a:stretch>
                    </p:blipFill>
                    <p:spPr>
                      <a:xfrm>
                        <a:off x="3077150" y="2886047"/>
                        <a:ext cx="5610142" cy="113396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AFD9A48C-B997-410A-959D-E4BFD8A47AFD}"/>
              </a:ext>
            </a:extLst>
          </p:cNvPr>
          <p:cNvSpPr/>
          <p:nvPr/>
        </p:nvSpPr>
        <p:spPr>
          <a:xfrm>
            <a:off x="1590261" y="2074692"/>
            <a:ext cx="9515061" cy="1133965"/>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其中均值</a:t>
            </a:r>
            <a:r>
              <a:rPr lang="en-US" altLang="zh-CN" sz="2400" dirty="0">
                <a:latin typeface="宋体" panose="02010600030101010101" pitchFamily="2" charset="-122"/>
                <a:ea typeface="宋体" panose="02010600030101010101" pitchFamily="2" charset="-122"/>
              </a:rPr>
              <a:t>u(s)=        </a:t>
            </a:r>
            <a:r>
              <a:rPr lang="zh-CN" altLang="en-US" sz="2400" dirty="0">
                <a:latin typeface="宋体" panose="02010600030101010101" pitchFamily="2" charset="-122"/>
                <a:ea typeface="宋体" panose="02010600030101010101" pitchFamily="2" charset="-122"/>
              </a:rPr>
              <a:t>；策略的表达式为：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箭头: 下 7">
            <a:extLst>
              <a:ext uri="{FF2B5EF4-FFF2-40B4-BE49-F238E27FC236}">
                <a16:creationId xmlns:a16="http://schemas.microsoft.com/office/drawing/2014/main" id="{66FCF865-77DC-4760-AE6D-0F4FAF743633}"/>
              </a:ext>
            </a:extLst>
          </p:cNvPr>
          <p:cNvSpPr/>
          <p:nvPr/>
        </p:nvSpPr>
        <p:spPr>
          <a:xfrm>
            <a:off x="5313324" y="4200380"/>
            <a:ext cx="768626" cy="79513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a:extLst>
              <a:ext uri="{FF2B5EF4-FFF2-40B4-BE49-F238E27FC236}">
                <a16:creationId xmlns:a16="http://schemas.microsoft.com/office/drawing/2014/main" id="{0167B7BA-FA24-46B9-BCE1-E7F1C35BA62B}"/>
              </a:ext>
            </a:extLst>
          </p:cNvPr>
          <p:cNvGraphicFramePr>
            <a:graphicFrameLocks noChangeAspect="1"/>
          </p:cNvGraphicFramePr>
          <p:nvPr>
            <p:extLst>
              <p:ext uri="{D42A27DB-BD31-4B8C-83A1-F6EECF244321}">
                <p14:modId xmlns:p14="http://schemas.microsoft.com/office/powerpoint/2010/main" val="40986938"/>
              </p:ext>
            </p:extLst>
          </p:nvPr>
        </p:nvGraphicFramePr>
        <p:xfrm>
          <a:off x="2556113" y="4915997"/>
          <a:ext cx="7051675" cy="1074738"/>
        </p:xfrm>
        <a:graphic>
          <a:graphicData uri="http://schemas.openxmlformats.org/presentationml/2006/ole">
            <mc:AlternateContent xmlns:mc="http://schemas.openxmlformats.org/markup-compatibility/2006">
              <mc:Choice xmlns:v="urn:schemas-microsoft-com:vml" Requires="v">
                <p:oleObj spid="_x0000_s19635" name="Equation" r:id="rId7" imgW="2705040" imgH="419040" progId="Equation.DSMT4">
                  <p:embed/>
                </p:oleObj>
              </mc:Choice>
              <mc:Fallback>
                <p:oleObj name="Equation" r:id="rId7" imgW="2705040" imgH="419040" progId="Equation.DSMT4">
                  <p:embed/>
                  <p:pic>
                    <p:nvPicPr>
                      <p:cNvPr id="5" name="对象 4">
                        <a:extLst>
                          <a:ext uri="{FF2B5EF4-FFF2-40B4-BE49-F238E27FC236}">
                            <a16:creationId xmlns:a16="http://schemas.microsoft.com/office/drawing/2014/main" id="{C6F443E6-F2C2-495B-B1C6-4D47B2DC669C}"/>
                          </a:ext>
                        </a:extLst>
                      </p:cNvPr>
                      <p:cNvPicPr/>
                      <p:nvPr/>
                    </p:nvPicPr>
                    <p:blipFill>
                      <a:blip r:embed="rId8"/>
                      <a:stretch>
                        <a:fillRect/>
                      </a:stretch>
                    </p:blipFill>
                    <p:spPr>
                      <a:xfrm>
                        <a:off x="2556113" y="4915997"/>
                        <a:ext cx="7051675" cy="10747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4C19D7E-8968-4ECB-A677-9EDA4970F968}"/>
                  </a:ext>
                </a:extLst>
              </p:cNvPr>
              <p:cNvSpPr/>
              <p:nvPr/>
            </p:nvSpPr>
            <p:spPr>
              <a:xfrm>
                <a:off x="4259305" y="2162993"/>
                <a:ext cx="12975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𝜙</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r>
                                <a:rPr lang="zh-CN" altLang="en-US" sz="2400" i="1">
                                  <a:latin typeface="Cambria Math" panose="02040503050406030204" pitchFamily="18" charset="0"/>
                                </a:rPr>
                                <m:t>𝑠</m:t>
                              </m:r>
                            </m:e>
                          </m:d>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𝜃</m:t>
                      </m:r>
                      <m:r>
                        <a:rPr lang="en-US" altLang="zh-CN" sz="2400" b="0" i="1" smtClean="0">
                          <a:latin typeface="Cambria Math" panose="02040503050406030204" pitchFamily="18" charset="0"/>
                        </a:rPr>
                        <m:t> </m:t>
                      </m:r>
                    </m:oMath>
                  </m:oMathPara>
                </a14:m>
                <a:endParaRPr lang="zh-CN" altLang="en-US" sz="2400" dirty="0"/>
              </a:p>
            </p:txBody>
          </p:sp>
        </mc:Choice>
        <mc:Fallback xmlns="">
          <p:sp>
            <p:nvSpPr>
              <p:cNvPr id="10" name="矩形 9">
                <a:extLst>
                  <a:ext uri="{FF2B5EF4-FFF2-40B4-BE49-F238E27FC236}">
                    <a16:creationId xmlns:a16="http://schemas.microsoft.com/office/drawing/2014/main" id="{A4C19D7E-8968-4ECB-A677-9EDA4970F968}"/>
                  </a:ext>
                </a:extLst>
              </p:cNvPr>
              <p:cNvSpPr>
                <a:spLocks noRot="1" noChangeAspect="1" noMove="1" noResize="1" noEditPoints="1" noAdjustHandles="1" noChangeArrowheads="1" noChangeShapeType="1" noTextEdit="1"/>
              </p:cNvSpPr>
              <p:nvPr/>
            </p:nvSpPr>
            <p:spPr>
              <a:xfrm>
                <a:off x="4259305" y="2162993"/>
                <a:ext cx="1297535" cy="461665"/>
              </a:xfrm>
              <a:prstGeom prst="rect">
                <a:avLst/>
              </a:prstGeom>
              <a:blipFill>
                <a:blip r:embed="rId9"/>
                <a:stretch>
                  <a:fillRect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445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04857-71B4-4043-90F1-7C57618EFB23}"/>
              </a:ext>
            </a:extLst>
          </p:cNvPr>
          <p:cNvSpPr txBox="1">
            <a:spLocks/>
          </p:cNvSpPr>
          <p:nvPr/>
        </p:nvSpPr>
        <p:spPr>
          <a:xfrm>
            <a:off x="1119406" y="253877"/>
            <a:ext cx="102851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323500A4-8DE2-4B9A-A8CB-9281E7A93E70}"/>
              </a:ext>
            </a:extLst>
          </p:cNvPr>
          <p:cNvSpPr/>
          <p:nvPr/>
        </p:nvSpPr>
        <p:spPr>
          <a:xfrm>
            <a:off x="462978" y="1118279"/>
            <a:ext cx="6726521"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TRPO</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要解决的问题</a:t>
            </a: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选取适当步长的问题</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D593EAF-9F1A-4C8E-B8CE-0443D9595D7A}"/>
              </a:ext>
            </a:extLst>
          </p:cNvPr>
          <p:cNvSpPr/>
          <p:nvPr/>
        </p:nvSpPr>
        <p:spPr>
          <a:xfrm>
            <a:off x="364011" y="1635888"/>
            <a:ext cx="11463978" cy="113024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原始的策略梯度方法最大的问题是步长选取的问题，步长选取过大，策略容易发散；若步长太短，收敛速度太慢。为了解决该问题，提出了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05F7FFB9-19D5-4CC6-A5C0-97BD50E9E3CE}"/>
              </a:ext>
            </a:extLst>
          </p:cNvPr>
          <p:cNvSpPr/>
          <p:nvPr/>
        </p:nvSpPr>
        <p:spPr>
          <a:xfrm>
            <a:off x="364011" y="2725742"/>
            <a:ext cx="11463978"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根据策略梯度方法，参数更新方程式为：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11122199-4F5F-47A1-A2C3-0DFB2A8790F4}"/>
              </a:ext>
            </a:extLst>
          </p:cNvPr>
          <p:cNvGraphicFramePr>
            <a:graphicFrameLocks noChangeAspect="1"/>
          </p:cNvGraphicFramePr>
          <p:nvPr>
            <p:extLst>
              <p:ext uri="{D42A27DB-BD31-4B8C-83A1-F6EECF244321}">
                <p14:modId xmlns:p14="http://schemas.microsoft.com/office/powerpoint/2010/main" val="7188801"/>
              </p:ext>
            </p:extLst>
          </p:nvPr>
        </p:nvGraphicFramePr>
        <p:xfrm>
          <a:off x="4533891" y="3514506"/>
          <a:ext cx="3124215" cy="631864"/>
        </p:xfrm>
        <a:graphic>
          <a:graphicData uri="http://schemas.openxmlformats.org/presentationml/2006/ole">
            <mc:AlternateContent xmlns:mc="http://schemas.openxmlformats.org/markup-compatibility/2006">
              <mc:Choice xmlns:v="urn:schemas-microsoft-com:vml" Requires="v">
                <p:oleObj spid="_x0000_s20536" name="Equation" r:id="rId3" imgW="1130040" imgH="228600" progId="Equation.DSMT4">
                  <p:embed/>
                </p:oleObj>
              </mc:Choice>
              <mc:Fallback>
                <p:oleObj name="Equation" r:id="rId3" imgW="1130040" imgH="228600" progId="Equation.DSMT4">
                  <p:embed/>
                  <p:pic>
                    <p:nvPicPr>
                      <p:cNvPr id="0" name=""/>
                      <p:cNvPicPr/>
                      <p:nvPr/>
                    </p:nvPicPr>
                    <p:blipFill>
                      <a:blip r:embed="rId4"/>
                      <a:stretch>
                        <a:fillRect/>
                      </a:stretch>
                    </p:blipFill>
                    <p:spPr>
                      <a:xfrm>
                        <a:off x="4533891" y="3514506"/>
                        <a:ext cx="3124215" cy="631864"/>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69CC53E4-332B-48E5-B80D-69C0234F9973}"/>
              </a:ext>
            </a:extLst>
          </p:cNvPr>
          <p:cNvSpPr/>
          <p:nvPr/>
        </p:nvSpPr>
        <p:spPr>
          <a:xfrm>
            <a:off x="364010" y="4375365"/>
            <a:ext cx="11463978" cy="1667764"/>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策略梯度的硬伤就在更新步长  上，为此必须选择合适的步长：即策略更新后，回报函数的值不能更差。</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算法要解决的问题就是</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找到合适的步长，使回报函数的值单调递增或者单调不减</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8C4B176-DC82-43DD-A00D-55641988EF4D}"/>
                  </a:ext>
                </a:extLst>
              </p:cNvPr>
              <p:cNvSpPr/>
              <p:nvPr/>
            </p:nvSpPr>
            <p:spPr>
              <a:xfrm>
                <a:off x="4953861" y="4375365"/>
                <a:ext cx="51487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i="1">
                          <a:latin typeface="Cambria Math" panose="02040503050406030204" pitchFamily="18" charset="0"/>
                        </a:rPr>
                        <m:t>𝛼</m:t>
                      </m:r>
                    </m:oMath>
                  </m:oMathPara>
                </a14:m>
                <a:endParaRPr lang="zh-CN" altLang="en-US" sz="3200" dirty="0"/>
              </a:p>
            </p:txBody>
          </p:sp>
        </mc:Choice>
        <mc:Fallback xmlns="">
          <p:sp>
            <p:nvSpPr>
              <p:cNvPr id="8" name="矩形 7">
                <a:extLst>
                  <a:ext uri="{FF2B5EF4-FFF2-40B4-BE49-F238E27FC236}">
                    <a16:creationId xmlns:a16="http://schemas.microsoft.com/office/drawing/2014/main" id="{48C4B176-DC82-43DD-A00D-55641988EF4D}"/>
                  </a:ext>
                </a:extLst>
              </p:cNvPr>
              <p:cNvSpPr>
                <a:spLocks noRot="1" noChangeAspect="1" noMove="1" noResize="1" noEditPoints="1" noAdjustHandles="1" noChangeArrowheads="1" noChangeShapeType="1" noTextEdit="1"/>
              </p:cNvSpPr>
              <p:nvPr/>
            </p:nvSpPr>
            <p:spPr>
              <a:xfrm>
                <a:off x="4953861" y="4375365"/>
                <a:ext cx="514870" cy="58477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6116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12193-DD1A-44EB-9801-48372C6A73EA}"/>
              </a:ext>
            </a:extLst>
          </p:cNvPr>
          <p:cNvSpPr txBox="1">
            <a:spLocks/>
          </p:cNvSpPr>
          <p:nvPr/>
        </p:nvSpPr>
        <p:spPr>
          <a:xfrm>
            <a:off x="1119407" y="253877"/>
            <a:ext cx="10317850"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0140EB52-AB27-4A74-88D6-03139282C774}"/>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FA894DD-2D90-4DCE-BD12-1E79AED94328}"/>
              </a:ext>
            </a:extLst>
          </p:cNvPr>
          <p:cNvSpPr/>
          <p:nvPr/>
        </p:nvSpPr>
        <p:spPr>
          <a:xfrm>
            <a:off x="364011" y="1635888"/>
            <a:ext cx="11463978"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用  表示一组状态</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行为序列   ，  ，  ，  </a:t>
            </a: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   ，强化学习的</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回报函数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308F7FE0-CC49-4CE6-B860-D8522B048091}"/>
              </a:ext>
            </a:extLst>
          </p:cNvPr>
          <p:cNvGraphicFramePr>
            <a:graphicFrameLocks noChangeAspect="1"/>
          </p:cNvGraphicFramePr>
          <p:nvPr>
            <p:extLst>
              <p:ext uri="{D42A27DB-BD31-4B8C-83A1-F6EECF244321}">
                <p14:modId xmlns:p14="http://schemas.microsoft.com/office/powerpoint/2010/main" val="1085133768"/>
              </p:ext>
            </p:extLst>
          </p:nvPr>
        </p:nvGraphicFramePr>
        <p:xfrm>
          <a:off x="2632468" y="1803901"/>
          <a:ext cx="358776" cy="394654"/>
        </p:xfrm>
        <a:graphic>
          <a:graphicData uri="http://schemas.openxmlformats.org/presentationml/2006/ole">
            <mc:AlternateContent xmlns:mc="http://schemas.openxmlformats.org/markup-compatibility/2006">
              <mc:Choice xmlns:v="urn:schemas-microsoft-com:vml" Requires="v">
                <p:oleObj spid="_x0000_s22118" name="Equation" r:id="rId3" imgW="126720" imgH="139680" progId="Equation.DSMT4">
                  <p:embed/>
                </p:oleObj>
              </mc:Choice>
              <mc:Fallback>
                <p:oleObj name="Equation" r:id="rId3" imgW="126720" imgH="139680" progId="Equation.DSMT4">
                  <p:embed/>
                  <p:pic>
                    <p:nvPicPr>
                      <p:cNvPr id="7" name="对象 6">
                        <a:extLst>
                          <a:ext uri="{FF2B5EF4-FFF2-40B4-BE49-F238E27FC236}">
                            <a16:creationId xmlns:a16="http://schemas.microsoft.com/office/drawing/2014/main" id="{2E9A36FE-D7F7-4927-93BD-A32EE8DF696D}"/>
                          </a:ext>
                        </a:extLst>
                      </p:cNvPr>
                      <p:cNvPicPr/>
                      <p:nvPr/>
                    </p:nvPicPr>
                    <p:blipFill>
                      <a:blip r:embed="rId4"/>
                      <a:stretch>
                        <a:fillRect/>
                      </a:stretch>
                    </p:blipFill>
                    <p:spPr>
                      <a:xfrm>
                        <a:off x="2632468" y="1803901"/>
                        <a:ext cx="358776" cy="39465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C80A2777-5930-4B9F-9326-47779124AF09}"/>
              </a:ext>
            </a:extLst>
          </p:cNvPr>
          <p:cNvGraphicFramePr>
            <a:graphicFrameLocks noChangeAspect="1"/>
          </p:cNvGraphicFramePr>
          <p:nvPr>
            <p:extLst>
              <p:ext uri="{D42A27DB-BD31-4B8C-83A1-F6EECF244321}">
                <p14:modId xmlns:p14="http://schemas.microsoft.com/office/powerpoint/2010/main" val="4075361655"/>
              </p:ext>
            </p:extLst>
          </p:nvPr>
        </p:nvGraphicFramePr>
        <p:xfrm>
          <a:off x="6155360" y="1732145"/>
          <a:ext cx="358776" cy="538164"/>
        </p:xfrm>
        <a:graphic>
          <a:graphicData uri="http://schemas.openxmlformats.org/presentationml/2006/ole">
            <mc:AlternateContent xmlns:mc="http://schemas.openxmlformats.org/markup-compatibility/2006">
              <mc:Choice xmlns:v="urn:schemas-microsoft-com:vml" Requires="v">
                <p:oleObj spid="_x0000_s22119" name="Equation" r:id="rId5" imgW="152280" imgH="228600" progId="Equation.DSMT4">
                  <p:embed/>
                </p:oleObj>
              </mc:Choice>
              <mc:Fallback>
                <p:oleObj name="Equation" r:id="rId5" imgW="1522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6"/>
                      <a:stretch>
                        <a:fillRect/>
                      </a:stretch>
                    </p:blipFill>
                    <p:spPr>
                      <a:xfrm>
                        <a:off x="6155360" y="1732145"/>
                        <a:ext cx="358776" cy="53816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0EB64825-8886-4BD3-8515-EA7C57988960}"/>
              </a:ext>
            </a:extLst>
          </p:cNvPr>
          <p:cNvGraphicFramePr>
            <a:graphicFrameLocks noChangeAspect="1"/>
          </p:cNvGraphicFramePr>
          <p:nvPr>
            <p:extLst>
              <p:ext uri="{D42A27DB-BD31-4B8C-83A1-F6EECF244321}">
                <p14:modId xmlns:p14="http://schemas.microsoft.com/office/powerpoint/2010/main" val="3042514623"/>
              </p:ext>
            </p:extLst>
          </p:nvPr>
        </p:nvGraphicFramePr>
        <p:xfrm>
          <a:off x="6724082" y="1739006"/>
          <a:ext cx="388937" cy="538163"/>
        </p:xfrm>
        <a:graphic>
          <a:graphicData uri="http://schemas.openxmlformats.org/presentationml/2006/ole">
            <mc:AlternateContent xmlns:mc="http://schemas.openxmlformats.org/markup-compatibility/2006">
              <mc:Choice xmlns:v="urn:schemas-microsoft-com:vml" Requires="v">
                <p:oleObj spid="_x0000_s22120" name="Equation" r:id="rId7" imgW="164880" imgH="228600" progId="Equation.DSMT4">
                  <p:embed/>
                </p:oleObj>
              </mc:Choice>
              <mc:Fallback>
                <p:oleObj name="Equation" r:id="rId7" imgW="164880" imgH="228600" progId="Equation.DSMT4">
                  <p:embed/>
                  <p:pic>
                    <p:nvPicPr>
                      <p:cNvPr id="9" name="对象 8">
                        <a:extLst>
                          <a:ext uri="{FF2B5EF4-FFF2-40B4-BE49-F238E27FC236}">
                            <a16:creationId xmlns:a16="http://schemas.microsoft.com/office/drawing/2014/main" id="{446CD94A-C51F-4A84-B98B-52FBE50AAC9C}"/>
                          </a:ext>
                        </a:extLst>
                      </p:cNvPr>
                      <p:cNvPicPr/>
                      <p:nvPr/>
                    </p:nvPicPr>
                    <p:blipFill>
                      <a:blip r:embed="rId8"/>
                      <a:stretch>
                        <a:fillRect/>
                      </a:stretch>
                    </p:blipFill>
                    <p:spPr>
                      <a:xfrm>
                        <a:off x="6724082" y="1739006"/>
                        <a:ext cx="388937" cy="5381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DEF2A93-B8B9-4D5F-83F4-CD9F5D4D4185}"/>
              </a:ext>
            </a:extLst>
          </p:cNvPr>
          <p:cNvGraphicFramePr>
            <a:graphicFrameLocks noChangeAspect="1"/>
          </p:cNvGraphicFramePr>
          <p:nvPr>
            <p:extLst>
              <p:ext uri="{D42A27DB-BD31-4B8C-83A1-F6EECF244321}">
                <p14:modId xmlns:p14="http://schemas.microsoft.com/office/powerpoint/2010/main" val="287337236"/>
              </p:ext>
            </p:extLst>
          </p:nvPr>
        </p:nvGraphicFramePr>
        <p:xfrm>
          <a:off x="7378448" y="1732146"/>
          <a:ext cx="328613" cy="538162"/>
        </p:xfrm>
        <a:graphic>
          <a:graphicData uri="http://schemas.openxmlformats.org/presentationml/2006/ole">
            <mc:AlternateContent xmlns:mc="http://schemas.openxmlformats.org/markup-compatibility/2006">
              <mc:Choice xmlns:v="urn:schemas-microsoft-com:vml" Requires="v">
                <p:oleObj spid="_x0000_s22121" name="Equation" r:id="rId9" imgW="139680" imgH="228600" progId="Equation.DSMT4">
                  <p:embed/>
                </p:oleObj>
              </mc:Choice>
              <mc:Fallback>
                <p:oleObj name="Equation" r:id="rId9" imgW="139680" imgH="228600" progId="Equation.DSMT4">
                  <p:embed/>
                  <p:pic>
                    <p:nvPicPr>
                      <p:cNvPr id="10" name="对象 9">
                        <a:extLst>
                          <a:ext uri="{FF2B5EF4-FFF2-40B4-BE49-F238E27FC236}">
                            <a16:creationId xmlns:a16="http://schemas.microsoft.com/office/drawing/2014/main" id="{68142CB0-15A6-46BA-926E-BA75AD90F4B5}"/>
                          </a:ext>
                        </a:extLst>
                      </p:cNvPr>
                      <p:cNvPicPr/>
                      <p:nvPr/>
                    </p:nvPicPr>
                    <p:blipFill>
                      <a:blip r:embed="rId10"/>
                      <a:stretch>
                        <a:fillRect/>
                      </a:stretch>
                    </p:blipFill>
                    <p:spPr>
                      <a:xfrm>
                        <a:off x="7378448" y="1732146"/>
                        <a:ext cx="328613" cy="53816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E6D70286-E55E-4759-BAA1-9EA315CF142D}"/>
              </a:ext>
            </a:extLst>
          </p:cNvPr>
          <p:cNvGraphicFramePr>
            <a:graphicFrameLocks noChangeAspect="1"/>
          </p:cNvGraphicFramePr>
          <p:nvPr>
            <p:extLst>
              <p:ext uri="{D42A27DB-BD31-4B8C-83A1-F6EECF244321}">
                <p14:modId xmlns:p14="http://schemas.microsoft.com/office/powerpoint/2010/main" val="2245504562"/>
              </p:ext>
            </p:extLst>
          </p:nvPr>
        </p:nvGraphicFramePr>
        <p:xfrm>
          <a:off x="7972490" y="1732145"/>
          <a:ext cx="358775" cy="538163"/>
        </p:xfrm>
        <a:graphic>
          <a:graphicData uri="http://schemas.openxmlformats.org/presentationml/2006/ole">
            <mc:AlternateContent xmlns:mc="http://schemas.openxmlformats.org/markup-compatibility/2006">
              <mc:Choice xmlns:v="urn:schemas-microsoft-com:vml" Requires="v">
                <p:oleObj spid="_x0000_s22122" name="Equation" r:id="rId11" imgW="152280" imgH="228600" progId="Equation.DSMT4">
                  <p:embed/>
                </p:oleObj>
              </mc:Choice>
              <mc:Fallback>
                <p:oleObj name="Equation" r:id="rId11" imgW="152280" imgH="228600" progId="Equation.DSMT4">
                  <p:embed/>
                  <p:pic>
                    <p:nvPicPr>
                      <p:cNvPr id="11" name="对象 10">
                        <a:extLst>
                          <a:ext uri="{FF2B5EF4-FFF2-40B4-BE49-F238E27FC236}">
                            <a16:creationId xmlns:a16="http://schemas.microsoft.com/office/drawing/2014/main" id="{62415DBD-A508-4701-A911-B97B2AE4CAC0}"/>
                          </a:ext>
                        </a:extLst>
                      </p:cNvPr>
                      <p:cNvPicPr/>
                      <p:nvPr/>
                    </p:nvPicPr>
                    <p:blipFill>
                      <a:blip r:embed="rId12"/>
                      <a:stretch>
                        <a:fillRect/>
                      </a:stretch>
                    </p:blipFill>
                    <p:spPr>
                      <a:xfrm>
                        <a:off x="7972490" y="1732145"/>
                        <a:ext cx="358775" cy="5381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AA3EBD1-99C5-4AF1-831F-4057A9CE8597}"/>
              </a:ext>
            </a:extLst>
          </p:cNvPr>
          <p:cNvGraphicFramePr>
            <a:graphicFrameLocks noChangeAspect="1"/>
          </p:cNvGraphicFramePr>
          <p:nvPr>
            <p:extLst>
              <p:ext uri="{D42A27DB-BD31-4B8C-83A1-F6EECF244321}">
                <p14:modId xmlns:p14="http://schemas.microsoft.com/office/powerpoint/2010/main" val="1162409245"/>
              </p:ext>
            </p:extLst>
          </p:nvPr>
        </p:nvGraphicFramePr>
        <p:xfrm>
          <a:off x="9111857" y="1732145"/>
          <a:ext cx="447675" cy="538163"/>
        </p:xfrm>
        <a:graphic>
          <a:graphicData uri="http://schemas.openxmlformats.org/presentationml/2006/ole">
            <mc:AlternateContent xmlns:mc="http://schemas.openxmlformats.org/markup-compatibility/2006">
              <mc:Choice xmlns:v="urn:schemas-microsoft-com:vml" Requires="v">
                <p:oleObj spid="_x0000_s22123" name="Equation" r:id="rId13" imgW="190440" imgH="228600" progId="Equation.DSMT4">
                  <p:embed/>
                </p:oleObj>
              </mc:Choice>
              <mc:Fallback>
                <p:oleObj name="Equation" r:id="rId13" imgW="190440" imgH="228600" progId="Equation.DSMT4">
                  <p:embed/>
                  <p:pic>
                    <p:nvPicPr>
                      <p:cNvPr id="12" name="对象 11">
                        <a:extLst>
                          <a:ext uri="{FF2B5EF4-FFF2-40B4-BE49-F238E27FC236}">
                            <a16:creationId xmlns:a16="http://schemas.microsoft.com/office/drawing/2014/main" id="{511592D6-9370-4F95-8F0D-23FED445794C}"/>
                          </a:ext>
                        </a:extLst>
                      </p:cNvPr>
                      <p:cNvPicPr/>
                      <p:nvPr/>
                    </p:nvPicPr>
                    <p:blipFill>
                      <a:blip r:embed="rId14"/>
                      <a:stretch>
                        <a:fillRect/>
                      </a:stretch>
                    </p:blipFill>
                    <p:spPr>
                      <a:xfrm>
                        <a:off x="9111857" y="1732145"/>
                        <a:ext cx="447675" cy="5381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9AC0668-9F25-4D4F-B341-7F9A5167A720}"/>
              </a:ext>
            </a:extLst>
          </p:cNvPr>
          <p:cNvGraphicFramePr>
            <a:graphicFrameLocks noChangeAspect="1"/>
          </p:cNvGraphicFramePr>
          <p:nvPr>
            <p:extLst>
              <p:ext uri="{D42A27DB-BD31-4B8C-83A1-F6EECF244321}">
                <p14:modId xmlns:p14="http://schemas.microsoft.com/office/powerpoint/2010/main" val="287816993"/>
              </p:ext>
            </p:extLst>
          </p:nvPr>
        </p:nvGraphicFramePr>
        <p:xfrm>
          <a:off x="9840708" y="1732146"/>
          <a:ext cx="477838" cy="538163"/>
        </p:xfrm>
        <a:graphic>
          <a:graphicData uri="http://schemas.openxmlformats.org/presentationml/2006/ole">
            <mc:AlternateContent xmlns:mc="http://schemas.openxmlformats.org/markup-compatibility/2006">
              <mc:Choice xmlns:v="urn:schemas-microsoft-com:vml" Requires="v">
                <p:oleObj spid="_x0000_s22124" name="Equation" r:id="rId15" imgW="203040" imgH="228600" progId="Equation.DSMT4">
                  <p:embed/>
                </p:oleObj>
              </mc:Choice>
              <mc:Fallback>
                <p:oleObj name="Equation" r:id="rId15" imgW="203040" imgH="228600" progId="Equation.DSMT4">
                  <p:embed/>
                  <p:pic>
                    <p:nvPicPr>
                      <p:cNvPr id="13" name="对象 12">
                        <a:extLst>
                          <a:ext uri="{FF2B5EF4-FFF2-40B4-BE49-F238E27FC236}">
                            <a16:creationId xmlns:a16="http://schemas.microsoft.com/office/drawing/2014/main" id="{0EF66DF9-48A7-47B8-9312-5FB40F803AFD}"/>
                          </a:ext>
                        </a:extLst>
                      </p:cNvPr>
                      <p:cNvPicPr/>
                      <p:nvPr/>
                    </p:nvPicPr>
                    <p:blipFill>
                      <a:blip r:embed="rId16"/>
                      <a:stretch>
                        <a:fillRect/>
                      </a:stretch>
                    </p:blipFill>
                    <p:spPr>
                      <a:xfrm>
                        <a:off x="9840708" y="1732146"/>
                        <a:ext cx="477838" cy="5381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AB5F5DE9-8347-4120-9255-B6A2130AB2C0}"/>
              </a:ext>
            </a:extLst>
          </p:cNvPr>
          <p:cNvGraphicFramePr>
            <a:graphicFrameLocks noChangeAspect="1"/>
          </p:cNvGraphicFramePr>
          <p:nvPr>
            <p:extLst>
              <p:ext uri="{D42A27DB-BD31-4B8C-83A1-F6EECF244321}">
                <p14:modId xmlns:p14="http://schemas.microsoft.com/office/powerpoint/2010/main" val="2062375837"/>
              </p:ext>
            </p:extLst>
          </p:nvPr>
        </p:nvGraphicFramePr>
        <p:xfrm>
          <a:off x="3082245" y="2641448"/>
          <a:ext cx="3836305" cy="1113766"/>
        </p:xfrm>
        <a:graphic>
          <a:graphicData uri="http://schemas.openxmlformats.org/presentationml/2006/ole">
            <mc:AlternateContent xmlns:mc="http://schemas.openxmlformats.org/markup-compatibility/2006">
              <mc:Choice xmlns:v="urn:schemas-microsoft-com:vml" Requires="v">
                <p:oleObj spid="_x0000_s22125" name="Equation" r:id="rId17" imgW="1574640" imgH="457200" progId="Equation.DSMT4">
                  <p:embed/>
                </p:oleObj>
              </mc:Choice>
              <mc:Fallback>
                <p:oleObj name="Equation" r:id="rId17" imgW="1574640" imgH="457200" progId="Equation.DSMT4">
                  <p:embed/>
                  <p:pic>
                    <p:nvPicPr>
                      <p:cNvPr id="0" name=""/>
                      <p:cNvPicPr/>
                      <p:nvPr/>
                    </p:nvPicPr>
                    <p:blipFill>
                      <a:blip r:embed="rId18"/>
                      <a:stretch>
                        <a:fillRect/>
                      </a:stretch>
                    </p:blipFill>
                    <p:spPr>
                      <a:xfrm>
                        <a:off x="3082245" y="2641448"/>
                        <a:ext cx="3836305" cy="1113766"/>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13A4A8EB-DFBF-4E84-AFA6-80400D156BB7}"/>
              </a:ext>
            </a:extLst>
          </p:cNvPr>
          <p:cNvSpPr/>
          <p:nvPr/>
        </p:nvSpPr>
        <p:spPr>
          <a:xfrm>
            <a:off x="481428" y="1731106"/>
            <a:ext cx="1743193"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2.1</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、初版</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graphicFrame>
        <p:nvGraphicFramePr>
          <p:cNvPr id="14" name="对象 13">
            <a:extLst>
              <a:ext uri="{FF2B5EF4-FFF2-40B4-BE49-F238E27FC236}">
                <a16:creationId xmlns:a16="http://schemas.microsoft.com/office/drawing/2014/main" id="{8945FE55-43BE-4C95-933F-884F9DECF13F}"/>
              </a:ext>
            </a:extLst>
          </p:cNvPr>
          <p:cNvGraphicFramePr>
            <a:graphicFrameLocks noChangeAspect="1"/>
          </p:cNvGraphicFramePr>
          <p:nvPr>
            <p:extLst>
              <p:ext uri="{D42A27DB-BD31-4B8C-83A1-F6EECF244321}">
                <p14:modId xmlns:p14="http://schemas.microsoft.com/office/powerpoint/2010/main" val="2602443249"/>
              </p:ext>
            </p:extLst>
          </p:nvPr>
        </p:nvGraphicFramePr>
        <p:xfrm>
          <a:off x="7972490" y="2758289"/>
          <a:ext cx="307975" cy="403225"/>
        </p:xfrm>
        <a:graphic>
          <a:graphicData uri="http://schemas.openxmlformats.org/presentationml/2006/ole">
            <mc:AlternateContent xmlns:mc="http://schemas.openxmlformats.org/markup-compatibility/2006">
              <mc:Choice xmlns:v="urn:schemas-microsoft-com:vml" Requires="v">
                <p:oleObj spid="_x0000_s22126" name="Equation" r:id="rId19" imgW="126720" imgH="164880" progId="Equation.DSMT4">
                  <p:embed/>
                </p:oleObj>
              </mc:Choice>
              <mc:Fallback>
                <p:oleObj name="Equation" r:id="rId19" imgW="126720" imgH="164880" progId="Equation.DSMT4">
                  <p:embed/>
                  <p:pic>
                    <p:nvPicPr>
                      <p:cNvPr id="12" name="对象 11">
                        <a:extLst>
                          <a:ext uri="{FF2B5EF4-FFF2-40B4-BE49-F238E27FC236}">
                            <a16:creationId xmlns:a16="http://schemas.microsoft.com/office/drawing/2014/main" id="{AB5F5DE9-8347-4120-9255-B6A2130AB2C0}"/>
                          </a:ext>
                        </a:extLst>
                      </p:cNvPr>
                      <p:cNvPicPr/>
                      <p:nvPr/>
                    </p:nvPicPr>
                    <p:blipFill>
                      <a:blip r:embed="rId20"/>
                      <a:stretch>
                        <a:fillRect/>
                      </a:stretch>
                    </p:blipFill>
                    <p:spPr>
                      <a:xfrm>
                        <a:off x="7972490" y="2758289"/>
                        <a:ext cx="307975" cy="4032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148D992C-1B03-4336-96A4-CA33502FA573}"/>
              </a:ext>
            </a:extLst>
          </p:cNvPr>
          <p:cNvGraphicFramePr>
            <a:graphicFrameLocks noChangeAspect="1"/>
          </p:cNvGraphicFramePr>
          <p:nvPr>
            <p:extLst>
              <p:ext uri="{D42A27DB-BD31-4B8C-83A1-F6EECF244321}">
                <p14:modId xmlns:p14="http://schemas.microsoft.com/office/powerpoint/2010/main" val="1840408007"/>
              </p:ext>
            </p:extLst>
          </p:nvPr>
        </p:nvGraphicFramePr>
        <p:xfrm>
          <a:off x="7750239" y="3196414"/>
          <a:ext cx="803275" cy="558800"/>
        </p:xfrm>
        <a:graphic>
          <a:graphicData uri="http://schemas.openxmlformats.org/presentationml/2006/ole">
            <mc:AlternateContent xmlns:mc="http://schemas.openxmlformats.org/markup-compatibility/2006">
              <mc:Choice xmlns:v="urn:schemas-microsoft-com:vml" Requires="v">
                <p:oleObj spid="_x0000_s22127" name="Equation" r:id="rId21" imgW="330120" imgH="228600" progId="Equation.DSMT4">
                  <p:embed/>
                </p:oleObj>
              </mc:Choice>
              <mc:Fallback>
                <p:oleObj name="Equation" r:id="rId21" imgW="330120" imgH="228600" progId="Equation.DSMT4">
                  <p:embed/>
                  <p:pic>
                    <p:nvPicPr>
                      <p:cNvPr id="14" name="对象 13">
                        <a:extLst>
                          <a:ext uri="{FF2B5EF4-FFF2-40B4-BE49-F238E27FC236}">
                            <a16:creationId xmlns:a16="http://schemas.microsoft.com/office/drawing/2014/main" id="{8945FE55-43BE-4C95-933F-884F9DECF13F}"/>
                          </a:ext>
                        </a:extLst>
                      </p:cNvPr>
                      <p:cNvPicPr/>
                      <p:nvPr/>
                    </p:nvPicPr>
                    <p:blipFill>
                      <a:blip r:embed="rId22"/>
                      <a:stretch>
                        <a:fillRect/>
                      </a:stretch>
                    </p:blipFill>
                    <p:spPr>
                      <a:xfrm>
                        <a:off x="7750239" y="3196414"/>
                        <a:ext cx="803275" cy="558800"/>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33E25E83-85C4-4C48-ACD5-2AF750FCAAB2}"/>
              </a:ext>
            </a:extLst>
          </p:cNvPr>
          <p:cNvSpPr/>
          <p:nvPr/>
        </p:nvSpPr>
        <p:spPr>
          <a:xfrm>
            <a:off x="8459810" y="2567067"/>
            <a:ext cx="2226789" cy="576248"/>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之间的数</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FABC4465-F10B-48FC-BA91-704CFF4CBF96}"/>
              </a:ext>
            </a:extLst>
          </p:cNvPr>
          <p:cNvSpPr/>
          <p:nvPr/>
        </p:nvSpPr>
        <p:spPr>
          <a:xfrm>
            <a:off x="8459810" y="3104585"/>
            <a:ext cx="2977447" cy="576248"/>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时的奖励值</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40FB204F-4738-49B7-8332-DA6A6CD71D79}"/>
              </a:ext>
            </a:extLst>
          </p:cNvPr>
          <p:cNvSpPr/>
          <p:nvPr/>
        </p:nvSpPr>
        <p:spPr>
          <a:xfrm>
            <a:off x="483899" y="4199578"/>
            <a:ext cx="2026119"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、进化</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20" name="矩形 19">
            <a:extLst>
              <a:ext uri="{FF2B5EF4-FFF2-40B4-BE49-F238E27FC236}">
                <a16:creationId xmlns:a16="http://schemas.microsoft.com/office/drawing/2014/main" id="{507525F0-0B00-443D-A7B7-5D3C1E44482E}"/>
              </a:ext>
            </a:extLst>
          </p:cNvPr>
          <p:cNvSpPr/>
          <p:nvPr/>
        </p:nvSpPr>
        <p:spPr>
          <a:xfrm>
            <a:off x="423371" y="4108346"/>
            <a:ext cx="11463978" cy="1667764"/>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要找到新的策略使回报函数单调不减，所以最好让回报函数分解成一个旧的策略对应的回报函数加上新的其他项，只要让其他项大于等于零即可，便进化成下面的式子</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(2002</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年由</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Sham </a:t>
            </a:r>
            <a:r>
              <a:rPr lang="en-US" altLang="zh-CN" sz="2400" dirty="0" err="1">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Kakade</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提出，</a:t>
            </a:r>
            <a:r>
              <a:rPr lang="zh-CN" altLang="en-US" sz="2400" dirty="0">
                <a:latin typeface="宋体" panose="02010600030101010101" pitchFamily="2" charset="-122"/>
                <a:ea typeface="宋体" panose="02010600030101010101" pitchFamily="2" charset="-122"/>
                <a:cs typeface="Times New Roman" panose="02020603050405020304" pitchFamily="18" charset="0"/>
              </a:rPr>
              <a:t>证明过程见书</a:t>
            </a:r>
            <a:r>
              <a:rPr lang="en-US" altLang="zh-CN" sz="2400" dirty="0">
                <a:latin typeface="宋体" panose="02010600030101010101" pitchFamily="2" charset="-122"/>
                <a:ea typeface="宋体" panose="02010600030101010101" pitchFamily="2" charset="-122"/>
                <a:cs typeface="Times New Roman" panose="02020603050405020304" pitchFamily="18" charset="0"/>
              </a:rPr>
              <a:t>P145</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1" name="对象 20">
            <a:extLst>
              <a:ext uri="{FF2B5EF4-FFF2-40B4-BE49-F238E27FC236}">
                <a16:creationId xmlns:a16="http://schemas.microsoft.com/office/drawing/2014/main" id="{FBFE595F-785F-4A47-93F7-D7B8D743077F}"/>
              </a:ext>
            </a:extLst>
          </p:cNvPr>
          <p:cNvGraphicFramePr>
            <a:graphicFrameLocks noChangeAspect="1"/>
          </p:cNvGraphicFramePr>
          <p:nvPr>
            <p:extLst>
              <p:ext uri="{D42A27DB-BD31-4B8C-83A1-F6EECF244321}">
                <p14:modId xmlns:p14="http://schemas.microsoft.com/office/powerpoint/2010/main" val="914707830"/>
              </p:ext>
            </p:extLst>
          </p:nvPr>
        </p:nvGraphicFramePr>
        <p:xfrm>
          <a:off x="2403538" y="5647204"/>
          <a:ext cx="6246812" cy="1112837"/>
        </p:xfrm>
        <a:graphic>
          <a:graphicData uri="http://schemas.openxmlformats.org/presentationml/2006/ole">
            <mc:AlternateContent xmlns:mc="http://schemas.openxmlformats.org/markup-compatibility/2006">
              <mc:Choice xmlns:v="urn:schemas-microsoft-com:vml" Requires="v">
                <p:oleObj spid="_x0000_s22128" name="Equation" r:id="rId23" imgW="2565360" imgH="457200" progId="Equation.DSMT4">
                  <p:embed/>
                </p:oleObj>
              </mc:Choice>
              <mc:Fallback>
                <p:oleObj name="Equation" r:id="rId23" imgW="2565360" imgH="457200" progId="Equation.DSMT4">
                  <p:embed/>
                  <p:pic>
                    <p:nvPicPr>
                      <p:cNvPr id="12" name="对象 11">
                        <a:extLst>
                          <a:ext uri="{FF2B5EF4-FFF2-40B4-BE49-F238E27FC236}">
                            <a16:creationId xmlns:a16="http://schemas.microsoft.com/office/drawing/2014/main" id="{AB5F5DE9-8347-4120-9255-B6A2130AB2C0}"/>
                          </a:ext>
                        </a:extLst>
                      </p:cNvPr>
                      <p:cNvPicPr/>
                      <p:nvPr/>
                    </p:nvPicPr>
                    <p:blipFill>
                      <a:blip r:embed="rId24"/>
                      <a:stretch>
                        <a:fillRect/>
                      </a:stretch>
                    </p:blipFill>
                    <p:spPr>
                      <a:xfrm>
                        <a:off x="2403538" y="5647204"/>
                        <a:ext cx="6246812" cy="1112837"/>
                      </a:xfrm>
                      <a:prstGeom prst="rect">
                        <a:avLst/>
                      </a:prstGeom>
                    </p:spPr>
                  </p:pic>
                </p:oleObj>
              </mc:Fallback>
            </mc:AlternateContent>
          </a:graphicData>
        </a:graphic>
      </p:graphicFrame>
    </p:spTree>
    <p:extLst>
      <p:ext uri="{BB962C8B-B14F-4D97-AF65-F5344CB8AC3E}">
        <p14:creationId xmlns:p14="http://schemas.microsoft.com/office/powerpoint/2010/main" val="289200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63A7E-D258-4CE3-8332-3044C1291A8A}"/>
              </a:ext>
            </a:extLst>
          </p:cNvPr>
          <p:cNvSpPr>
            <a:spLocks noGrp="1"/>
          </p:cNvSpPr>
          <p:nvPr>
            <p:ph type="title"/>
          </p:nvPr>
        </p:nvSpPr>
        <p:spPr>
          <a:xfrm>
            <a:off x="1640156" y="306333"/>
            <a:ext cx="6072609" cy="640445"/>
          </a:xfrm>
        </p:spPr>
        <p:txBody>
          <a:bodyPr>
            <a:normAutofit/>
          </a:body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3" name="内容占位符 2">
            <a:extLst>
              <a:ext uri="{FF2B5EF4-FFF2-40B4-BE49-F238E27FC236}">
                <a16:creationId xmlns:a16="http://schemas.microsoft.com/office/drawing/2014/main" id="{DCCDF26A-1A43-4DF6-8F24-7F583CDE36FF}"/>
              </a:ext>
            </a:extLst>
          </p:cNvPr>
          <p:cNvSpPr>
            <a:spLocks noGrp="1"/>
          </p:cNvSpPr>
          <p:nvPr>
            <p:ph idx="1"/>
          </p:nvPr>
        </p:nvSpPr>
        <p:spPr>
          <a:xfrm>
            <a:off x="992356" y="1364973"/>
            <a:ext cx="10232235" cy="5186693"/>
          </a:xfrm>
        </p:spPr>
        <p:txBody>
          <a:bodyPr>
            <a:normAutofit fontScale="92500"/>
          </a:bodyPr>
          <a:lstStyle/>
          <a:p>
            <a:pPr>
              <a:lnSpc>
                <a:spcPct val="150000"/>
              </a:lnSpc>
            </a:pPr>
            <a:r>
              <a:rPr lang="zh-CN" altLang="en-US" sz="2400" b="1" dirty="0">
                <a:latin typeface="微软雅黑" panose="020B0503020204020204" pitchFamily="34" charset="-122"/>
                <a:ea typeface="微软雅黑" panose="020B0503020204020204" pitchFamily="34" charset="-122"/>
              </a:rPr>
              <a:t>蒙特卡罗算法：</a:t>
            </a:r>
            <a:r>
              <a:rPr lang="zh-CN" altLang="en-US" sz="2400" dirty="0">
                <a:latin typeface="微软雅黑" panose="020B0503020204020204" pitchFamily="34" charset="-122"/>
                <a:ea typeface="微软雅黑" panose="020B0503020204020204" pitchFamily="34" charset="-122"/>
              </a:rPr>
              <a:t>使用对多个</a:t>
            </a:r>
            <a:r>
              <a:rPr lang="zh-CN" altLang="en-US" sz="2400" b="1" dirty="0">
                <a:latin typeface="微软雅黑" panose="020B0503020204020204" pitchFamily="34" charset="-122"/>
                <a:ea typeface="微软雅黑" panose="020B0503020204020204" pitchFamily="34" charset="-122"/>
              </a:rPr>
              <a:t>完整状态序列</a:t>
            </a:r>
            <a:r>
              <a:rPr lang="zh-CN" altLang="en-US" sz="2400" dirty="0">
                <a:latin typeface="微软雅黑" panose="020B0503020204020204" pitchFamily="34" charset="-122"/>
                <a:ea typeface="微软雅黑" panose="020B0503020204020204" pitchFamily="34" charset="-122"/>
              </a:rPr>
              <a:t>计算得到收获值（ </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）后求平均  </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值来估计值函数的方法。</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完整状态序列：</a:t>
            </a:r>
            <a:r>
              <a:rPr lang="zh-CN" altLang="en-US" sz="2400" dirty="0">
                <a:latin typeface="微软雅黑" panose="020B0503020204020204" pitchFamily="34" charset="-122"/>
                <a:ea typeface="微软雅黑" panose="020B0503020204020204" pitchFamily="34" charset="-122"/>
              </a:rPr>
              <a:t>指的是从任意一个状态开始不停的尝试，最终到达终点</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后所走的一条</a:t>
            </a:r>
            <a:r>
              <a:rPr lang="zh-CN" altLang="en-US" sz="2400" dirty="0">
                <a:solidFill>
                  <a:schemeClr val="tx1"/>
                </a:solidFill>
                <a:latin typeface="微软雅黑" panose="020B0503020204020204" pitchFamily="34" charset="-122"/>
                <a:ea typeface="微软雅黑" panose="020B0503020204020204" pitchFamily="34" charset="-122"/>
              </a:rPr>
              <a:t>完整的动作状态序列</a:t>
            </a:r>
            <a:r>
              <a:rPr lang="zh-CN" altLang="en-US" sz="2400" dirty="0">
                <a:latin typeface="微软雅黑" panose="020B0503020204020204" pitchFamily="34" charset="-122"/>
                <a:ea typeface="微软雅黑" panose="020B0503020204020204" pitchFamily="34" charset="-122"/>
              </a:rPr>
              <a:t>。</a:t>
            </a:r>
            <a:r>
              <a:rPr lang="zh-CN" altLang="en-US" sz="2600" b="1" dirty="0">
                <a:solidFill>
                  <a:srgbClr val="FF0000"/>
                </a:solidFill>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该算法特点：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、基于无模型的（</a:t>
            </a:r>
            <a:r>
              <a:rPr lang="zh-CN" altLang="en-US" sz="2400" dirty="0">
                <a:solidFill>
                  <a:srgbClr val="FF0000"/>
                </a:solidFill>
                <a:latin typeface="微软雅黑" panose="020B0503020204020204" pitchFamily="34" charset="-122"/>
                <a:ea typeface="微软雅黑" panose="020B0503020204020204" pitchFamily="34" charset="-122"/>
              </a:rPr>
              <a:t>状态转移概率  </a:t>
            </a:r>
            <a:r>
              <a:rPr lang="en-US" altLang="zh-CN" sz="2400" dirty="0" err="1">
                <a:solidFill>
                  <a:srgbClr val="FF0000"/>
                </a:solidFill>
                <a:latin typeface="微软雅黑" panose="020B0503020204020204" pitchFamily="34" charset="-122"/>
                <a:ea typeface="微软雅黑" panose="020B0503020204020204" pitchFamily="34" charset="-122"/>
              </a:rPr>
              <a:t>Pss’</a:t>
            </a:r>
            <a:r>
              <a:rPr lang="zh-CN" altLang="en-US" sz="2400" dirty="0">
                <a:solidFill>
                  <a:srgbClr val="FF0000"/>
                </a:solidFill>
                <a:latin typeface="微软雅黑" panose="020B0503020204020204" pitchFamily="34" charset="-122"/>
                <a:ea typeface="微软雅黑" panose="020B0503020204020204" pitchFamily="34" charset="-122"/>
              </a:rPr>
              <a:t>未知</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2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、是对状态序列采样必须到达最终状态点才结束。</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848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C5963-7535-477D-A1DC-39845FF8667F}"/>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3" name="标题 1">
            <a:extLst>
              <a:ext uri="{FF2B5EF4-FFF2-40B4-BE49-F238E27FC236}">
                <a16:creationId xmlns:a16="http://schemas.microsoft.com/office/drawing/2014/main" id="{35226C9D-57F9-4F08-A8DA-71472CD23355}"/>
              </a:ext>
            </a:extLst>
          </p:cNvPr>
          <p:cNvSpPr txBox="1">
            <a:spLocks/>
          </p:cNvSpPr>
          <p:nvPr/>
        </p:nvSpPr>
        <p:spPr>
          <a:xfrm>
            <a:off x="1119406" y="253877"/>
            <a:ext cx="10589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graphicFrame>
        <p:nvGraphicFramePr>
          <p:cNvPr id="4" name="对象 3">
            <a:extLst>
              <a:ext uri="{FF2B5EF4-FFF2-40B4-BE49-F238E27FC236}">
                <a16:creationId xmlns:a16="http://schemas.microsoft.com/office/drawing/2014/main" id="{565AA266-6860-490C-9B12-9E3054F3B669}"/>
              </a:ext>
            </a:extLst>
          </p:cNvPr>
          <p:cNvGraphicFramePr>
            <a:graphicFrameLocks noChangeAspect="1"/>
          </p:cNvGraphicFramePr>
          <p:nvPr>
            <p:extLst>
              <p:ext uri="{D42A27DB-BD31-4B8C-83A1-F6EECF244321}">
                <p14:modId xmlns:p14="http://schemas.microsoft.com/office/powerpoint/2010/main" val="667688055"/>
              </p:ext>
            </p:extLst>
          </p:nvPr>
        </p:nvGraphicFramePr>
        <p:xfrm>
          <a:off x="2972594" y="1579944"/>
          <a:ext cx="6246812" cy="1112837"/>
        </p:xfrm>
        <a:graphic>
          <a:graphicData uri="http://schemas.openxmlformats.org/presentationml/2006/ole">
            <mc:AlternateContent xmlns:mc="http://schemas.openxmlformats.org/markup-compatibility/2006">
              <mc:Choice xmlns:v="urn:schemas-microsoft-com:vml" Requires="v">
                <p:oleObj spid="_x0000_s22791" name="Equation" r:id="rId3" imgW="2565360" imgH="457200" progId="Equation.DSMT4">
                  <p:embed/>
                </p:oleObj>
              </mc:Choice>
              <mc:Fallback>
                <p:oleObj name="Equation" r:id="rId3" imgW="2565360" imgH="457200" progId="Equation.DSMT4">
                  <p:embed/>
                  <p:pic>
                    <p:nvPicPr>
                      <p:cNvPr id="21" name="对象 20">
                        <a:extLst>
                          <a:ext uri="{FF2B5EF4-FFF2-40B4-BE49-F238E27FC236}">
                            <a16:creationId xmlns:a16="http://schemas.microsoft.com/office/drawing/2014/main" id="{FBFE595F-785F-4A47-93F7-D7B8D743077F}"/>
                          </a:ext>
                        </a:extLst>
                      </p:cNvPr>
                      <p:cNvPicPr/>
                      <p:nvPr/>
                    </p:nvPicPr>
                    <p:blipFill>
                      <a:blip r:embed="rId4"/>
                      <a:stretch>
                        <a:fillRect/>
                      </a:stretch>
                    </p:blipFill>
                    <p:spPr>
                      <a:xfrm>
                        <a:off x="2972594" y="1579944"/>
                        <a:ext cx="6246812" cy="1112837"/>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1573D723-94D8-42FB-B959-CE5A534594C8}"/>
              </a:ext>
            </a:extLst>
          </p:cNvPr>
          <p:cNvSpPr/>
          <p:nvPr/>
        </p:nvSpPr>
        <p:spPr>
          <a:xfrm>
            <a:off x="1026620" y="1761724"/>
            <a:ext cx="11463978"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在该式子中：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FF420562-963D-432C-A21B-DB2497E5F3A9}"/>
              </a:ext>
            </a:extLst>
          </p:cNvPr>
          <p:cNvSpPr/>
          <p:nvPr/>
        </p:nvSpPr>
        <p:spPr>
          <a:xfrm>
            <a:off x="1026620" y="2692781"/>
            <a:ext cx="9692180"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表示新的策略，  表示旧的策略，其中：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5B894D20-E32A-4B4A-86D4-4E9AFCE84F9F}"/>
              </a:ext>
            </a:extLst>
          </p:cNvPr>
          <p:cNvGraphicFramePr>
            <a:graphicFrameLocks noChangeAspect="1"/>
          </p:cNvGraphicFramePr>
          <p:nvPr>
            <p:extLst>
              <p:ext uri="{D42A27DB-BD31-4B8C-83A1-F6EECF244321}">
                <p14:modId xmlns:p14="http://schemas.microsoft.com/office/powerpoint/2010/main" val="3569690544"/>
              </p:ext>
            </p:extLst>
          </p:nvPr>
        </p:nvGraphicFramePr>
        <p:xfrm>
          <a:off x="1157467" y="2692780"/>
          <a:ext cx="373546" cy="559770"/>
        </p:xfrm>
        <a:graphic>
          <a:graphicData uri="http://schemas.openxmlformats.org/presentationml/2006/ole">
            <mc:AlternateContent xmlns:mc="http://schemas.openxmlformats.org/markup-compatibility/2006">
              <mc:Choice xmlns:v="urn:schemas-microsoft-com:vml" Requires="v">
                <p:oleObj spid="_x0000_s22792" name="Equation" r:id="rId5" imgW="139680" imgH="279360" progId="Equation.DSMT4">
                  <p:embed/>
                </p:oleObj>
              </mc:Choice>
              <mc:Fallback>
                <p:oleObj name="Equation" r:id="rId5" imgW="139680" imgH="279360" progId="Equation.DSMT4">
                  <p:embed/>
                  <p:pic>
                    <p:nvPicPr>
                      <p:cNvPr id="0" name=""/>
                      <p:cNvPicPr/>
                      <p:nvPr/>
                    </p:nvPicPr>
                    <p:blipFill>
                      <a:blip r:embed="rId6"/>
                      <a:stretch>
                        <a:fillRect/>
                      </a:stretch>
                    </p:blipFill>
                    <p:spPr>
                      <a:xfrm>
                        <a:off x="1157467" y="2692780"/>
                        <a:ext cx="373546" cy="55977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ACDE6E4-9466-4158-90A5-37D9A1BCDE20}"/>
              </a:ext>
            </a:extLst>
          </p:cNvPr>
          <p:cNvGraphicFramePr>
            <a:graphicFrameLocks noChangeAspect="1"/>
          </p:cNvGraphicFramePr>
          <p:nvPr>
            <p:extLst>
              <p:ext uri="{D42A27DB-BD31-4B8C-83A1-F6EECF244321}">
                <p14:modId xmlns:p14="http://schemas.microsoft.com/office/powerpoint/2010/main" val="1251995174"/>
              </p:ext>
            </p:extLst>
          </p:nvPr>
        </p:nvGraphicFramePr>
        <p:xfrm>
          <a:off x="3721998" y="2929565"/>
          <a:ext cx="373062" cy="279400"/>
        </p:xfrm>
        <a:graphic>
          <a:graphicData uri="http://schemas.openxmlformats.org/presentationml/2006/ole">
            <mc:AlternateContent xmlns:mc="http://schemas.openxmlformats.org/markup-compatibility/2006">
              <mc:Choice xmlns:v="urn:schemas-microsoft-com:vml" Requires="v">
                <p:oleObj spid="_x0000_s22793" name="Equation" r:id="rId7" imgW="139680" imgH="139680" progId="Equation.DSMT4">
                  <p:embed/>
                </p:oleObj>
              </mc:Choice>
              <mc:Fallback>
                <p:oleObj name="Equation" r:id="rId7" imgW="139680" imgH="139680" progId="Equation.DSMT4">
                  <p:embed/>
                  <p:pic>
                    <p:nvPicPr>
                      <p:cNvPr id="7" name="对象 6">
                        <a:extLst>
                          <a:ext uri="{FF2B5EF4-FFF2-40B4-BE49-F238E27FC236}">
                            <a16:creationId xmlns:a16="http://schemas.microsoft.com/office/drawing/2014/main" id="{5B894D20-E32A-4B4A-86D4-4E9AFCE84F9F}"/>
                          </a:ext>
                        </a:extLst>
                      </p:cNvPr>
                      <p:cNvPicPr/>
                      <p:nvPr/>
                    </p:nvPicPr>
                    <p:blipFill>
                      <a:blip r:embed="rId8"/>
                      <a:stretch>
                        <a:fillRect/>
                      </a:stretch>
                    </p:blipFill>
                    <p:spPr>
                      <a:xfrm>
                        <a:off x="3721998" y="2929565"/>
                        <a:ext cx="373062" cy="2794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1BA8E6F-EBC6-4F1D-86E0-4640D72689D6}"/>
              </a:ext>
            </a:extLst>
          </p:cNvPr>
          <p:cNvGraphicFramePr>
            <a:graphicFrameLocks noChangeAspect="1"/>
          </p:cNvGraphicFramePr>
          <p:nvPr>
            <p:extLst>
              <p:ext uri="{D42A27DB-BD31-4B8C-83A1-F6EECF244321}">
                <p14:modId xmlns:p14="http://schemas.microsoft.com/office/powerpoint/2010/main" val="1422869895"/>
              </p:ext>
            </p:extLst>
          </p:nvPr>
        </p:nvGraphicFramePr>
        <p:xfrm>
          <a:off x="2320753" y="3601412"/>
          <a:ext cx="8875712" cy="711200"/>
        </p:xfrm>
        <a:graphic>
          <a:graphicData uri="http://schemas.openxmlformats.org/presentationml/2006/ole">
            <mc:AlternateContent xmlns:mc="http://schemas.openxmlformats.org/markup-compatibility/2006">
              <mc:Choice xmlns:v="urn:schemas-microsoft-com:vml" Requires="v">
                <p:oleObj spid="_x0000_s22794" name="Equation" r:id="rId9" imgW="3644640" imgH="291960" progId="Equation.DSMT4">
                  <p:embed/>
                </p:oleObj>
              </mc:Choice>
              <mc:Fallback>
                <p:oleObj name="Equation" r:id="rId9" imgW="3644640" imgH="291960" progId="Equation.DSMT4">
                  <p:embed/>
                  <p:pic>
                    <p:nvPicPr>
                      <p:cNvPr id="4" name="对象 3">
                        <a:extLst>
                          <a:ext uri="{FF2B5EF4-FFF2-40B4-BE49-F238E27FC236}">
                            <a16:creationId xmlns:a16="http://schemas.microsoft.com/office/drawing/2014/main" id="{565AA266-6860-490C-9B12-9E3054F3B669}"/>
                          </a:ext>
                        </a:extLst>
                      </p:cNvPr>
                      <p:cNvPicPr/>
                      <p:nvPr/>
                    </p:nvPicPr>
                    <p:blipFill>
                      <a:blip r:embed="rId10"/>
                      <a:stretch>
                        <a:fillRect/>
                      </a:stretch>
                    </p:blipFill>
                    <p:spPr>
                      <a:xfrm>
                        <a:off x="2320753" y="3601412"/>
                        <a:ext cx="8875712" cy="7112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6334533-4413-45CB-B88E-34FE4C17B1D3}"/>
              </a:ext>
            </a:extLst>
          </p:cNvPr>
          <p:cNvGraphicFramePr>
            <a:graphicFrameLocks noChangeAspect="1"/>
          </p:cNvGraphicFramePr>
          <p:nvPr>
            <p:extLst>
              <p:ext uri="{D42A27DB-BD31-4B8C-83A1-F6EECF244321}">
                <p14:modId xmlns:p14="http://schemas.microsoft.com/office/powerpoint/2010/main" val="198318063"/>
              </p:ext>
            </p:extLst>
          </p:nvPr>
        </p:nvGraphicFramePr>
        <p:xfrm>
          <a:off x="1157467" y="4767841"/>
          <a:ext cx="1268413" cy="557212"/>
        </p:xfrm>
        <a:graphic>
          <a:graphicData uri="http://schemas.openxmlformats.org/presentationml/2006/ole">
            <mc:AlternateContent xmlns:mc="http://schemas.openxmlformats.org/markup-compatibility/2006">
              <mc:Choice xmlns:v="urn:schemas-microsoft-com:vml" Requires="v">
                <p:oleObj spid="_x0000_s22795" name="Equation" r:id="rId11" imgW="520560" imgH="228600" progId="Equation.DSMT4">
                  <p:embed/>
                </p:oleObj>
              </mc:Choice>
              <mc:Fallback>
                <p:oleObj name="Equation" r:id="rId11" imgW="520560" imgH="228600" progId="Equation.DSMT4">
                  <p:embed/>
                  <p:pic>
                    <p:nvPicPr>
                      <p:cNvPr id="9" name="对象 8">
                        <a:extLst>
                          <a:ext uri="{FF2B5EF4-FFF2-40B4-BE49-F238E27FC236}">
                            <a16:creationId xmlns:a16="http://schemas.microsoft.com/office/drawing/2014/main" id="{81BA8E6F-EBC6-4F1D-86E0-4640D72689D6}"/>
                          </a:ext>
                        </a:extLst>
                      </p:cNvPr>
                      <p:cNvPicPr/>
                      <p:nvPr/>
                    </p:nvPicPr>
                    <p:blipFill>
                      <a:blip r:embed="rId12"/>
                      <a:stretch>
                        <a:fillRect/>
                      </a:stretch>
                    </p:blipFill>
                    <p:spPr>
                      <a:xfrm>
                        <a:off x="1157467" y="4767841"/>
                        <a:ext cx="1268413" cy="557212"/>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839B0681-B698-45DC-B970-DA8EF99D9D86}"/>
              </a:ext>
            </a:extLst>
          </p:cNvPr>
          <p:cNvSpPr/>
          <p:nvPr/>
        </p:nvSpPr>
        <p:spPr>
          <a:xfrm>
            <a:off x="1119407" y="4666516"/>
            <a:ext cx="10159891"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叫做</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优势函数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；那么为什么把优势函数定义这样呢？到底和谁比有优势，优势在哪？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36866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44721-B996-40A0-BF2F-32314D49C5A6}"/>
              </a:ext>
            </a:extLst>
          </p:cNvPr>
          <p:cNvSpPr txBox="1">
            <a:spLocks/>
          </p:cNvSpPr>
          <p:nvPr/>
        </p:nvSpPr>
        <p:spPr>
          <a:xfrm>
            <a:off x="1119406" y="253877"/>
            <a:ext cx="10335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3AD115F-48D8-4E75-A1BB-1DCC1255FD50}"/>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pic>
        <p:nvPicPr>
          <p:cNvPr id="4" name="图片 3">
            <a:extLst>
              <a:ext uri="{FF2B5EF4-FFF2-40B4-BE49-F238E27FC236}">
                <a16:creationId xmlns:a16="http://schemas.microsoft.com/office/drawing/2014/main" id="{341A6496-745D-4376-917E-24D15997ABF0}"/>
              </a:ext>
            </a:extLst>
          </p:cNvPr>
          <p:cNvPicPr>
            <a:picLocks noChangeAspect="1"/>
          </p:cNvPicPr>
          <p:nvPr/>
        </p:nvPicPr>
        <p:blipFill>
          <a:blip r:embed="rId2"/>
          <a:stretch>
            <a:fillRect/>
          </a:stretch>
        </p:blipFill>
        <p:spPr>
          <a:xfrm>
            <a:off x="2608594" y="3009907"/>
            <a:ext cx="7347581" cy="3804331"/>
          </a:xfrm>
          <a:prstGeom prst="rect">
            <a:avLst/>
          </a:prstGeom>
        </p:spPr>
      </p:pic>
      <p:sp>
        <p:nvSpPr>
          <p:cNvPr id="6" name="矩形 5">
            <a:extLst>
              <a:ext uri="{FF2B5EF4-FFF2-40B4-BE49-F238E27FC236}">
                <a16:creationId xmlns:a16="http://schemas.microsoft.com/office/drawing/2014/main" id="{D029B15D-BAE7-497A-BDB1-08510241EA3B}"/>
              </a:ext>
            </a:extLst>
          </p:cNvPr>
          <p:cNvSpPr/>
          <p:nvPr/>
        </p:nvSpPr>
        <p:spPr>
          <a:xfrm>
            <a:off x="912702" y="1653319"/>
            <a:ext cx="10749211"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由下图可知，优势函数能评价当前动作值函数相对于平均值的大小；如果优势函数大于零，说明该动作比平均动作好；小于零则说明不如平均动作好。</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2235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CA31C5-35C6-4F53-A107-4D182E6441DC}"/>
              </a:ext>
            </a:extLst>
          </p:cNvPr>
          <p:cNvSpPr/>
          <p:nvPr/>
        </p:nvSpPr>
        <p:spPr>
          <a:xfrm>
            <a:off x="462978" y="1803901"/>
            <a:ext cx="2143557"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2.3</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、再进化</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3" name="标题 1">
            <a:extLst>
              <a:ext uri="{FF2B5EF4-FFF2-40B4-BE49-F238E27FC236}">
                <a16:creationId xmlns:a16="http://schemas.microsoft.com/office/drawing/2014/main" id="{96E7454E-7F5C-4003-878F-F79100C6E3CC}"/>
              </a:ext>
            </a:extLst>
          </p:cNvPr>
          <p:cNvSpPr txBox="1">
            <a:spLocks/>
          </p:cNvSpPr>
          <p:nvPr/>
        </p:nvSpPr>
        <p:spPr>
          <a:xfrm>
            <a:off x="1119407" y="253877"/>
            <a:ext cx="10516002"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4" name="矩形 3">
            <a:extLst>
              <a:ext uri="{FF2B5EF4-FFF2-40B4-BE49-F238E27FC236}">
                <a16:creationId xmlns:a16="http://schemas.microsoft.com/office/drawing/2014/main" id="{BA85A27E-601F-4BB9-92D1-6C0F1AA4D971}"/>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graphicFrame>
        <p:nvGraphicFramePr>
          <p:cNvPr id="6" name="对象 5">
            <a:extLst>
              <a:ext uri="{FF2B5EF4-FFF2-40B4-BE49-F238E27FC236}">
                <a16:creationId xmlns:a16="http://schemas.microsoft.com/office/drawing/2014/main" id="{6C90409C-356C-4D27-8824-1A3690CDA6A2}"/>
              </a:ext>
            </a:extLst>
          </p:cNvPr>
          <p:cNvGraphicFramePr>
            <a:graphicFrameLocks noChangeAspect="1"/>
          </p:cNvGraphicFramePr>
          <p:nvPr>
            <p:extLst>
              <p:ext uri="{D42A27DB-BD31-4B8C-83A1-F6EECF244321}">
                <p14:modId xmlns:p14="http://schemas.microsoft.com/office/powerpoint/2010/main" val="3263070549"/>
              </p:ext>
            </p:extLst>
          </p:nvPr>
        </p:nvGraphicFramePr>
        <p:xfrm>
          <a:off x="2084728" y="2011543"/>
          <a:ext cx="5778165" cy="1029350"/>
        </p:xfrm>
        <a:graphic>
          <a:graphicData uri="http://schemas.openxmlformats.org/presentationml/2006/ole">
            <mc:AlternateContent xmlns:mc="http://schemas.openxmlformats.org/markup-compatibility/2006">
              <mc:Choice xmlns:v="urn:schemas-microsoft-com:vml" Requires="v">
                <p:oleObj spid="_x0000_s23837" name="Equation" r:id="rId3" imgW="2565360" imgH="457200" progId="Equation.DSMT4">
                  <p:embed/>
                </p:oleObj>
              </mc:Choice>
              <mc:Fallback>
                <p:oleObj name="Equation" r:id="rId3" imgW="2565360" imgH="457200" progId="Equation.DSMT4">
                  <p:embed/>
                  <p:pic>
                    <p:nvPicPr>
                      <p:cNvPr id="4" name="对象 3">
                        <a:extLst>
                          <a:ext uri="{FF2B5EF4-FFF2-40B4-BE49-F238E27FC236}">
                            <a16:creationId xmlns:a16="http://schemas.microsoft.com/office/drawing/2014/main" id="{565AA266-6860-490C-9B12-9E3054F3B669}"/>
                          </a:ext>
                        </a:extLst>
                      </p:cNvPr>
                      <p:cNvPicPr/>
                      <p:nvPr/>
                    </p:nvPicPr>
                    <p:blipFill>
                      <a:blip r:embed="rId4"/>
                      <a:stretch>
                        <a:fillRect/>
                      </a:stretch>
                    </p:blipFill>
                    <p:spPr>
                      <a:xfrm>
                        <a:off x="2084728" y="2011543"/>
                        <a:ext cx="5778165" cy="1029350"/>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1F727640-1CD6-4BE7-AA23-1E9A9A816380}"/>
              </a:ext>
            </a:extLst>
          </p:cNvPr>
          <p:cNvSpPr/>
          <p:nvPr/>
        </p:nvSpPr>
        <p:spPr>
          <a:xfrm>
            <a:off x="404917" y="2210622"/>
            <a:ext cx="11382166"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上式                                        中的期望</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400" dirty="0">
                <a:latin typeface="宋体" panose="02010600030101010101" pitchFamily="2" charset="-122"/>
                <a:ea typeface="宋体" panose="02010600030101010101" pitchFamily="2" charset="-122"/>
                <a:cs typeface="Times New Roman" panose="02020603050405020304" pitchFamily="18" charset="0"/>
              </a:rPr>
              <a:t>可以改写成下式：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043AE34D-18E7-48B8-9D23-0EFF89438023}"/>
              </a:ext>
            </a:extLst>
          </p:cNvPr>
          <p:cNvGraphicFramePr>
            <a:graphicFrameLocks noChangeAspect="1"/>
          </p:cNvGraphicFramePr>
          <p:nvPr>
            <p:extLst>
              <p:ext uri="{D42A27DB-BD31-4B8C-83A1-F6EECF244321}">
                <p14:modId xmlns:p14="http://schemas.microsoft.com/office/powerpoint/2010/main" val="636241054"/>
              </p:ext>
            </p:extLst>
          </p:nvPr>
        </p:nvGraphicFramePr>
        <p:xfrm>
          <a:off x="2084728" y="3223711"/>
          <a:ext cx="8381009" cy="1140412"/>
        </p:xfrm>
        <a:graphic>
          <a:graphicData uri="http://schemas.openxmlformats.org/presentationml/2006/ole">
            <mc:AlternateContent xmlns:mc="http://schemas.openxmlformats.org/markup-compatibility/2006">
              <mc:Choice xmlns:v="urn:schemas-microsoft-com:vml" Requires="v">
                <p:oleObj spid="_x0000_s23838" name="Equation" r:id="rId5" imgW="3174840" imgH="431640" progId="Equation.DSMT4">
                  <p:embed/>
                </p:oleObj>
              </mc:Choice>
              <mc:Fallback>
                <p:oleObj name="Equation" r:id="rId5" imgW="3174840" imgH="431640" progId="Equation.DSMT4">
                  <p:embed/>
                  <p:pic>
                    <p:nvPicPr>
                      <p:cNvPr id="6" name="对象 5">
                        <a:extLst>
                          <a:ext uri="{FF2B5EF4-FFF2-40B4-BE49-F238E27FC236}">
                            <a16:creationId xmlns:a16="http://schemas.microsoft.com/office/drawing/2014/main" id="{6C90409C-356C-4D27-8824-1A3690CDA6A2}"/>
                          </a:ext>
                        </a:extLst>
                      </p:cNvPr>
                      <p:cNvPicPr/>
                      <p:nvPr/>
                    </p:nvPicPr>
                    <p:blipFill>
                      <a:blip r:embed="rId6"/>
                      <a:stretch>
                        <a:fillRect/>
                      </a:stretch>
                    </p:blipFill>
                    <p:spPr>
                      <a:xfrm>
                        <a:off x="2084728" y="3223711"/>
                        <a:ext cx="8381009" cy="1140412"/>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A2854D7E-2503-4573-9505-CF936F84F6F5}"/>
              </a:ext>
            </a:extLst>
          </p:cNvPr>
          <p:cNvSpPr/>
          <p:nvPr/>
        </p:nvSpPr>
        <p:spPr>
          <a:xfrm>
            <a:off x="46452" y="4357193"/>
            <a:ext cx="9523080"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其中，</a:t>
            </a:r>
            <a:r>
              <a:rPr lang="en-US" altLang="zh-CN" sz="2400" dirty="0">
                <a:latin typeface="宋体" panose="02010600030101010101" pitchFamily="2" charset="-122"/>
                <a:ea typeface="宋体" panose="02010600030101010101" pitchFamily="2" charset="-122"/>
                <a:cs typeface="Times New Roman" panose="02020603050405020304" pitchFamily="18" charset="0"/>
              </a:rPr>
              <a:t>P</a:t>
            </a:r>
            <a:r>
              <a:rPr lang="zh-CN" altLang="en-US" sz="2400" dirty="0">
                <a:latin typeface="宋体" panose="02010600030101010101" pitchFamily="2" charset="-122"/>
                <a:ea typeface="宋体" panose="02010600030101010101" pitchFamily="2" charset="-122"/>
                <a:cs typeface="Times New Roman" panose="02020603050405020304" pitchFamily="18" charset="0"/>
              </a:rPr>
              <a:t>为各状态的概率，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s,a</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的联合概率；</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1CB5E73E-AC74-47ED-977E-35961475AC91}"/>
              </a:ext>
            </a:extLst>
          </p:cNvPr>
          <p:cNvGraphicFramePr>
            <a:graphicFrameLocks noChangeAspect="1"/>
          </p:cNvGraphicFramePr>
          <p:nvPr>
            <p:extLst>
              <p:ext uri="{D42A27DB-BD31-4B8C-83A1-F6EECF244321}">
                <p14:modId xmlns:p14="http://schemas.microsoft.com/office/powerpoint/2010/main" val="2664406061"/>
              </p:ext>
            </p:extLst>
          </p:nvPr>
        </p:nvGraphicFramePr>
        <p:xfrm>
          <a:off x="4326464" y="4294551"/>
          <a:ext cx="2617675" cy="683153"/>
        </p:xfrm>
        <a:graphic>
          <a:graphicData uri="http://schemas.openxmlformats.org/presentationml/2006/ole">
            <mc:AlternateContent xmlns:mc="http://schemas.openxmlformats.org/markup-compatibility/2006">
              <mc:Choice xmlns:v="urn:schemas-microsoft-com:vml" Requires="v">
                <p:oleObj spid="_x0000_s23839" name="Equation" r:id="rId7" imgW="1218960" imgH="317160" progId="Equation.DSMT4">
                  <p:embed/>
                </p:oleObj>
              </mc:Choice>
              <mc:Fallback>
                <p:oleObj name="Equation" r:id="rId7" imgW="1218960" imgH="31716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8"/>
                      <a:stretch>
                        <a:fillRect/>
                      </a:stretch>
                    </p:blipFill>
                    <p:spPr>
                      <a:xfrm>
                        <a:off x="4326464" y="4294551"/>
                        <a:ext cx="2617675" cy="68315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F86EA91-5B2C-4D02-AE13-F45969DCD6CA}"/>
              </a:ext>
            </a:extLst>
          </p:cNvPr>
          <p:cNvGraphicFramePr>
            <a:graphicFrameLocks noChangeAspect="1"/>
          </p:cNvGraphicFramePr>
          <p:nvPr>
            <p:extLst>
              <p:ext uri="{D42A27DB-BD31-4B8C-83A1-F6EECF244321}">
                <p14:modId xmlns:p14="http://schemas.microsoft.com/office/powerpoint/2010/main" val="3924695212"/>
              </p:ext>
            </p:extLst>
          </p:nvPr>
        </p:nvGraphicFramePr>
        <p:xfrm>
          <a:off x="9497047" y="4311480"/>
          <a:ext cx="2378782" cy="783917"/>
        </p:xfrm>
        <a:graphic>
          <a:graphicData uri="http://schemas.openxmlformats.org/presentationml/2006/ole">
            <mc:AlternateContent xmlns:mc="http://schemas.openxmlformats.org/markup-compatibility/2006">
              <mc:Choice xmlns:v="urn:schemas-microsoft-com:vml" Requires="v">
                <p:oleObj spid="_x0000_s23840" name="Equation" r:id="rId9" imgW="1269720" imgH="419040" progId="Equation.DSMT4">
                  <p:embed/>
                </p:oleObj>
              </mc:Choice>
              <mc:Fallback>
                <p:oleObj name="Equation" r:id="rId9" imgW="126972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0"/>
                      <a:stretch>
                        <a:fillRect/>
                      </a:stretch>
                    </p:blipFill>
                    <p:spPr>
                      <a:xfrm>
                        <a:off x="9497047" y="4311480"/>
                        <a:ext cx="2378782" cy="783917"/>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8834098E-0601-480C-AB33-4CBEEFE78AEB}"/>
              </a:ext>
            </a:extLst>
          </p:cNvPr>
          <p:cNvSpPr/>
          <p:nvPr/>
        </p:nvSpPr>
        <p:spPr>
          <a:xfrm>
            <a:off x="46451" y="4939215"/>
            <a:ext cx="11829377"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是在对状态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a:latin typeface="宋体" panose="02010600030101010101" pitchFamily="2" charset="-122"/>
                <a:ea typeface="宋体" panose="02010600030101010101" pitchFamily="2" charset="-122"/>
                <a:cs typeface="Times New Roman" panose="02020603050405020304" pitchFamily="18" charset="0"/>
              </a:rPr>
              <a:t>下所有的动作空间求和；           是对所有的状态空间求和； 而</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对象 12">
            <a:extLst>
              <a:ext uri="{FF2B5EF4-FFF2-40B4-BE49-F238E27FC236}">
                <a16:creationId xmlns:a16="http://schemas.microsoft.com/office/drawing/2014/main" id="{46CF4D73-703A-4856-8582-A9C52AF692F0}"/>
              </a:ext>
            </a:extLst>
          </p:cNvPr>
          <p:cNvGraphicFramePr>
            <a:graphicFrameLocks noChangeAspect="1"/>
          </p:cNvGraphicFramePr>
          <p:nvPr>
            <p:extLst>
              <p:ext uri="{D42A27DB-BD31-4B8C-83A1-F6EECF244321}">
                <p14:modId xmlns:p14="http://schemas.microsoft.com/office/powerpoint/2010/main" val="2125382038"/>
              </p:ext>
            </p:extLst>
          </p:nvPr>
        </p:nvGraphicFramePr>
        <p:xfrm>
          <a:off x="5855598" y="4917426"/>
          <a:ext cx="1751973" cy="782391"/>
        </p:xfrm>
        <a:graphic>
          <a:graphicData uri="http://schemas.openxmlformats.org/presentationml/2006/ole">
            <mc:AlternateContent xmlns:mc="http://schemas.openxmlformats.org/markup-compatibility/2006">
              <mc:Choice xmlns:v="urn:schemas-microsoft-com:vml" Requires="v">
                <p:oleObj spid="_x0000_s23841" name="Equation" r:id="rId11" imgW="939600" imgH="419040" progId="Equation.DSMT4">
                  <p:embed/>
                </p:oleObj>
              </mc:Choice>
              <mc:Fallback>
                <p:oleObj name="Equation" r:id="rId11" imgW="93960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2"/>
                      <a:stretch>
                        <a:fillRect/>
                      </a:stretch>
                    </p:blipFill>
                    <p:spPr>
                      <a:xfrm>
                        <a:off x="5855598" y="4917426"/>
                        <a:ext cx="1751973" cy="782391"/>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387AC91-DFE9-4601-9108-ABD9D8788E3F}"/>
              </a:ext>
            </a:extLst>
          </p:cNvPr>
          <p:cNvGraphicFramePr>
            <a:graphicFrameLocks noChangeAspect="1"/>
          </p:cNvGraphicFramePr>
          <p:nvPr>
            <p:extLst>
              <p:ext uri="{D42A27DB-BD31-4B8C-83A1-F6EECF244321}">
                <p14:modId xmlns:p14="http://schemas.microsoft.com/office/powerpoint/2010/main" val="823776809"/>
              </p:ext>
            </p:extLst>
          </p:nvPr>
        </p:nvGraphicFramePr>
        <p:xfrm>
          <a:off x="905275" y="5508533"/>
          <a:ext cx="2045750" cy="782391"/>
        </p:xfrm>
        <a:graphic>
          <a:graphicData uri="http://schemas.openxmlformats.org/presentationml/2006/ole">
            <mc:AlternateContent xmlns:mc="http://schemas.openxmlformats.org/markup-compatibility/2006">
              <mc:Choice xmlns:v="urn:schemas-microsoft-com:vml" Requires="v">
                <p:oleObj spid="_x0000_s23842" name="Equation" r:id="rId13" imgW="1130040" imgH="431640" progId="Equation.DSMT4">
                  <p:embed/>
                </p:oleObj>
              </mc:Choice>
              <mc:Fallback>
                <p:oleObj name="Equation" r:id="rId13" imgW="1130040" imgH="4316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4"/>
                      <a:stretch>
                        <a:fillRect/>
                      </a:stretch>
                    </p:blipFill>
                    <p:spPr>
                      <a:xfrm>
                        <a:off x="905275" y="5508533"/>
                        <a:ext cx="2045750" cy="782391"/>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id="{FA8797FC-9870-4605-ABDA-28127CCD689C}"/>
              </a:ext>
            </a:extLst>
          </p:cNvPr>
          <p:cNvSpPr/>
          <p:nvPr/>
        </p:nvSpPr>
        <p:spPr>
          <a:xfrm>
            <a:off x="2199861" y="5551464"/>
            <a:ext cx="943554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是在对整个时间序列求和。</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99693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7D893-CCB8-442D-9938-C801980260E8}"/>
              </a:ext>
            </a:extLst>
          </p:cNvPr>
          <p:cNvSpPr txBox="1">
            <a:spLocks/>
          </p:cNvSpPr>
          <p:nvPr/>
        </p:nvSpPr>
        <p:spPr>
          <a:xfrm>
            <a:off x="1119406" y="253877"/>
            <a:ext cx="105137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6B3C016-EC72-4F4B-A1CB-6BE92B9ED7E1}"/>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8DAD7EA4-631B-4A5F-8BD9-7B5F8B8754EF}"/>
              </a:ext>
            </a:extLst>
          </p:cNvPr>
          <p:cNvSpPr/>
          <p:nvPr/>
        </p:nvSpPr>
        <p:spPr>
          <a:xfrm>
            <a:off x="462978" y="1803901"/>
            <a:ext cx="2143557"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2.4</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、终极版</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5" name="矩形 4">
            <a:extLst>
              <a:ext uri="{FF2B5EF4-FFF2-40B4-BE49-F238E27FC236}">
                <a16:creationId xmlns:a16="http://schemas.microsoft.com/office/drawing/2014/main" id="{CF52162B-9031-412E-A678-FA3EC55B8992}"/>
              </a:ext>
            </a:extLst>
          </p:cNvPr>
          <p:cNvSpPr/>
          <p:nvPr/>
        </p:nvSpPr>
        <p:spPr>
          <a:xfrm>
            <a:off x="404917" y="2210622"/>
            <a:ext cx="11382166"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定义                                                       上式可以变成：</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C2BD2DF6-E218-4311-8DF8-5451CFD29B2B}"/>
              </a:ext>
            </a:extLst>
          </p:cNvPr>
          <p:cNvGraphicFramePr>
            <a:graphicFrameLocks noChangeAspect="1"/>
          </p:cNvGraphicFramePr>
          <p:nvPr>
            <p:extLst>
              <p:ext uri="{D42A27DB-BD31-4B8C-83A1-F6EECF244321}">
                <p14:modId xmlns:p14="http://schemas.microsoft.com/office/powerpoint/2010/main" val="2952059662"/>
              </p:ext>
            </p:extLst>
          </p:nvPr>
        </p:nvGraphicFramePr>
        <p:xfrm>
          <a:off x="2026934" y="2196235"/>
          <a:ext cx="8138131" cy="883779"/>
        </p:xfrm>
        <a:graphic>
          <a:graphicData uri="http://schemas.openxmlformats.org/presentationml/2006/ole">
            <mc:AlternateContent xmlns:mc="http://schemas.openxmlformats.org/markup-compatibility/2006">
              <mc:Choice xmlns:v="urn:schemas-microsoft-com:vml" Requires="v">
                <p:oleObj spid="_x0000_s24678" name="Equation" r:id="rId3" imgW="2806560" imgH="304560" progId="Equation.DSMT4">
                  <p:embed/>
                </p:oleObj>
              </mc:Choice>
              <mc:Fallback>
                <p:oleObj name="Equation" r:id="rId3" imgW="2806560" imgH="304560" progId="Equation.DSMT4">
                  <p:embed/>
                  <p:pic>
                    <p:nvPicPr>
                      <p:cNvPr id="0" name=""/>
                      <p:cNvPicPr/>
                      <p:nvPr/>
                    </p:nvPicPr>
                    <p:blipFill>
                      <a:blip r:embed="rId4"/>
                      <a:stretch>
                        <a:fillRect/>
                      </a:stretch>
                    </p:blipFill>
                    <p:spPr>
                      <a:xfrm>
                        <a:off x="2026934" y="2196235"/>
                        <a:ext cx="8138131" cy="88377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4EB07425-83F7-4578-AA1E-6EAA3C05617F}"/>
              </a:ext>
            </a:extLst>
          </p:cNvPr>
          <p:cNvGraphicFramePr>
            <a:graphicFrameLocks noChangeAspect="1"/>
          </p:cNvGraphicFramePr>
          <p:nvPr>
            <p:extLst>
              <p:ext uri="{D42A27DB-BD31-4B8C-83A1-F6EECF244321}">
                <p14:modId xmlns:p14="http://schemas.microsoft.com/office/powerpoint/2010/main" val="1492369297"/>
              </p:ext>
            </p:extLst>
          </p:nvPr>
        </p:nvGraphicFramePr>
        <p:xfrm>
          <a:off x="3060287" y="3094401"/>
          <a:ext cx="5619888" cy="941921"/>
        </p:xfrm>
        <a:graphic>
          <a:graphicData uri="http://schemas.openxmlformats.org/presentationml/2006/ole">
            <mc:AlternateContent xmlns:mc="http://schemas.openxmlformats.org/markup-compatibility/2006">
              <mc:Choice xmlns:v="urn:schemas-microsoft-com:vml" Requires="v">
                <p:oleObj spid="_x0000_s24679" name="Equation" r:id="rId5" imgW="2501640" imgH="419040" progId="Equation.DSMT4">
                  <p:embed/>
                </p:oleObj>
              </mc:Choice>
              <mc:Fallback>
                <p:oleObj name="Equation" r:id="rId5" imgW="250164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6"/>
                      <a:stretch>
                        <a:fillRect/>
                      </a:stretch>
                    </p:blipFill>
                    <p:spPr>
                      <a:xfrm>
                        <a:off x="3060287" y="3094401"/>
                        <a:ext cx="5619888" cy="941921"/>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3CCA9A50-551C-48DD-BE2C-74E3EDB2D1B0}"/>
              </a:ext>
            </a:extLst>
          </p:cNvPr>
          <p:cNvSpPr/>
          <p:nvPr/>
        </p:nvSpPr>
        <p:spPr>
          <a:xfrm>
            <a:off x="462978" y="4193516"/>
            <a:ext cx="11382166" cy="1667764"/>
          </a:xfrm>
          <a:prstGeom prst="rect">
            <a:avLst/>
          </a:prstGeom>
        </p:spPr>
        <p:txBody>
          <a:bodyPr wrap="square">
            <a:spAutoFit/>
          </a:bodyPr>
          <a:lstStyle/>
          <a:p>
            <a:pPr>
              <a:lnSpc>
                <a:spcPct val="150000"/>
              </a:lnSpc>
            </a:pP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注意：</a:t>
            </a:r>
            <a:r>
              <a:rPr lang="zh-CN" altLang="en-US" sz="2400" dirty="0">
                <a:latin typeface="宋体" panose="02010600030101010101" pitchFamily="2" charset="-122"/>
                <a:ea typeface="宋体" panose="02010600030101010101" pitchFamily="2" charset="-122"/>
              </a:rPr>
              <a:t>这里</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是由新分布产生的，对新分布有很强的依赖性。这个公式其实在应用中完全无法达到，因为我们是为了得到新的策略，所以这里的其他项完全无从所知，所以要对表达式进行改进：</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135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2BCC0-7C6B-4589-9329-A30C644D6ED0}"/>
              </a:ext>
            </a:extLst>
          </p:cNvPr>
          <p:cNvSpPr txBox="1">
            <a:spLocks/>
          </p:cNvSpPr>
          <p:nvPr/>
        </p:nvSpPr>
        <p:spPr>
          <a:xfrm>
            <a:off x="1119406" y="253877"/>
            <a:ext cx="107296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70EBB70F-798B-4AD9-B505-0C970170B1AC}"/>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A7C3607E-44C5-4441-9607-9F49155C8C78}"/>
              </a:ext>
            </a:extLst>
          </p:cNvPr>
          <p:cNvSpPr/>
          <p:nvPr/>
        </p:nvSpPr>
        <p:spPr>
          <a:xfrm>
            <a:off x="555507" y="1747786"/>
            <a:ext cx="2143557"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技巧一：</a:t>
            </a:r>
            <a:endParaRPr lang="en-US" altLang="zh-CN" sz="2000" dirty="0">
              <a:solidFill>
                <a:srgbClr val="FF0000"/>
              </a:solidFill>
              <a:latin typeface="+mn-ea"/>
            </a:endParaRPr>
          </a:p>
        </p:txBody>
      </p:sp>
      <p:sp>
        <p:nvSpPr>
          <p:cNvPr id="5" name="矩形 4">
            <a:extLst>
              <a:ext uri="{FF2B5EF4-FFF2-40B4-BE49-F238E27FC236}">
                <a16:creationId xmlns:a16="http://schemas.microsoft.com/office/drawing/2014/main" id="{EF371536-E57F-41B2-B7C3-F2B6D24B8D43}"/>
              </a:ext>
            </a:extLst>
          </p:cNvPr>
          <p:cNvSpPr/>
          <p:nvPr/>
        </p:nvSpPr>
        <p:spPr>
          <a:xfrm>
            <a:off x="674777" y="2147896"/>
            <a:ext cx="11382166"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忽略状态分布的变化，依旧对      采取旧策略所对应的状态分布；当新旧策略很接近时，该近似也是合理的；原式变为：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2D1F49D6-FA21-4174-87A2-458C63888A15}"/>
              </a:ext>
            </a:extLst>
          </p:cNvPr>
          <p:cNvGraphicFramePr>
            <a:graphicFrameLocks noChangeAspect="1"/>
          </p:cNvGraphicFramePr>
          <p:nvPr>
            <p:extLst>
              <p:ext uri="{D42A27DB-BD31-4B8C-83A1-F6EECF244321}">
                <p14:modId xmlns:p14="http://schemas.microsoft.com/office/powerpoint/2010/main" val="1307822889"/>
              </p:ext>
            </p:extLst>
          </p:nvPr>
        </p:nvGraphicFramePr>
        <p:xfrm>
          <a:off x="2821748" y="3261662"/>
          <a:ext cx="5619888" cy="941921"/>
        </p:xfrm>
        <a:graphic>
          <a:graphicData uri="http://schemas.openxmlformats.org/presentationml/2006/ole">
            <mc:AlternateContent xmlns:mc="http://schemas.openxmlformats.org/markup-compatibility/2006">
              <mc:Choice xmlns:v="urn:schemas-microsoft-com:vml" Requires="v">
                <p:oleObj spid="_x0000_s25720" name="Equation" r:id="rId3" imgW="2501640" imgH="419040" progId="Equation.DSMT4">
                  <p:embed/>
                </p:oleObj>
              </mc:Choice>
              <mc:Fallback>
                <p:oleObj name="Equation" r:id="rId3" imgW="2501640" imgH="419040" progId="Equation.DSMT4">
                  <p:embed/>
                  <p:pic>
                    <p:nvPicPr>
                      <p:cNvPr id="12" name="对象 11">
                        <a:extLst>
                          <a:ext uri="{FF2B5EF4-FFF2-40B4-BE49-F238E27FC236}">
                            <a16:creationId xmlns:a16="http://schemas.microsoft.com/office/drawing/2014/main" id="{9B7A4F25-A91C-4D52-BFB6-B3215B7FA56B}"/>
                          </a:ext>
                        </a:extLst>
                      </p:cNvPr>
                      <p:cNvPicPr/>
                      <p:nvPr/>
                    </p:nvPicPr>
                    <p:blipFill>
                      <a:blip r:embed="rId4"/>
                      <a:stretch>
                        <a:fillRect/>
                      </a:stretch>
                    </p:blipFill>
                    <p:spPr>
                      <a:xfrm>
                        <a:off x="2821748" y="3261662"/>
                        <a:ext cx="5619888" cy="941921"/>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4B192CE-F01D-4869-BD4A-1DA7CEB5D8DF}"/>
              </a:ext>
            </a:extLst>
          </p:cNvPr>
          <p:cNvGraphicFramePr>
            <a:graphicFrameLocks noChangeAspect="1"/>
          </p:cNvGraphicFramePr>
          <p:nvPr>
            <p:extLst>
              <p:ext uri="{D42A27DB-BD31-4B8C-83A1-F6EECF244321}">
                <p14:modId xmlns:p14="http://schemas.microsoft.com/office/powerpoint/2010/main" val="4131415619"/>
              </p:ext>
            </p:extLst>
          </p:nvPr>
        </p:nvGraphicFramePr>
        <p:xfrm>
          <a:off x="5632450" y="2255838"/>
          <a:ext cx="681038" cy="504825"/>
        </p:xfrm>
        <a:graphic>
          <a:graphicData uri="http://schemas.openxmlformats.org/presentationml/2006/ole">
            <mc:AlternateContent xmlns:mc="http://schemas.openxmlformats.org/markup-compatibility/2006">
              <mc:Choice xmlns:v="urn:schemas-microsoft-com:vml" Requires="v">
                <p:oleObj spid="_x0000_s25721" name="Equation" r:id="rId5" imgW="393480" imgH="291960" progId="Equation.DSMT4">
                  <p:embed/>
                </p:oleObj>
              </mc:Choice>
              <mc:Fallback>
                <p:oleObj name="Equation" r:id="rId5" imgW="393480" imgH="291960" progId="Equation.DSMT4">
                  <p:embed/>
                  <p:pic>
                    <p:nvPicPr>
                      <p:cNvPr id="6" name="对象 5">
                        <a:extLst>
                          <a:ext uri="{FF2B5EF4-FFF2-40B4-BE49-F238E27FC236}">
                            <a16:creationId xmlns:a16="http://schemas.microsoft.com/office/drawing/2014/main" id="{2D1F49D6-FA21-4174-87A2-458C63888A15}"/>
                          </a:ext>
                        </a:extLst>
                      </p:cNvPr>
                      <p:cNvPicPr/>
                      <p:nvPr/>
                    </p:nvPicPr>
                    <p:blipFill>
                      <a:blip r:embed="rId6"/>
                      <a:stretch>
                        <a:fillRect/>
                      </a:stretch>
                    </p:blipFill>
                    <p:spPr>
                      <a:xfrm>
                        <a:off x="5632450" y="2255838"/>
                        <a:ext cx="681038" cy="504825"/>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6D67880F-44F5-41DF-B575-E6C894466B38}"/>
              </a:ext>
            </a:extLst>
          </p:cNvPr>
          <p:cNvSpPr/>
          <p:nvPr/>
        </p:nvSpPr>
        <p:spPr>
          <a:xfrm>
            <a:off x="674776" y="4304472"/>
            <a:ext cx="6004319"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技巧二：</a:t>
            </a:r>
            <a:r>
              <a:rPr lang="zh-CN" altLang="en-US" sz="2000" dirty="0"/>
              <a:t>利用重要性采样处理动作分布</a:t>
            </a:r>
            <a:endParaRPr lang="en-US" altLang="zh-CN" sz="2000" dirty="0">
              <a:solidFill>
                <a:srgbClr val="FF0000"/>
              </a:solidFill>
              <a:latin typeface="+mn-ea"/>
            </a:endParaRPr>
          </a:p>
        </p:txBody>
      </p:sp>
      <p:graphicFrame>
        <p:nvGraphicFramePr>
          <p:cNvPr id="10" name="对象 9">
            <a:extLst>
              <a:ext uri="{FF2B5EF4-FFF2-40B4-BE49-F238E27FC236}">
                <a16:creationId xmlns:a16="http://schemas.microsoft.com/office/drawing/2014/main" id="{3A8EC4EA-D9C6-4732-8BE4-3C61E009619F}"/>
              </a:ext>
            </a:extLst>
          </p:cNvPr>
          <p:cNvGraphicFramePr>
            <a:graphicFrameLocks noChangeAspect="1"/>
          </p:cNvGraphicFramePr>
          <p:nvPr>
            <p:extLst>
              <p:ext uri="{D42A27DB-BD31-4B8C-83A1-F6EECF244321}">
                <p14:modId xmlns:p14="http://schemas.microsoft.com/office/powerpoint/2010/main" val="3236767479"/>
              </p:ext>
            </p:extLst>
          </p:nvPr>
        </p:nvGraphicFramePr>
        <p:xfrm>
          <a:off x="3487582" y="4704582"/>
          <a:ext cx="6383027" cy="1331913"/>
        </p:xfrm>
        <a:graphic>
          <a:graphicData uri="http://schemas.openxmlformats.org/presentationml/2006/ole">
            <mc:AlternateContent xmlns:mc="http://schemas.openxmlformats.org/markup-compatibility/2006">
              <mc:Choice xmlns:v="urn:schemas-microsoft-com:vml" Requires="v">
                <p:oleObj spid="_x0000_s25722" name="Equation" r:id="rId7" imgW="2895480" imgH="609480" progId="Equation.DSMT4">
                  <p:embed/>
                </p:oleObj>
              </mc:Choice>
              <mc:Fallback>
                <p:oleObj name="Equation" r:id="rId7" imgW="2895480" imgH="609480" progId="Equation.DSMT4">
                  <p:embed/>
                  <p:pic>
                    <p:nvPicPr>
                      <p:cNvPr id="6" name="对象 5">
                        <a:extLst>
                          <a:ext uri="{FF2B5EF4-FFF2-40B4-BE49-F238E27FC236}">
                            <a16:creationId xmlns:a16="http://schemas.microsoft.com/office/drawing/2014/main" id="{2D1F49D6-FA21-4174-87A2-458C63888A15}"/>
                          </a:ext>
                        </a:extLst>
                      </p:cNvPr>
                      <p:cNvPicPr/>
                      <p:nvPr/>
                    </p:nvPicPr>
                    <p:blipFill>
                      <a:blip r:embed="rId8"/>
                      <a:stretch>
                        <a:fillRect/>
                      </a:stretch>
                    </p:blipFill>
                    <p:spPr>
                      <a:xfrm>
                        <a:off x="3487582" y="4704582"/>
                        <a:ext cx="6383027" cy="1331913"/>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52F660AC-3491-4EC6-A309-6B3D6E034DB2}"/>
              </a:ext>
            </a:extLst>
          </p:cNvPr>
          <p:cNvSpPr/>
          <p:nvPr/>
        </p:nvSpPr>
        <p:spPr>
          <a:xfrm>
            <a:off x="710154" y="4985845"/>
            <a:ext cx="3420145"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利用重要性采样得：</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15953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44E9C-6F77-4447-96B0-183476A005BA}"/>
              </a:ext>
            </a:extLst>
          </p:cNvPr>
          <p:cNvSpPr txBox="1">
            <a:spLocks/>
          </p:cNvSpPr>
          <p:nvPr/>
        </p:nvSpPr>
        <p:spPr>
          <a:xfrm>
            <a:off x="1119406" y="253877"/>
            <a:ext cx="10346879"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9F4E0596-DCA6-4B53-8202-265F963A7331}"/>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8AA2F348-51D8-49F7-B4BD-80A7ED49AF09}"/>
              </a:ext>
            </a:extLst>
          </p:cNvPr>
          <p:cNvGraphicFramePr>
            <a:graphicFrameLocks noChangeAspect="1"/>
          </p:cNvGraphicFramePr>
          <p:nvPr>
            <p:extLst>
              <p:ext uri="{D42A27DB-BD31-4B8C-83A1-F6EECF244321}">
                <p14:modId xmlns:p14="http://schemas.microsoft.com/office/powerpoint/2010/main" val="3693587756"/>
              </p:ext>
            </p:extLst>
          </p:nvPr>
        </p:nvGraphicFramePr>
        <p:xfrm>
          <a:off x="1542143" y="1666131"/>
          <a:ext cx="1698175" cy="640445"/>
        </p:xfrm>
        <a:graphic>
          <a:graphicData uri="http://schemas.openxmlformats.org/presentationml/2006/ole">
            <mc:AlternateContent xmlns:mc="http://schemas.openxmlformats.org/markup-compatibility/2006">
              <mc:Choice xmlns:v="urn:schemas-microsoft-com:vml" Requires="v">
                <p:oleObj spid="_x0000_s26954" name="Equation" r:id="rId3" imgW="799920" imgH="304560" progId="Equation.DSMT4">
                  <p:embed/>
                </p:oleObj>
              </mc:Choice>
              <mc:Fallback>
                <p:oleObj name="Equation" r:id="rId3" imgW="799920" imgH="304560" progId="Equation.DSMT4">
                  <p:embed/>
                  <p:pic>
                    <p:nvPicPr>
                      <p:cNvPr id="10" name="对象 9">
                        <a:extLst>
                          <a:ext uri="{FF2B5EF4-FFF2-40B4-BE49-F238E27FC236}">
                            <a16:creationId xmlns:a16="http://schemas.microsoft.com/office/drawing/2014/main" id="{3A8EC4EA-D9C6-4732-8BE4-3C61E009619F}"/>
                          </a:ext>
                        </a:extLst>
                      </p:cNvPr>
                      <p:cNvPicPr/>
                      <p:nvPr/>
                    </p:nvPicPr>
                    <p:blipFill>
                      <a:blip r:embed="rId4"/>
                      <a:stretch>
                        <a:fillRect/>
                      </a:stretch>
                    </p:blipFill>
                    <p:spPr>
                      <a:xfrm>
                        <a:off x="1542143" y="1666131"/>
                        <a:ext cx="1698175" cy="640445"/>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9D34E18A-BE68-4E22-996C-09AB3CDCE13D}"/>
              </a:ext>
            </a:extLst>
          </p:cNvPr>
          <p:cNvSpPr/>
          <p:nvPr/>
        </p:nvSpPr>
        <p:spPr>
          <a:xfrm>
            <a:off x="3240318" y="1746807"/>
            <a:ext cx="822596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的唯一区别是状态分布不同；下面利用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MM</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算法构造一个</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53213203-2DB9-40EB-8A0C-B5634B0F31E9}"/>
              </a:ext>
            </a:extLst>
          </p:cNvPr>
          <p:cNvGraphicFramePr>
            <a:graphicFrameLocks noChangeAspect="1"/>
          </p:cNvGraphicFramePr>
          <p:nvPr>
            <p:extLst>
              <p:ext uri="{D42A27DB-BD31-4B8C-83A1-F6EECF244321}">
                <p14:modId xmlns:p14="http://schemas.microsoft.com/office/powerpoint/2010/main" val="3440669642"/>
              </p:ext>
            </p:extLst>
          </p:nvPr>
        </p:nvGraphicFramePr>
        <p:xfrm>
          <a:off x="10892518" y="1677864"/>
          <a:ext cx="727075" cy="639763"/>
        </p:xfrm>
        <a:graphic>
          <a:graphicData uri="http://schemas.openxmlformats.org/presentationml/2006/ole">
            <mc:AlternateContent xmlns:mc="http://schemas.openxmlformats.org/markup-compatibility/2006">
              <mc:Choice xmlns:v="urn:schemas-microsoft-com:vml" Requires="v">
                <p:oleObj spid="_x0000_s26955" name="Equation" r:id="rId5" imgW="342720" imgH="304560" progId="Equation.DSMT4">
                  <p:embed/>
                </p:oleObj>
              </mc:Choice>
              <mc:Fallback>
                <p:oleObj name="Equation" r:id="rId5" imgW="342720" imgH="3045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6"/>
                      <a:stretch>
                        <a:fillRect/>
                      </a:stretch>
                    </p:blipFill>
                    <p:spPr>
                      <a:xfrm>
                        <a:off x="10892518" y="1677864"/>
                        <a:ext cx="727075" cy="639763"/>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D6402B06-F3AF-4865-99B3-201928CD99E6}"/>
              </a:ext>
            </a:extLst>
          </p:cNvPr>
          <p:cNvSpPr/>
          <p:nvPr/>
        </p:nvSpPr>
        <p:spPr>
          <a:xfrm>
            <a:off x="529239" y="2354432"/>
            <a:ext cx="822596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的替代回报函数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400" dirty="0">
                <a:latin typeface="宋体" panose="02010600030101010101" pitchFamily="2" charset="-122"/>
                <a:ea typeface="宋体" panose="02010600030101010101" pitchFamily="2" charset="-122"/>
                <a:cs typeface="Times New Roman" panose="02020603050405020304" pitchFamily="18" charset="0"/>
              </a:rPr>
              <a:t>，让替代函数近似于原回报函数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B457EF06-D387-4D2C-9748-1FA0FEF52C2E}"/>
              </a:ext>
            </a:extLst>
          </p:cNvPr>
          <p:cNvGraphicFramePr>
            <a:graphicFrameLocks noChangeAspect="1"/>
          </p:cNvGraphicFramePr>
          <p:nvPr>
            <p:extLst>
              <p:ext uri="{D42A27DB-BD31-4B8C-83A1-F6EECF244321}">
                <p14:modId xmlns:p14="http://schemas.microsoft.com/office/powerpoint/2010/main" val="1049618565"/>
              </p:ext>
            </p:extLst>
          </p:nvPr>
        </p:nvGraphicFramePr>
        <p:xfrm>
          <a:off x="3055616" y="2594115"/>
          <a:ext cx="296863" cy="292100"/>
        </p:xfrm>
        <a:graphic>
          <a:graphicData uri="http://schemas.openxmlformats.org/presentationml/2006/ole">
            <mc:AlternateContent xmlns:mc="http://schemas.openxmlformats.org/markup-compatibility/2006">
              <mc:Choice xmlns:v="urn:schemas-microsoft-com:vml" Requires="v">
                <p:oleObj spid="_x0000_s26956" name="Equation" r:id="rId7" imgW="139680" imgH="139680" progId="Equation.DSMT4">
                  <p:embed/>
                </p:oleObj>
              </mc:Choice>
              <mc:Fallback>
                <p:oleObj name="Equation" r:id="rId7" imgW="139680" imgH="13968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8"/>
                      <a:stretch>
                        <a:fillRect/>
                      </a:stretch>
                    </p:blipFill>
                    <p:spPr>
                      <a:xfrm>
                        <a:off x="3055616" y="2594115"/>
                        <a:ext cx="296863" cy="2921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D7AF04F-6325-4859-8F38-0E7F6FFE47D5}"/>
              </a:ext>
            </a:extLst>
          </p:cNvPr>
          <p:cNvGraphicFramePr>
            <a:graphicFrameLocks noChangeAspect="1"/>
          </p:cNvGraphicFramePr>
          <p:nvPr>
            <p:extLst>
              <p:ext uri="{D42A27DB-BD31-4B8C-83A1-F6EECF244321}">
                <p14:modId xmlns:p14="http://schemas.microsoft.com/office/powerpoint/2010/main" val="2582962318"/>
              </p:ext>
            </p:extLst>
          </p:nvPr>
        </p:nvGraphicFramePr>
        <p:xfrm>
          <a:off x="7672842" y="2274233"/>
          <a:ext cx="727075" cy="639763"/>
        </p:xfrm>
        <a:graphic>
          <a:graphicData uri="http://schemas.openxmlformats.org/presentationml/2006/ole">
            <mc:AlternateContent xmlns:mc="http://schemas.openxmlformats.org/markup-compatibility/2006">
              <mc:Choice xmlns:v="urn:schemas-microsoft-com:vml" Requires="v">
                <p:oleObj spid="_x0000_s26957" name="Equation" r:id="rId9" imgW="342720" imgH="304560" progId="Equation.DSMT4">
                  <p:embed/>
                </p:oleObj>
              </mc:Choice>
              <mc:Fallback>
                <p:oleObj name="Equation" r:id="rId9" imgW="342720" imgH="30456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6"/>
                      <a:stretch>
                        <a:fillRect/>
                      </a:stretch>
                    </p:blipFill>
                    <p:spPr>
                      <a:xfrm>
                        <a:off x="7672842" y="2274233"/>
                        <a:ext cx="727075" cy="6397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2127BED-5C04-49D9-90E4-EAC37D94049E}"/>
              </a:ext>
            </a:extLst>
          </p:cNvPr>
          <p:cNvGraphicFramePr>
            <a:graphicFrameLocks noChangeAspect="1"/>
          </p:cNvGraphicFramePr>
          <p:nvPr>
            <p:extLst>
              <p:ext uri="{D42A27DB-BD31-4B8C-83A1-F6EECF244321}">
                <p14:modId xmlns:p14="http://schemas.microsoft.com/office/powerpoint/2010/main" val="16827246"/>
              </p:ext>
            </p:extLst>
          </p:nvPr>
        </p:nvGraphicFramePr>
        <p:xfrm>
          <a:off x="3352479" y="2930680"/>
          <a:ext cx="4607993" cy="831696"/>
        </p:xfrm>
        <a:graphic>
          <a:graphicData uri="http://schemas.openxmlformats.org/presentationml/2006/ole">
            <mc:AlternateContent xmlns:mc="http://schemas.openxmlformats.org/markup-compatibility/2006">
              <mc:Choice xmlns:v="urn:schemas-microsoft-com:vml" Requires="v">
                <p:oleObj spid="_x0000_s26958" name="Equation" r:id="rId10" imgW="1739880" imgH="317160" progId="Equation.DSMT4">
                  <p:embed/>
                </p:oleObj>
              </mc:Choice>
              <mc:Fallback>
                <p:oleObj name="Equation" r:id="rId10" imgW="1739880" imgH="3171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1"/>
                      <a:stretch>
                        <a:fillRect/>
                      </a:stretch>
                    </p:blipFill>
                    <p:spPr>
                      <a:xfrm>
                        <a:off x="3352479" y="2930680"/>
                        <a:ext cx="4607993" cy="831696"/>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6A48FBF8-75B6-4918-82E2-111A7CA673AC}"/>
              </a:ext>
            </a:extLst>
          </p:cNvPr>
          <p:cNvSpPr/>
          <p:nvPr/>
        </p:nvSpPr>
        <p:spPr>
          <a:xfrm>
            <a:off x="529238" y="3806841"/>
            <a:ext cx="11384465" cy="1436932"/>
          </a:xfrm>
          <a:prstGeom prst="rect">
            <a:avLst/>
          </a:prstGeom>
        </p:spPr>
        <p:txBody>
          <a:bodyPr wrap="square">
            <a:spAutoFit/>
          </a:bodyPr>
          <a:lstStyle/>
          <a:p>
            <a:pPr>
              <a:lnSpc>
                <a:spcPct val="20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其中：           ，              </a:t>
            </a:r>
            <a:r>
              <a:rPr lang="zh-CN" altLang="en-US" sz="2400" dirty="0">
                <a:latin typeface="宋体" panose="02010600030101010101" pitchFamily="2" charset="-122"/>
                <a:ea typeface="宋体" panose="02010600030101010101" pitchFamily="2" charset="-122"/>
              </a:rPr>
              <a:t>为每个状态下动作分布的最大值，再引入一个重量级的不等式：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3" name="对象 12">
            <a:extLst>
              <a:ext uri="{FF2B5EF4-FFF2-40B4-BE49-F238E27FC236}">
                <a16:creationId xmlns:a16="http://schemas.microsoft.com/office/drawing/2014/main" id="{3F9448B6-2655-4DCE-AFEC-9368AC9FCE06}"/>
              </a:ext>
            </a:extLst>
          </p:cNvPr>
          <p:cNvGraphicFramePr>
            <a:graphicFrameLocks noChangeAspect="1"/>
          </p:cNvGraphicFramePr>
          <p:nvPr>
            <p:extLst>
              <p:ext uri="{D42A27DB-BD31-4B8C-83A1-F6EECF244321}">
                <p14:modId xmlns:p14="http://schemas.microsoft.com/office/powerpoint/2010/main" val="488780612"/>
              </p:ext>
            </p:extLst>
          </p:nvPr>
        </p:nvGraphicFramePr>
        <p:xfrm>
          <a:off x="1542143" y="3762376"/>
          <a:ext cx="1616075" cy="882650"/>
        </p:xfrm>
        <a:graphic>
          <a:graphicData uri="http://schemas.openxmlformats.org/presentationml/2006/ole">
            <mc:AlternateContent xmlns:mc="http://schemas.openxmlformats.org/markup-compatibility/2006">
              <mc:Choice xmlns:v="urn:schemas-microsoft-com:vml" Requires="v">
                <p:oleObj spid="_x0000_s26959" name="Equation" r:id="rId12" imgW="761760" imgH="419040" progId="Equation.DSMT4">
                  <p:embed/>
                </p:oleObj>
              </mc:Choice>
              <mc:Fallback>
                <p:oleObj name="Equation" r:id="rId12" imgW="761760" imgH="41904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3"/>
                      <a:stretch>
                        <a:fillRect/>
                      </a:stretch>
                    </p:blipFill>
                    <p:spPr>
                      <a:xfrm>
                        <a:off x="1542143" y="3762376"/>
                        <a:ext cx="1616075" cy="88265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69BF26F-BD07-4E24-A267-60E28C12A5FC}"/>
              </a:ext>
            </a:extLst>
          </p:cNvPr>
          <p:cNvGraphicFramePr>
            <a:graphicFrameLocks noChangeAspect="1"/>
          </p:cNvGraphicFramePr>
          <p:nvPr>
            <p:extLst>
              <p:ext uri="{D42A27DB-BD31-4B8C-83A1-F6EECF244321}">
                <p14:modId xmlns:p14="http://schemas.microsoft.com/office/powerpoint/2010/main" val="100255230"/>
              </p:ext>
            </p:extLst>
          </p:nvPr>
        </p:nvGraphicFramePr>
        <p:xfrm>
          <a:off x="3492574" y="3679833"/>
          <a:ext cx="2084388" cy="830263"/>
        </p:xfrm>
        <a:graphic>
          <a:graphicData uri="http://schemas.openxmlformats.org/presentationml/2006/ole">
            <mc:AlternateContent xmlns:mc="http://schemas.openxmlformats.org/markup-compatibility/2006">
              <mc:Choice xmlns:v="urn:schemas-microsoft-com:vml" Requires="v">
                <p:oleObj spid="_x0000_s26960" name="Equation" r:id="rId14" imgW="787320" imgH="317160" progId="Equation.DSMT4">
                  <p:embed/>
                </p:oleObj>
              </mc:Choice>
              <mc:Fallback>
                <p:oleObj name="Equation" r:id="rId14" imgW="787320" imgH="317160" progId="Equation.DSMT4">
                  <p:embed/>
                  <p:pic>
                    <p:nvPicPr>
                      <p:cNvPr id="11" name="对象 10">
                        <a:extLst>
                          <a:ext uri="{FF2B5EF4-FFF2-40B4-BE49-F238E27FC236}">
                            <a16:creationId xmlns:a16="http://schemas.microsoft.com/office/drawing/2014/main" id="{32127BED-5C04-49D9-90E4-EAC37D94049E}"/>
                          </a:ext>
                        </a:extLst>
                      </p:cNvPr>
                      <p:cNvPicPr/>
                      <p:nvPr/>
                    </p:nvPicPr>
                    <p:blipFill>
                      <a:blip r:embed="rId15"/>
                      <a:stretch>
                        <a:fillRect/>
                      </a:stretch>
                    </p:blipFill>
                    <p:spPr>
                      <a:xfrm>
                        <a:off x="3492574" y="3679833"/>
                        <a:ext cx="2084388" cy="83026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EC9FC44-E163-498B-8C09-F93347C713F2}"/>
              </a:ext>
            </a:extLst>
          </p:cNvPr>
          <p:cNvGraphicFramePr>
            <a:graphicFrameLocks noChangeAspect="1"/>
          </p:cNvGraphicFramePr>
          <p:nvPr>
            <p:extLst>
              <p:ext uri="{D42A27DB-BD31-4B8C-83A1-F6EECF244321}">
                <p14:modId xmlns:p14="http://schemas.microsoft.com/office/powerpoint/2010/main" val="2562575883"/>
              </p:ext>
            </p:extLst>
          </p:nvPr>
        </p:nvGraphicFramePr>
        <p:xfrm>
          <a:off x="2987675" y="4970463"/>
          <a:ext cx="5749925" cy="831850"/>
        </p:xfrm>
        <a:graphic>
          <a:graphicData uri="http://schemas.openxmlformats.org/presentationml/2006/ole">
            <mc:AlternateContent xmlns:mc="http://schemas.openxmlformats.org/markup-compatibility/2006">
              <mc:Choice xmlns:v="urn:schemas-microsoft-com:vml" Requires="v">
                <p:oleObj spid="_x0000_s26961" name="Equation" r:id="rId16" imgW="2171520" imgH="317160" progId="Equation.DSMT4">
                  <p:embed/>
                </p:oleObj>
              </mc:Choice>
              <mc:Fallback>
                <p:oleObj name="Equation" r:id="rId16" imgW="2171520" imgH="317160" progId="Equation.DSMT4">
                  <p:embed/>
                  <p:pic>
                    <p:nvPicPr>
                      <p:cNvPr id="11" name="对象 10">
                        <a:extLst>
                          <a:ext uri="{FF2B5EF4-FFF2-40B4-BE49-F238E27FC236}">
                            <a16:creationId xmlns:a16="http://schemas.microsoft.com/office/drawing/2014/main" id="{32127BED-5C04-49D9-90E4-EAC37D94049E}"/>
                          </a:ext>
                        </a:extLst>
                      </p:cNvPr>
                      <p:cNvPicPr/>
                      <p:nvPr/>
                    </p:nvPicPr>
                    <p:blipFill>
                      <a:blip r:embed="rId17"/>
                      <a:stretch>
                        <a:fillRect/>
                      </a:stretch>
                    </p:blipFill>
                    <p:spPr>
                      <a:xfrm>
                        <a:off x="2987675" y="4970463"/>
                        <a:ext cx="5749925" cy="831850"/>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CF1CCFB7-1E77-4591-BC2E-A91581BFFE80}"/>
              </a:ext>
            </a:extLst>
          </p:cNvPr>
          <p:cNvSpPr/>
          <p:nvPr/>
        </p:nvSpPr>
        <p:spPr>
          <a:xfrm>
            <a:off x="2391230" y="6027875"/>
            <a:ext cx="822596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的图像如下页所示：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8" name="对象 17">
            <a:extLst>
              <a:ext uri="{FF2B5EF4-FFF2-40B4-BE49-F238E27FC236}">
                <a16:creationId xmlns:a16="http://schemas.microsoft.com/office/drawing/2014/main" id="{41EB2E2F-5820-4500-A247-6BA013287E08}"/>
              </a:ext>
            </a:extLst>
          </p:cNvPr>
          <p:cNvGraphicFramePr>
            <a:graphicFrameLocks noChangeAspect="1"/>
          </p:cNvGraphicFramePr>
          <p:nvPr>
            <p:extLst>
              <p:ext uri="{D42A27DB-BD31-4B8C-83A1-F6EECF244321}">
                <p14:modId xmlns:p14="http://schemas.microsoft.com/office/powerpoint/2010/main" val="1016515974"/>
              </p:ext>
            </p:extLst>
          </p:nvPr>
        </p:nvGraphicFramePr>
        <p:xfrm>
          <a:off x="652349" y="5964360"/>
          <a:ext cx="1779588" cy="639763"/>
        </p:xfrm>
        <a:graphic>
          <a:graphicData uri="http://schemas.openxmlformats.org/presentationml/2006/ole">
            <mc:AlternateContent xmlns:mc="http://schemas.openxmlformats.org/markup-compatibility/2006">
              <mc:Choice xmlns:v="urn:schemas-microsoft-com:vml" Requires="v">
                <p:oleObj spid="_x0000_s26962" name="Equation" r:id="rId18" imgW="838080" imgH="304560" progId="Equation.DSMT4">
                  <p:embed/>
                </p:oleObj>
              </mc:Choice>
              <mc:Fallback>
                <p:oleObj name="Equation" r:id="rId18" imgW="838080" imgH="3045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9"/>
                      <a:stretch>
                        <a:fillRect/>
                      </a:stretch>
                    </p:blipFill>
                    <p:spPr>
                      <a:xfrm>
                        <a:off x="652349" y="5964360"/>
                        <a:ext cx="1779588" cy="639763"/>
                      </a:xfrm>
                      <a:prstGeom prst="rect">
                        <a:avLst/>
                      </a:prstGeom>
                    </p:spPr>
                  </p:pic>
                </p:oleObj>
              </mc:Fallback>
            </mc:AlternateContent>
          </a:graphicData>
        </a:graphic>
      </p:graphicFrame>
    </p:spTree>
    <p:extLst>
      <p:ext uri="{BB962C8B-B14F-4D97-AF65-F5344CB8AC3E}">
        <p14:creationId xmlns:p14="http://schemas.microsoft.com/office/powerpoint/2010/main" val="3044865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AF9E5-8E64-4FDC-9221-B87239BCD932}"/>
              </a:ext>
            </a:extLst>
          </p:cNvPr>
          <p:cNvSpPr txBox="1">
            <a:spLocks/>
          </p:cNvSpPr>
          <p:nvPr/>
        </p:nvSpPr>
        <p:spPr>
          <a:xfrm>
            <a:off x="1119406" y="253877"/>
            <a:ext cx="104883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6153FB1B-9786-4505-B88A-C661346ABCB5}"/>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pic>
        <p:nvPicPr>
          <p:cNvPr id="5" name="图片 4">
            <a:extLst>
              <a:ext uri="{FF2B5EF4-FFF2-40B4-BE49-F238E27FC236}">
                <a16:creationId xmlns:a16="http://schemas.microsoft.com/office/drawing/2014/main" id="{488C8075-5913-4591-A02E-7A34836F6396}"/>
              </a:ext>
            </a:extLst>
          </p:cNvPr>
          <p:cNvPicPr>
            <a:picLocks noChangeAspect="1"/>
          </p:cNvPicPr>
          <p:nvPr/>
        </p:nvPicPr>
        <p:blipFill>
          <a:blip r:embed="rId3"/>
          <a:stretch>
            <a:fillRect/>
          </a:stretch>
        </p:blipFill>
        <p:spPr>
          <a:xfrm>
            <a:off x="992106" y="1651914"/>
            <a:ext cx="9599750" cy="3383912"/>
          </a:xfrm>
          <a:prstGeom prst="rect">
            <a:avLst/>
          </a:prstGeom>
        </p:spPr>
      </p:pic>
      <p:sp>
        <p:nvSpPr>
          <p:cNvPr id="6" name="矩形 5">
            <a:extLst>
              <a:ext uri="{FF2B5EF4-FFF2-40B4-BE49-F238E27FC236}">
                <a16:creationId xmlns:a16="http://schemas.microsoft.com/office/drawing/2014/main" id="{B133EB3D-835E-4F65-8BE1-70623272C141}"/>
              </a:ext>
            </a:extLst>
          </p:cNvPr>
          <p:cNvSpPr/>
          <p:nvPr/>
        </p:nvSpPr>
        <p:spPr>
          <a:xfrm>
            <a:off x="894682" y="5035826"/>
            <a:ext cx="11178047" cy="1667764"/>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经过多次迭代，当</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宋体" panose="02010600030101010101" pitchFamily="2" charset="-122"/>
                <a:ea typeface="宋体" panose="02010600030101010101" pitchFamily="2" charset="-122"/>
                <a:cs typeface="Times New Roman" panose="02020603050405020304" pitchFamily="18" charset="0"/>
              </a:rPr>
              <a:t>近似于     后，只需要求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的最大值即可；</a:t>
            </a:r>
            <a:r>
              <a:rPr lang="zh-CN" altLang="en-US" sz="2400" dirty="0">
                <a:latin typeface="宋体" panose="02010600030101010101" pitchFamily="2" charset="-122"/>
                <a:ea typeface="宋体" panose="02010600030101010101" pitchFamily="2" charset="-122"/>
              </a:rPr>
              <a:t>需要注意的是，实际应用中，我们的状态有无穷多个，也就是约束条件有无穷多个，这在实际优化过程是不可行的</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78179944-832E-4F5D-88ED-8D1AA652D428}"/>
              </a:ext>
            </a:extLst>
          </p:cNvPr>
          <p:cNvGraphicFramePr>
            <a:graphicFrameLocks noChangeAspect="1"/>
          </p:cNvGraphicFramePr>
          <p:nvPr>
            <p:extLst>
              <p:ext uri="{D42A27DB-BD31-4B8C-83A1-F6EECF244321}">
                <p14:modId xmlns:p14="http://schemas.microsoft.com/office/powerpoint/2010/main" val="123374164"/>
              </p:ext>
            </p:extLst>
          </p:nvPr>
        </p:nvGraphicFramePr>
        <p:xfrm>
          <a:off x="4644129" y="4972311"/>
          <a:ext cx="727075" cy="639763"/>
        </p:xfrm>
        <a:graphic>
          <a:graphicData uri="http://schemas.openxmlformats.org/presentationml/2006/ole">
            <mc:AlternateContent xmlns:mc="http://schemas.openxmlformats.org/markup-compatibility/2006">
              <mc:Choice xmlns:v="urn:schemas-microsoft-com:vml" Requires="v">
                <p:oleObj spid="_x0000_s27683" name="Equation" r:id="rId4" imgW="342720" imgH="304560" progId="Equation.DSMT4">
                  <p:embed/>
                </p:oleObj>
              </mc:Choice>
              <mc:Fallback>
                <p:oleObj name="Equation" r:id="rId4" imgW="342720" imgH="30456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5"/>
                      <a:stretch>
                        <a:fillRect/>
                      </a:stretch>
                    </p:blipFill>
                    <p:spPr>
                      <a:xfrm>
                        <a:off x="4644129" y="4972311"/>
                        <a:ext cx="727075" cy="639763"/>
                      </a:xfrm>
                      <a:prstGeom prst="rect">
                        <a:avLst/>
                      </a:prstGeom>
                    </p:spPr>
                  </p:pic>
                </p:oleObj>
              </mc:Fallback>
            </mc:AlternateContent>
          </a:graphicData>
        </a:graphic>
      </p:graphicFrame>
    </p:spTree>
    <p:extLst>
      <p:ext uri="{BB962C8B-B14F-4D97-AF65-F5344CB8AC3E}">
        <p14:creationId xmlns:p14="http://schemas.microsoft.com/office/powerpoint/2010/main" val="3935506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B43F0-3F20-425C-8972-DEF399CDF260}"/>
              </a:ext>
            </a:extLst>
          </p:cNvPr>
          <p:cNvSpPr txBox="1">
            <a:spLocks/>
          </p:cNvSpPr>
          <p:nvPr/>
        </p:nvSpPr>
        <p:spPr>
          <a:xfrm>
            <a:off x="1119406" y="253877"/>
            <a:ext cx="10462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1509BE7-8C20-49D1-93B9-E5E0E51A8FD5}"/>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D0F436BD-DC62-4E0F-8A87-42E12CBFEB5B}"/>
              </a:ext>
            </a:extLst>
          </p:cNvPr>
          <p:cNvSpPr/>
          <p:nvPr/>
        </p:nvSpPr>
        <p:spPr>
          <a:xfrm>
            <a:off x="555507" y="2079499"/>
            <a:ext cx="11418779" cy="576248"/>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rPr>
              <a:t>的第三技巧是最大散度很难找到，所以利用平均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KL</a:t>
            </a:r>
            <a:r>
              <a:rPr lang="zh-CN" altLang="en-US" sz="2400" dirty="0">
                <a:latin typeface="宋体" panose="02010600030101010101" pitchFamily="2" charset="-122"/>
                <a:ea typeface="宋体" panose="02010600030101010101" pitchFamily="2" charset="-122"/>
              </a:rPr>
              <a:t>散度代替最大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KL</a:t>
            </a:r>
            <a:r>
              <a:rPr lang="zh-CN" altLang="en-US" sz="2400" dirty="0">
                <a:latin typeface="宋体" panose="02010600030101010101" pitchFamily="2" charset="-122"/>
                <a:ea typeface="宋体" panose="02010600030101010101" pitchFamily="2" charset="-122"/>
              </a:rPr>
              <a:t>散度。</a:t>
            </a:r>
          </a:p>
        </p:txBody>
      </p:sp>
      <p:sp>
        <p:nvSpPr>
          <p:cNvPr id="5" name="矩形 4">
            <a:extLst>
              <a:ext uri="{FF2B5EF4-FFF2-40B4-BE49-F238E27FC236}">
                <a16:creationId xmlns:a16="http://schemas.microsoft.com/office/drawing/2014/main" id="{7EC58B77-A817-4421-BCBC-B4E46D6AA555}"/>
              </a:ext>
            </a:extLst>
          </p:cNvPr>
          <p:cNvSpPr/>
          <p:nvPr/>
        </p:nvSpPr>
        <p:spPr>
          <a:xfrm>
            <a:off x="555507" y="1747786"/>
            <a:ext cx="2143557"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3.3</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技巧三：</a:t>
            </a:r>
            <a:endParaRPr lang="en-US" altLang="zh-CN" sz="2000" dirty="0">
              <a:solidFill>
                <a:srgbClr val="FF0000"/>
              </a:solidFill>
              <a:latin typeface="+mn-ea"/>
            </a:endParaRPr>
          </a:p>
        </p:txBody>
      </p:sp>
      <p:sp>
        <p:nvSpPr>
          <p:cNvPr id="6" name="矩形 5">
            <a:extLst>
              <a:ext uri="{FF2B5EF4-FFF2-40B4-BE49-F238E27FC236}">
                <a16:creationId xmlns:a16="http://schemas.microsoft.com/office/drawing/2014/main" id="{C7FFE5BD-2400-4BBF-8214-D4434453BA9C}"/>
              </a:ext>
            </a:extLst>
          </p:cNvPr>
          <p:cNvSpPr/>
          <p:nvPr/>
        </p:nvSpPr>
        <p:spPr>
          <a:xfrm>
            <a:off x="555508" y="3083332"/>
            <a:ext cx="1591344"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3.4</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技巧四：</a:t>
            </a:r>
            <a:endParaRPr lang="en-US" altLang="zh-CN" sz="2000" dirty="0">
              <a:solidFill>
                <a:srgbClr val="FF0000"/>
              </a:solidFill>
              <a:latin typeface="+mn-ea"/>
            </a:endParaRPr>
          </a:p>
        </p:txBody>
      </p:sp>
      <p:sp>
        <p:nvSpPr>
          <p:cNvPr id="7" name="矩形 6">
            <a:extLst>
              <a:ext uri="{FF2B5EF4-FFF2-40B4-BE49-F238E27FC236}">
                <a16:creationId xmlns:a16="http://schemas.microsoft.com/office/drawing/2014/main" id="{7AE6D3AC-5389-4210-BA9D-C8C99A8B349D}"/>
              </a:ext>
            </a:extLst>
          </p:cNvPr>
          <p:cNvSpPr/>
          <p:nvPr/>
        </p:nvSpPr>
        <p:spPr>
          <a:xfrm>
            <a:off x="555507" y="3429000"/>
            <a:ext cx="11418778" cy="1130246"/>
          </a:xfrm>
          <a:prstGeom prst="rect">
            <a:avLst/>
          </a:prstGeom>
        </p:spPr>
        <p:txBody>
          <a:bodyPr wrap="square">
            <a:spAutoFit/>
          </a:bodyPr>
          <a:lstStyle/>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TRPO</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的第四个技巧是对</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约束问题二次近似，非约束问题一次近似</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，这是凸优化的一种常见改法。最后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利用</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共轭梯度</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的方法进行最终的优化。</a:t>
            </a:r>
          </a:p>
        </p:txBody>
      </p:sp>
    </p:spTree>
    <p:extLst>
      <p:ext uri="{BB962C8B-B14F-4D97-AF65-F5344CB8AC3E}">
        <p14:creationId xmlns:p14="http://schemas.microsoft.com/office/powerpoint/2010/main" val="1037501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B5C14-CAA9-435D-9BC0-AAA297887D16}"/>
              </a:ext>
            </a:extLst>
          </p:cNvPr>
          <p:cNvSpPr txBox="1">
            <a:spLocks/>
          </p:cNvSpPr>
          <p:nvPr/>
        </p:nvSpPr>
        <p:spPr>
          <a:xfrm>
            <a:off x="1119406" y="253877"/>
            <a:ext cx="1003892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10DA30D3-84B7-463B-84A5-EAACFB7B54C2}"/>
              </a:ext>
            </a:extLst>
          </p:cNvPr>
          <p:cNvSpPr/>
          <p:nvPr/>
        </p:nvSpPr>
        <p:spPr>
          <a:xfrm>
            <a:off x="529239" y="1190249"/>
            <a:ext cx="464742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微软雅黑" panose="020B0503020204020204" pitchFamily="34" charset="-122"/>
                <a:ea typeface="微软雅黑" panose="020B0503020204020204" pitchFamily="34" charset="-122"/>
              </a:rPr>
              <a:t>、区别随机策略与确定性策略</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1491F48-A82A-4C48-BD2F-EEAB0E819893}"/>
              </a:ext>
            </a:extLst>
          </p:cNvPr>
          <p:cNvSpPr/>
          <p:nvPr/>
        </p:nvSpPr>
        <p:spPr>
          <a:xfrm>
            <a:off x="529239" y="1651914"/>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随机策略就是在状态</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处，动作根据随机策略符合一定的概率分布，比如常用的高斯策略等；而确定性策略是在相同的状态</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处，采取的动作值是唯一确定的。</a:t>
            </a:r>
          </a:p>
        </p:txBody>
      </p:sp>
      <p:sp>
        <p:nvSpPr>
          <p:cNvPr id="5" name="矩形 4">
            <a:extLst>
              <a:ext uri="{FF2B5EF4-FFF2-40B4-BE49-F238E27FC236}">
                <a16:creationId xmlns:a16="http://schemas.microsoft.com/office/drawing/2014/main" id="{71CCDE49-E8D8-44C9-80A3-8603960EA134}"/>
              </a:ext>
            </a:extLst>
          </p:cNvPr>
          <p:cNvSpPr/>
          <p:nvPr/>
        </p:nvSpPr>
        <p:spPr>
          <a:xfrm>
            <a:off x="529238" y="3298697"/>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确定性策略的优点是采样数据少，效率比随机策略高十倍左右；而随机策略可以将探索和改善集成到一个策略中。</a:t>
            </a:r>
          </a:p>
        </p:txBody>
      </p:sp>
      <p:sp>
        <p:nvSpPr>
          <p:cNvPr id="6" name="矩形 5">
            <a:extLst>
              <a:ext uri="{FF2B5EF4-FFF2-40B4-BE49-F238E27FC236}">
                <a16:creationId xmlns:a16="http://schemas.microsoft.com/office/drawing/2014/main" id="{A3C88132-66F0-4465-9AB4-C3B950F15A16}"/>
              </a:ext>
            </a:extLst>
          </p:cNvPr>
          <p:cNvSpPr/>
          <p:nvPr/>
        </p:nvSpPr>
        <p:spPr>
          <a:xfrm>
            <a:off x="529239" y="2897285"/>
            <a:ext cx="1591344" cy="400110"/>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1.1</a:t>
            </a:r>
            <a:r>
              <a:rPr lang="zh-CN" altLang="en-US" sz="2000" dirty="0">
                <a:solidFill>
                  <a:srgbClr val="FF0000"/>
                </a:solidFill>
                <a:latin typeface="微软雅黑" panose="020B0503020204020204" pitchFamily="34" charset="-122"/>
                <a:ea typeface="微软雅黑" panose="020B0503020204020204" pitchFamily="34" charset="-122"/>
              </a:rPr>
              <a:t>、优缺点：</a:t>
            </a:r>
            <a:endParaRPr lang="en-US" altLang="zh-CN" sz="2000" dirty="0">
              <a:solidFill>
                <a:srgbClr val="FF0000"/>
              </a:solidFill>
              <a:latin typeface="+mn-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8E27E7C-8745-44B0-ADB6-20597BB352BC}"/>
                  </a:ext>
                </a:extLst>
              </p:cNvPr>
              <p:cNvSpPr/>
              <p:nvPr/>
            </p:nvSpPr>
            <p:spPr>
              <a:xfrm>
                <a:off x="529237" y="4412463"/>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确定性策略的缺点在于给定</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和策略参数</a:t>
                </a:r>
                <a14:m>
                  <m:oMath xmlns:m="http://schemas.openxmlformats.org/officeDocument/2006/math">
                    <m:r>
                      <a:rPr lang="zh-CN" altLang="en-US" sz="2400" i="1" smtClean="0">
                        <a:latin typeface="Cambria Math" panose="02040503050406030204" pitchFamily="18" charset="0"/>
                        <a:ea typeface="宋体" panose="02010600030101010101" pitchFamily="2" charset="-122"/>
                      </a:rPr>
                      <m:t>𝜃</m:t>
                    </m:r>
                  </m:oMath>
                </a14:m>
                <a:r>
                  <a:rPr lang="zh-CN" altLang="en-US" sz="2400" dirty="0">
                    <a:latin typeface="宋体" panose="02010600030101010101" pitchFamily="2" charset="-122"/>
                    <a:ea typeface="宋体" panose="02010600030101010101" pitchFamily="2" charset="-122"/>
                  </a:rPr>
                  <a:t>后，动作轨迹是固定的，智能体便无法探索其他轨迹的状态，因此</a:t>
                </a:r>
                <a:r>
                  <a:rPr lang="zh-CN" altLang="en-US" sz="2400" dirty="0">
                    <a:solidFill>
                      <a:srgbClr val="FF0000"/>
                    </a:solidFill>
                    <a:latin typeface="宋体" panose="02010600030101010101" pitchFamily="2" charset="-122"/>
                    <a:ea typeface="宋体" panose="02010600030101010101" pitchFamily="2" charset="-122"/>
                  </a:rPr>
                  <a:t>无法与环境交互来学习。</a:t>
                </a:r>
              </a:p>
            </p:txBody>
          </p:sp>
        </mc:Choice>
        <mc:Fallback xmlns="">
          <p:sp>
            <p:nvSpPr>
              <p:cNvPr id="7" name="矩形 6">
                <a:extLst>
                  <a:ext uri="{FF2B5EF4-FFF2-40B4-BE49-F238E27FC236}">
                    <a16:creationId xmlns:a16="http://schemas.microsoft.com/office/drawing/2014/main" id="{98E27E7C-8745-44B0-ADB6-20597BB352BC}"/>
                  </a:ext>
                </a:extLst>
              </p:cNvPr>
              <p:cNvSpPr>
                <a:spLocks noRot="1" noChangeAspect="1" noMove="1" noResize="1" noEditPoints="1" noAdjustHandles="1" noChangeArrowheads="1" noChangeShapeType="1" noTextEdit="1"/>
              </p:cNvSpPr>
              <p:nvPr/>
            </p:nvSpPr>
            <p:spPr>
              <a:xfrm>
                <a:off x="529237" y="4412463"/>
                <a:ext cx="11418779" cy="1113766"/>
              </a:xfrm>
              <a:prstGeom prst="rect">
                <a:avLst/>
              </a:prstGeom>
              <a:blipFill>
                <a:blip r:embed="rId2"/>
                <a:stretch>
                  <a:fillRect l="-854" b="-11475"/>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CABF31AC-A937-450B-9EE7-DE9A58BCC145}"/>
              </a:ext>
            </a:extLst>
          </p:cNvPr>
          <p:cNvSpPr/>
          <p:nvPr/>
        </p:nvSpPr>
        <p:spPr>
          <a:xfrm>
            <a:off x="529236" y="5652518"/>
            <a:ext cx="4117191" cy="400110"/>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1.2</a:t>
            </a:r>
            <a:r>
              <a:rPr lang="zh-CN" altLang="en-US" sz="2000" dirty="0">
                <a:solidFill>
                  <a:srgbClr val="FF0000"/>
                </a:solidFill>
                <a:latin typeface="微软雅黑" panose="020B0503020204020204" pitchFamily="34" charset="-122"/>
                <a:ea typeface="微软雅黑" panose="020B0503020204020204" pitchFamily="34" charset="-122"/>
              </a:rPr>
              <a:t>、解决智能体与环境交互的问题：</a:t>
            </a:r>
            <a:endParaRPr lang="en-US" altLang="zh-CN" sz="2000" dirty="0">
              <a:solidFill>
                <a:srgbClr val="FF0000"/>
              </a:solidFill>
              <a:latin typeface="+mn-ea"/>
            </a:endParaRPr>
          </a:p>
        </p:txBody>
      </p:sp>
      <p:sp>
        <p:nvSpPr>
          <p:cNvPr id="9" name="矩形 8">
            <a:extLst>
              <a:ext uri="{FF2B5EF4-FFF2-40B4-BE49-F238E27FC236}">
                <a16:creationId xmlns:a16="http://schemas.microsoft.com/office/drawing/2014/main" id="{E056051B-B673-49DE-893E-C24DFA642298}"/>
              </a:ext>
            </a:extLst>
          </p:cNvPr>
          <p:cNvSpPr/>
          <p:nvPr/>
        </p:nvSpPr>
        <p:spPr>
          <a:xfrm>
            <a:off x="386610" y="6052628"/>
            <a:ext cx="11805390" cy="576248"/>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方法：采用</a:t>
            </a:r>
            <a:r>
              <a:rPr lang="zh-CN" altLang="en-US" sz="2400" b="1" dirty="0">
                <a:latin typeface="宋体" panose="02010600030101010101" pitchFamily="2" charset="-122"/>
                <a:ea typeface="宋体" panose="02010600030101010101" pitchFamily="2" charset="-122"/>
              </a:rPr>
              <a:t>异策略（</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off-policy</a:t>
            </a:r>
            <a:r>
              <a:rPr lang="zh-CN" altLang="en-US"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学习方法；学习框架采用</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AC</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Actor-Critic</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算法。</a:t>
            </a:r>
          </a:p>
        </p:txBody>
      </p:sp>
    </p:spTree>
    <p:extLst>
      <p:ext uri="{BB962C8B-B14F-4D97-AF65-F5344CB8AC3E}">
        <p14:creationId xmlns:p14="http://schemas.microsoft.com/office/powerpoint/2010/main" val="125341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8F2DA-1BF0-49DA-B1D0-994176F6456A}"/>
              </a:ext>
            </a:extLst>
          </p:cNvPr>
          <p:cNvSpPr txBox="1">
            <a:spLocks/>
          </p:cNvSpPr>
          <p:nvPr/>
        </p:nvSpPr>
        <p:spPr>
          <a:xfrm>
            <a:off x="1119406" y="253877"/>
            <a:ext cx="1003892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C38BDAB3-01EB-42EF-B112-8B791188534F}"/>
              </a:ext>
            </a:extLst>
          </p:cNvPr>
          <p:cNvSpPr/>
          <p:nvPr/>
        </p:nvSpPr>
        <p:spPr>
          <a:xfrm>
            <a:off x="529239" y="1190249"/>
            <a:ext cx="405591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异策略（</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off-policy</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D84E3CD6-C896-4FD3-9B3B-081EC7266873}"/>
              </a:ext>
            </a:extLst>
          </p:cNvPr>
          <p:cNvSpPr/>
          <p:nvPr/>
        </p:nvSpPr>
        <p:spPr>
          <a:xfrm>
            <a:off x="386610" y="1651914"/>
            <a:ext cx="11418779" cy="2775760"/>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这里的异策略和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Q-Learning</a:t>
            </a:r>
            <a:r>
              <a:rPr lang="zh-CN" altLang="en-US" sz="2400" dirty="0">
                <a:latin typeface="宋体" panose="02010600030101010101" pitchFamily="2" charset="-122"/>
                <a:ea typeface="宋体" panose="02010600030101010101" pitchFamily="2" charset="-122"/>
              </a:rPr>
              <a:t>算法中的异策略一致，行动策略为随机策略（由确定性策略加高斯噪声组成）；评估策略为确定性策略。</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行动策略为智能体在探索时利用</a:t>
            </a:r>
            <a:r>
              <a:rPr lang="zh-CN" altLang="en-US" sz="2400" b="1" dirty="0">
                <a:latin typeface="宋体" panose="02010600030101010101" pitchFamily="2" charset="-122"/>
                <a:ea typeface="宋体" panose="02010600030101010101" pitchFamily="2" charset="-122"/>
              </a:rPr>
              <a:t>随机策略</a:t>
            </a:r>
            <a:r>
              <a:rPr lang="zh-CN" altLang="en-US" sz="2400" dirty="0">
                <a:latin typeface="宋体" panose="02010600030101010101" pitchFamily="2" charset="-122"/>
                <a:ea typeface="宋体" panose="02010600030101010101" pitchFamily="2" charset="-122"/>
              </a:rPr>
              <a:t>真实行走的路径，而评估策略为智能体在计算某点的状态行为值</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宋体" panose="02010600030101010101" pitchFamily="2" charset="-122"/>
                <a:ea typeface="宋体" panose="02010600030101010101" pitchFamily="2" charset="-122"/>
              </a:rPr>
              <a:t>所假设的行动，并未执行</a:t>
            </a:r>
            <a:r>
              <a:rPr lang="zh-CN" altLang="en-US" sz="2400" b="1" dirty="0">
                <a:latin typeface="宋体" panose="02010600030101010101" pitchFamily="2" charset="-122"/>
                <a:ea typeface="宋体" panose="02010600030101010101" pitchFamily="2" charset="-122"/>
              </a:rPr>
              <a:t>确定性策略</a:t>
            </a:r>
            <a:r>
              <a:rPr lang="zh-CN" altLang="en-US" sz="2400" dirty="0">
                <a:latin typeface="宋体" panose="02010600030101010101" pitchFamily="2" charset="-122"/>
                <a:ea typeface="宋体" panose="02010600030101010101" pitchFamily="2" charset="-122"/>
              </a:rPr>
              <a:t>行走到下一状态。</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随机策略组成如图：</a:t>
            </a:r>
          </a:p>
        </p:txBody>
      </p:sp>
      <p:pic>
        <p:nvPicPr>
          <p:cNvPr id="34818" name="Picture 2" descr="behaviour policy">
            <a:extLst>
              <a:ext uri="{FF2B5EF4-FFF2-40B4-BE49-F238E27FC236}">
                <a16:creationId xmlns:a16="http://schemas.microsoft.com/office/drawing/2014/main" id="{74030450-B8CC-4AF3-BE2D-3EB416E9A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164" y="3916124"/>
            <a:ext cx="7930365" cy="294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4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BA587722-0BE9-4D44-8F6B-0B774809DBBC}"/>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4" name="矩形 3">
            <a:extLst>
              <a:ext uri="{FF2B5EF4-FFF2-40B4-BE49-F238E27FC236}">
                <a16:creationId xmlns:a16="http://schemas.microsoft.com/office/drawing/2014/main" id="{77D6450A-20E4-417F-9CEC-50461B29DA58}"/>
              </a:ext>
            </a:extLst>
          </p:cNvPr>
          <p:cNvSpPr/>
          <p:nvPr/>
        </p:nvSpPr>
        <p:spPr>
          <a:xfrm>
            <a:off x="374573" y="1219977"/>
            <a:ext cx="11467047"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问题一：</a:t>
            </a:r>
            <a:r>
              <a:rPr lang="zh-CN" altLang="en-US" sz="2800" dirty="0">
                <a:latin typeface="Microsoft YaHei" panose="020B0503020204020204" pitchFamily="34" charset="-122"/>
                <a:ea typeface="Microsoft YaHei" panose="020B0503020204020204" pitchFamily="34" charset="-122"/>
              </a:rPr>
              <a:t>如何估计状态值函数？（</a:t>
            </a:r>
            <a:r>
              <a:rPr lang="zh-CN" altLang="en-US" sz="2800" dirty="0">
                <a:latin typeface="宋体" panose="02010600030101010101" pitchFamily="2" charset="-122"/>
                <a:ea typeface="宋体" panose="02010600030101010101" pitchFamily="2" charset="-122"/>
              </a:rPr>
              <a:t>贝尔曼方程还能使用嘛？）</a:t>
            </a:r>
            <a:endParaRPr lang="zh-CN" altLang="en-US" sz="2800" dirty="0"/>
          </a:p>
        </p:txBody>
      </p:sp>
      <p:pic>
        <p:nvPicPr>
          <p:cNvPr id="9" name="图片 8">
            <a:extLst>
              <a:ext uri="{FF2B5EF4-FFF2-40B4-BE49-F238E27FC236}">
                <a16:creationId xmlns:a16="http://schemas.microsoft.com/office/drawing/2014/main" id="{920A682B-E897-4528-993B-8556DC274B51}"/>
              </a:ext>
            </a:extLst>
          </p:cNvPr>
          <p:cNvPicPr>
            <a:picLocks noChangeAspect="1"/>
          </p:cNvPicPr>
          <p:nvPr/>
        </p:nvPicPr>
        <p:blipFill>
          <a:blip r:embed="rId2"/>
          <a:stretch>
            <a:fillRect/>
          </a:stretch>
        </p:blipFill>
        <p:spPr>
          <a:xfrm>
            <a:off x="148044" y="1688836"/>
            <a:ext cx="10078853" cy="1154869"/>
          </a:xfrm>
          <a:prstGeom prst="rect">
            <a:avLst/>
          </a:prstGeom>
        </p:spPr>
      </p:pic>
      <p:sp>
        <p:nvSpPr>
          <p:cNvPr id="10" name="矩形 9">
            <a:extLst>
              <a:ext uri="{FF2B5EF4-FFF2-40B4-BE49-F238E27FC236}">
                <a16:creationId xmlns:a16="http://schemas.microsoft.com/office/drawing/2014/main" id="{8488EFE8-750D-478A-8A18-6C3FEDCEF760}"/>
              </a:ext>
            </a:extLst>
          </p:cNvPr>
          <p:cNvSpPr/>
          <p:nvPr/>
        </p:nvSpPr>
        <p:spPr>
          <a:xfrm>
            <a:off x="350380" y="2007212"/>
            <a:ext cx="2579552" cy="523220"/>
          </a:xfrm>
          <a:prstGeom prst="rect">
            <a:avLst/>
          </a:prstGeom>
        </p:spPr>
        <p:txBody>
          <a:bodyPr wrap="non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状态值函数原始公式</a:t>
            </a:r>
            <a:r>
              <a:rPr lang="en-US" altLang="zh-CN" sz="2800" dirty="0">
                <a:solidFill>
                  <a:srgbClr val="4D4D4D"/>
                </a:solidFill>
                <a:latin typeface="Microsoft YaHei" panose="020B0503020204020204" pitchFamily="34" charset="-122"/>
                <a:ea typeface="Microsoft YaHei" panose="020B0503020204020204" pitchFamily="34" charset="-122"/>
              </a:rPr>
              <a:t>:</a:t>
            </a:r>
            <a:endParaRPr lang="zh-CN" altLang="en-US" sz="2800" dirty="0"/>
          </a:p>
        </p:txBody>
      </p:sp>
      <p:pic>
        <p:nvPicPr>
          <p:cNvPr id="11" name="图片 10">
            <a:extLst>
              <a:ext uri="{FF2B5EF4-FFF2-40B4-BE49-F238E27FC236}">
                <a16:creationId xmlns:a16="http://schemas.microsoft.com/office/drawing/2014/main" id="{EB8CAF8A-E578-4BB2-BF2C-7B2C50FFE46C}"/>
              </a:ext>
            </a:extLst>
          </p:cNvPr>
          <p:cNvPicPr>
            <a:picLocks noChangeAspect="1"/>
          </p:cNvPicPr>
          <p:nvPr/>
        </p:nvPicPr>
        <p:blipFill>
          <a:blip r:embed="rId3"/>
          <a:stretch>
            <a:fillRect/>
          </a:stretch>
        </p:blipFill>
        <p:spPr>
          <a:xfrm>
            <a:off x="0" y="2485255"/>
            <a:ext cx="7370488" cy="4174225"/>
          </a:xfrm>
          <a:prstGeom prst="rect">
            <a:avLst/>
          </a:prstGeom>
        </p:spPr>
      </p:pic>
      <p:sp>
        <p:nvSpPr>
          <p:cNvPr id="12" name="文本框 11">
            <a:extLst>
              <a:ext uri="{FF2B5EF4-FFF2-40B4-BE49-F238E27FC236}">
                <a16:creationId xmlns:a16="http://schemas.microsoft.com/office/drawing/2014/main" id="{0857BDD0-6D54-4837-BD03-CEC1CA21EF78}"/>
              </a:ext>
            </a:extLst>
          </p:cNvPr>
          <p:cNvSpPr txBox="1"/>
          <p:nvPr/>
        </p:nvSpPr>
        <p:spPr>
          <a:xfrm>
            <a:off x="5479774" y="5053248"/>
            <a:ext cx="914400" cy="584775"/>
          </a:xfrm>
          <a:prstGeom prst="rect">
            <a:avLst/>
          </a:prstGeom>
          <a:noFill/>
        </p:spPr>
        <p:txBody>
          <a:bodyPr wrap="square" rtlCol="0">
            <a:spAutoFit/>
          </a:bodyPr>
          <a:lstStyle/>
          <a:p>
            <a:r>
              <a:rPr lang="en-US" altLang="zh-CN" sz="3200" dirty="0">
                <a:solidFill>
                  <a:srgbClr val="FF0000"/>
                </a:solidFill>
                <a:sym typeface="Wingdings" panose="05000000000000000000" pitchFamily="2" charset="2"/>
              </a:rPr>
              <a:t></a:t>
            </a:r>
            <a:r>
              <a:rPr lang="zh-CN" altLang="en-US" sz="3200" dirty="0">
                <a:solidFill>
                  <a:srgbClr val="FF0000"/>
                </a:solidFill>
              </a:rPr>
              <a:t>？</a:t>
            </a:r>
          </a:p>
        </p:txBody>
      </p:sp>
      <p:sp>
        <p:nvSpPr>
          <p:cNvPr id="13" name="矩形 12">
            <a:extLst>
              <a:ext uri="{FF2B5EF4-FFF2-40B4-BE49-F238E27FC236}">
                <a16:creationId xmlns:a16="http://schemas.microsoft.com/office/drawing/2014/main" id="{79B1A34C-A4C3-4475-B9D3-08D500E89239}"/>
              </a:ext>
            </a:extLst>
          </p:cNvPr>
          <p:cNvSpPr/>
          <p:nvPr/>
        </p:nvSpPr>
        <p:spPr>
          <a:xfrm>
            <a:off x="7014423" y="5282654"/>
            <a:ext cx="4538653" cy="646331"/>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当完整状态序列数目很大后，</a:t>
            </a:r>
            <a:r>
              <a:rPr lang="en-US" altLang="zh-CN" dirty="0">
                <a:solidFill>
                  <a:srgbClr val="4D4D4D"/>
                </a:solidFill>
                <a:latin typeface="Microsoft YaHei" panose="020B0503020204020204" pitchFamily="34" charset="-122"/>
                <a:ea typeface="Microsoft YaHei" panose="020B0503020204020204" pitchFamily="34" charset="-122"/>
              </a:rPr>
              <a:t>1/k </a:t>
            </a:r>
            <a:r>
              <a:rPr lang="zh-CN" altLang="en-US" dirty="0">
                <a:solidFill>
                  <a:srgbClr val="4D4D4D"/>
                </a:solidFill>
                <a:latin typeface="Microsoft YaHei" panose="020B0503020204020204" pitchFamily="34" charset="-122"/>
                <a:ea typeface="Microsoft YaHei" panose="020B0503020204020204" pitchFamily="34" charset="-122"/>
              </a:rPr>
              <a:t>变化不大，故可以使用一个系数来代替：</a:t>
            </a:r>
            <a:endParaRPr lang="zh-CN" altLang="en-US" dirty="0"/>
          </a:p>
        </p:txBody>
      </p:sp>
      <p:pic>
        <p:nvPicPr>
          <p:cNvPr id="16" name="图片 15">
            <a:extLst>
              <a:ext uri="{FF2B5EF4-FFF2-40B4-BE49-F238E27FC236}">
                <a16:creationId xmlns:a16="http://schemas.microsoft.com/office/drawing/2014/main" id="{AB7FF79B-CEF9-4E94-816C-34E66BFBE6B3}"/>
              </a:ext>
            </a:extLst>
          </p:cNvPr>
          <p:cNvPicPr>
            <a:picLocks noChangeAspect="1"/>
          </p:cNvPicPr>
          <p:nvPr/>
        </p:nvPicPr>
        <p:blipFill>
          <a:blip r:embed="rId4"/>
          <a:stretch>
            <a:fillRect/>
          </a:stretch>
        </p:blipFill>
        <p:spPr>
          <a:xfrm>
            <a:off x="7125420" y="5995111"/>
            <a:ext cx="4538653" cy="730495"/>
          </a:xfrm>
          <a:prstGeom prst="rect">
            <a:avLst/>
          </a:prstGeom>
        </p:spPr>
      </p:pic>
      <p:sp>
        <p:nvSpPr>
          <p:cNvPr id="17" name="矩形 16">
            <a:extLst>
              <a:ext uri="{FF2B5EF4-FFF2-40B4-BE49-F238E27FC236}">
                <a16:creationId xmlns:a16="http://schemas.microsoft.com/office/drawing/2014/main" id="{C753D2B2-2DC0-4BA9-8EF4-0E73F484872D}"/>
              </a:ext>
            </a:extLst>
          </p:cNvPr>
          <p:cNvSpPr/>
          <p:nvPr/>
        </p:nvSpPr>
        <p:spPr>
          <a:xfrm>
            <a:off x="6281530" y="5970653"/>
            <a:ext cx="732893" cy="523220"/>
          </a:xfrm>
          <a:prstGeom prst="rect">
            <a:avLst/>
          </a:prstGeom>
        </p:spPr>
        <p:txBody>
          <a:bodyPr wrap="none">
            <a:spAutoFit/>
          </a:bodyPr>
          <a:lstStyle/>
          <a:p>
            <a:r>
              <a:rPr lang="en-US" altLang="zh-CN" sz="2800" b="1" dirty="0">
                <a:solidFill>
                  <a:srgbClr val="FF0000"/>
                </a:solidFill>
                <a:latin typeface="Microsoft YaHei" panose="020B0503020204020204" pitchFamily="34" charset="-122"/>
                <a:ea typeface="Microsoft YaHei" panose="020B0503020204020204" pitchFamily="34" charset="-122"/>
              </a:rPr>
              <a:t>=&gt;</a:t>
            </a:r>
            <a:endParaRPr lang="zh-CN" altLang="en-US" sz="2800" b="1" dirty="0">
              <a:solidFill>
                <a:srgbClr val="FF0000"/>
              </a:solidFill>
            </a:endParaRPr>
          </a:p>
        </p:txBody>
      </p:sp>
      <p:pic>
        <p:nvPicPr>
          <p:cNvPr id="18" name="图片 17">
            <a:extLst>
              <a:ext uri="{FF2B5EF4-FFF2-40B4-BE49-F238E27FC236}">
                <a16:creationId xmlns:a16="http://schemas.microsoft.com/office/drawing/2014/main" id="{17FFBDBB-60D7-45BA-8F61-A67BAF745DF6}"/>
              </a:ext>
            </a:extLst>
          </p:cNvPr>
          <p:cNvPicPr>
            <a:picLocks noChangeAspect="1"/>
          </p:cNvPicPr>
          <p:nvPr/>
        </p:nvPicPr>
        <p:blipFill>
          <a:blip r:embed="rId5"/>
          <a:stretch>
            <a:fillRect/>
          </a:stretch>
        </p:blipFill>
        <p:spPr>
          <a:xfrm>
            <a:off x="7125420" y="1901225"/>
            <a:ext cx="4729960" cy="646330"/>
          </a:xfrm>
          <a:prstGeom prst="rect">
            <a:avLst/>
          </a:prstGeom>
        </p:spPr>
      </p:pic>
      <p:sp>
        <p:nvSpPr>
          <p:cNvPr id="14" name="文本框 13">
            <a:extLst>
              <a:ext uri="{FF2B5EF4-FFF2-40B4-BE49-F238E27FC236}">
                <a16:creationId xmlns:a16="http://schemas.microsoft.com/office/drawing/2014/main" id="{1B3B2ECD-03F0-486F-8AD9-F0FA8477DBEB}"/>
              </a:ext>
            </a:extLst>
          </p:cNvPr>
          <p:cNvSpPr txBox="1"/>
          <p:nvPr/>
        </p:nvSpPr>
        <p:spPr>
          <a:xfrm>
            <a:off x="9917741" y="1189199"/>
            <a:ext cx="914400" cy="584775"/>
          </a:xfrm>
          <a:prstGeom prst="rect">
            <a:avLst/>
          </a:prstGeom>
          <a:noFill/>
        </p:spPr>
        <p:txBody>
          <a:bodyPr wrap="square" rtlCol="0">
            <a:spAutoFit/>
          </a:bodyPr>
          <a:lstStyle/>
          <a:p>
            <a:r>
              <a:rPr lang="zh-CN" altLang="en-US" sz="3200" dirty="0">
                <a:solidFill>
                  <a:srgbClr val="FF0000"/>
                </a:solidFill>
              </a:rPr>
              <a:t>？</a:t>
            </a:r>
          </a:p>
        </p:txBody>
      </p:sp>
      <p:sp>
        <p:nvSpPr>
          <p:cNvPr id="15" name="矩形 14">
            <a:extLst>
              <a:ext uri="{FF2B5EF4-FFF2-40B4-BE49-F238E27FC236}">
                <a16:creationId xmlns:a16="http://schemas.microsoft.com/office/drawing/2014/main" id="{D0294EBF-5C09-42EA-9652-EDEB0C086029}"/>
              </a:ext>
            </a:extLst>
          </p:cNvPr>
          <p:cNvSpPr/>
          <p:nvPr/>
        </p:nvSpPr>
        <p:spPr>
          <a:xfrm>
            <a:off x="5104398" y="2894711"/>
            <a:ext cx="2706125" cy="400110"/>
          </a:xfrm>
          <a:prstGeom prst="rect">
            <a:avLst/>
          </a:prstGeom>
        </p:spPr>
        <p:txBody>
          <a:bodyPr wrap="none">
            <a:spAutoFit/>
          </a:bodyPr>
          <a:lstStyle/>
          <a:p>
            <a:r>
              <a:rPr lang="en-US" altLang="zh-CN" sz="2000" dirty="0">
                <a:solidFill>
                  <a:srgbClr val="4D4D4D"/>
                </a:solidFill>
                <a:latin typeface="Microsoft YaHei" panose="020B0503020204020204" pitchFamily="34" charset="-122"/>
                <a:ea typeface="Microsoft YaHei" panose="020B0503020204020204" pitchFamily="34" charset="-122"/>
              </a:rPr>
              <a:t>k:</a:t>
            </a:r>
            <a:r>
              <a:rPr lang="zh-CN" altLang="en-US" sz="2000" dirty="0">
                <a:solidFill>
                  <a:srgbClr val="4D4D4D"/>
                </a:solidFill>
                <a:latin typeface="Microsoft YaHei" panose="020B0503020204020204" pitchFamily="34" charset="-122"/>
                <a:ea typeface="Microsoft YaHei" panose="020B0503020204020204" pitchFamily="34" charset="-122"/>
              </a:rPr>
              <a:t>完整状态序列的个数</a:t>
            </a:r>
            <a:endParaRPr lang="zh-CN" altLang="en-US" sz="2000" dirty="0"/>
          </a:p>
        </p:txBody>
      </p:sp>
    </p:spTree>
    <p:extLst>
      <p:ext uri="{BB962C8B-B14F-4D97-AF65-F5344CB8AC3E}">
        <p14:creationId xmlns:p14="http://schemas.microsoft.com/office/powerpoint/2010/main" val="261224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68399-F242-493C-AE85-A3031F020673}"/>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4" name="矩形 3">
            <a:extLst>
              <a:ext uri="{FF2B5EF4-FFF2-40B4-BE49-F238E27FC236}">
                <a16:creationId xmlns:a16="http://schemas.microsoft.com/office/drawing/2014/main" id="{63787C99-0186-4343-BCCD-025AA61E8D06}"/>
              </a:ext>
            </a:extLst>
          </p:cNvPr>
          <p:cNvSpPr/>
          <p:nvPr/>
        </p:nvSpPr>
        <p:spPr>
          <a:xfrm>
            <a:off x="529239" y="1650874"/>
            <a:ext cx="11418779" cy="2792239"/>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a:t>
            </a:r>
            <a:r>
              <a:rPr lang="zh-CN" altLang="en-US" sz="2400" dirty="0">
                <a:latin typeface="宋体" panose="02010600030101010101" pitchFamily="2" charset="-122"/>
                <a:ea typeface="宋体" panose="02010600030101010101" pitchFamily="2" charset="-122"/>
              </a:rPr>
              <a:t>算法其实合并了</a:t>
            </a:r>
            <a:r>
              <a:rPr lang="zh-CN" altLang="en-US" sz="2400" dirty="0">
                <a:solidFill>
                  <a:srgbClr val="FF0000"/>
                </a:solidFill>
                <a:latin typeface="宋体" panose="02010600030101010101" pitchFamily="2" charset="-122"/>
                <a:ea typeface="宋体" panose="02010600030101010101" pitchFamily="2" charset="-122"/>
              </a:rPr>
              <a:t>基于策略函数</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latin typeface="宋体" panose="02010600030101010101" pitchFamily="2" charset="-122"/>
                <a:ea typeface="宋体" panose="02010600030101010101" pitchFamily="2" charset="-122"/>
              </a:rPr>
              <a:t>基于值函数</a:t>
            </a:r>
            <a:r>
              <a:rPr lang="zh-CN" altLang="en-US" sz="2400" dirty="0">
                <a:latin typeface="宋体" panose="02010600030101010101" pitchFamily="2" charset="-122"/>
                <a:ea typeface="宋体" panose="02010600030101010101" pitchFamily="2" charset="-122"/>
              </a:rPr>
              <a:t>的两类强化学习的算法。由两部分组成：</a:t>
            </a:r>
            <a:r>
              <a:rPr lang="zh-CN" altLang="en-US" sz="2400" dirty="0">
                <a:solidFill>
                  <a:srgbClr val="FF0000"/>
                </a:solidFill>
                <a:latin typeface="宋体" panose="02010600030101010101" pitchFamily="2" charset="-122"/>
                <a:ea typeface="宋体" panose="02010600030101010101" pitchFamily="2" charset="-122"/>
              </a:rPr>
              <a:t>策略（行动）函数</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latin typeface="宋体" panose="02010600030101010101" pitchFamily="2" charset="-122"/>
                <a:ea typeface="宋体" panose="02010600030101010101" pitchFamily="2" charset="-122"/>
              </a:rPr>
              <a:t>价值（评估）函数</a:t>
            </a:r>
            <a:r>
              <a:rPr lang="zh-CN" altLang="en-US" sz="2400" dirty="0">
                <a:latin typeface="宋体" panose="02010600030101010101" pitchFamily="2" charset="-122"/>
                <a:ea typeface="宋体" panose="02010600030101010101" pitchFamily="2" charset="-122"/>
              </a:rPr>
              <a:t>。其中行动策略相当于演员</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使用</a:t>
            </a:r>
            <a:r>
              <a:rPr lang="zh-CN" altLang="en-US" sz="2400" b="1" dirty="0">
                <a:latin typeface="宋体" panose="02010600030101010101" pitchFamily="2" charset="-122"/>
                <a:ea typeface="宋体" panose="02010600030101010101" pitchFamily="2" charset="-122"/>
              </a:rPr>
              <a:t>随机策略</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负责与环境交互、</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基于概率选行为；价值函数相当于裁判</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Critic</a:t>
            </a:r>
            <a:r>
              <a:rPr lang="en-US" altLang="zh-CN" sz="2400" dirty="0">
                <a:latin typeface="微软雅黑" panose="020B0503020204020204" pitchFamily="34" charset="-122"/>
                <a:ea typeface="微软雅黑" panose="020B0503020204020204" pitchFamily="34" charset="-122"/>
              </a:rPr>
              <a:t>)</a:t>
            </a:r>
            <a:r>
              <a:rPr lang="zh-CN" altLang="en-US" sz="2400" dirty="0">
                <a:latin typeface="宋体" panose="02010600030101010101" pitchFamily="2" charset="-122"/>
                <a:ea typeface="宋体" panose="02010600030101010101" pitchFamily="2" charset="-122"/>
              </a:rPr>
              <a:t>，使用</a:t>
            </a:r>
            <a:r>
              <a:rPr lang="zh-CN" altLang="en-US" sz="2400" b="1" dirty="0">
                <a:latin typeface="宋体" panose="02010600030101010101" pitchFamily="2" charset="-122"/>
                <a:ea typeface="宋体" panose="02010600030101010101" pitchFamily="2" charset="-122"/>
              </a:rPr>
              <a:t>确定性策略</a:t>
            </a:r>
            <a:r>
              <a:rPr lang="en-US" altLang="zh-CN" sz="2400" b="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的行为产生的              来评估当前              得分，最后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根据</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Critic</a:t>
            </a:r>
            <a:r>
              <a:rPr lang="zh-CN" altLang="en-US" sz="2400" dirty="0">
                <a:latin typeface="宋体" panose="02010600030101010101" pitchFamily="2" charset="-122"/>
                <a:ea typeface="宋体" panose="02010600030101010101" pitchFamily="2" charset="-122"/>
              </a:rPr>
              <a:t>的评分修改该行为的概率。</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3039FC15-4833-4DA7-8939-111FF36E7869}"/>
              </a:ext>
            </a:extLst>
          </p:cNvPr>
          <p:cNvSpPr/>
          <p:nvPr/>
        </p:nvSpPr>
        <p:spPr>
          <a:xfrm>
            <a:off x="529239" y="1190249"/>
            <a:ext cx="513480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AC</a:t>
            </a:r>
            <a:r>
              <a:rPr lang="zh-CN" altLang="en-US" sz="2400" b="1" dirty="0">
                <a:latin typeface="微软雅黑" panose="020B0503020204020204" pitchFamily="34" charset="-122"/>
                <a:ea typeface="微软雅黑" panose="020B0503020204020204" pitchFamily="34" charset="-122"/>
              </a:rPr>
              <a:t>算法框架（</a:t>
            </a:r>
            <a:r>
              <a:rPr lang="en-US" altLang="zh-CN" dirty="0"/>
              <a:t> </a:t>
            </a:r>
            <a:r>
              <a:rPr lang="en-US" altLang="zh-CN" sz="2400" b="1" dirty="0">
                <a:latin typeface="微软雅黑" panose="020B0503020204020204" pitchFamily="34" charset="-122"/>
                <a:ea typeface="微软雅黑" panose="020B0503020204020204" pitchFamily="34" charset="-122"/>
              </a:rPr>
              <a:t>Actor-Critic</a:t>
            </a:r>
            <a:r>
              <a:rPr lang="en-US" altLang="zh-CN" dirty="0"/>
              <a:t> </a:t>
            </a:r>
            <a:r>
              <a:rPr lang="zh-CN" altLang="en-US"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graphicFrame>
        <p:nvGraphicFramePr>
          <p:cNvPr id="11" name="对象 10">
            <a:extLst>
              <a:ext uri="{FF2B5EF4-FFF2-40B4-BE49-F238E27FC236}">
                <a16:creationId xmlns:a16="http://schemas.microsoft.com/office/drawing/2014/main" id="{80CDA37E-EBD4-46BB-B474-D30D98050D7B}"/>
              </a:ext>
            </a:extLst>
          </p:cNvPr>
          <p:cNvGraphicFramePr>
            <a:graphicFrameLocks noChangeAspect="1"/>
          </p:cNvGraphicFramePr>
          <p:nvPr>
            <p:extLst>
              <p:ext uri="{D42A27DB-BD31-4B8C-83A1-F6EECF244321}">
                <p14:modId xmlns:p14="http://schemas.microsoft.com/office/powerpoint/2010/main" val="2720171449"/>
              </p:ext>
            </p:extLst>
          </p:nvPr>
        </p:nvGraphicFramePr>
        <p:xfrm>
          <a:off x="2633915" y="2876373"/>
          <a:ext cx="1511533" cy="494683"/>
        </p:xfrm>
        <a:graphic>
          <a:graphicData uri="http://schemas.openxmlformats.org/presentationml/2006/ole">
            <mc:AlternateContent xmlns:mc="http://schemas.openxmlformats.org/markup-compatibility/2006">
              <mc:Choice xmlns:v="urn:schemas-microsoft-com:vml" Requires="v">
                <p:oleObj spid="_x0000_s28896" name="Equation" r:id="rId3" imgW="698400" imgH="228600" progId="Equation.DSMT4">
                  <p:embed/>
                </p:oleObj>
              </mc:Choice>
              <mc:Fallback>
                <p:oleObj name="Equation" r:id="rId3" imgW="698400" imgH="228600" progId="Equation.DSMT4">
                  <p:embed/>
                  <p:pic>
                    <p:nvPicPr>
                      <p:cNvPr id="0" name=""/>
                      <p:cNvPicPr/>
                      <p:nvPr/>
                    </p:nvPicPr>
                    <p:blipFill>
                      <a:blip r:embed="rId4"/>
                      <a:stretch>
                        <a:fillRect/>
                      </a:stretch>
                    </p:blipFill>
                    <p:spPr>
                      <a:xfrm>
                        <a:off x="2633915" y="2876373"/>
                        <a:ext cx="1511533" cy="49468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B2B843F-1644-4219-B46F-DA540850D7CD}"/>
              </a:ext>
            </a:extLst>
          </p:cNvPr>
          <p:cNvGraphicFramePr>
            <a:graphicFrameLocks noChangeAspect="1"/>
          </p:cNvGraphicFramePr>
          <p:nvPr>
            <p:extLst>
              <p:ext uri="{D42A27DB-BD31-4B8C-83A1-F6EECF244321}">
                <p14:modId xmlns:p14="http://schemas.microsoft.com/office/powerpoint/2010/main" val="3131972056"/>
              </p:ext>
            </p:extLst>
          </p:nvPr>
        </p:nvGraphicFramePr>
        <p:xfrm>
          <a:off x="9517437" y="5695559"/>
          <a:ext cx="441371" cy="328187"/>
        </p:xfrm>
        <a:graphic>
          <a:graphicData uri="http://schemas.openxmlformats.org/presentationml/2006/ole">
            <mc:AlternateContent xmlns:mc="http://schemas.openxmlformats.org/markup-compatibility/2006">
              <mc:Choice xmlns:v="urn:schemas-microsoft-com:vml" Requires="v">
                <p:oleObj spid="_x0000_s28897" name="Equation" r:id="rId5" imgW="152280" imgH="139680" progId="Equation.DSMT4">
                  <p:embed/>
                </p:oleObj>
              </mc:Choice>
              <mc:Fallback>
                <p:oleObj name="Equation" r:id="rId5" imgW="152280" imgH="139680" progId="Equation.DSMT4">
                  <p:embed/>
                  <p:pic>
                    <p:nvPicPr>
                      <p:cNvPr id="0" name=""/>
                      <p:cNvPicPr/>
                      <p:nvPr/>
                    </p:nvPicPr>
                    <p:blipFill>
                      <a:blip r:embed="rId6"/>
                      <a:stretch>
                        <a:fillRect/>
                      </a:stretch>
                    </p:blipFill>
                    <p:spPr>
                      <a:xfrm>
                        <a:off x="9517437" y="5695559"/>
                        <a:ext cx="441371" cy="3281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14F3665-3111-45B6-9DD2-9E2EA573219C}"/>
              </a:ext>
            </a:extLst>
          </p:cNvPr>
          <p:cNvGraphicFramePr>
            <a:graphicFrameLocks noChangeAspect="1"/>
          </p:cNvGraphicFramePr>
          <p:nvPr>
            <p:extLst>
              <p:ext uri="{D42A27DB-BD31-4B8C-83A1-F6EECF244321}">
                <p14:modId xmlns:p14="http://schemas.microsoft.com/office/powerpoint/2010/main" val="1208999259"/>
              </p:ext>
            </p:extLst>
          </p:nvPr>
        </p:nvGraphicFramePr>
        <p:xfrm>
          <a:off x="1127946" y="6258541"/>
          <a:ext cx="340192" cy="363838"/>
        </p:xfrm>
        <a:graphic>
          <a:graphicData uri="http://schemas.openxmlformats.org/presentationml/2006/ole">
            <mc:AlternateContent xmlns:mc="http://schemas.openxmlformats.org/markup-compatibility/2006">
              <mc:Choice xmlns:v="urn:schemas-microsoft-com:vml" Requires="v">
                <p:oleObj spid="_x0000_s28898" name="Equation" r:id="rId7" imgW="126720" imgH="177480" progId="Equation.DSMT4">
                  <p:embed/>
                </p:oleObj>
              </mc:Choice>
              <mc:Fallback>
                <p:oleObj name="Equation" r:id="rId7" imgW="126720" imgH="177480" progId="Equation.DSMT4">
                  <p:embed/>
                  <p:pic>
                    <p:nvPicPr>
                      <p:cNvPr id="0" name=""/>
                      <p:cNvPicPr/>
                      <p:nvPr/>
                    </p:nvPicPr>
                    <p:blipFill>
                      <a:blip r:embed="rId8"/>
                      <a:stretch>
                        <a:fillRect/>
                      </a:stretch>
                    </p:blipFill>
                    <p:spPr>
                      <a:xfrm>
                        <a:off x="1127946" y="6258541"/>
                        <a:ext cx="340192" cy="363838"/>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D0466C3A-2F67-4F12-BAD5-00A9C579D094}"/>
              </a:ext>
            </a:extLst>
          </p:cNvPr>
          <p:cNvGraphicFramePr>
            <a:graphicFrameLocks noChangeAspect="1"/>
          </p:cNvGraphicFramePr>
          <p:nvPr>
            <p:extLst>
              <p:ext uri="{D42A27DB-BD31-4B8C-83A1-F6EECF244321}">
                <p14:modId xmlns:p14="http://schemas.microsoft.com/office/powerpoint/2010/main" val="3714981593"/>
              </p:ext>
            </p:extLst>
          </p:nvPr>
        </p:nvGraphicFramePr>
        <p:xfrm>
          <a:off x="5087078" y="3410075"/>
          <a:ext cx="900292" cy="491463"/>
        </p:xfrm>
        <a:graphic>
          <a:graphicData uri="http://schemas.openxmlformats.org/presentationml/2006/ole">
            <mc:AlternateContent xmlns:mc="http://schemas.openxmlformats.org/markup-compatibility/2006">
              <mc:Choice xmlns:v="urn:schemas-microsoft-com:vml" Requires="v">
                <p:oleObj spid="_x0000_s28899" name="Equation" r:id="rId9" imgW="419040" imgH="228600" progId="Equation.DSMT4">
                  <p:embed/>
                </p:oleObj>
              </mc:Choice>
              <mc:Fallback>
                <p:oleObj name="Equation" r:id="rId9" imgW="419040" imgH="228600" progId="Equation.DSMT4">
                  <p:embed/>
                  <p:pic>
                    <p:nvPicPr>
                      <p:cNvPr id="11" name="对象 10">
                        <a:extLst>
                          <a:ext uri="{FF2B5EF4-FFF2-40B4-BE49-F238E27FC236}">
                            <a16:creationId xmlns:a16="http://schemas.microsoft.com/office/drawing/2014/main" id="{80CDA37E-EBD4-46BB-B474-D30D98050D7B}"/>
                          </a:ext>
                        </a:extLst>
                      </p:cNvPr>
                      <p:cNvPicPr/>
                      <p:nvPr/>
                    </p:nvPicPr>
                    <p:blipFill>
                      <a:blip r:embed="rId10"/>
                      <a:stretch>
                        <a:fillRect/>
                      </a:stretch>
                    </p:blipFill>
                    <p:spPr>
                      <a:xfrm>
                        <a:off x="5087078" y="3410075"/>
                        <a:ext cx="900292" cy="491463"/>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4D47DFC-E31D-4472-9D7A-BB0CCE461F40}"/>
              </a:ext>
            </a:extLst>
          </p:cNvPr>
          <p:cNvGraphicFramePr>
            <a:graphicFrameLocks noChangeAspect="1"/>
          </p:cNvGraphicFramePr>
          <p:nvPr>
            <p:extLst>
              <p:ext uri="{D42A27DB-BD31-4B8C-83A1-F6EECF244321}">
                <p14:modId xmlns:p14="http://schemas.microsoft.com/office/powerpoint/2010/main" val="239591180"/>
              </p:ext>
            </p:extLst>
          </p:nvPr>
        </p:nvGraphicFramePr>
        <p:xfrm>
          <a:off x="9428064" y="3419757"/>
          <a:ext cx="1930089" cy="457126"/>
        </p:xfrm>
        <a:graphic>
          <a:graphicData uri="http://schemas.openxmlformats.org/presentationml/2006/ole">
            <mc:AlternateContent xmlns:mc="http://schemas.openxmlformats.org/markup-compatibility/2006">
              <mc:Choice xmlns:v="urn:schemas-microsoft-com:vml" Requires="v">
                <p:oleObj spid="_x0000_s28900" name="Equation" r:id="rId11" imgW="965160" imgH="228600" progId="Equation.DSMT4">
                  <p:embed/>
                </p:oleObj>
              </mc:Choice>
              <mc:Fallback>
                <p:oleObj name="Equation" r:id="rId11" imgW="965160" imgH="228600" progId="Equation.DSMT4">
                  <p:embed/>
                  <p:pic>
                    <p:nvPicPr>
                      <p:cNvPr id="0" name=""/>
                      <p:cNvPicPr/>
                      <p:nvPr/>
                    </p:nvPicPr>
                    <p:blipFill>
                      <a:blip r:embed="rId12"/>
                      <a:stretch>
                        <a:fillRect/>
                      </a:stretch>
                    </p:blipFill>
                    <p:spPr>
                      <a:xfrm>
                        <a:off x="9428064" y="3419757"/>
                        <a:ext cx="1930089" cy="457126"/>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AF9D138C-86F3-49C8-B7A3-4A41237183B8}"/>
              </a:ext>
            </a:extLst>
          </p:cNvPr>
          <p:cNvGraphicFramePr>
            <a:graphicFrameLocks noChangeAspect="1"/>
          </p:cNvGraphicFramePr>
          <p:nvPr>
            <p:extLst>
              <p:ext uri="{D42A27DB-BD31-4B8C-83A1-F6EECF244321}">
                <p14:modId xmlns:p14="http://schemas.microsoft.com/office/powerpoint/2010/main" val="1332118006"/>
              </p:ext>
            </p:extLst>
          </p:nvPr>
        </p:nvGraphicFramePr>
        <p:xfrm>
          <a:off x="1919358" y="3995424"/>
          <a:ext cx="2057745" cy="430691"/>
        </p:xfrm>
        <a:graphic>
          <a:graphicData uri="http://schemas.openxmlformats.org/presentationml/2006/ole">
            <mc:AlternateContent xmlns:mc="http://schemas.openxmlformats.org/markup-compatibility/2006">
              <mc:Choice xmlns:v="urn:schemas-microsoft-com:vml" Requires="v">
                <p:oleObj spid="_x0000_s28901" name="Equation" r:id="rId13" imgW="1091880" imgH="228600" progId="Equation.DSMT4">
                  <p:embed/>
                </p:oleObj>
              </mc:Choice>
              <mc:Fallback>
                <p:oleObj name="Equation" r:id="rId13" imgW="1091880" imgH="228600" progId="Equation.DSMT4">
                  <p:embed/>
                  <p:pic>
                    <p:nvPicPr>
                      <p:cNvPr id="3" name="对象 2">
                        <a:extLst>
                          <a:ext uri="{FF2B5EF4-FFF2-40B4-BE49-F238E27FC236}">
                            <a16:creationId xmlns:a16="http://schemas.microsoft.com/office/drawing/2014/main" id="{D4D47DFC-E31D-4472-9D7A-BB0CCE461F40}"/>
                          </a:ext>
                        </a:extLst>
                      </p:cNvPr>
                      <p:cNvPicPr/>
                      <p:nvPr/>
                    </p:nvPicPr>
                    <p:blipFill>
                      <a:blip r:embed="rId14"/>
                      <a:stretch>
                        <a:fillRect/>
                      </a:stretch>
                    </p:blipFill>
                    <p:spPr>
                      <a:xfrm>
                        <a:off x="1919358" y="3995424"/>
                        <a:ext cx="2057745" cy="430691"/>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0531C416-D7E7-4477-9D87-C889C7A6A798}"/>
              </a:ext>
            </a:extLst>
          </p:cNvPr>
          <p:cNvSpPr/>
          <p:nvPr/>
        </p:nvSpPr>
        <p:spPr>
          <a:xfrm>
            <a:off x="386610" y="4936359"/>
            <a:ext cx="11418779" cy="1667764"/>
          </a:xfrm>
          <a:prstGeom prst="rect">
            <a:avLst/>
          </a:prstGeom>
        </p:spPr>
        <p:txBody>
          <a:bodyPr wrap="square">
            <a:spAutoFit/>
          </a:bodyPr>
          <a:lstStyle/>
          <a:p>
            <a:pPr>
              <a:lnSpc>
                <a:spcPct val="150000"/>
              </a:lnSpc>
            </a:pPr>
            <a:r>
              <a:rPr lang="en-US" altLang="zh-CN" sz="2400" dirty="0">
                <a:solidFill>
                  <a:srgbClr val="FF0000"/>
                </a:solidFill>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价值函数</a:t>
            </a:r>
            <a:r>
              <a:rPr lang="zh-CN" altLang="en-US" sz="2400" dirty="0">
                <a:latin typeface="宋体" panose="02010600030101010101" pitchFamily="2" charset="-122"/>
                <a:ea typeface="宋体" panose="02010600030101010101" pitchFamily="2" charset="-122"/>
              </a:rPr>
              <a:t>的表示方法有多种，本章使用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宋体" panose="02010600030101010101" pitchFamily="2" charset="-122"/>
                <a:ea typeface="宋体" panose="02010600030101010101" pitchFamily="2" charset="-122"/>
              </a:rPr>
              <a:t>值表示、值函数的评估使用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Q-Learning</a:t>
            </a:r>
            <a:r>
              <a:rPr lang="zh-CN" altLang="en-US" sz="2400" dirty="0">
                <a:latin typeface="宋体" panose="02010600030101010101" pitchFamily="2" charset="-122"/>
                <a:ea typeface="宋体" panose="02010600030101010101" pitchFamily="2" charset="-122"/>
              </a:rPr>
              <a:t>算法。值函数和策略函数均使用</a:t>
            </a:r>
            <a:r>
              <a:rPr lang="zh-CN" altLang="en-US" sz="2400" dirty="0">
                <a:solidFill>
                  <a:srgbClr val="FF0000"/>
                </a:solidFill>
                <a:latin typeface="宋体" panose="02010600030101010101" pitchFamily="2" charset="-122"/>
                <a:ea typeface="宋体" panose="02010600030101010101" pitchFamily="2" charset="-122"/>
              </a:rPr>
              <a:t>神经网络</a:t>
            </a:r>
            <a:r>
              <a:rPr lang="zh-CN" altLang="en-US" sz="2400" dirty="0">
                <a:latin typeface="宋体" panose="02010600030101010101" pitchFamily="2" charset="-122"/>
                <a:ea typeface="宋体" panose="02010600030101010101" pitchFamily="2" charset="-122"/>
              </a:rPr>
              <a:t>来拟合，值函数</a:t>
            </a:r>
            <a:r>
              <a:rPr lang="en-US" altLang="zh-CN" sz="2400" dirty="0">
                <a:latin typeface="宋体" panose="02010600030101010101" pitchFamily="2" charset="-122"/>
                <a:ea typeface="宋体" panose="02010600030101010101" pitchFamily="2" charset="-122"/>
              </a:rPr>
              <a:t>Q</a:t>
            </a:r>
            <a:r>
              <a:rPr lang="zh-CN" altLang="en-US" sz="2400" dirty="0">
                <a:latin typeface="宋体" panose="02010600030101010101" pitchFamily="2" charset="-122"/>
                <a:ea typeface="宋体" panose="02010600030101010101" pitchFamily="2" charset="-122"/>
              </a:rPr>
              <a:t>的参数设  、策略函数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使用  。</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7781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5D63BFC-821C-4F3B-8125-30FF91D569C8}"/>
              </a:ext>
            </a:extLst>
          </p:cNvPr>
          <p:cNvSpPr/>
          <p:nvPr/>
        </p:nvSpPr>
        <p:spPr>
          <a:xfrm>
            <a:off x="914400" y="1651914"/>
            <a:ext cx="11078817" cy="1684244"/>
          </a:xfrm>
          <a:prstGeom prst="rect">
            <a:avLst/>
          </a:prstGeom>
        </p:spPr>
        <p:txBody>
          <a:bodyPr wrap="square">
            <a:spAutoFit/>
          </a:bodyPr>
          <a:lstStyle/>
          <a:p>
            <a:pPr>
              <a:lnSpc>
                <a:spcPct val="150000"/>
              </a:lnSpc>
            </a:pP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Actor Critic</a:t>
            </a:r>
            <a:r>
              <a:rPr lang="zh-CN" altLang="en-US" sz="2400" dirty="0">
                <a:solidFill>
                  <a:srgbClr val="FF0000"/>
                </a:solidFill>
                <a:latin typeface="宋体" panose="02010600030101010101" pitchFamily="2" charset="-122"/>
                <a:ea typeface="宋体" panose="02010600030101010101" pitchFamily="2" charset="-122"/>
              </a:rPr>
              <a:t>优点：</a:t>
            </a:r>
            <a:r>
              <a:rPr lang="zh-CN" altLang="en-US" sz="2400" dirty="0">
                <a:latin typeface="宋体" panose="02010600030101010101" pitchFamily="2" charset="-122"/>
                <a:ea typeface="宋体" panose="02010600030101010101" pitchFamily="2" charset="-122"/>
              </a:rPr>
              <a:t>可以进行单步更新</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相较于传统的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PG</a:t>
            </a:r>
            <a:r>
              <a:rPr lang="zh-CN" altLang="en-US" sz="2400" dirty="0">
                <a:latin typeface="宋体" panose="02010600030101010101" pitchFamily="2" charset="-122"/>
                <a:ea typeface="宋体" panose="02010600030101010101" pitchFamily="2" charset="-122"/>
              </a:rPr>
              <a:t>回合更新要快</a:t>
            </a:r>
            <a:r>
              <a:rPr lang="en-US" altLang="zh-CN" sz="2400" dirty="0">
                <a:latin typeface="宋体" panose="02010600030101010101" pitchFamily="2" charset="-122"/>
                <a:ea typeface="宋体" panose="02010600030101010101" pitchFamily="2" charset="-122"/>
              </a:rPr>
              <a:t>.</a:t>
            </a:r>
            <a:br>
              <a:rPr lang="zh-CN" altLang="en-US" sz="2400" dirty="0">
                <a:latin typeface="宋体" panose="02010600030101010101" pitchFamily="2" charset="-122"/>
                <a:ea typeface="宋体" panose="02010600030101010101" pitchFamily="2" charset="-122"/>
              </a:rPr>
            </a:b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Actor Critic</a:t>
            </a:r>
            <a:r>
              <a:rPr lang="zh-CN" altLang="en-US" sz="2400" dirty="0">
                <a:solidFill>
                  <a:srgbClr val="FF0000"/>
                </a:solidFill>
                <a:latin typeface="宋体" panose="02010600030101010101" pitchFamily="2" charset="-122"/>
                <a:ea typeface="宋体" panose="02010600030101010101" pitchFamily="2" charset="-122"/>
              </a:rPr>
              <a:t>缺点：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的行为取决于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Critic</a:t>
            </a:r>
            <a:r>
              <a:rPr lang="zh-CN" altLang="en-US" sz="2400" dirty="0">
                <a:latin typeface="宋体" panose="02010600030101010101" pitchFamily="2" charset="-122"/>
                <a:ea typeface="宋体" panose="02010600030101010101" pitchFamily="2" charset="-122"/>
              </a:rPr>
              <a:t>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宋体" panose="02010600030101010101" pitchFamily="2" charset="-122"/>
                <a:ea typeface="宋体" panose="02010600030101010101" pitchFamily="2" charset="-122"/>
              </a:rPr>
              <a:t>值，但是因为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Critic</a:t>
            </a:r>
            <a:r>
              <a:rPr lang="zh-CN" altLang="en-US" sz="2400" dirty="0">
                <a:latin typeface="宋体" panose="02010600030101010101" pitchFamily="2" charset="-122"/>
                <a:ea typeface="宋体" panose="02010600030101010101" pitchFamily="2" charset="-122"/>
              </a:rPr>
              <a:t>本身就很难收</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敛和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一起更新的话就更难收敛了。为此后面介绍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DDPG</a:t>
            </a:r>
            <a:r>
              <a:rPr lang="zh-CN" altLang="en-US" sz="2400" dirty="0">
                <a:latin typeface="宋体" panose="02010600030101010101" pitchFamily="2" charset="-122"/>
                <a:ea typeface="宋体" panose="02010600030101010101" pitchFamily="2" charset="-122"/>
              </a:rPr>
              <a:t>算法</a:t>
            </a:r>
          </a:p>
        </p:txBody>
      </p:sp>
      <p:sp>
        <p:nvSpPr>
          <p:cNvPr id="3" name="标题 1">
            <a:extLst>
              <a:ext uri="{FF2B5EF4-FFF2-40B4-BE49-F238E27FC236}">
                <a16:creationId xmlns:a16="http://schemas.microsoft.com/office/drawing/2014/main" id="{927919F5-69D5-4EFA-8D9D-94296D66A87C}"/>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4" name="矩形 3">
            <a:extLst>
              <a:ext uri="{FF2B5EF4-FFF2-40B4-BE49-F238E27FC236}">
                <a16:creationId xmlns:a16="http://schemas.microsoft.com/office/drawing/2014/main" id="{3EDC3572-54DA-436B-BA27-EC4BF0345968}"/>
              </a:ext>
            </a:extLst>
          </p:cNvPr>
          <p:cNvSpPr/>
          <p:nvPr/>
        </p:nvSpPr>
        <p:spPr>
          <a:xfrm>
            <a:off x="529239" y="1190249"/>
            <a:ext cx="513480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AC</a:t>
            </a:r>
            <a:r>
              <a:rPr lang="zh-CN" altLang="en-US" sz="2400" b="1" dirty="0">
                <a:latin typeface="微软雅黑" panose="020B0503020204020204" pitchFamily="34" charset="-122"/>
                <a:ea typeface="微软雅黑" panose="020B0503020204020204" pitchFamily="34" charset="-122"/>
              </a:rPr>
              <a:t>算法框架（</a:t>
            </a:r>
            <a:r>
              <a:rPr lang="en-US" altLang="zh-CN" dirty="0"/>
              <a:t> </a:t>
            </a:r>
            <a:r>
              <a:rPr lang="en-US" altLang="zh-CN" sz="2400" b="1" dirty="0">
                <a:latin typeface="微软雅黑" panose="020B0503020204020204" pitchFamily="34" charset="-122"/>
                <a:ea typeface="微软雅黑" panose="020B0503020204020204" pitchFamily="34" charset="-122"/>
              </a:rPr>
              <a:t>Actor-Critic</a:t>
            </a:r>
            <a:r>
              <a:rPr lang="en-US" altLang="zh-CN" dirty="0"/>
              <a:t> </a:t>
            </a:r>
            <a:r>
              <a:rPr lang="zh-CN" altLang="en-US"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pic>
        <p:nvPicPr>
          <p:cNvPr id="5" name="图片 4">
            <a:extLst>
              <a:ext uri="{FF2B5EF4-FFF2-40B4-BE49-F238E27FC236}">
                <a16:creationId xmlns:a16="http://schemas.microsoft.com/office/drawing/2014/main" id="{428F2AEB-C070-4D02-8AC1-93479D0CF801}"/>
              </a:ext>
            </a:extLst>
          </p:cNvPr>
          <p:cNvPicPr>
            <a:picLocks noChangeAspect="1"/>
          </p:cNvPicPr>
          <p:nvPr/>
        </p:nvPicPr>
        <p:blipFill>
          <a:blip r:embed="rId2"/>
          <a:stretch>
            <a:fillRect/>
          </a:stretch>
        </p:blipFill>
        <p:spPr>
          <a:xfrm>
            <a:off x="2648081" y="3400984"/>
            <a:ext cx="6895837" cy="3457016"/>
          </a:xfrm>
          <a:prstGeom prst="rect">
            <a:avLst/>
          </a:prstGeom>
        </p:spPr>
      </p:pic>
    </p:spTree>
    <p:extLst>
      <p:ext uri="{BB962C8B-B14F-4D97-AF65-F5344CB8AC3E}">
        <p14:creationId xmlns:p14="http://schemas.microsoft.com/office/powerpoint/2010/main" val="58282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90710-4A65-4D12-BD08-9790FA2162D1}"/>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BEC87130-BC06-4152-B6EA-4172200CA973}"/>
              </a:ext>
            </a:extLst>
          </p:cNvPr>
          <p:cNvSpPr/>
          <p:nvPr/>
        </p:nvSpPr>
        <p:spPr>
          <a:xfrm>
            <a:off x="529239" y="1190249"/>
            <a:ext cx="526297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同</a:t>
            </a:r>
            <a:r>
              <a:rPr lang="zh-CN" altLang="en-US" sz="2400" b="1" dirty="0">
                <a:latin typeface="微软雅黑" panose="020B0503020204020204" pitchFamily="34" charset="-122"/>
                <a:ea typeface="微软雅黑" panose="020B0503020204020204" pitchFamily="34" charset="-122"/>
              </a:rPr>
              <a:t>策略的</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确定性策略的公式推导：</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8F116BE9-2312-4DC0-918B-0CCA3D827840}"/>
              </a:ext>
            </a:extLst>
          </p:cNvPr>
          <p:cNvGraphicFramePr>
            <a:graphicFrameLocks noChangeAspect="1"/>
          </p:cNvGraphicFramePr>
          <p:nvPr>
            <p:extLst>
              <p:ext uri="{D42A27DB-BD31-4B8C-83A1-F6EECF244321}">
                <p14:modId xmlns:p14="http://schemas.microsoft.com/office/powerpoint/2010/main" val="2977086903"/>
              </p:ext>
            </p:extLst>
          </p:nvPr>
        </p:nvGraphicFramePr>
        <p:xfrm>
          <a:off x="3160728" y="1947364"/>
          <a:ext cx="6659133" cy="1155395"/>
        </p:xfrm>
        <a:graphic>
          <a:graphicData uri="http://schemas.openxmlformats.org/presentationml/2006/ole">
            <mc:AlternateContent xmlns:mc="http://schemas.openxmlformats.org/markup-compatibility/2006">
              <mc:Choice xmlns:v="urn:schemas-microsoft-com:vml" Requires="v">
                <p:oleObj spid="_x0000_s29832" name="Equation" r:id="rId3" imgW="3073320" imgH="533160" progId="Equation.DSMT4">
                  <p:embed/>
                </p:oleObj>
              </mc:Choice>
              <mc:Fallback>
                <p:oleObj name="Equation" r:id="rId3" imgW="3073320" imgH="533160" progId="Equation.DSMT4">
                  <p:embed/>
                  <p:pic>
                    <p:nvPicPr>
                      <p:cNvPr id="0" name=""/>
                      <p:cNvPicPr/>
                      <p:nvPr/>
                    </p:nvPicPr>
                    <p:blipFill>
                      <a:blip r:embed="rId4"/>
                      <a:stretch>
                        <a:fillRect/>
                      </a:stretch>
                    </p:blipFill>
                    <p:spPr>
                      <a:xfrm>
                        <a:off x="3160728" y="1947364"/>
                        <a:ext cx="6659133" cy="1155395"/>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E78234C7-F032-4FD2-B364-2768B471A732}"/>
              </a:ext>
            </a:extLst>
          </p:cNvPr>
          <p:cNvSpPr/>
          <p:nvPr/>
        </p:nvSpPr>
        <p:spPr>
          <a:xfrm>
            <a:off x="529236" y="1485699"/>
            <a:ext cx="11418779" cy="559769"/>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随机策略的梯度公式为：</a:t>
            </a:r>
          </a:p>
        </p:txBody>
      </p:sp>
      <p:sp>
        <p:nvSpPr>
          <p:cNvPr id="6" name="矩形 5">
            <a:extLst>
              <a:ext uri="{FF2B5EF4-FFF2-40B4-BE49-F238E27FC236}">
                <a16:creationId xmlns:a16="http://schemas.microsoft.com/office/drawing/2014/main" id="{C1B7F133-4A3A-4AA7-8A4C-50295CF675C2}"/>
              </a:ext>
            </a:extLst>
          </p:cNvPr>
          <p:cNvSpPr/>
          <p:nvPr/>
        </p:nvSpPr>
        <p:spPr>
          <a:xfrm>
            <a:off x="529236" y="3084409"/>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确定性策略的梯度公式便为将上述随机策略的   换成   即可，但要注意的是，确定性策略的动作为确定值而不是概率分布。推导过程为：</a:t>
            </a:r>
          </a:p>
        </p:txBody>
      </p:sp>
      <p:graphicFrame>
        <p:nvGraphicFramePr>
          <p:cNvPr id="7" name="对象 6">
            <a:extLst>
              <a:ext uri="{FF2B5EF4-FFF2-40B4-BE49-F238E27FC236}">
                <a16:creationId xmlns:a16="http://schemas.microsoft.com/office/drawing/2014/main" id="{BCCF5A77-9298-4B54-BD00-713475D65E4A}"/>
              </a:ext>
            </a:extLst>
          </p:cNvPr>
          <p:cNvGraphicFramePr>
            <a:graphicFrameLocks noChangeAspect="1"/>
          </p:cNvGraphicFramePr>
          <p:nvPr>
            <p:extLst>
              <p:ext uri="{D42A27DB-BD31-4B8C-83A1-F6EECF244321}">
                <p14:modId xmlns:p14="http://schemas.microsoft.com/office/powerpoint/2010/main" val="2712937160"/>
              </p:ext>
            </p:extLst>
          </p:nvPr>
        </p:nvGraphicFramePr>
        <p:xfrm>
          <a:off x="7225977" y="3217053"/>
          <a:ext cx="418721" cy="502465"/>
        </p:xfrm>
        <a:graphic>
          <a:graphicData uri="http://schemas.openxmlformats.org/presentationml/2006/ole">
            <mc:AlternateContent xmlns:mc="http://schemas.openxmlformats.org/markup-compatibility/2006">
              <mc:Choice xmlns:v="urn:schemas-microsoft-com:vml" Requires="v">
                <p:oleObj spid="_x0000_s29833"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7225977" y="3217053"/>
                        <a:ext cx="418721" cy="50246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67FC3C13-E589-4205-846A-1C3B8D9A9F14}"/>
              </a:ext>
            </a:extLst>
          </p:cNvPr>
          <p:cNvGraphicFramePr>
            <a:graphicFrameLocks noChangeAspect="1"/>
          </p:cNvGraphicFramePr>
          <p:nvPr>
            <p:extLst>
              <p:ext uri="{D42A27DB-BD31-4B8C-83A1-F6EECF244321}">
                <p14:modId xmlns:p14="http://schemas.microsoft.com/office/powerpoint/2010/main" val="2734049570"/>
              </p:ext>
            </p:extLst>
          </p:nvPr>
        </p:nvGraphicFramePr>
        <p:xfrm>
          <a:off x="8289716" y="3224880"/>
          <a:ext cx="412198" cy="494638"/>
        </p:xfrm>
        <a:graphic>
          <a:graphicData uri="http://schemas.openxmlformats.org/presentationml/2006/ole">
            <mc:AlternateContent xmlns:mc="http://schemas.openxmlformats.org/markup-compatibility/2006">
              <mc:Choice xmlns:v="urn:schemas-microsoft-com:vml" Requires="v">
                <p:oleObj spid="_x0000_s29834" name="Equation" r:id="rId7" imgW="190440" imgH="228600" progId="Equation.DSMT4">
                  <p:embed/>
                </p:oleObj>
              </mc:Choice>
              <mc:Fallback>
                <p:oleObj name="Equation" r:id="rId7" imgW="190440" imgH="228600" progId="Equation.DSMT4">
                  <p:embed/>
                  <p:pic>
                    <p:nvPicPr>
                      <p:cNvPr id="0" name=""/>
                      <p:cNvPicPr/>
                      <p:nvPr/>
                    </p:nvPicPr>
                    <p:blipFill>
                      <a:blip r:embed="rId8"/>
                      <a:stretch>
                        <a:fillRect/>
                      </a:stretch>
                    </p:blipFill>
                    <p:spPr>
                      <a:xfrm>
                        <a:off x="8289716" y="3224880"/>
                        <a:ext cx="412198" cy="494638"/>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825DD15-5186-4256-B811-EB9D61E7A134}"/>
              </a:ext>
            </a:extLst>
          </p:cNvPr>
          <p:cNvGraphicFramePr>
            <a:graphicFrameLocks noChangeAspect="1"/>
          </p:cNvGraphicFramePr>
          <p:nvPr>
            <p:extLst>
              <p:ext uri="{D42A27DB-BD31-4B8C-83A1-F6EECF244321}">
                <p14:modId xmlns:p14="http://schemas.microsoft.com/office/powerpoint/2010/main" val="1941390139"/>
              </p:ext>
            </p:extLst>
          </p:nvPr>
        </p:nvGraphicFramePr>
        <p:xfrm>
          <a:off x="2648693" y="4198175"/>
          <a:ext cx="6894614" cy="2719526"/>
        </p:xfrm>
        <a:graphic>
          <a:graphicData uri="http://schemas.openxmlformats.org/presentationml/2006/ole">
            <mc:AlternateContent xmlns:mc="http://schemas.openxmlformats.org/markup-compatibility/2006">
              <mc:Choice xmlns:v="urn:schemas-microsoft-com:vml" Requires="v">
                <p:oleObj spid="_x0000_s29835" name="Equation" r:id="rId9" imgW="2895480" imgH="1143000" progId="Equation.DSMT4">
                  <p:embed/>
                </p:oleObj>
              </mc:Choice>
              <mc:Fallback>
                <p:oleObj name="Equation" r:id="rId9" imgW="2895480" imgH="1143000" progId="Equation.DSMT4">
                  <p:embed/>
                  <p:pic>
                    <p:nvPicPr>
                      <p:cNvPr id="4" name="对象 3">
                        <a:extLst>
                          <a:ext uri="{FF2B5EF4-FFF2-40B4-BE49-F238E27FC236}">
                            <a16:creationId xmlns:a16="http://schemas.microsoft.com/office/drawing/2014/main" id="{8F116BE9-2312-4DC0-918B-0CCA3D827840}"/>
                          </a:ext>
                        </a:extLst>
                      </p:cNvPr>
                      <p:cNvPicPr/>
                      <p:nvPr/>
                    </p:nvPicPr>
                    <p:blipFill>
                      <a:blip r:embed="rId10"/>
                      <a:stretch>
                        <a:fillRect/>
                      </a:stretch>
                    </p:blipFill>
                    <p:spPr>
                      <a:xfrm>
                        <a:off x="2648693" y="4198175"/>
                        <a:ext cx="6894614" cy="2719526"/>
                      </a:xfrm>
                      <a:prstGeom prst="rect">
                        <a:avLst/>
                      </a:prstGeom>
                    </p:spPr>
                  </p:pic>
                </p:oleObj>
              </mc:Fallback>
            </mc:AlternateContent>
          </a:graphicData>
        </a:graphic>
      </p:graphicFrame>
    </p:spTree>
    <p:extLst>
      <p:ext uri="{BB962C8B-B14F-4D97-AF65-F5344CB8AC3E}">
        <p14:creationId xmlns:p14="http://schemas.microsoft.com/office/powerpoint/2010/main" val="140885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7E0A4-3386-49CB-A13F-B01C24A9CAD1}"/>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994642C6-1AD3-455F-8FB2-397BB4845D94}"/>
              </a:ext>
            </a:extLst>
          </p:cNvPr>
          <p:cNvSpPr/>
          <p:nvPr/>
        </p:nvSpPr>
        <p:spPr>
          <a:xfrm>
            <a:off x="529239" y="1190249"/>
            <a:ext cx="5416868"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异</a:t>
            </a:r>
            <a:r>
              <a:rPr lang="zh-CN" altLang="en-US" sz="2400" b="1" dirty="0">
                <a:latin typeface="微软雅黑" panose="020B0503020204020204" pitchFamily="34" charset="-122"/>
                <a:ea typeface="微软雅黑" panose="020B0503020204020204" pitchFamily="34" charset="-122"/>
              </a:rPr>
              <a:t>策略的</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确定性策略的公式推导：</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6C447F5C-EB2C-4495-B2D6-A119E49F4EB4}"/>
              </a:ext>
            </a:extLst>
          </p:cNvPr>
          <p:cNvGraphicFramePr>
            <a:graphicFrameLocks noChangeAspect="1"/>
          </p:cNvGraphicFramePr>
          <p:nvPr>
            <p:extLst>
              <p:ext uri="{D42A27DB-BD31-4B8C-83A1-F6EECF244321}">
                <p14:modId xmlns:p14="http://schemas.microsoft.com/office/powerpoint/2010/main" val="1826441515"/>
              </p:ext>
            </p:extLst>
          </p:nvPr>
        </p:nvGraphicFramePr>
        <p:xfrm>
          <a:off x="2400851" y="1943552"/>
          <a:ext cx="6411360" cy="649658"/>
        </p:xfrm>
        <a:graphic>
          <a:graphicData uri="http://schemas.openxmlformats.org/presentationml/2006/ole">
            <mc:AlternateContent xmlns:mc="http://schemas.openxmlformats.org/markup-compatibility/2006">
              <mc:Choice xmlns:v="urn:schemas-microsoft-com:vml" Requires="v">
                <p:oleObj spid="_x0000_s30871" name="Equation" r:id="rId3" imgW="2755800" imgH="279360" progId="Equation.DSMT4">
                  <p:embed/>
                </p:oleObj>
              </mc:Choice>
              <mc:Fallback>
                <p:oleObj name="Equation" r:id="rId3" imgW="2755800" imgH="279360" progId="Equation.DSMT4">
                  <p:embed/>
                  <p:pic>
                    <p:nvPicPr>
                      <p:cNvPr id="9" name="对象 8">
                        <a:extLst>
                          <a:ext uri="{FF2B5EF4-FFF2-40B4-BE49-F238E27FC236}">
                            <a16:creationId xmlns:a16="http://schemas.microsoft.com/office/drawing/2014/main" id="{6825DD15-5186-4256-B811-EB9D61E7A134}"/>
                          </a:ext>
                        </a:extLst>
                      </p:cNvPr>
                      <p:cNvPicPr/>
                      <p:nvPr/>
                    </p:nvPicPr>
                    <p:blipFill>
                      <a:blip r:embed="rId4"/>
                      <a:stretch>
                        <a:fillRect/>
                      </a:stretch>
                    </p:blipFill>
                    <p:spPr>
                      <a:xfrm>
                        <a:off x="2400851" y="1943552"/>
                        <a:ext cx="6411360" cy="64965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7A9A2B9-028E-4591-A07F-C87A3D3401DC}"/>
                  </a:ext>
                </a:extLst>
              </p:cNvPr>
              <p:cNvSpPr/>
              <p:nvPr/>
            </p:nvSpPr>
            <p:spPr>
              <a:xfrm>
                <a:off x="529239" y="2625782"/>
                <a:ext cx="11418779" cy="112729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异策略指的是，评估策略和行动策略不同，行动策略（采样策略）所使用的随机策略用</a:t>
                </a:r>
                <a14:m>
                  <m:oMath xmlns:m="http://schemas.openxmlformats.org/officeDocument/2006/math">
                    <m:r>
                      <a:rPr lang="en-US" altLang="zh-CN" sz="2400" b="0" i="0" smtClean="0">
                        <a:latin typeface="Cambria Math" panose="02040503050406030204" pitchFamily="18" charset="0"/>
                        <a:ea typeface="宋体" panose="02010600030101010101" pitchFamily="2" charset="-122"/>
                      </a:rPr>
                      <m:t> </m:t>
                    </m:r>
                    <m:r>
                      <a:rPr lang="zh-CN" altLang="en-US" sz="2400" i="1" smtClean="0">
                        <a:latin typeface="Cambria Math" panose="02040503050406030204" pitchFamily="18" charset="0"/>
                        <a:ea typeface="宋体" panose="02010600030101010101" pitchFamily="2" charset="-122"/>
                      </a:rPr>
                      <m:t>𝛽</m:t>
                    </m:r>
                    <m:r>
                      <a:rPr lang="en-US" altLang="zh-CN" sz="2400" i="1">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                        </m:t>
                    </m:r>
                    <m:r>
                      <a:rPr lang="zh-CN" altLang="en-US" sz="2400" i="1">
                        <a:latin typeface="Cambria Math" panose="02040503050406030204" pitchFamily="18" charset="0"/>
                        <a:ea typeface="宋体" panose="02010600030101010101" pitchFamily="2" charset="-122"/>
                      </a:rPr>
                      <m:t>表示</m:t>
                    </m:r>
                  </m:oMath>
                </a14:m>
                <a:r>
                  <a:rPr lang="zh-CN" altLang="en-US" sz="2400" dirty="0">
                    <a:latin typeface="宋体" panose="02010600030101010101" pitchFamily="2" charset="-122"/>
                    <a:ea typeface="宋体" panose="02010600030101010101" pitchFamily="2" charset="-122"/>
                  </a:rPr>
                  <a:t>。则异策略的公式为：</a:t>
                </a:r>
                <a:endParaRPr lang="en-US" altLang="zh-CN" sz="2400" dirty="0">
                  <a:latin typeface="宋体" panose="02010600030101010101" pitchFamily="2" charset="-122"/>
                  <a:ea typeface="宋体" panose="02010600030101010101" pitchFamily="2" charset="-122"/>
                </a:endParaRPr>
              </a:p>
            </p:txBody>
          </p:sp>
        </mc:Choice>
        <mc:Fallback xmlns="">
          <p:sp>
            <p:nvSpPr>
              <p:cNvPr id="5" name="矩形 4">
                <a:extLst>
                  <a:ext uri="{FF2B5EF4-FFF2-40B4-BE49-F238E27FC236}">
                    <a16:creationId xmlns:a16="http://schemas.microsoft.com/office/drawing/2014/main" id="{C7A9A2B9-028E-4591-A07F-C87A3D3401DC}"/>
                  </a:ext>
                </a:extLst>
              </p:cNvPr>
              <p:cNvSpPr>
                <a:spLocks noRot="1" noChangeAspect="1" noMove="1" noResize="1" noEditPoints="1" noAdjustHandles="1" noChangeArrowheads="1" noChangeShapeType="1" noTextEdit="1"/>
              </p:cNvSpPr>
              <p:nvPr/>
            </p:nvSpPr>
            <p:spPr>
              <a:xfrm>
                <a:off x="529239" y="2625782"/>
                <a:ext cx="11418779" cy="1127296"/>
              </a:xfrm>
              <a:prstGeom prst="rect">
                <a:avLst/>
              </a:prstGeom>
              <a:blipFill>
                <a:blip r:embed="rId5"/>
                <a:stretch>
                  <a:fillRect l="-854" b="-10270"/>
                </a:stretch>
              </a:blipFill>
            </p:spPr>
            <p:txBody>
              <a:bodyPr/>
              <a:lstStyle/>
              <a:p>
                <a:r>
                  <a:rPr lang="zh-CN" altLang="en-US">
                    <a:noFill/>
                  </a:rPr>
                  <a:t> </a:t>
                </a:r>
              </a:p>
            </p:txBody>
          </p:sp>
        </mc:Fallback>
      </mc:AlternateContent>
      <p:graphicFrame>
        <p:nvGraphicFramePr>
          <p:cNvPr id="6" name="对象 5">
            <a:extLst>
              <a:ext uri="{FF2B5EF4-FFF2-40B4-BE49-F238E27FC236}">
                <a16:creationId xmlns:a16="http://schemas.microsoft.com/office/drawing/2014/main" id="{18563985-F734-46DE-BF5C-00292EA6DBC9}"/>
              </a:ext>
            </a:extLst>
          </p:cNvPr>
          <p:cNvGraphicFramePr>
            <a:graphicFrameLocks noChangeAspect="1"/>
          </p:cNvGraphicFramePr>
          <p:nvPr>
            <p:extLst>
              <p:ext uri="{D42A27DB-BD31-4B8C-83A1-F6EECF244321}">
                <p14:modId xmlns:p14="http://schemas.microsoft.com/office/powerpoint/2010/main" val="3423492629"/>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0872"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4394200" y="2362200"/>
                        <a:ext cx="914400" cy="19843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3E53CFF-D0B5-4BC5-96B6-CDC0F455A904}"/>
              </a:ext>
            </a:extLst>
          </p:cNvPr>
          <p:cNvGraphicFramePr>
            <a:graphicFrameLocks noChangeAspect="1"/>
          </p:cNvGraphicFramePr>
          <p:nvPr>
            <p:extLst>
              <p:ext uri="{D42A27DB-BD31-4B8C-83A1-F6EECF244321}">
                <p14:modId xmlns:p14="http://schemas.microsoft.com/office/powerpoint/2010/main" val="307221280"/>
              </p:ext>
            </p:extLst>
          </p:nvPr>
        </p:nvGraphicFramePr>
        <p:xfrm>
          <a:off x="2253398" y="4033903"/>
          <a:ext cx="6997492" cy="693043"/>
        </p:xfrm>
        <a:graphic>
          <a:graphicData uri="http://schemas.openxmlformats.org/presentationml/2006/ole">
            <mc:AlternateContent xmlns:mc="http://schemas.openxmlformats.org/markup-compatibility/2006">
              <mc:Choice xmlns:v="urn:schemas-microsoft-com:vml" Requires="v">
                <p:oleObj spid="_x0000_s30873" name="Equation" r:id="rId8" imgW="2819160" imgH="279360" progId="Equation.DSMT4">
                  <p:embed/>
                </p:oleObj>
              </mc:Choice>
              <mc:Fallback>
                <p:oleObj name="Equation" r:id="rId8" imgW="2819160" imgH="279360" progId="Equation.DSMT4">
                  <p:embed/>
                  <p:pic>
                    <p:nvPicPr>
                      <p:cNvPr id="4" name="对象 3">
                        <a:extLst>
                          <a:ext uri="{FF2B5EF4-FFF2-40B4-BE49-F238E27FC236}">
                            <a16:creationId xmlns:a16="http://schemas.microsoft.com/office/drawing/2014/main" id="{6C447F5C-EB2C-4495-B2D6-A119E49F4EB4}"/>
                          </a:ext>
                        </a:extLst>
                      </p:cNvPr>
                      <p:cNvPicPr/>
                      <p:nvPr/>
                    </p:nvPicPr>
                    <p:blipFill>
                      <a:blip r:embed="rId9"/>
                      <a:stretch>
                        <a:fillRect/>
                      </a:stretch>
                    </p:blipFill>
                    <p:spPr>
                      <a:xfrm>
                        <a:off x="2253398" y="4033903"/>
                        <a:ext cx="6997492" cy="69304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2F9D83BE-B63E-43C7-B545-86801B201D92}"/>
              </a:ext>
            </a:extLst>
          </p:cNvPr>
          <p:cNvGraphicFramePr>
            <a:graphicFrameLocks noChangeAspect="1"/>
          </p:cNvGraphicFramePr>
          <p:nvPr>
            <p:extLst>
              <p:ext uri="{D42A27DB-BD31-4B8C-83A1-F6EECF244321}">
                <p14:modId xmlns:p14="http://schemas.microsoft.com/office/powerpoint/2010/main" val="2245491468"/>
              </p:ext>
            </p:extLst>
          </p:nvPr>
        </p:nvGraphicFramePr>
        <p:xfrm>
          <a:off x="2064121" y="3297961"/>
          <a:ext cx="1644601" cy="538233"/>
        </p:xfrm>
        <a:graphic>
          <a:graphicData uri="http://schemas.openxmlformats.org/presentationml/2006/ole">
            <mc:AlternateContent xmlns:mc="http://schemas.openxmlformats.org/markup-compatibility/2006">
              <mc:Choice xmlns:v="urn:schemas-microsoft-com:vml" Requires="v">
                <p:oleObj spid="_x0000_s30874" name="Equation" r:id="rId10" imgW="698400" imgH="228600" progId="Equation.DSMT4">
                  <p:embed/>
                </p:oleObj>
              </mc:Choice>
              <mc:Fallback>
                <p:oleObj name="Equation" r:id="rId10" imgW="698400" imgH="228600" progId="Equation.DSMT4">
                  <p:embed/>
                  <p:pic>
                    <p:nvPicPr>
                      <p:cNvPr id="11" name="对象 10">
                        <a:extLst>
                          <a:ext uri="{FF2B5EF4-FFF2-40B4-BE49-F238E27FC236}">
                            <a16:creationId xmlns:a16="http://schemas.microsoft.com/office/drawing/2014/main" id="{80CDA37E-EBD4-46BB-B474-D30D98050D7B}"/>
                          </a:ext>
                        </a:extLst>
                      </p:cNvPr>
                      <p:cNvPicPr/>
                      <p:nvPr/>
                    </p:nvPicPr>
                    <p:blipFill>
                      <a:blip r:embed="rId11"/>
                      <a:stretch>
                        <a:fillRect/>
                      </a:stretch>
                    </p:blipFill>
                    <p:spPr>
                      <a:xfrm>
                        <a:off x="2064121" y="3297961"/>
                        <a:ext cx="1644601" cy="538233"/>
                      </a:xfrm>
                      <a:prstGeom prst="rect">
                        <a:avLst/>
                      </a:prstGeom>
                    </p:spPr>
                  </p:pic>
                </p:oleObj>
              </mc:Fallback>
            </mc:AlternateContent>
          </a:graphicData>
        </a:graphic>
      </p:graphicFrame>
      <p:cxnSp>
        <p:nvCxnSpPr>
          <p:cNvPr id="9" name="直接箭头连接符 8">
            <a:extLst>
              <a:ext uri="{FF2B5EF4-FFF2-40B4-BE49-F238E27FC236}">
                <a16:creationId xmlns:a16="http://schemas.microsoft.com/office/drawing/2014/main" id="{76868BC4-6A20-4D02-8A4A-42FBC0DEB513}"/>
              </a:ext>
            </a:extLst>
          </p:cNvPr>
          <p:cNvCxnSpPr/>
          <p:nvPr/>
        </p:nvCxnSpPr>
        <p:spPr>
          <a:xfrm>
            <a:off x="4648200" y="4815846"/>
            <a:ext cx="0" cy="3784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AE53FBB-34D0-42F3-898E-F46BFB35975F}"/>
              </a:ext>
            </a:extLst>
          </p:cNvPr>
          <p:cNvCxnSpPr/>
          <p:nvPr/>
        </p:nvCxnSpPr>
        <p:spPr>
          <a:xfrm>
            <a:off x="7251700" y="4815846"/>
            <a:ext cx="0" cy="3784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8F6C77A0-FBA3-4BA4-99DF-05526D322CAE}"/>
              </a:ext>
            </a:extLst>
          </p:cNvPr>
          <p:cNvSpPr/>
          <p:nvPr/>
        </p:nvSpPr>
        <p:spPr>
          <a:xfrm>
            <a:off x="773221" y="5104103"/>
            <a:ext cx="11418779"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                     行动策略         评估策略</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536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F7B8A-C571-4ACF-A775-67280317E3C7}"/>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FFF13DC2-234A-45D3-9D4B-A8E84033777B}"/>
              </a:ext>
            </a:extLst>
          </p:cNvPr>
          <p:cNvSpPr/>
          <p:nvPr/>
        </p:nvSpPr>
        <p:spPr>
          <a:xfrm>
            <a:off x="529239" y="1190249"/>
            <a:ext cx="3518527"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DPG</a:t>
            </a:r>
            <a:r>
              <a:rPr lang="zh-CN" altLang="en-US" sz="2400" b="1" dirty="0">
                <a:latin typeface="微软雅黑" panose="020B0503020204020204" pitchFamily="34" charset="-122"/>
                <a:ea typeface="微软雅黑" panose="020B0503020204020204" pitchFamily="34" charset="-122"/>
              </a:rPr>
              <a:t>参数更新公式</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
        <p:nvSpPr>
          <p:cNvPr id="4" name="矩形 3">
            <a:extLst>
              <a:ext uri="{FF2B5EF4-FFF2-40B4-BE49-F238E27FC236}">
                <a16:creationId xmlns:a16="http://schemas.microsoft.com/office/drawing/2014/main" id="{FDC2AFF4-9645-461A-AAA6-0DEE3A9E5507}"/>
              </a:ext>
            </a:extLst>
          </p:cNvPr>
          <p:cNvSpPr/>
          <p:nvPr/>
        </p:nvSpPr>
        <p:spPr>
          <a:xfrm>
            <a:off x="0" y="3717154"/>
            <a:ext cx="12192000" cy="830997"/>
          </a:xfrm>
          <a:prstGeom prst="rect">
            <a:avLst/>
          </a:prstGeom>
        </p:spPr>
        <p:txBody>
          <a:bodyPr wrap="square">
            <a:spAutoFit/>
          </a:bodyPr>
          <a:lstStyle/>
          <a:p>
            <a:r>
              <a:rPr lang="en-US" altLang="zh-CN" sz="24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最终</a:t>
            </a:r>
            <a:r>
              <a:rPr lang="zh-CN" altLang="en-US" sz="2000" dirty="0">
                <a:solidFill>
                  <a:srgbClr val="FF0000"/>
                </a:solidFill>
                <a:latin typeface="宋体" panose="02010600030101010101" pitchFamily="2" charset="-122"/>
                <a:ea typeface="宋体" panose="02010600030101010101" pitchFamily="2" charset="-122"/>
              </a:rPr>
              <a:t>策略函数</a:t>
            </a:r>
            <a:r>
              <a:rPr lang="zh-CN" altLang="en-US" sz="2000" dirty="0">
                <a:latin typeface="宋体" panose="02010600030101010101" pitchFamily="2" charset="-122"/>
                <a:ea typeface="宋体" panose="02010600030101010101" pitchFamily="2" charset="-122"/>
              </a:rPr>
              <a:t>和</a:t>
            </a:r>
            <a:r>
              <a:rPr lang="zh-CN" altLang="en-US" sz="2000" dirty="0">
                <a:solidFill>
                  <a:srgbClr val="FF0000"/>
                </a:solidFill>
                <a:latin typeface="宋体" panose="02010600030101010101" pitchFamily="2" charset="-122"/>
                <a:ea typeface="宋体" panose="02010600030101010101" pitchFamily="2" charset="-122"/>
              </a:rPr>
              <a:t>值函数</a:t>
            </a:r>
            <a:r>
              <a:rPr lang="zh-CN" altLang="en-US" sz="2000" dirty="0">
                <a:latin typeface="宋体" panose="02010600030101010101" pitchFamily="2" charset="-122"/>
                <a:ea typeface="宋体" panose="02010600030101010101" pitchFamily="2" charset="-122"/>
              </a:rPr>
              <a:t>的参数更新分别采用</a:t>
            </a:r>
            <a:r>
              <a:rPr lang="zh-CN" altLang="en-US" sz="2000" b="1" dirty="0">
                <a:latin typeface="宋体" panose="02010600030101010101" pitchFamily="2" charset="-122"/>
                <a:ea typeface="宋体" panose="02010600030101010101" pitchFamily="2" charset="-122"/>
              </a:rPr>
              <a:t>随机梯度上升</a:t>
            </a:r>
            <a:r>
              <a:rPr lang="zh-CN" altLang="en-US" sz="2000" dirty="0">
                <a:latin typeface="宋体" panose="02010600030101010101" pitchFamily="2" charset="-122"/>
                <a:ea typeface="宋体" panose="02010600030101010101" pitchFamily="2" charset="-122"/>
              </a:rPr>
              <a:t>和</a:t>
            </a:r>
            <a:r>
              <a:rPr lang="zh-CN" altLang="en-US" sz="2000" b="1" dirty="0">
                <a:latin typeface="宋体" panose="02010600030101010101" pitchFamily="2" charset="-122"/>
                <a:ea typeface="宋体" panose="02010600030101010101" pitchFamily="2" charset="-122"/>
              </a:rPr>
              <a:t>随机梯度下降</a:t>
            </a:r>
            <a:r>
              <a:rPr lang="zh-CN" altLang="en-US" sz="2000" dirty="0">
                <a:latin typeface="宋体" panose="02010600030101010101" pitchFamily="2" charset="-122"/>
                <a:ea typeface="宋体" panose="02010600030101010101" pitchFamily="2" charset="-122"/>
              </a:rPr>
              <a:t>，对目标函数（损失  </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函数）求导得</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graphicFrame>
        <p:nvGraphicFramePr>
          <p:cNvPr id="5" name="对象 4">
            <a:extLst>
              <a:ext uri="{FF2B5EF4-FFF2-40B4-BE49-F238E27FC236}">
                <a16:creationId xmlns:a16="http://schemas.microsoft.com/office/drawing/2014/main" id="{5A2F731B-B657-4326-86FF-32D34DF8933A}"/>
              </a:ext>
            </a:extLst>
          </p:cNvPr>
          <p:cNvGraphicFramePr>
            <a:graphicFrameLocks noChangeAspect="1"/>
          </p:cNvGraphicFramePr>
          <p:nvPr>
            <p:extLst>
              <p:ext uri="{D42A27DB-BD31-4B8C-83A1-F6EECF244321}">
                <p14:modId xmlns:p14="http://schemas.microsoft.com/office/powerpoint/2010/main" val="530671529"/>
              </p:ext>
            </p:extLst>
          </p:nvPr>
        </p:nvGraphicFramePr>
        <p:xfrm>
          <a:off x="2501693" y="4357727"/>
          <a:ext cx="6746116" cy="1178933"/>
        </p:xfrm>
        <a:graphic>
          <a:graphicData uri="http://schemas.openxmlformats.org/presentationml/2006/ole">
            <mc:AlternateContent xmlns:mc="http://schemas.openxmlformats.org/markup-compatibility/2006">
              <mc:Choice xmlns:v="urn:schemas-microsoft-com:vml" Requires="v">
                <p:oleObj spid="_x0000_s31829" name="Equation" r:id="rId3" imgW="2908080" imgH="507960" progId="Equation.DSMT4">
                  <p:embed/>
                </p:oleObj>
              </mc:Choice>
              <mc:Fallback>
                <p:oleObj name="Equation" r:id="rId3" imgW="2908080" imgH="507960" progId="Equation.DSMT4">
                  <p:embed/>
                  <p:pic>
                    <p:nvPicPr>
                      <p:cNvPr id="0" name=""/>
                      <p:cNvPicPr/>
                      <p:nvPr/>
                    </p:nvPicPr>
                    <p:blipFill>
                      <a:blip r:embed="rId4"/>
                      <a:stretch>
                        <a:fillRect/>
                      </a:stretch>
                    </p:blipFill>
                    <p:spPr>
                      <a:xfrm>
                        <a:off x="2501693" y="4357727"/>
                        <a:ext cx="6746116" cy="117893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7DD9CEB-C91A-4B36-8C83-AF98A2BCBBA6}"/>
              </a:ext>
            </a:extLst>
          </p:cNvPr>
          <p:cNvGraphicFramePr>
            <a:graphicFrameLocks noChangeAspect="1"/>
          </p:cNvGraphicFramePr>
          <p:nvPr>
            <p:extLst>
              <p:ext uri="{D42A27DB-BD31-4B8C-83A1-F6EECF244321}">
                <p14:modId xmlns:p14="http://schemas.microsoft.com/office/powerpoint/2010/main" val="550296720"/>
              </p:ext>
            </p:extLst>
          </p:nvPr>
        </p:nvGraphicFramePr>
        <p:xfrm>
          <a:off x="2590800" y="5651500"/>
          <a:ext cx="9561513" cy="1196975"/>
        </p:xfrm>
        <a:graphic>
          <a:graphicData uri="http://schemas.openxmlformats.org/presentationml/2006/ole">
            <mc:AlternateContent xmlns:mc="http://schemas.openxmlformats.org/markup-compatibility/2006">
              <mc:Choice xmlns:v="urn:schemas-microsoft-com:vml" Requires="v">
                <p:oleObj spid="_x0000_s31830" name="Equation" r:id="rId5" imgW="4063680" imgH="507960" progId="Equation.DSMT4">
                  <p:embed/>
                </p:oleObj>
              </mc:Choice>
              <mc:Fallback>
                <p:oleObj name="Equation" r:id="rId5" imgW="4063680" imgH="507960" progId="Equation.DSMT4">
                  <p:embed/>
                  <p:pic>
                    <p:nvPicPr>
                      <p:cNvPr id="5" name="对象 4">
                        <a:extLst>
                          <a:ext uri="{FF2B5EF4-FFF2-40B4-BE49-F238E27FC236}">
                            <a16:creationId xmlns:a16="http://schemas.microsoft.com/office/drawing/2014/main" id="{5A2F731B-B657-4326-86FF-32D34DF8933A}"/>
                          </a:ext>
                        </a:extLst>
                      </p:cNvPr>
                      <p:cNvPicPr/>
                      <p:nvPr/>
                    </p:nvPicPr>
                    <p:blipFill>
                      <a:blip r:embed="rId6"/>
                      <a:stretch>
                        <a:fillRect/>
                      </a:stretch>
                    </p:blipFill>
                    <p:spPr>
                      <a:xfrm>
                        <a:off x="2590800" y="5651500"/>
                        <a:ext cx="9561513" cy="119697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293CBF58-D850-454A-BD89-7C2BB9B14553}"/>
              </a:ext>
            </a:extLst>
          </p:cNvPr>
          <p:cNvSpPr/>
          <p:nvPr/>
        </p:nvSpPr>
        <p:spPr>
          <a:xfrm>
            <a:off x="9247809" y="5492309"/>
            <a:ext cx="2838263" cy="481863"/>
          </a:xfrm>
          <a:prstGeom prst="rect">
            <a:avLst/>
          </a:prstGeom>
        </p:spPr>
        <p:txBody>
          <a:bodyPr wrap="square">
            <a:spAutoFit/>
          </a:bodyPr>
          <a:lstStyle/>
          <a:p>
            <a:pPr>
              <a:lnSpc>
                <a:spcPct val="150000"/>
              </a:lnSpc>
            </a:pPr>
            <a:r>
              <a:rPr lang="zh-CN" altLang="en-US" sz="2000" dirty="0">
                <a:solidFill>
                  <a:srgbClr val="FF0000"/>
                </a:solidFill>
                <a:latin typeface="宋体" panose="02010600030101010101" pitchFamily="2" charset="-122"/>
                <a:ea typeface="宋体" panose="02010600030101010101" pitchFamily="2" charset="-122"/>
              </a:rPr>
              <a:t>？此处和书</a:t>
            </a:r>
            <a:r>
              <a:rPr lang="en-US" altLang="zh-CN" sz="2000" dirty="0">
                <a:solidFill>
                  <a:srgbClr val="FF0000"/>
                </a:solidFill>
                <a:latin typeface="宋体" panose="02010600030101010101" pitchFamily="2" charset="-122"/>
                <a:ea typeface="宋体" panose="02010600030101010101" pitchFamily="2" charset="-122"/>
              </a:rPr>
              <a:t>P169</a:t>
            </a:r>
            <a:r>
              <a:rPr lang="zh-CN" altLang="en-US" sz="2000" dirty="0">
                <a:solidFill>
                  <a:srgbClr val="FF0000"/>
                </a:solidFill>
                <a:latin typeface="宋体" panose="02010600030101010101" pitchFamily="2" charset="-122"/>
                <a:ea typeface="宋体" panose="02010600030101010101" pitchFamily="2" charset="-122"/>
              </a:rPr>
              <a:t>不一致</a:t>
            </a:r>
            <a:endParaRPr lang="en-US" altLang="zh-CN" sz="2000" dirty="0">
              <a:solidFill>
                <a:srgbClr val="FF0000"/>
              </a:solidFill>
              <a:latin typeface="宋体" panose="02010600030101010101" pitchFamily="2" charset="-122"/>
              <a:ea typeface="宋体" panose="02010600030101010101" pitchFamily="2" charset="-122"/>
            </a:endParaRPr>
          </a:p>
        </p:txBody>
      </p:sp>
      <p:sp>
        <p:nvSpPr>
          <p:cNvPr id="8" name="矩形 7">
            <a:extLst>
              <a:ext uri="{FF2B5EF4-FFF2-40B4-BE49-F238E27FC236}">
                <a16:creationId xmlns:a16="http://schemas.microsoft.com/office/drawing/2014/main" id="{10ACB6C1-904B-486B-B018-4D554BFAC567}"/>
              </a:ext>
            </a:extLst>
          </p:cNvPr>
          <p:cNvSpPr/>
          <p:nvPr/>
        </p:nvSpPr>
        <p:spPr>
          <a:xfrm>
            <a:off x="773221" y="1646890"/>
            <a:ext cx="11418779" cy="830997"/>
          </a:xfrm>
          <a:prstGeom prst="rect">
            <a:avLst/>
          </a:prstGeom>
        </p:spPr>
        <p:txBody>
          <a:bodyPr wrap="square">
            <a:spAutoFit/>
          </a:bodyPr>
          <a:lstStyle/>
          <a:p>
            <a:r>
              <a:rPr lang="en-US" altLang="zh-CN" sz="24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该方法的值函数评估使用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Q-Learning</a:t>
            </a:r>
            <a:r>
              <a:rPr lang="zh-CN" altLang="en-US" sz="2000" dirty="0">
                <a:latin typeface="宋体" panose="02010600030101010101" pitchFamily="2" charset="-122"/>
                <a:ea typeface="宋体" panose="02010600030101010101" pitchFamily="2" charset="-122"/>
              </a:rPr>
              <a:t>方法，最终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DPG</a:t>
            </a:r>
            <a:r>
              <a:rPr lang="zh-CN" altLang="en-US" sz="2000" dirty="0">
                <a:latin typeface="宋体" panose="02010600030101010101" pitchFamily="2" charset="-122"/>
                <a:ea typeface="宋体" panose="02010600030101010101" pitchFamily="2" charset="-122"/>
              </a:rPr>
              <a:t>算法的</a:t>
            </a:r>
            <a:r>
              <a:rPr lang="zh-CN" altLang="en-US" sz="2000" dirty="0">
                <a:solidFill>
                  <a:srgbClr val="FF0000"/>
                </a:solidFill>
                <a:latin typeface="宋体" panose="02010600030101010101" pitchFamily="2" charset="-122"/>
                <a:ea typeface="宋体" panose="02010600030101010101" pitchFamily="2" charset="-122"/>
              </a:rPr>
              <a:t>策略函数</a:t>
            </a:r>
            <a:r>
              <a:rPr lang="zh-CN" altLang="en-US" sz="2000" dirty="0">
                <a:latin typeface="宋体" panose="02010600030101010101" pitchFamily="2" charset="-122"/>
                <a:ea typeface="宋体" panose="02010600030101010101" pitchFamily="2" charset="-122"/>
              </a:rPr>
              <a:t>和</a:t>
            </a:r>
            <a:r>
              <a:rPr lang="zh-CN" altLang="en-US" sz="2000" dirty="0">
                <a:solidFill>
                  <a:srgbClr val="FF0000"/>
                </a:solidFill>
                <a:latin typeface="宋体" panose="02010600030101010101" pitchFamily="2" charset="-122"/>
                <a:ea typeface="宋体" panose="02010600030101010101" pitchFamily="2" charset="-122"/>
              </a:rPr>
              <a:t>评估函数</a:t>
            </a:r>
            <a:r>
              <a:rPr lang="zh-CN" altLang="en-US" sz="2000" dirty="0">
                <a:latin typeface="宋体" panose="02010600030101010101" pitchFamily="2" charset="-122"/>
                <a:ea typeface="宋体" panose="02010600030101010101" pitchFamily="2" charset="-122"/>
              </a:rPr>
              <a:t>的</a:t>
            </a:r>
            <a:r>
              <a:rPr lang="zh-CN" altLang="en-US" sz="2000" b="1" dirty="0">
                <a:latin typeface="宋体" panose="02010600030101010101" pitchFamily="2" charset="-122"/>
                <a:ea typeface="宋体" panose="02010600030101010101" pitchFamily="2" charset="-122"/>
              </a:rPr>
              <a:t>目标（损失）函数</a:t>
            </a:r>
            <a:r>
              <a:rPr lang="zh-CN" altLang="en-US" sz="2000" dirty="0">
                <a:latin typeface="宋体" panose="02010600030101010101" pitchFamily="2" charset="-122"/>
                <a:ea typeface="宋体" panose="02010600030101010101" pitchFamily="2" charset="-122"/>
              </a:rPr>
              <a:t>分别为</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graphicFrame>
        <p:nvGraphicFramePr>
          <p:cNvPr id="9" name="对象 8">
            <a:extLst>
              <a:ext uri="{FF2B5EF4-FFF2-40B4-BE49-F238E27FC236}">
                <a16:creationId xmlns:a16="http://schemas.microsoft.com/office/drawing/2014/main" id="{15E0D8F8-43DD-4BF1-A3AA-66FC940C3CE5}"/>
              </a:ext>
            </a:extLst>
          </p:cNvPr>
          <p:cNvGraphicFramePr>
            <a:graphicFrameLocks noChangeAspect="1"/>
          </p:cNvGraphicFramePr>
          <p:nvPr>
            <p:extLst>
              <p:ext uri="{D42A27DB-BD31-4B8C-83A1-F6EECF244321}">
                <p14:modId xmlns:p14="http://schemas.microsoft.com/office/powerpoint/2010/main" val="1918255887"/>
              </p:ext>
            </p:extLst>
          </p:nvPr>
        </p:nvGraphicFramePr>
        <p:xfrm>
          <a:off x="2413789" y="2952845"/>
          <a:ext cx="7642225" cy="855662"/>
        </p:xfrm>
        <a:graphic>
          <a:graphicData uri="http://schemas.openxmlformats.org/presentationml/2006/ole">
            <mc:AlternateContent xmlns:mc="http://schemas.openxmlformats.org/markup-compatibility/2006">
              <mc:Choice xmlns:v="urn:schemas-microsoft-com:vml" Requires="v">
                <p:oleObj spid="_x0000_s31831" name="Equation" r:id="rId7" imgW="3517560" imgH="393480" progId="Equation.DSMT4">
                  <p:embed/>
                </p:oleObj>
              </mc:Choice>
              <mc:Fallback>
                <p:oleObj name="Equation" r:id="rId7" imgW="3517560" imgH="393480" progId="Equation.DSMT4">
                  <p:embed/>
                  <p:pic>
                    <p:nvPicPr>
                      <p:cNvPr id="10" name="对象 9">
                        <a:extLst>
                          <a:ext uri="{FF2B5EF4-FFF2-40B4-BE49-F238E27FC236}">
                            <a16:creationId xmlns:a16="http://schemas.microsoft.com/office/drawing/2014/main" id="{0B2EC01C-3CFD-46A3-951C-DFED768B5A9E}"/>
                          </a:ext>
                        </a:extLst>
                      </p:cNvPr>
                      <p:cNvPicPr/>
                      <p:nvPr/>
                    </p:nvPicPr>
                    <p:blipFill>
                      <a:blip r:embed="rId8"/>
                      <a:stretch>
                        <a:fillRect/>
                      </a:stretch>
                    </p:blipFill>
                    <p:spPr>
                      <a:xfrm>
                        <a:off x="2413789" y="2952845"/>
                        <a:ext cx="7642225" cy="85566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70D07F3-D3ED-417D-810F-4BCA163126B1}"/>
              </a:ext>
            </a:extLst>
          </p:cNvPr>
          <p:cNvGraphicFramePr>
            <a:graphicFrameLocks noChangeAspect="1"/>
          </p:cNvGraphicFramePr>
          <p:nvPr>
            <p:extLst>
              <p:ext uri="{D42A27DB-BD31-4B8C-83A1-F6EECF244321}">
                <p14:modId xmlns:p14="http://schemas.microsoft.com/office/powerpoint/2010/main" val="1406895401"/>
              </p:ext>
            </p:extLst>
          </p:nvPr>
        </p:nvGraphicFramePr>
        <p:xfrm>
          <a:off x="2450893" y="2450159"/>
          <a:ext cx="4260850" cy="661987"/>
        </p:xfrm>
        <a:graphic>
          <a:graphicData uri="http://schemas.openxmlformats.org/presentationml/2006/ole">
            <mc:AlternateContent xmlns:mc="http://schemas.openxmlformats.org/markup-compatibility/2006">
              <mc:Choice xmlns:v="urn:schemas-microsoft-com:vml" Requires="v">
                <p:oleObj spid="_x0000_s31832" name="Equation" r:id="rId9" imgW="1879560" imgH="291960" progId="Equation.DSMT4">
                  <p:embed/>
                </p:oleObj>
              </mc:Choice>
              <mc:Fallback>
                <p:oleObj name="Equation" r:id="rId9" imgW="1879560" imgH="291960" progId="Equation.DSMT4">
                  <p:embed/>
                  <p:pic>
                    <p:nvPicPr>
                      <p:cNvPr id="11" name="对象 10">
                        <a:extLst>
                          <a:ext uri="{FF2B5EF4-FFF2-40B4-BE49-F238E27FC236}">
                            <a16:creationId xmlns:a16="http://schemas.microsoft.com/office/drawing/2014/main" id="{A04C297C-068D-49EE-9047-7849BAF9C268}"/>
                          </a:ext>
                        </a:extLst>
                      </p:cNvPr>
                      <p:cNvPicPr/>
                      <p:nvPr/>
                    </p:nvPicPr>
                    <p:blipFill>
                      <a:blip r:embed="rId10"/>
                      <a:stretch>
                        <a:fillRect/>
                      </a:stretch>
                    </p:blipFill>
                    <p:spPr>
                      <a:xfrm>
                        <a:off x="2450893" y="2450159"/>
                        <a:ext cx="4260850" cy="661987"/>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5D88035C-5B0C-414A-9419-BB75EE6D61DC}"/>
              </a:ext>
            </a:extLst>
          </p:cNvPr>
          <p:cNvSpPr/>
          <p:nvPr/>
        </p:nvSpPr>
        <p:spPr>
          <a:xfrm>
            <a:off x="10002782" y="3172428"/>
            <a:ext cx="2242451" cy="374654"/>
          </a:xfrm>
          <a:prstGeom prst="rect">
            <a:avLst/>
          </a:prstGeom>
        </p:spPr>
        <p:txBody>
          <a:bodyPr wrap="square">
            <a:spAutoFit/>
          </a:bodyPr>
          <a:lstStyle/>
          <a:p>
            <a:pPr>
              <a:lnSpc>
                <a:spcPct val="150000"/>
              </a:lnSpc>
            </a:pPr>
            <a:r>
              <a:rPr lang="zh-CN" altLang="en-US" sz="1400" dirty="0">
                <a:solidFill>
                  <a:srgbClr val="00B0F0"/>
                </a:solidFill>
                <a:latin typeface="宋体" panose="02010600030101010101" pitchFamily="2" charset="-122"/>
                <a:ea typeface="宋体" panose="02010600030101010101" pitchFamily="2" charset="-122"/>
              </a:rPr>
              <a:t>此处和</a:t>
            </a:r>
            <a:r>
              <a:rPr lang="en-US" altLang="zh-CN" sz="14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Qlearning</a:t>
            </a:r>
            <a:r>
              <a:rPr lang="zh-CN" altLang="en-US" sz="1400" dirty="0">
                <a:solidFill>
                  <a:srgbClr val="00B0F0"/>
                </a:solidFill>
                <a:latin typeface="宋体" panose="02010600030101010101" pitchFamily="2" charset="-122"/>
                <a:ea typeface="宋体" panose="02010600030101010101" pitchFamily="2" charset="-122"/>
              </a:rPr>
              <a:t>算法一致</a:t>
            </a:r>
            <a:endParaRPr lang="en-US" altLang="zh-CN" sz="1400" dirty="0">
              <a:solidFill>
                <a:srgbClr val="00B0F0"/>
              </a:solidFill>
              <a:latin typeface="宋体" panose="02010600030101010101" pitchFamily="2" charset="-122"/>
              <a:ea typeface="宋体" panose="02010600030101010101" pitchFamily="2" charset="-122"/>
            </a:endParaRPr>
          </a:p>
        </p:txBody>
      </p:sp>
      <p:sp>
        <p:nvSpPr>
          <p:cNvPr id="12" name="左大括号 11">
            <a:extLst>
              <a:ext uri="{FF2B5EF4-FFF2-40B4-BE49-F238E27FC236}">
                <a16:creationId xmlns:a16="http://schemas.microsoft.com/office/drawing/2014/main" id="{3B4B06CA-5840-4FF8-9511-6538EE9897A5}"/>
              </a:ext>
            </a:extLst>
          </p:cNvPr>
          <p:cNvSpPr/>
          <p:nvPr/>
        </p:nvSpPr>
        <p:spPr>
          <a:xfrm>
            <a:off x="2100113" y="2643069"/>
            <a:ext cx="281239" cy="738188"/>
          </a:xfrm>
          <a:prstGeom prst="leftBrace">
            <a:avLst/>
          </a:prstGeom>
          <a:effectLst/>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5262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80">
                                          <p:stCondLst>
                                            <p:cond delay="0"/>
                                          </p:stCondLst>
                                        </p:cTn>
                                        <p:tgtEl>
                                          <p:spTgt spid="6"/>
                                        </p:tgtEl>
                                      </p:cBhvr>
                                    </p:animEffect>
                                    <p:anim calcmode="lin" valueType="num">
                                      <p:cBhvr>
                                        <p:cTn id="4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gtEl>
                                      </p:cBhvr>
                                      <p:to x="100000" y="60000"/>
                                    </p:animScale>
                                    <p:animScale>
                                      <p:cBhvr>
                                        <p:cTn id="46" dur="166" decel="50000">
                                          <p:stCondLst>
                                            <p:cond delay="676"/>
                                          </p:stCondLst>
                                        </p:cTn>
                                        <p:tgtEl>
                                          <p:spTgt spid="6"/>
                                        </p:tgtEl>
                                      </p:cBhvr>
                                      <p:to x="100000" y="100000"/>
                                    </p:animScale>
                                    <p:animScale>
                                      <p:cBhvr>
                                        <p:cTn id="47" dur="26">
                                          <p:stCondLst>
                                            <p:cond delay="1312"/>
                                          </p:stCondLst>
                                        </p:cTn>
                                        <p:tgtEl>
                                          <p:spTgt spid="6"/>
                                        </p:tgtEl>
                                      </p:cBhvr>
                                      <p:to x="100000" y="80000"/>
                                    </p:animScale>
                                    <p:animScale>
                                      <p:cBhvr>
                                        <p:cTn id="48" dur="166" decel="50000">
                                          <p:stCondLst>
                                            <p:cond delay="1338"/>
                                          </p:stCondLst>
                                        </p:cTn>
                                        <p:tgtEl>
                                          <p:spTgt spid="6"/>
                                        </p:tgtEl>
                                      </p:cBhvr>
                                      <p:to x="100000" y="100000"/>
                                    </p:animScale>
                                    <p:animScale>
                                      <p:cBhvr>
                                        <p:cTn id="49" dur="26">
                                          <p:stCondLst>
                                            <p:cond delay="1642"/>
                                          </p:stCondLst>
                                        </p:cTn>
                                        <p:tgtEl>
                                          <p:spTgt spid="6"/>
                                        </p:tgtEl>
                                      </p:cBhvr>
                                      <p:to x="100000" y="90000"/>
                                    </p:animScale>
                                    <p:animScale>
                                      <p:cBhvr>
                                        <p:cTn id="50" dur="166" decel="50000">
                                          <p:stCondLst>
                                            <p:cond delay="1668"/>
                                          </p:stCondLst>
                                        </p:cTn>
                                        <p:tgtEl>
                                          <p:spTgt spid="6"/>
                                        </p:tgtEl>
                                      </p:cBhvr>
                                      <p:to x="100000" y="100000"/>
                                    </p:animScale>
                                    <p:animScale>
                                      <p:cBhvr>
                                        <p:cTn id="51" dur="26">
                                          <p:stCondLst>
                                            <p:cond delay="1808"/>
                                          </p:stCondLst>
                                        </p:cTn>
                                        <p:tgtEl>
                                          <p:spTgt spid="6"/>
                                        </p:tgtEl>
                                      </p:cBhvr>
                                      <p:to x="100000" y="95000"/>
                                    </p:animScale>
                                    <p:animScale>
                                      <p:cBhvr>
                                        <p:cTn id="52" dur="166" decel="50000">
                                          <p:stCondLst>
                                            <p:cond delay="1834"/>
                                          </p:stCondLst>
                                        </p:cTn>
                                        <p:tgtEl>
                                          <p:spTgt spid="6"/>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6AF9B-0972-4639-88FC-65A405370985}"/>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BDB22F0F-5D80-4CCD-98D3-B947B21F8C82}"/>
              </a:ext>
            </a:extLst>
          </p:cNvPr>
          <p:cNvSpPr/>
          <p:nvPr/>
        </p:nvSpPr>
        <p:spPr>
          <a:xfrm>
            <a:off x="529239" y="1190249"/>
            <a:ext cx="2531078"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DDPG</a:t>
            </a:r>
            <a:r>
              <a:rPr lang="zh-CN" altLang="en-US" sz="2400" b="1" dirty="0">
                <a:latin typeface="微软雅黑" panose="020B0503020204020204" pitchFamily="34" charset="-122"/>
                <a:ea typeface="微软雅黑" panose="020B0503020204020204" pitchFamily="34" charset="-122"/>
              </a:rPr>
              <a:t>算法</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4976BB08-DEDB-40B6-A4E4-D228C0B51734}"/>
                  </a:ext>
                </a:extLst>
              </p:cNvPr>
              <p:cNvSpPr/>
              <p:nvPr/>
            </p:nvSpPr>
            <p:spPr>
              <a:xfrm>
                <a:off x="0" y="1555580"/>
                <a:ext cx="12192000" cy="3346237"/>
              </a:xfrm>
              <a:prstGeom prst="rect">
                <a:avLst/>
              </a:prstGeom>
            </p:spPr>
            <p:txBody>
              <a:bodyPr wrap="square">
                <a:spAutoFit/>
              </a:bodyPr>
              <a:lstStyle/>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以往的实践证明，如果只使用单个”</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神经网络”的算法，学习过程很不稳定，因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网络的参数</a:t>
                </a:r>
                <a14:m>
                  <m:oMath xmlns:m="http://schemas.openxmlformats.org/officeDocument/2006/math">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𝜔</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在频繁梯度更新的同时，又使用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网络对策略网络的梯度进行更新；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基于此提出了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DDPG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算法。</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DDPG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算法</a:t>
                </a:r>
                <a:r>
                  <a:rPr lang="zh-CN" altLang="en-US" sz="2400" dirty="0">
                    <a:latin typeface="宋体" panose="02010600030101010101" pitchFamily="2" charset="-122"/>
                    <a:ea typeface="宋体" panose="02010600030101010101" pitchFamily="2" charset="-122"/>
                  </a:rPr>
                  <a:t>是深度确定性策略搜索算法，相比</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DPG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dirty="0">
                    <a:latin typeface="宋体" panose="02010600030101010101" pitchFamily="2" charset="-122"/>
                    <a:ea typeface="宋体" panose="02010600030101010101" pitchFamily="2" charset="-122"/>
                  </a:rPr>
                  <a:t>改进：用</a:t>
                </a:r>
                <a:r>
                  <a:rPr lang="zh-CN" altLang="en-US" sz="2400" b="1" dirty="0">
                    <a:latin typeface="宋体" panose="02010600030101010101" pitchFamily="2" charset="-122"/>
                    <a:ea typeface="宋体" panose="02010600030101010101" pitchFamily="2" charset="-122"/>
                  </a:rPr>
                  <a:t>卷积神经网络</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CNN</a:t>
                </a:r>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和</a:t>
                </a:r>
                <a:r>
                  <a:rPr lang="zh-CN" altLang="en-US" sz="2400" b="1" dirty="0">
                    <a:latin typeface="宋体" panose="02010600030101010101" pitchFamily="2" charset="-122"/>
                    <a:ea typeface="宋体" panose="02010600030101010101" pitchFamily="2" charset="-122"/>
                  </a:rPr>
                  <a:t>深度学习</a:t>
                </a:r>
                <a:r>
                  <a:rPr lang="zh-CN" altLang="en-US" sz="2400" dirty="0">
                    <a:latin typeface="宋体" panose="02010600030101010101" pitchFamily="2" charset="-122"/>
                    <a:ea typeface="宋体" panose="02010600030101010101" pitchFamily="2" charset="-122"/>
                  </a:rPr>
                  <a:t>训练神经网络；此处借鉴了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sz="2400" dirty="0">
                    <a:latin typeface="宋体" panose="02010600030101010101" pitchFamily="2" charset="-122"/>
                    <a:ea typeface="宋体" panose="02010600030101010101" pitchFamily="2" charset="-122"/>
                  </a:rPr>
                  <a:t>的经验回放与独立的目标网络。其中经验    </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回放与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sz="2400" dirty="0">
                    <a:latin typeface="宋体" panose="02010600030101010101" pitchFamily="2" charset="-122"/>
                    <a:ea typeface="宋体" panose="02010600030101010101" pitchFamily="2" charset="-122"/>
                  </a:rPr>
                  <a:t>方法一致，目标值为                    ；</a:t>
                </a:r>
                <a:endParaRPr lang="en-US" altLang="zh-CN" sz="2400" dirty="0">
                  <a:latin typeface="宋体" panose="02010600030101010101" pitchFamily="2" charset="-122"/>
                  <a:ea typeface="宋体" panose="02010600030101010101" pitchFamily="2" charset="-122"/>
                </a:endParaRPr>
              </a:p>
            </p:txBody>
          </p:sp>
        </mc:Choice>
        <mc:Fallback>
          <p:sp>
            <p:nvSpPr>
              <p:cNvPr id="4" name="矩形 3">
                <a:extLst>
                  <a:ext uri="{FF2B5EF4-FFF2-40B4-BE49-F238E27FC236}">
                    <a16:creationId xmlns:a16="http://schemas.microsoft.com/office/drawing/2014/main" id="{4976BB08-DEDB-40B6-A4E4-D228C0B51734}"/>
                  </a:ext>
                </a:extLst>
              </p:cNvPr>
              <p:cNvSpPr>
                <a:spLocks noRot="1" noChangeAspect="1" noMove="1" noResize="1" noEditPoints="1" noAdjustHandles="1" noChangeArrowheads="1" noChangeShapeType="1" noTextEdit="1"/>
              </p:cNvSpPr>
              <p:nvPr/>
            </p:nvSpPr>
            <p:spPr>
              <a:xfrm>
                <a:off x="0" y="1555580"/>
                <a:ext cx="12192000" cy="3346237"/>
              </a:xfrm>
              <a:prstGeom prst="rect">
                <a:avLst/>
              </a:prstGeom>
              <a:blipFill>
                <a:blip r:embed="rId3"/>
                <a:stretch>
                  <a:fillRect r="-750" b="-3461"/>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6E038110-82B0-4245-958F-28FE848B7A56}"/>
              </a:ext>
            </a:extLst>
          </p:cNvPr>
          <p:cNvGraphicFramePr>
            <a:graphicFrameLocks noChangeAspect="1"/>
          </p:cNvGraphicFramePr>
          <p:nvPr>
            <p:extLst>
              <p:ext uri="{D42A27DB-BD31-4B8C-83A1-F6EECF244321}">
                <p14:modId xmlns:p14="http://schemas.microsoft.com/office/powerpoint/2010/main" val="3372912151"/>
              </p:ext>
            </p:extLst>
          </p:nvPr>
        </p:nvGraphicFramePr>
        <p:xfrm>
          <a:off x="4992779" y="4356538"/>
          <a:ext cx="2811972" cy="518714"/>
        </p:xfrm>
        <a:graphic>
          <a:graphicData uri="http://schemas.openxmlformats.org/presentationml/2006/ole">
            <mc:AlternateContent xmlns:mc="http://schemas.openxmlformats.org/markup-compatibility/2006">
              <mc:Choice xmlns:v="urn:schemas-microsoft-com:vml" Requires="v">
                <p:oleObj spid="_x0000_s32904" name="Equation" r:id="rId4" imgW="1307880" imgH="241200" progId="Equation.DSMT4">
                  <p:embed/>
                </p:oleObj>
              </mc:Choice>
              <mc:Fallback>
                <p:oleObj name="Equation" r:id="rId4" imgW="1307880" imgH="241200" progId="Equation.DSMT4">
                  <p:embed/>
                  <p:pic>
                    <p:nvPicPr>
                      <p:cNvPr id="0" name=""/>
                      <p:cNvPicPr/>
                      <p:nvPr/>
                    </p:nvPicPr>
                    <p:blipFill>
                      <a:blip r:embed="rId5"/>
                      <a:stretch>
                        <a:fillRect/>
                      </a:stretch>
                    </p:blipFill>
                    <p:spPr>
                      <a:xfrm>
                        <a:off x="4992779" y="4356538"/>
                        <a:ext cx="2811972" cy="518714"/>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A1FC80ED-53C3-4C81-8980-3A29AFBBE742}"/>
              </a:ext>
            </a:extLst>
          </p:cNvPr>
          <p:cNvSpPr/>
          <p:nvPr/>
        </p:nvSpPr>
        <p:spPr>
          <a:xfrm>
            <a:off x="7955482" y="4299004"/>
            <a:ext cx="2042893"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更新公式为：</a:t>
            </a:r>
            <a:endParaRPr lang="en-US" altLang="zh-CN" sz="2400" dirty="0">
              <a:latin typeface="宋体" panose="02010600030101010101" pitchFamily="2" charset="-122"/>
              <a:ea typeface="宋体" panose="02010600030101010101" pitchFamily="2" charset="-122"/>
            </a:endParaRPr>
          </a:p>
        </p:txBody>
      </p:sp>
      <p:graphicFrame>
        <p:nvGraphicFramePr>
          <p:cNvPr id="7" name="对象 6">
            <a:extLst>
              <a:ext uri="{FF2B5EF4-FFF2-40B4-BE49-F238E27FC236}">
                <a16:creationId xmlns:a16="http://schemas.microsoft.com/office/drawing/2014/main" id="{0F900297-6A5F-4B13-A75B-BD222E2AB3C9}"/>
              </a:ext>
            </a:extLst>
          </p:cNvPr>
          <p:cNvGraphicFramePr>
            <a:graphicFrameLocks noChangeAspect="1"/>
          </p:cNvGraphicFramePr>
          <p:nvPr>
            <p:extLst>
              <p:ext uri="{D42A27DB-BD31-4B8C-83A1-F6EECF244321}">
                <p14:modId xmlns:p14="http://schemas.microsoft.com/office/powerpoint/2010/main" val="2965674276"/>
              </p:ext>
            </p:extLst>
          </p:nvPr>
        </p:nvGraphicFramePr>
        <p:xfrm>
          <a:off x="1119407" y="5524179"/>
          <a:ext cx="10442575" cy="715963"/>
        </p:xfrm>
        <a:graphic>
          <a:graphicData uri="http://schemas.openxmlformats.org/presentationml/2006/ole">
            <mc:AlternateContent xmlns:mc="http://schemas.openxmlformats.org/markup-compatibility/2006">
              <mc:Choice xmlns:v="urn:schemas-microsoft-com:vml" Requires="v">
                <p:oleObj spid="_x0000_s32905" name="Equation" r:id="rId6" imgW="4076640" imgH="279360" progId="Equation.DSMT4">
                  <p:embed/>
                </p:oleObj>
              </mc:Choice>
              <mc:Fallback>
                <p:oleObj name="Equation" r:id="rId6" imgW="4076640" imgH="279360" progId="Equation.DSMT4">
                  <p:embed/>
                  <p:pic>
                    <p:nvPicPr>
                      <p:cNvPr id="6" name="对象 5">
                        <a:extLst>
                          <a:ext uri="{FF2B5EF4-FFF2-40B4-BE49-F238E27FC236}">
                            <a16:creationId xmlns:a16="http://schemas.microsoft.com/office/drawing/2014/main" id="{17DD9CEB-C91A-4B36-8C83-AF98A2BCBBA6}"/>
                          </a:ext>
                        </a:extLst>
                      </p:cNvPr>
                      <p:cNvPicPr/>
                      <p:nvPr/>
                    </p:nvPicPr>
                    <p:blipFill>
                      <a:blip r:embed="rId7"/>
                      <a:stretch>
                        <a:fillRect/>
                      </a:stretch>
                    </p:blipFill>
                    <p:spPr>
                      <a:xfrm>
                        <a:off x="1119407" y="5524179"/>
                        <a:ext cx="10442575" cy="7159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7F62EAD-0168-458D-9CC9-F66B79000304}"/>
              </a:ext>
            </a:extLst>
          </p:cNvPr>
          <p:cNvGraphicFramePr>
            <a:graphicFrameLocks noChangeAspect="1"/>
          </p:cNvGraphicFramePr>
          <p:nvPr>
            <p:extLst>
              <p:ext uri="{D42A27DB-BD31-4B8C-83A1-F6EECF244321}">
                <p14:modId xmlns:p14="http://schemas.microsoft.com/office/powerpoint/2010/main" val="687260126"/>
              </p:ext>
            </p:extLst>
          </p:nvPr>
        </p:nvGraphicFramePr>
        <p:xfrm>
          <a:off x="1081052" y="4911864"/>
          <a:ext cx="7059612" cy="650875"/>
        </p:xfrm>
        <a:graphic>
          <a:graphicData uri="http://schemas.openxmlformats.org/presentationml/2006/ole">
            <mc:AlternateContent xmlns:mc="http://schemas.openxmlformats.org/markup-compatibility/2006">
              <mc:Choice xmlns:v="urn:schemas-microsoft-com:vml" Requires="v">
                <p:oleObj spid="_x0000_s32906" name="Equation" r:id="rId8" imgW="2755800" imgH="253800" progId="Equation.DSMT4">
                  <p:embed/>
                </p:oleObj>
              </mc:Choice>
              <mc:Fallback>
                <p:oleObj name="Equation" r:id="rId8" imgW="2755800" imgH="253800" progId="Equation.DSMT4">
                  <p:embed/>
                  <p:pic>
                    <p:nvPicPr>
                      <p:cNvPr id="5" name="对象 4">
                        <a:extLst>
                          <a:ext uri="{FF2B5EF4-FFF2-40B4-BE49-F238E27FC236}">
                            <a16:creationId xmlns:a16="http://schemas.microsoft.com/office/drawing/2014/main" id="{5A2F731B-B657-4326-86FF-32D34DF8933A}"/>
                          </a:ext>
                        </a:extLst>
                      </p:cNvPr>
                      <p:cNvPicPr/>
                      <p:nvPr/>
                    </p:nvPicPr>
                    <p:blipFill>
                      <a:blip r:embed="rId9"/>
                      <a:stretch>
                        <a:fillRect/>
                      </a:stretch>
                    </p:blipFill>
                    <p:spPr>
                      <a:xfrm>
                        <a:off x="1081052" y="4911864"/>
                        <a:ext cx="7059612" cy="65087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7DD00891-7D41-4F87-B53D-261713EF6CAA}"/>
              </a:ext>
            </a:extLst>
          </p:cNvPr>
          <p:cNvGraphicFramePr>
            <a:graphicFrameLocks noChangeAspect="1"/>
          </p:cNvGraphicFramePr>
          <p:nvPr>
            <p:extLst>
              <p:ext uri="{D42A27DB-BD31-4B8C-83A1-F6EECF244321}">
                <p14:modId xmlns:p14="http://schemas.microsoft.com/office/powerpoint/2010/main" val="986205943"/>
              </p:ext>
            </p:extLst>
          </p:nvPr>
        </p:nvGraphicFramePr>
        <p:xfrm>
          <a:off x="1119407" y="6300465"/>
          <a:ext cx="2354035" cy="557535"/>
        </p:xfrm>
        <a:graphic>
          <a:graphicData uri="http://schemas.openxmlformats.org/presentationml/2006/ole">
            <mc:AlternateContent xmlns:mc="http://schemas.openxmlformats.org/markup-compatibility/2006">
              <mc:Choice xmlns:v="urn:schemas-microsoft-com:vml" Requires="v">
                <p:oleObj spid="_x0000_s32907" name="Equation" r:id="rId10" imgW="965160" imgH="228600" progId="Equation.DSMT4">
                  <p:embed/>
                </p:oleObj>
              </mc:Choice>
              <mc:Fallback>
                <p:oleObj name="Equation" r:id="rId10" imgW="965160" imgH="228600" progId="Equation.DSMT4">
                  <p:embed/>
                  <p:pic>
                    <p:nvPicPr>
                      <p:cNvPr id="0" name=""/>
                      <p:cNvPicPr/>
                      <p:nvPr/>
                    </p:nvPicPr>
                    <p:blipFill>
                      <a:blip r:embed="rId11"/>
                      <a:stretch>
                        <a:fillRect/>
                      </a:stretch>
                    </p:blipFill>
                    <p:spPr>
                      <a:xfrm>
                        <a:off x="1119407" y="6300465"/>
                        <a:ext cx="2354035" cy="55753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27F57C48-912E-4E2E-9110-528BF6FDEEF3}"/>
              </a:ext>
            </a:extLst>
          </p:cNvPr>
          <p:cNvGraphicFramePr>
            <a:graphicFrameLocks noChangeAspect="1"/>
          </p:cNvGraphicFramePr>
          <p:nvPr>
            <p:extLst>
              <p:ext uri="{D42A27DB-BD31-4B8C-83A1-F6EECF244321}">
                <p14:modId xmlns:p14="http://schemas.microsoft.com/office/powerpoint/2010/main" val="264640756"/>
              </p:ext>
            </p:extLst>
          </p:nvPr>
        </p:nvGraphicFramePr>
        <p:xfrm>
          <a:off x="3962364" y="6253163"/>
          <a:ext cx="2689225" cy="604837"/>
        </p:xfrm>
        <a:graphic>
          <a:graphicData uri="http://schemas.openxmlformats.org/presentationml/2006/ole">
            <mc:AlternateContent xmlns:mc="http://schemas.openxmlformats.org/markup-compatibility/2006">
              <mc:Choice xmlns:v="urn:schemas-microsoft-com:vml" Requires="v">
                <p:oleObj spid="_x0000_s32908" name="Equation" r:id="rId12" imgW="1015920" imgH="228600" progId="Equation.DSMT4">
                  <p:embed/>
                </p:oleObj>
              </mc:Choice>
              <mc:Fallback>
                <p:oleObj name="Equation" r:id="rId12" imgW="1015920" imgH="228600" progId="Equation.DSMT4">
                  <p:embed/>
                  <p:pic>
                    <p:nvPicPr>
                      <p:cNvPr id="9" name="对象 8">
                        <a:extLst>
                          <a:ext uri="{FF2B5EF4-FFF2-40B4-BE49-F238E27FC236}">
                            <a16:creationId xmlns:a16="http://schemas.microsoft.com/office/drawing/2014/main" id="{7DD00891-7D41-4F87-B53D-261713EF6CAA}"/>
                          </a:ext>
                        </a:extLst>
                      </p:cNvPr>
                      <p:cNvPicPr/>
                      <p:nvPr/>
                    </p:nvPicPr>
                    <p:blipFill>
                      <a:blip r:embed="rId13"/>
                      <a:stretch>
                        <a:fillRect/>
                      </a:stretch>
                    </p:blipFill>
                    <p:spPr>
                      <a:xfrm>
                        <a:off x="3962364" y="6253163"/>
                        <a:ext cx="2689225" cy="604837"/>
                      </a:xfrm>
                      <a:prstGeom prst="rect">
                        <a:avLst/>
                      </a:prstGeom>
                    </p:spPr>
                  </p:pic>
                </p:oleObj>
              </mc:Fallback>
            </mc:AlternateContent>
          </a:graphicData>
        </a:graphic>
      </p:graphicFrame>
    </p:spTree>
    <p:extLst>
      <p:ext uri="{BB962C8B-B14F-4D97-AF65-F5344CB8AC3E}">
        <p14:creationId xmlns:p14="http://schemas.microsoft.com/office/powerpoint/2010/main" val="375641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CA3BD-9B33-4AEB-8B5F-9C5F528901FD}"/>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pic>
        <p:nvPicPr>
          <p:cNvPr id="35842" name="Picture 2" descr="ddpg total arch">
            <a:extLst>
              <a:ext uri="{FF2B5EF4-FFF2-40B4-BE49-F238E27FC236}">
                <a16:creationId xmlns:a16="http://schemas.microsoft.com/office/drawing/2014/main" id="{9DA054EA-8BDD-4E7C-8673-53168B59F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633" y="1008745"/>
            <a:ext cx="9130724" cy="559537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485C7841-24AF-4861-AC9F-CFB86FB54060}"/>
              </a:ext>
            </a:extLst>
          </p:cNvPr>
          <p:cNvSpPr/>
          <p:nvPr/>
        </p:nvSpPr>
        <p:spPr>
          <a:xfrm>
            <a:off x="529239" y="1190249"/>
            <a:ext cx="2803588"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DDPG</a:t>
            </a:r>
            <a:r>
              <a:rPr lang="zh-CN" altLang="en-US" sz="2400" b="1" dirty="0">
                <a:latin typeface="微软雅黑" panose="020B0503020204020204" pitchFamily="34" charset="-122"/>
                <a:ea typeface="微软雅黑" panose="020B0503020204020204" pitchFamily="34" charset="-122"/>
              </a:rPr>
              <a:t>流程图</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
        <p:nvSpPr>
          <p:cNvPr id="3" name="矩形 2">
            <a:extLst>
              <a:ext uri="{FF2B5EF4-FFF2-40B4-BE49-F238E27FC236}">
                <a16:creationId xmlns:a16="http://schemas.microsoft.com/office/drawing/2014/main" id="{729AFBEB-A176-4DCA-B962-EBF9E229A8DB}"/>
              </a:ext>
            </a:extLst>
          </p:cNvPr>
          <p:cNvSpPr/>
          <p:nvPr/>
        </p:nvSpPr>
        <p:spPr>
          <a:xfrm>
            <a:off x="6724995" y="6518825"/>
            <a:ext cx="5524500"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https://blog.csdn.net/kenneth_yu/article/details/78478356</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453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B2562-8701-42F4-8FB1-26B535508B15}"/>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4" name="矩形 3">
            <a:extLst>
              <a:ext uri="{FF2B5EF4-FFF2-40B4-BE49-F238E27FC236}">
                <a16:creationId xmlns:a16="http://schemas.microsoft.com/office/drawing/2014/main" id="{07BD8A57-149A-4174-815A-3683A485D9B4}"/>
              </a:ext>
            </a:extLst>
          </p:cNvPr>
          <p:cNvSpPr/>
          <p:nvPr/>
        </p:nvSpPr>
        <p:spPr>
          <a:xfrm>
            <a:off x="0" y="1858645"/>
            <a:ext cx="12191999" cy="5008230"/>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一</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使用卷积神经网络来模拟策略函数和Q函数，并用深度学习的方法来训练，证明了在RL方法中，非线性模拟函数的准确性和高性能、可收敛； 而DPG中，可以看成使用线性回归的机器学习方法：使用带参数的线性函数来模拟策略函数和Q函数，然后使用线性回归的方法进行训练。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二</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经验回收的使用：actor同环境交互时，产生的转换数据序列是在时间上高度相关的，如果这些数据序列直接用于训练，会导致神经网络的过适应，不易收敛。 DDPG的actor将转换数据先存入经验池, 然后在训练时，从经验池中随机采样mini-batch数据，这样采样得到的数据可以认为是无关联的。</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三</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目标网络和主网络的使用，使得学习过程更加稳定，收敛更有保障。</a:t>
            </a:r>
          </a:p>
        </p:txBody>
      </p:sp>
      <p:sp>
        <p:nvSpPr>
          <p:cNvPr id="5" name="矩形 4">
            <a:extLst>
              <a:ext uri="{FF2B5EF4-FFF2-40B4-BE49-F238E27FC236}">
                <a16:creationId xmlns:a16="http://schemas.microsoft.com/office/drawing/2014/main" id="{D4D38526-15A7-4E13-9520-DAFFB57B0F5F}"/>
              </a:ext>
            </a:extLst>
          </p:cNvPr>
          <p:cNvSpPr/>
          <p:nvPr/>
        </p:nvSpPr>
        <p:spPr>
          <a:xfrm>
            <a:off x="529239" y="1190249"/>
            <a:ext cx="471718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DDPG</a:t>
            </a:r>
            <a:r>
              <a:rPr lang="zh-CN" altLang="en-US" sz="2400" b="1" dirty="0">
                <a:latin typeface="微软雅黑" panose="020B0503020204020204" pitchFamily="34" charset="-122"/>
                <a:ea typeface="微软雅黑" panose="020B0503020204020204" pitchFamily="34" charset="-122"/>
              </a:rPr>
              <a:t>对于</a:t>
            </a:r>
            <a:r>
              <a:rPr lang="en-US" altLang="zh-CN" sz="2400" b="1" dirty="0">
                <a:latin typeface="微软雅黑" panose="020B0503020204020204" pitchFamily="34" charset="-122"/>
                <a:ea typeface="微软雅黑" panose="020B0503020204020204" pitchFamily="34" charset="-122"/>
              </a:rPr>
              <a:t>DPG</a:t>
            </a:r>
            <a:r>
              <a:rPr lang="zh-CN" altLang="en-US" sz="2400" b="1" dirty="0">
                <a:latin typeface="微软雅黑" panose="020B0503020204020204" pitchFamily="34" charset="-122"/>
                <a:ea typeface="微软雅黑" panose="020B0503020204020204" pitchFamily="34" charset="-122"/>
              </a:rPr>
              <a:t>的关键改进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Tree>
    <p:extLst>
      <p:ext uri="{BB962C8B-B14F-4D97-AF65-F5344CB8AC3E}">
        <p14:creationId xmlns:p14="http://schemas.microsoft.com/office/powerpoint/2010/main" val="77493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A05519E-9B83-45B6-819B-86E7587AC89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4" name="矩形 3">
            <a:extLst>
              <a:ext uri="{FF2B5EF4-FFF2-40B4-BE49-F238E27FC236}">
                <a16:creationId xmlns:a16="http://schemas.microsoft.com/office/drawing/2014/main" id="{E69A69E4-5276-4AD1-A8E8-0E28E0502BF5}"/>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问题二：</a:t>
            </a:r>
            <a:r>
              <a:rPr lang="zh-CN" altLang="en-US" sz="2800" dirty="0">
                <a:latin typeface="Microsoft YaHei" panose="020B0503020204020204" pitchFamily="34" charset="-122"/>
                <a:ea typeface="Microsoft YaHei" panose="020B0503020204020204" pitchFamily="34" charset="-122"/>
              </a:rPr>
              <a:t>如何保证每个状态都被访问到？</a:t>
            </a:r>
            <a:endParaRPr lang="zh-CN" altLang="en-US" sz="2800" dirty="0"/>
          </a:p>
        </p:txBody>
      </p:sp>
      <p:sp>
        <p:nvSpPr>
          <p:cNvPr id="5" name="矩形 4">
            <a:extLst>
              <a:ext uri="{FF2B5EF4-FFF2-40B4-BE49-F238E27FC236}">
                <a16:creationId xmlns:a16="http://schemas.microsoft.com/office/drawing/2014/main" id="{CB5EB84E-3ABE-4DC3-B689-6E4190BE7B65}"/>
              </a:ext>
            </a:extLst>
          </p:cNvPr>
          <p:cNvSpPr/>
          <p:nvPr/>
        </p:nvSpPr>
        <p:spPr>
          <a:xfrm>
            <a:off x="2077478" y="1825866"/>
            <a:ext cx="10216258" cy="1136786"/>
          </a:xfrm>
          <a:prstGeom prst="rect">
            <a:avLst/>
          </a:prstGeom>
        </p:spPr>
        <p:txBody>
          <a:bodyPr wrap="non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首先、采样时必须保证随机选择；</a:t>
            </a:r>
            <a:endParaRPr lang="en-US" altLang="zh-CN" sz="2400" dirty="0">
              <a:latin typeface="微软雅黑 Light" panose="020B0502040204020203" pitchFamily="34" charset="-122"/>
              <a:ea typeface="微软雅黑 Light" panose="020B0502040204020203" pitchFamily="34" charset="-122"/>
            </a:endParaRPr>
          </a:p>
          <a:p>
            <a:pPr>
              <a:lnSpc>
                <a:spcPct val="150000"/>
              </a:lnSpc>
            </a:pPr>
            <a:r>
              <a:rPr lang="zh-CN" altLang="en-US" sz="2400" dirty="0">
                <a:latin typeface="微软雅黑 Light" panose="020B0502040204020203" pitchFamily="34" charset="-122"/>
                <a:ea typeface="微软雅黑 Light" panose="020B0502040204020203" pitchFamily="34" charset="-122"/>
              </a:rPr>
              <a:t>其次、策略必须采用温和的探索策略，最典型的温和策略是 </a:t>
            </a: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贪婪</a:t>
            </a:r>
            <a:r>
              <a:rPr lang="zh-CN" altLang="en-US" sz="2400" dirty="0">
                <a:solidFill>
                  <a:srgbClr val="FF0000"/>
                </a:solidFill>
                <a:latin typeface="微软雅黑 Light" panose="020B0502040204020203" pitchFamily="34" charset="-122"/>
                <a:ea typeface="微软雅黑 Light" panose="020B0502040204020203" pitchFamily="34" charset="-122"/>
              </a:rPr>
              <a:t>策略</a:t>
            </a:r>
          </a:p>
        </p:txBody>
      </p:sp>
      <p:graphicFrame>
        <p:nvGraphicFramePr>
          <p:cNvPr id="6" name="对象 5">
            <a:extLst>
              <a:ext uri="{FF2B5EF4-FFF2-40B4-BE49-F238E27FC236}">
                <a16:creationId xmlns:a16="http://schemas.microsoft.com/office/drawing/2014/main" id="{F80130D7-6D74-41D9-BBC5-D3257568170C}"/>
              </a:ext>
            </a:extLst>
          </p:cNvPr>
          <p:cNvGraphicFramePr>
            <a:graphicFrameLocks noChangeAspect="1"/>
          </p:cNvGraphicFramePr>
          <p:nvPr>
            <p:extLst>
              <p:ext uri="{D42A27DB-BD31-4B8C-83A1-F6EECF244321}">
                <p14:modId xmlns:p14="http://schemas.microsoft.com/office/powerpoint/2010/main" val="4223429430"/>
              </p:ext>
            </p:extLst>
          </p:nvPr>
        </p:nvGraphicFramePr>
        <p:xfrm>
          <a:off x="10223703" y="2546151"/>
          <a:ext cx="307078" cy="373639"/>
        </p:xfrm>
        <a:graphic>
          <a:graphicData uri="http://schemas.openxmlformats.org/presentationml/2006/ole">
            <mc:AlternateContent xmlns:mc="http://schemas.openxmlformats.org/markup-compatibility/2006">
              <mc:Choice xmlns:v="urn:schemas-microsoft-com:vml" Requires="v">
                <p:oleObj spid="_x0000_s1240" name="Equation" r:id="rId3" imgW="126720" imgH="139680" progId="Equation.DSMT4">
                  <p:embed/>
                </p:oleObj>
              </mc:Choice>
              <mc:Fallback>
                <p:oleObj name="Equation" r:id="rId3" imgW="126720" imgH="139680" progId="Equation.DSMT4">
                  <p:embed/>
                  <p:pic>
                    <p:nvPicPr>
                      <p:cNvPr id="0" name=""/>
                      <p:cNvPicPr/>
                      <p:nvPr/>
                    </p:nvPicPr>
                    <p:blipFill>
                      <a:blip r:embed="rId4"/>
                      <a:stretch>
                        <a:fillRect/>
                      </a:stretch>
                    </p:blipFill>
                    <p:spPr>
                      <a:xfrm>
                        <a:off x="10223703" y="2546151"/>
                        <a:ext cx="307078" cy="373639"/>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1FD021BA-38EC-49C4-989D-9C54A18A4024}"/>
              </a:ext>
            </a:extLst>
          </p:cNvPr>
          <p:cNvPicPr>
            <a:picLocks noChangeAspect="1"/>
          </p:cNvPicPr>
          <p:nvPr/>
        </p:nvPicPr>
        <p:blipFill>
          <a:blip r:embed="rId5"/>
          <a:stretch>
            <a:fillRect/>
          </a:stretch>
        </p:blipFill>
        <p:spPr>
          <a:xfrm>
            <a:off x="2077478" y="3048229"/>
            <a:ext cx="7650065" cy="1694240"/>
          </a:xfrm>
          <a:prstGeom prst="rect">
            <a:avLst/>
          </a:prstGeom>
        </p:spPr>
      </p:pic>
      <p:sp>
        <p:nvSpPr>
          <p:cNvPr id="8" name="矩形 7">
            <a:extLst>
              <a:ext uri="{FF2B5EF4-FFF2-40B4-BE49-F238E27FC236}">
                <a16:creationId xmlns:a16="http://schemas.microsoft.com/office/drawing/2014/main" id="{D4220592-0535-47CD-ADB5-1567B731A58B}"/>
              </a:ext>
            </a:extLst>
          </p:cNvPr>
          <p:cNvSpPr/>
          <p:nvPr/>
        </p:nvSpPr>
        <p:spPr>
          <a:xfrm>
            <a:off x="2077478" y="4905546"/>
            <a:ext cx="5626861" cy="461665"/>
          </a:xfrm>
          <a:prstGeom prst="rect">
            <a:avLst/>
          </a:prstGeom>
        </p:spPr>
        <p:txBody>
          <a:bodyPr wrap="none">
            <a:spAutoFit/>
          </a:bodyPr>
          <a:lstStyle/>
          <a:p>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|A(s)| </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是状态 </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s </a:t>
            </a:r>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处的可选行为动作的总数</a:t>
            </a:r>
          </a:p>
        </p:txBody>
      </p:sp>
      <p:graphicFrame>
        <p:nvGraphicFramePr>
          <p:cNvPr id="9" name="对象 8">
            <a:extLst>
              <a:ext uri="{FF2B5EF4-FFF2-40B4-BE49-F238E27FC236}">
                <a16:creationId xmlns:a16="http://schemas.microsoft.com/office/drawing/2014/main" id="{7943644B-0B20-41EC-B253-35647F09DED1}"/>
              </a:ext>
            </a:extLst>
          </p:cNvPr>
          <p:cNvGraphicFramePr>
            <a:graphicFrameLocks noChangeAspect="1"/>
          </p:cNvGraphicFramePr>
          <p:nvPr>
            <p:extLst>
              <p:ext uri="{D42A27DB-BD31-4B8C-83A1-F6EECF244321}">
                <p14:modId xmlns:p14="http://schemas.microsoft.com/office/powerpoint/2010/main" val="4247818758"/>
              </p:ext>
            </p:extLst>
          </p:nvPr>
        </p:nvGraphicFramePr>
        <p:xfrm>
          <a:off x="2211973" y="5561735"/>
          <a:ext cx="307078" cy="373639"/>
        </p:xfrm>
        <a:graphic>
          <a:graphicData uri="http://schemas.openxmlformats.org/presentationml/2006/ole">
            <mc:AlternateContent xmlns:mc="http://schemas.openxmlformats.org/markup-compatibility/2006">
              <mc:Choice xmlns:v="urn:schemas-microsoft-com:vml" Requires="v">
                <p:oleObj spid="_x0000_s1241" name="Equation" r:id="rId6" imgW="126720" imgH="139680" progId="Equation.DSMT4">
                  <p:embed/>
                </p:oleObj>
              </mc:Choice>
              <mc:Fallback>
                <p:oleObj name="Equation" r:id="rId6" imgW="126720" imgH="139680" progId="Equation.DSMT4">
                  <p:embed/>
                  <p:pic>
                    <p:nvPicPr>
                      <p:cNvPr id="6" name="对象 5">
                        <a:extLst>
                          <a:ext uri="{FF2B5EF4-FFF2-40B4-BE49-F238E27FC236}">
                            <a16:creationId xmlns:a16="http://schemas.microsoft.com/office/drawing/2014/main" id="{F80130D7-6D74-41D9-BBC5-D3257568170C}"/>
                          </a:ext>
                        </a:extLst>
                      </p:cNvPr>
                      <p:cNvPicPr/>
                      <p:nvPr/>
                    </p:nvPicPr>
                    <p:blipFill>
                      <a:blip r:embed="rId7"/>
                      <a:stretch>
                        <a:fillRect/>
                      </a:stretch>
                    </p:blipFill>
                    <p:spPr>
                      <a:xfrm>
                        <a:off x="2211973" y="5561735"/>
                        <a:ext cx="307078" cy="373639"/>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85B67C96-0D4A-41BE-813C-B63E77412F24}"/>
              </a:ext>
            </a:extLst>
          </p:cNvPr>
          <p:cNvSpPr/>
          <p:nvPr/>
        </p:nvSpPr>
        <p:spPr>
          <a:xfrm>
            <a:off x="2503393" y="5517721"/>
            <a:ext cx="2954655"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是一个值特别小的数</a:t>
            </a:r>
          </a:p>
        </p:txBody>
      </p:sp>
      <p:sp>
        <p:nvSpPr>
          <p:cNvPr id="11" name="文本框 10">
            <a:extLst>
              <a:ext uri="{FF2B5EF4-FFF2-40B4-BE49-F238E27FC236}">
                <a16:creationId xmlns:a16="http://schemas.microsoft.com/office/drawing/2014/main" id="{0741921D-49C4-4280-B3F3-D606B246C325}"/>
              </a:ext>
            </a:extLst>
          </p:cNvPr>
          <p:cNvSpPr txBox="1"/>
          <p:nvPr/>
        </p:nvSpPr>
        <p:spPr>
          <a:xfrm>
            <a:off x="9766503" y="3602961"/>
            <a:ext cx="914400"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122423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8B7D60-18A8-494A-B15A-D040CF8F1698}"/>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问题三：</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算法如何应用？</a:t>
            </a:r>
            <a:endParaRPr lang="zh-CN" altLang="en-US" sz="2800" dirty="0"/>
          </a:p>
        </p:txBody>
      </p:sp>
      <p:sp>
        <p:nvSpPr>
          <p:cNvPr id="3" name="标题 1">
            <a:extLst>
              <a:ext uri="{FF2B5EF4-FFF2-40B4-BE49-F238E27FC236}">
                <a16:creationId xmlns:a16="http://schemas.microsoft.com/office/drawing/2014/main" id="{102E22A6-DC48-4EC5-8D22-2D43C9754E7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pic>
        <p:nvPicPr>
          <p:cNvPr id="4" name="图片 3">
            <a:extLst>
              <a:ext uri="{FF2B5EF4-FFF2-40B4-BE49-F238E27FC236}">
                <a16:creationId xmlns:a16="http://schemas.microsoft.com/office/drawing/2014/main" id="{9F7A7B31-8C59-4DDC-8C00-C8075CE21921}"/>
              </a:ext>
            </a:extLst>
          </p:cNvPr>
          <p:cNvPicPr>
            <a:picLocks noChangeAspect="1"/>
          </p:cNvPicPr>
          <p:nvPr/>
        </p:nvPicPr>
        <p:blipFill>
          <a:blip r:embed="rId2"/>
          <a:stretch>
            <a:fillRect/>
          </a:stretch>
        </p:blipFill>
        <p:spPr>
          <a:xfrm>
            <a:off x="779605" y="1978645"/>
            <a:ext cx="6402231" cy="4573022"/>
          </a:xfrm>
          <a:prstGeom prst="rect">
            <a:avLst/>
          </a:prstGeom>
        </p:spPr>
      </p:pic>
      <p:pic>
        <p:nvPicPr>
          <p:cNvPr id="10" name="图片 9">
            <a:extLst>
              <a:ext uri="{FF2B5EF4-FFF2-40B4-BE49-F238E27FC236}">
                <a16:creationId xmlns:a16="http://schemas.microsoft.com/office/drawing/2014/main" id="{386E128E-E0E1-4FF5-8575-15E18D858AE3}"/>
              </a:ext>
            </a:extLst>
          </p:cNvPr>
          <p:cNvPicPr>
            <a:picLocks noChangeAspect="1"/>
          </p:cNvPicPr>
          <p:nvPr/>
        </p:nvPicPr>
        <p:blipFill>
          <a:blip r:embed="rId3"/>
          <a:stretch>
            <a:fillRect/>
          </a:stretch>
        </p:blipFill>
        <p:spPr>
          <a:xfrm>
            <a:off x="7885044" y="1978645"/>
            <a:ext cx="3935896" cy="4487053"/>
          </a:xfrm>
          <a:prstGeom prst="rect">
            <a:avLst/>
          </a:prstGeom>
        </p:spPr>
      </p:pic>
      <p:pic>
        <p:nvPicPr>
          <p:cNvPr id="12" name="图片 11">
            <a:extLst>
              <a:ext uri="{FF2B5EF4-FFF2-40B4-BE49-F238E27FC236}">
                <a16:creationId xmlns:a16="http://schemas.microsoft.com/office/drawing/2014/main" id="{4896CEEB-2544-4E5D-9BB3-387BD0044EA0}"/>
              </a:ext>
            </a:extLst>
          </p:cNvPr>
          <p:cNvPicPr>
            <a:picLocks noChangeAspect="1"/>
          </p:cNvPicPr>
          <p:nvPr/>
        </p:nvPicPr>
        <p:blipFill>
          <a:blip r:embed="rId4"/>
          <a:stretch>
            <a:fillRect/>
          </a:stretch>
        </p:blipFill>
        <p:spPr>
          <a:xfrm>
            <a:off x="7181836" y="1088990"/>
            <a:ext cx="4538653" cy="730495"/>
          </a:xfrm>
          <a:prstGeom prst="rect">
            <a:avLst/>
          </a:prstGeom>
        </p:spPr>
      </p:pic>
    </p:spTree>
    <p:extLst>
      <p:ext uri="{BB962C8B-B14F-4D97-AF65-F5344CB8AC3E}">
        <p14:creationId xmlns:p14="http://schemas.microsoft.com/office/powerpoint/2010/main" val="94107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9E-30C2-4100-8ACA-473E7251C581}"/>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3" name="矩形 2">
            <a:extLst>
              <a:ext uri="{FF2B5EF4-FFF2-40B4-BE49-F238E27FC236}">
                <a16:creationId xmlns:a16="http://schemas.microsoft.com/office/drawing/2014/main" id="{8980791C-2948-48B2-9008-D9C54815C9D9}"/>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问题四：</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算法有没有缺点？</a:t>
            </a:r>
            <a:endParaRPr lang="zh-CN" altLang="en-US" sz="2800" dirty="0"/>
          </a:p>
        </p:txBody>
      </p:sp>
      <p:sp>
        <p:nvSpPr>
          <p:cNvPr id="4" name="矩形 3">
            <a:extLst>
              <a:ext uri="{FF2B5EF4-FFF2-40B4-BE49-F238E27FC236}">
                <a16:creationId xmlns:a16="http://schemas.microsoft.com/office/drawing/2014/main" id="{07A69CD9-9301-45EB-9214-A4FFA4C94563}"/>
              </a:ext>
            </a:extLst>
          </p:cNvPr>
          <p:cNvSpPr/>
          <p:nvPr/>
        </p:nvSpPr>
        <p:spPr>
          <a:xfrm>
            <a:off x="5383386" y="1327042"/>
            <a:ext cx="2954655"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（缺点还是要有的）</a:t>
            </a:r>
          </a:p>
        </p:txBody>
      </p:sp>
      <p:sp>
        <p:nvSpPr>
          <p:cNvPr id="5" name="矩形 4">
            <a:extLst>
              <a:ext uri="{FF2B5EF4-FFF2-40B4-BE49-F238E27FC236}">
                <a16:creationId xmlns:a16="http://schemas.microsoft.com/office/drawing/2014/main" id="{AF854199-93F3-4135-9D51-DB8E2EF00DA4}"/>
              </a:ext>
            </a:extLst>
          </p:cNvPr>
          <p:cNvSpPr/>
          <p:nvPr/>
        </p:nvSpPr>
        <p:spPr>
          <a:xfrm>
            <a:off x="2080592" y="1677984"/>
            <a:ext cx="9882405" cy="1137491"/>
          </a:xfrm>
          <a:prstGeom prst="rect">
            <a:avLst/>
          </a:prstGeom>
        </p:spPr>
        <p:txBody>
          <a:bodyPr wrap="squar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相比于动态规划算法，蒙特卡罗算法对每个状态价值函数的评估要等到每次实验结束，显然学习速率慢，学习效率不高。</a:t>
            </a:r>
          </a:p>
        </p:txBody>
      </p:sp>
      <p:pic>
        <p:nvPicPr>
          <p:cNvPr id="6" name="图片 5">
            <a:extLst>
              <a:ext uri="{FF2B5EF4-FFF2-40B4-BE49-F238E27FC236}">
                <a16:creationId xmlns:a16="http://schemas.microsoft.com/office/drawing/2014/main" id="{4F4677E4-CB61-4625-BC9D-C627BB0EFC55}"/>
              </a:ext>
            </a:extLst>
          </p:cNvPr>
          <p:cNvPicPr>
            <a:picLocks noChangeAspect="1"/>
          </p:cNvPicPr>
          <p:nvPr/>
        </p:nvPicPr>
        <p:blipFill>
          <a:blip r:embed="rId2"/>
          <a:stretch>
            <a:fillRect/>
          </a:stretch>
        </p:blipFill>
        <p:spPr>
          <a:xfrm>
            <a:off x="2317442" y="2815475"/>
            <a:ext cx="7557116" cy="4143202"/>
          </a:xfrm>
          <a:prstGeom prst="rect">
            <a:avLst/>
          </a:prstGeom>
        </p:spPr>
      </p:pic>
    </p:spTree>
    <p:extLst>
      <p:ext uri="{BB962C8B-B14F-4D97-AF65-F5344CB8AC3E}">
        <p14:creationId xmlns:p14="http://schemas.microsoft.com/office/powerpoint/2010/main" val="256619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0C027-3F14-4BBC-9601-2F425CA5EEB7}"/>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4" name="内容占位符 2">
            <a:extLst>
              <a:ext uri="{FF2B5EF4-FFF2-40B4-BE49-F238E27FC236}">
                <a16:creationId xmlns:a16="http://schemas.microsoft.com/office/drawing/2014/main" id="{3F14FDF2-F56D-4CD7-B84E-FB4CEC20354F}"/>
              </a:ext>
            </a:extLst>
          </p:cNvPr>
          <p:cNvSpPr txBox="1">
            <a:spLocks/>
          </p:cNvSpPr>
          <p:nvPr/>
        </p:nvSpPr>
        <p:spPr>
          <a:xfrm>
            <a:off x="767069" y="1364974"/>
            <a:ext cx="10232235" cy="51866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b="1" dirty="0">
                <a:latin typeface="微软雅黑" panose="020B0503020204020204" pitchFamily="34" charset="-122"/>
                <a:ea typeface="微软雅黑" panose="020B0503020204020204" pitchFamily="34" charset="-122"/>
              </a:rPr>
              <a:t>时间差分算法：</a:t>
            </a:r>
            <a:r>
              <a:rPr lang="zh-CN" altLang="en-US" sz="2400" dirty="0">
                <a:solidFill>
                  <a:srgbClr val="4D4D4D"/>
                </a:solidFill>
                <a:latin typeface="Microsoft YaHei" panose="020B0503020204020204" pitchFamily="34" charset="-122"/>
                <a:ea typeface="Microsoft YaHei" panose="020B0503020204020204" pitchFamily="34" charset="-122"/>
              </a:rPr>
              <a:t>是对采样得到的</a:t>
            </a:r>
            <a:r>
              <a:rPr lang="zh-CN" altLang="en-US" sz="2400" dirty="0">
                <a:solidFill>
                  <a:srgbClr val="FF0000"/>
                </a:solidFill>
                <a:latin typeface="Microsoft YaHei" panose="020B0503020204020204" pitchFamily="34" charset="-122"/>
                <a:ea typeface="Microsoft YaHei" panose="020B0503020204020204" pitchFamily="34" charset="-122"/>
              </a:rPr>
              <a:t>不完整状态序列</a:t>
            </a:r>
            <a:r>
              <a:rPr lang="zh-CN" altLang="en-US" sz="2400" dirty="0">
                <a:solidFill>
                  <a:srgbClr val="4D4D4D"/>
                </a:solidFill>
                <a:latin typeface="Microsoft YaHei" panose="020B0503020204020204" pitchFamily="34" charset="-122"/>
                <a:ea typeface="Microsoft YaHei" panose="020B0503020204020204" pitchFamily="34" charset="-122"/>
              </a:rPr>
              <a:t>，进行合理的</a:t>
            </a:r>
            <a:r>
              <a:rPr lang="zh-CN" altLang="en-US" sz="2400" b="1" dirty="0">
                <a:solidFill>
                  <a:srgbClr val="4D4D4D"/>
                </a:solidFill>
                <a:latin typeface="Microsoft YaHei" panose="020B0503020204020204" pitchFamily="34" charset="-122"/>
                <a:ea typeface="Microsoft YaHei" panose="020B0503020204020204" pitchFamily="34" charset="-122"/>
              </a:rPr>
              <a:t>引导</a:t>
            </a:r>
            <a:r>
              <a:rPr lang="zh-CN" altLang="en-US" sz="2400" dirty="0">
                <a:solidFill>
                  <a:srgbClr val="4D4D4D"/>
                </a:solidFill>
                <a:latin typeface="Microsoft YaHei" panose="020B0503020204020204" pitchFamily="34" charset="-122"/>
                <a:ea typeface="Microsoft YaHei" panose="020B0503020204020204" pitchFamily="34" charset="-122"/>
              </a:rPr>
              <a:t>利用</a:t>
            </a:r>
            <a:r>
              <a:rPr lang="en-US" altLang="zh-CN" sz="2400" dirty="0">
                <a:solidFill>
                  <a:srgbClr val="4D4D4D"/>
                </a:solidFill>
                <a:latin typeface="Microsoft YaHei" panose="020B0503020204020204" pitchFamily="34" charset="-122"/>
                <a:ea typeface="Microsoft YaHei" panose="020B0503020204020204" pitchFamily="34" charset="-122"/>
              </a:rPr>
              <a:t>					  </a:t>
            </a:r>
            <a:r>
              <a:rPr lang="zh-CN" altLang="en-US" sz="2400" dirty="0">
                <a:solidFill>
                  <a:srgbClr val="4D4D4D"/>
                </a:solidFill>
                <a:latin typeface="Microsoft YaHei" panose="020B0503020204020204" pitchFamily="34" charset="-122"/>
                <a:ea typeface="Microsoft YaHei" panose="020B0503020204020204" pitchFamily="34" charset="-122"/>
              </a:rPr>
              <a:t>前文累积更新的方法计算价值函数，可以认为是将</a:t>
            </a:r>
            <a:r>
              <a:rPr lang="en-US" altLang="zh-CN" sz="2400" dirty="0">
                <a:solidFill>
                  <a:srgbClr val="4D4D4D"/>
                </a:solidFill>
                <a:latin typeface="Microsoft YaHei" panose="020B0503020204020204" pitchFamily="34" charset="-122"/>
                <a:ea typeface="Microsoft YaHei" panose="020B0503020204020204" pitchFamily="34" charset="-122"/>
              </a:rPr>
              <a:t>DP</a:t>
            </a:r>
            <a:r>
              <a:rPr lang="zh-CN" altLang="en-US" sz="2400" dirty="0">
                <a:solidFill>
                  <a:srgbClr val="4D4D4D"/>
                </a:solidFill>
                <a:latin typeface="Microsoft YaHei" panose="020B0503020204020204" pitchFamily="34" charset="-122"/>
                <a:ea typeface="Microsoft YaHei" panose="020B0503020204020204" pitchFamily="34" charset="-122"/>
              </a:rPr>
              <a:t>方</a:t>
            </a:r>
            <a:r>
              <a:rPr lang="en-US" altLang="zh-CN" sz="2400" dirty="0">
                <a:solidFill>
                  <a:srgbClr val="4D4D4D"/>
                </a:solidFill>
                <a:latin typeface="Microsoft YaHei" panose="020B0503020204020204" pitchFamily="34" charset="-122"/>
                <a:ea typeface="Microsoft YaHei" panose="020B0503020204020204" pitchFamily="34" charset="-122"/>
              </a:rPr>
              <a:t>					  </a:t>
            </a:r>
            <a:r>
              <a:rPr lang="zh-CN" altLang="en-US" sz="2400" dirty="0">
                <a:solidFill>
                  <a:srgbClr val="4D4D4D"/>
                </a:solidFill>
                <a:latin typeface="Microsoft YaHei" panose="020B0503020204020204" pitchFamily="34" charset="-122"/>
                <a:ea typeface="Microsoft YaHei" panose="020B0503020204020204" pitchFamily="34" charset="-122"/>
              </a:rPr>
              <a:t>法与</a:t>
            </a:r>
            <a:r>
              <a:rPr lang="en-US" altLang="zh-CN" sz="2400" dirty="0">
                <a:solidFill>
                  <a:srgbClr val="4D4D4D"/>
                </a:solidFill>
                <a:latin typeface="Microsoft YaHei" panose="020B0503020204020204" pitchFamily="34" charset="-122"/>
                <a:ea typeface="Microsoft YaHei" panose="020B0503020204020204" pitchFamily="34" charset="-122"/>
              </a:rPr>
              <a:t>MC</a:t>
            </a:r>
            <a:r>
              <a:rPr lang="zh-CN" altLang="en-US" sz="2400" dirty="0">
                <a:solidFill>
                  <a:srgbClr val="4D4D4D"/>
                </a:solidFill>
                <a:latin typeface="Microsoft YaHei" panose="020B0503020204020204" pitchFamily="34" charset="-122"/>
                <a:ea typeface="Microsoft YaHei" panose="020B0503020204020204" pitchFamily="34" charset="-122"/>
              </a:rPr>
              <a:t>方法结合使用。</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迭代更新公式：</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引导 指的是使用</a:t>
            </a:r>
            <a:r>
              <a:rPr lang="en-US" altLang="zh-CN" sz="2000" b="1" dirty="0">
                <a:latin typeface="微软雅黑 Light" panose="020B0502040204020203" pitchFamily="34" charset="-122"/>
                <a:ea typeface="微软雅黑 Light" panose="020B0502040204020203" pitchFamily="34" charset="-122"/>
              </a:rPr>
              <a:t>TD</a:t>
            </a:r>
            <a:r>
              <a:rPr lang="zh-CN" altLang="en-US" sz="2000" b="1" dirty="0">
                <a:latin typeface="微软雅黑 Light" panose="020B0502040204020203" pitchFamily="34" charset="-122"/>
                <a:ea typeface="微软雅黑 Light" panose="020B0502040204020203" pitchFamily="34" charset="-122"/>
              </a:rPr>
              <a:t>目标值代替收获</a:t>
            </a:r>
            <a:r>
              <a:rPr lang="en-US" altLang="zh-CN" sz="2000" b="1" dirty="0">
                <a:latin typeface="微软雅黑 Light" panose="020B0502040204020203" pitchFamily="34" charset="-122"/>
                <a:ea typeface="微软雅黑 Light" panose="020B0502040204020203" pitchFamily="34" charset="-122"/>
              </a:rPr>
              <a:t>G</a:t>
            </a:r>
            <a:r>
              <a:rPr lang="zh-CN" altLang="en-US" sz="2000" b="1" dirty="0">
                <a:latin typeface="微软雅黑 Light" panose="020B0502040204020203" pitchFamily="34" charset="-122"/>
                <a:ea typeface="微软雅黑 Light" panose="020B0502040204020203" pitchFamily="34" charset="-122"/>
              </a:rPr>
              <a:t>的过程，同样使用自举的方法   </a:t>
            </a:r>
            <a:r>
              <a:rPr lang="en-US" altLang="zh-CN" sz="2000" b="1"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来评估当前值函数</a:t>
            </a:r>
            <a:endParaRPr lang="en-US" altLang="zh-CN" sz="2000" b="1" dirty="0">
              <a:latin typeface="微软雅黑 Light" panose="020B0502040204020203" pitchFamily="34" charset="-122"/>
              <a:ea typeface="微软雅黑 Light" panose="020B0502040204020203"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该算法特点：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、基于无模型的（</a:t>
            </a:r>
            <a:r>
              <a:rPr lang="zh-CN" altLang="en-US" sz="2400" dirty="0">
                <a:solidFill>
                  <a:srgbClr val="FF0000"/>
                </a:solidFill>
                <a:latin typeface="微软雅黑" panose="020B0503020204020204" pitchFamily="34" charset="-122"/>
                <a:ea typeface="微软雅黑" panose="020B0503020204020204" pitchFamily="34" charset="-122"/>
              </a:rPr>
              <a:t>状态转移概率  </a:t>
            </a:r>
            <a:r>
              <a:rPr lang="en-US" altLang="zh-CN" sz="2400" dirty="0" err="1">
                <a:solidFill>
                  <a:srgbClr val="FF0000"/>
                </a:solidFill>
                <a:latin typeface="微软雅黑" panose="020B0503020204020204" pitchFamily="34" charset="-122"/>
                <a:ea typeface="微软雅黑" panose="020B0503020204020204" pitchFamily="34" charset="-122"/>
              </a:rPr>
              <a:t>Pss’</a:t>
            </a:r>
            <a:r>
              <a:rPr lang="zh-CN" altLang="en-US" sz="2400" dirty="0">
                <a:solidFill>
                  <a:srgbClr val="FF0000"/>
                </a:solidFill>
                <a:latin typeface="微软雅黑" panose="020B0503020204020204" pitchFamily="34" charset="-122"/>
                <a:ea typeface="微软雅黑" panose="020B0503020204020204" pitchFamily="34" charset="-122"/>
              </a:rPr>
              <a:t>未知</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r>
              <a:rPr lang="en-US" altLang="zh-CN" sz="22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、更新速度快，学习效率高。</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zh-CN" altLang="en-US" sz="2200" dirty="0">
              <a:latin typeface="微软雅黑" panose="020B0503020204020204" pitchFamily="34" charset="-122"/>
              <a:ea typeface="微软雅黑" panose="020B0503020204020204" pitchFamily="34" charset="-122"/>
            </a:endParaRPr>
          </a:p>
        </p:txBody>
      </p:sp>
      <p:graphicFrame>
        <p:nvGraphicFramePr>
          <p:cNvPr id="5" name="对象 4">
            <a:extLst>
              <a:ext uri="{FF2B5EF4-FFF2-40B4-BE49-F238E27FC236}">
                <a16:creationId xmlns:a16="http://schemas.microsoft.com/office/drawing/2014/main" id="{7CF2DAAA-A237-487A-8ABF-ED9F9AA6F345}"/>
              </a:ext>
            </a:extLst>
          </p:cNvPr>
          <p:cNvGraphicFramePr>
            <a:graphicFrameLocks noChangeAspect="1"/>
          </p:cNvGraphicFramePr>
          <p:nvPr>
            <p:extLst>
              <p:ext uri="{D42A27DB-BD31-4B8C-83A1-F6EECF244321}">
                <p14:modId xmlns:p14="http://schemas.microsoft.com/office/powerpoint/2010/main" val="1512694240"/>
              </p:ext>
            </p:extLst>
          </p:nvPr>
        </p:nvGraphicFramePr>
        <p:xfrm>
          <a:off x="3304760" y="3242703"/>
          <a:ext cx="6871565" cy="600428"/>
        </p:xfrm>
        <a:graphic>
          <a:graphicData uri="http://schemas.openxmlformats.org/presentationml/2006/ole">
            <mc:AlternateContent xmlns:mc="http://schemas.openxmlformats.org/markup-compatibility/2006">
              <mc:Choice xmlns:v="urn:schemas-microsoft-com:vml" Requires="v">
                <p:oleObj spid="_x0000_s2152" name="Equation" r:id="rId3" imgW="2616120" imgH="228600" progId="Equation.DSMT4">
                  <p:embed/>
                </p:oleObj>
              </mc:Choice>
              <mc:Fallback>
                <p:oleObj name="Equation" r:id="rId3" imgW="2616120" imgH="228600" progId="Equation.DSMT4">
                  <p:embed/>
                  <p:pic>
                    <p:nvPicPr>
                      <p:cNvPr id="0" name=""/>
                      <p:cNvPicPr/>
                      <p:nvPr/>
                    </p:nvPicPr>
                    <p:blipFill>
                      <a:blip r:embed="rId4"/>
                      <a:stretch>
                        <a:fillRect/>
                      </a:stretch>
                    </p:blipFill>
                    <p:spPr>
                      <a:xfrm>
                        <a:off x="3304760" y="3242703"/>
                        <a:ext cx="6871565" cy="600428"/>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09EB0531-6E66-4206-8A1C-9BD420F19D08}"/>
              </a:ext>
            </a:extLst>
          </p:cNvPr>
          <p:cNvSpPr txBox="1"/>
          <p:nvPr/>
        </p:nvSpPr>
        <p:spPr>
          <a:xfrm>
            <a:off x="10176325" y="3205997"/>
            <a:ext cx="688586"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2273098502"/>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6958</TotalTime>
  <Words>3049</Words>
  <Application>Microsoft Office PowerPoint</Application>
  <PresentationFormat>宽屏</PresentationFormat>
  <Paragraphs>313</Paragraphs>
  <Slides>57</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72" baseType="lpstr">
      <vt:lpstr>等线</vt:lpstr>
      <vt:lpstr>楷体</vt:lpstr>
      <vt:lpstr>宋体</vt:lpstr>
      <vt:lpstr>Microsoft YaHei</vt:lpstr>
      <vt:lpstr>Microsoft YaHei</vt:lpstr>
      <vt:lpstr>微软雅黑 Light</vt:lpstr>
      <vt:lpstr>幼圆</vt:lpstr>
      <vt:lpstr>Arial</vt:lpstr>
      <vt:lpstr>Cambria Math</vt:lpstr>
      <vt:lpstr>Century Gothic</vt:lpstr>
      <vt:lpstr>Times New Roman</vt:lpstr>
      <vt:lpstr>Wingdings 3</vt:lpstr>
      <vt:lpstr>丝状</vt:lpstr>
      <vt:lpstr>MathType 6.0 Equation</vt:lpstr>
      <vt:lpstr>Equation</vt:lpstr>
      <vt:lpstr>强化学习原理入门(续)</vt:lpstr>
      <vt:lpstr>PowerPoint 演示文稿</vt:lpstr>
      <vt:lpstr>PowerPoint 演示文稿</vt:lpstr>
      <vt:lpstr>第四章：蒙特卡罗算法（MC）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强化学习(二)</dc:title>
  <dc:creator>Administrator</dc:creator>
  <cp:lastModifiedBy>Administrator</cp:lastModifiedBy>
  <cp:revision>263</cp:revision>
  <dcterms:created xsi:type="dcterms:W3CDTF">2019-08-05T10:55:30Z</dcterms:created>
  <dcterms:modified xsi:type="dcterms:W3CDTF">2019-09-04T09:06:37Z</dcterms:modified>
</cp:coreProperties>
</file>