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2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1B320-B77C-471A-8C8E-D9F972BB3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蒙特卡洛树搜索（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MCTS</a:t>
            </a:r>
            <a:r>
              <a:rPr lang="zh-CN" altLang="en-US" dirty="0">
                <a:latin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53839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F8B3670-02F9-4C09-9682-22692293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4654695" cy="674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DC1BF7-D428-4601-BB87-99E2B7E9B59D}"/>
              </a:ext>
            </a:extLst>
          </p:cNvPr>
          <p:cNvSpPr/>
          <p:nvPr/>
        </p:nvSpPr>
        <p:spPr>
          <a:xfrm>
            <a:off x="2663952" y="1280160"/>
            <a:ext cx="8619744" cy="2969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kern="0" dirty="0"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什么时候可以终止</a:t>
            </a:r>
            <a:r>
              <a:rPr lang="en-US" altLang="zh-CN" sz="3200" kern="0" dirty="0"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MCTS</a:t>
            </a:r>
            <a:r>
              <a:rPr lang="zh-CN" altLang="zh-CN" sz="3200" kern="0" dirty="0"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 </a:t>
            </a:r>
            <a:r>
              <a:rPr lang="en-US" altLang="zh-CN" sz="3200" kern="0" dirty="0"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zh-CN" sz="3200" kern="0" dirty="0"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看情况，「思考时间」有限，计算能力也有限。因此最安全的选择是只要资源允许，就可以一直运行</a:t>
            </a:r>
            <a:r>
              <a:rPr lang="en-US" altLang="zh-CN" sz="3200" kern="0" dirty="0"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MCTS</a:t>
            </a:r>
            <a:r>
              <a:rPr lang="zh-CN" altLang="zh-CN" sz="3200" kern="0" dirty="0"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42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043C83-60EA-4087-80B2-F26EB3E6F871}"/>
              </a:ext>
            </a:extLst>
          </p:cNvPr>
          <p:cNvSpPr txBox="1">
            <a:spLocks/>
          </p:cNvSpPr>
          <p:nvPr/>
        </p:nvSpPr>
        <p:spPr>
          <a:xfrm>
            <a:off x="1806541" y="605822"/>
            <a:ext cx="8911687" cy="67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前言：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67E79F-82CB-4AEB-A26E-47D8F3091EBA}"/>
              </a:ext>
            </a:extLst>
          </p:cNvPr>
          <p:cNvSpPr/>
          <p:nvPr/>
        </p:nvSpPr>
        <p:spPr>
          <a:xfrm>
            <a:off x="2090585" y="1433822"/>
            <a:ext cx="3009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zh-CN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游戏状态</a:t>
            </a:r>
            <a:r>
              <a:rPr lang="en-US" altLang="zh-CN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51239A-C399-4C05-8538-416913CC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85" y="2172259"/>
            <a:ext cx="4289459" cy="443244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AA0C4A-9BDE-4B03-A43E-321D6EEDBBE9}"/>
              </a:ext>
            </a:extLst>
          </p:cNvPr>
          <p:cNvSpPr/>
          <p:nvPr/>
        </p:nvSpPr>
        <p:spPr>
          <a:xfrm>
            <a:off x="7253897" y="1433822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、下一步 ？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6B687E-17BB-492A-94A0-25D3F6C72BAB}"/>
              </a:ext>
            </a:extLst>
          </p:cNvPr>
          <p:cNvSpPr/>
          <p:nvPr/>
        </p:nvSpPr>
        <p:spPr>
          <a:xfrm>
            <a:off x="7038135" y="2721114"/>
            <a:ext cx="4446729" cy="2569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d1,d3, f5</a:t>
            </a:r>
            <a:r>
              <a:rPr lang="zh-CN" altLang="en-US" sz="4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4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在亚马逊棋中就是一个完整动作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7872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80DDB-346D-444C-88F3-5437FC8D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8911687" cy="67433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一、使用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AD67E0-4550-477E-A1D3-BD8219CEA942}"/>
              </a:ext>
            </a:extLst>
          </p:cNvPr>
          <p:cNvSpPr/>
          <p:nvPr/>
        </p:nvSpPr>
        <p:spPr>
          <a:xfrm>
            <a:off x="1806541" y="1478235"/>
            <a:ext cx="984291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在下棋逻辑中：当</a:t>
            </a:r>
            <a:r>
              <a:rPr lang="zh-CN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给出一个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游戏状态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MCTS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就可以通过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“模拟”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的方式算出不同走法时我方赢的概率或奖励（用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表示）；我们再根据这个 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的大小来</a:t>
            </a:r>
            <a:r>
              <a:rPr lang="zh-CN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我方要走的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下一步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（用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表示）。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099502-C495-47EB-9BB8-8C8BED99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87" y="4518770"/>
            <a:ext cx="7379225" cy="17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CC78AB4-6032-41EC-9993-10174565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4654695" cy="67433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算法特点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8CF1DF8-21A2-4334-940D-28DD38288927}"/>
              </a:ext>
            </a:extLst>
          </p:cNvPr>
          <p:cNvSpPr txBox="1">
            <a:spLocks/>
          </p:cNvSpPr>
          <p:nvPr/>
        </p:nvSpPr>
        <p:spPr>
          <a:xfrm>
            <a:off x="1806541" y="1562894"/>
            <a:ext cx="4594259" cy="67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、博弈树：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7C7892-631C-41A0-94DD-BE5C7827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504" y="165536"/>
            <a:ext cx="5422259" cy="652692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B2676B-4BE0-4143-9551-1CF23C64B952}"/>
              </a:ext>
            </a:extLst>
          </p:cNvPr>
          <p:cNvSpPr/>
          <p:nvPr/>
        </p:nvSpPr>
        <p:spPr>
          <a:xfrm>
            <a:off x="2172883" y="2519966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是一种</a:t>
            </a:r>
            <a:r>
              <a:rPr lang="zh-CN" altLang="zh-CN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递归</a:t>
            </a:r>
            <a:r>
              <a:rPr lang="zh-CN" altLang="zh-CN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的数据结构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D369D4-1B67-4FC5-853C-4850DEF4204D}"/>
              </a:ext>
            </a:extLst>
          </p:cNvPr>
          <p:cNvSpPr/>
          <p:nvPr/>
        </p:nvSpPr>
        <p:spPr>
          <a:xfrm>
            <a:off x="2172882" y="346087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是一种</a:t>
            </a:r>
            <a:r>
              <a:rPr lang="zh-CN" altLang="en-US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自博弈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过程</a:t>
            </a:r>
            <a:endParaRPr lang="zh-CN" altLang="en-US" sz="32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CF1149B-A4EE-424F-A1B5-49A202C7654A}"/>
              </a:ext>
            </a:extLst>
          </p:cNvPr>
          <p:cNvSpPr txBox="1">
            <a:spLocks/>
          </p:cNvSpPr>
          <p:nvPr/>
        </p:nvSpPr>
        <p:spPr>
          <a:xfrm>
            <a:off x="1806541" y="4283600"/>
            <a:ext cx="4594259" cy="67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、极大极小思想：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AAE081-920D-4967-B030-347369953F49}"/>
              </a:ext>
            </a:extLst>
          </p:cNvPr>
          <p:cNvSpPr/>
          <p:nvPr/>
        </p:nvSpPr>
        <p:spPr>
          <a:xfrm>
            <a:off x="2172882" y="4957938"/>
            <a:ext cx="5998758" cy="148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奖励呈现：大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规律性变化。</a:t>
            </a:r>
          </a:p>
        </p:txBody>
      </p:sp>
    </p:spTree>
    <p:extLst>
      <p:ext uri="{BB962C8B-B14F-4D97-AF65-F5344CB8AC3E}">
        <p14:creationId xmlns:p14="http://schemas.microsoft.com/office/powerpoint/2010/main" val="2732299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BE3D1FD-17C7-4882-B9DE-15C9F603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4654695" cy="674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详细流程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628124-DADA-471D-9752-D8ADF79A01FA}"/>
              </a:ext>
            </a:extLst>
          </p:cNvPr>
          <p:cNvSpPr/>
          <p:nvPr/>
        </p:nvSpPr>
        <p:spPr>
          <a:xfrm>
            <a:off x="4540046" y="1598446"/>
            <a:ext cx="7523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纯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算法和</a:t>
            </a:r>
            <a:r>
              <a:rPr lang="zh-CN" altLang="en-US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变种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算法（加入</a:t>
            </a:r>
            <a:r>
              <a:rPr lang="en-US" altLang="zh-CN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NN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83AC38-E6B7-4F26-A6C7-E8C34424E12E}"/>
              </a:ext>
            </a:extLst>
          </p:cNvPr>
          <p:cNvSpPr/>
          <p:nvPr/>
        </p:nvSpPr>
        <p:spPr>
          <a:xfrm>
            <a:off x="2360988" y="1598446"/>
            <a:ext cx="2339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分类：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D0DF6D-1DCC-4E77-ADC1-92C3C0C4FB61}"/>
              </a:ext>
            </a:extLst>
          </p:cNvPr>
          <p:cNvSpPr/>
          <p:nvPr/>
        </p:nvSpPr>
        <p:spPr>
          <a:xfrm>
            <a:off x="2360988" y="2501507"/>
            <a:ext cx="2339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320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9DE66-1A75-4EA2-81D1-DCED779EDC39}"/>
              </a:ext>
            </a:extLst>
          </p:cNvPr>
          <p:cNvSpPr/>
          <p:nvPr/>
        </p:nvSpPr>
        <p:spPr>
          <a:xfrm>
            <a:off x="3174542" y="3118909"/>
            <a:ext cx="9017458" cy="22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分四步：</a:t>
            </a:r>
            <a:endParaRPr lang="en-US" altLang="zh-CN" sz="3200" kern="0" dirty="0">
              <a:solidFill>
                <a:srgbClr val="FF0000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选择状态 </a:t>
            </a:r>
            <a:r>
              <a:rPr lang="en-US" altLang="zh-CN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评估探索</a:t>
            </a:r>
            <a:r>
              <a:rPr lang="en-US" altLang="zh-CN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模拟</a:t>
            </a:r>
            <a:r>
              <a:rPr lang="en-US" altLang="zh-CN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反向传播 </a:t>
            </a:r>
            <a:r>
              <a:rPr lang="en-US" altLang="zh-CN" sz="32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Play</a:t>
            </a:r>
          </a:p>
          <a:p>
            <a:pPr>
              <a:lnSpc>
                <a:spcPct val="150000"/>
              </a:lnSpc>
            </a:pPr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(search()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函数</a:t>
            </a:r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81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AA09B6-3878-4996-B8D7-7122C9820D79}"/>
              </a:ext>
            </a:extLst>
          </p:cNvPr>
          <p:cNvSpPr/>
          <p:nvPr/>
        </p:nvSpPr>
        <p:spPr>
          <a:xfrm>
            <a:off x="1806541" y="1605395"/>
            <a:ext cx="5211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3.3</a:t>
            </a:r>
            <a:r>
              <a:rPr lang="zh-CN" altLang="en-US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模拟（评估与探索）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7956D7A-BD5C-4388-B093-3FDE68FC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4654695" cy="674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详细流程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D4FCBD-012A-4BF7-A174-EE20717482A5}"/>
              </a:ext>
            </a:extLst>
          </p:cNvPr>
          <p:cNvSpPr/>
          <p:nvPr/>
        </p:nvSpPr>
        <p:spPr>
          <a:xfrm>
            <a:off x="2684365" y="2364711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每个节点（状态）有四个属性值：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FB27B5-3E7E-47D0-AFD7-B759675C8FB2}"/>
              </a:ext>
            </a:extLst>
          </p:cNvPr>
          <p:cNvSpPr/>
          <p:nvPr/>
        </p:nvSpPr>
        <p:spPr>
          <a:xfrm>
            <a:off x="2282029" y="3029421"/>
            <a:ext cx="5731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：每个节点被访问的次数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F89F48-4AE2-4DD8-8E95-D628BB0BEF6A}"/>
              </a:ext>
            </a:extLst>
          </p:cNvPr>
          <p:cNvSpPr/>
          <p:nvPr/>
        </p:nvSpPr>
        <p:spPr>
          <a:xfrm>
            <a:off x="2282029" y="3692057"/>
            <a:ext cx="6021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：每个节点获得奖励的均值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252A85-EAE4-4A09-8C62-D5970C90913A}"/>
              </a:ext>
            </a:extLst>
          </p:cNvPr>
          <p:cNvSpPr/>
          <p:nvPr/>
        </p:nvSpPr>
        <p:spPr>
          <a:xfrm>
            <a:off x="2282029" y="4389758"/>
            <a:ext cx="9970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：根据神经网络预测该节点下</a:t>
            </a:r>
            <a:r>
              <a:rPr lang="zh-CN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所有动作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的先验概率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C5D953-E9CE-4453-B7AB-92D440D2E034}"/>
              </a:ext>
            </a:extLst>
          </p:cNvPr>
          <p:cNvSpPr/>
          <p:nvPr/>
        </p:nvSpPr>
        <p:spPr>
          <a:xfrm>
            <a:off x="2282029" y="5054468"/>
            <a:ext cx="9909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：每个节点获得总奖励值</a:t>
            </a:r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</a:t>
            </a:r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的和</a:t>
            </a:r>
            <a:r>
              <a:rPr lang="en-US" altLang="zh-CN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W / N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DBAF33-AB54-4E19-89D9-A7C2C8F9FA63}"/>
              </a:ext>
            </a:extLst>
          </p:cNvPr>
          <p:cNvSpPr/>
          <p:nvPr/>
        </p:nvSpPr>
        <p:spPr>
          <a:xfrm>
            <a:off x="2334030" y="5959790"/>
            <a:ext cx="9857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注意：模拟时：纯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每次都完成一次从头到底的模拟，而变种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     </a:t>
            </a:r>
          </a:p>
          <a:p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再遇到新节点时根据神经网络直接返回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95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5811A2-ED22-4E6E-AB1A-A6C086CCEB70}"/>
              </a:ext>
            </a:extLst>
          </p:cNvPr>
          <p:cNvSpPr txBox="1">
            <a:spLocks/>
          </p:cNvSpPr>
          <p:nvPr/>
        </p:nvSpPr>
        <p:spPr>
          <a:xfrm>
            <a:off x="1806541" y="605822"/>
            <a:ext cx="4654695" cy="67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详细流程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7E35CD-991C-4528-9F82-BD040FE17E56}"/>
              </a:ext>
            </a:extLst>
          </p:cNvPr>
          <p:cNvSpPr/>
          <p:nvPr/>
        </p:nvSpPr>
        <p:spPr>
          <a:xfrm>
            <a:off x="1806541" y="1605395"/>
            <a:ext cx="5211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3.3</a:t>
            </a:r>
            <a:r>
              <a:rPr lang="zh-CN" altLang="en-US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模拟（评估与探索）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2CB350-9AFD-4D06-9485-F5CB161A6725}"/>
              </a:ext>
            </a:extLst>
          </p:cNvPr>
          <p:cNvSpPr/>
          <p:nvPr/>
        </p:nvSpPr>
        <p:spPr>
          <a:xfrm>
            <a:off x="2684365" y="2364711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如何均衡利用还是探索？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DCA0AC-A18D-49DA-9D60-C455B5A05959}"/>
              </a:ext>
            </a:extLst>
          </p:cNvPr>
          <p:cNvSpPr/>
          <p:nvPr/>
        </p:nvSpPr>
        <p:spPr>
          <a:xfrm>
            <a:off x="7383087" y="2364711"/>
            <a:ext cx="4698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使用置信上限函数（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UCT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ADDF34C-4641-4284-92A6-10E39CC59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23876"/>
              </p:ext>
            </p:extLst>
          </p:nvPr>
        </p:nvGraphicFramePr>
        <p:xfrm>
          <a:off x="2990850" y="3429000"/>
          <a:ext cx="8059738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450880" imgH="469800" progId="Equation.DSMT4">
                  <p:embed/>
                </p:oleObj>
              </mc:Choice>
              <mc:Fallback>
                <p:oleObj name="Equation" r:id="rId3" imgW="2450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0850" y="3429000"/>
                        <a:ext cx="8059738" cy="154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7424FC71-42E7-4D66-8503-7022BDB428EE}"/>
              </a:ext>
            </a:extLst>
          </p:cNvPr>
          <p:cNvSpPr/>
          <p:nvPr/>
        </p:nvSpPr>
        <p:spPr>
          <a:xfrm>
            <a:off x="4765043" y="5161462"/>
            <a:ext cx="4506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                      探索</a:t>
            </a:r>
          </a:p>
        </p:txBody>
      </p:sp>
    </p:spTree>
    <p:extLst>
      <p:ext uri="{BB962C8B-B14F-4D97-AF65-F5344CB8AC3E}">
        <p14:creationId xmlns:p14="http://schemas.microsoft.com/office/powerpoint/2010/main" val="2188999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FEE5A3D-E5AE-41F4-B412-018DA07E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4654695" cy="674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详细流程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C86B7-306E-4DE5-9C53-BB6E9F891A33}"/>
              </a:ext>
            </a:extLst>
          </p:cNvPr>
          <p:cNvSpPr/>
          <p:nvPr/>
        </p:nvSpPr>
        <p:spPr>
          <a:xfrm>
            <a:off x="1806541" y="1605395"/>
            <a:ext cx="3159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3.4</a:t>
            </a:r>
            <a:r>
              <a:rPr lang="zh-CN" altLang="en-US" sz="32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反向传播</a:t>
            </a:r>
            <a:r>
              <a:rPr lang="zh-CN" altLang="en-US" sz="3200" kern="0" dirty="0">
                <a:solidFill>
                  <a:srgbClr val="0070C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B8CAF7-B2E1-4477-B574-719AFFB44265}"/>
              </a:ext>
            </a:extLst>
          </p:cNvPr>
          <p:cNvSpPr/>
          <p:nvPr/>
        </p:nvSpPr>
        <p:spPr>
          <a:xfrm>
            <a:off x="2172883" y="2684558"/>
            <a:ext cx="9611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zh-CN" sz="32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递归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思想将输赢值 </a:t>
            </a:r>
            <a:r>
              <a:rPr lang="en-US" altLang="zh-CN" sz="32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zh-CN" altLang="en-US" sz="32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依次返回给每个经过的节点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6093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C0EBC9D-C2EE-46B6-AA24-414E0DDE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605822"/>
            <a:ext cx="4654695" cy="674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MCTS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863181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</TotalTime>
  <Words>347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微软雅黑</vt:lpstr>
      <vt:lpstr>幼圆</vt:lpstr>
      <vt:lpstr>Arial</vt:lpstr>
      <vt:lpstr>Century Gothic</vt:lpstr>
      <vt:lpstr>Times New Roman</vt:lpstr>
      <vt:lpstr>Wingdings 3</vt:lpstr>
      <vt:lpstr>丝状</vt:lpstr>
      <vt:lpstr>Equation</vt:lpstr>
      <vt:lpstr>蒙特卡洛树搜索（MCTS）</vt:lpstr>
      <vt:lpstr>PowerPoint 演示文稿</vt:lpstr>
      <vt:lpstr>一、使用MCTS的目的：</vt:lpstr>
      <vt:lpstr>二、MCTS 算法特点：</vt:lpstr>
      <vt:lpstr>三、MCTS 详细流程：</vt:lpstr>
      <vt:lpstr>三、MCTS 详细流程：</vt:lpstr>
      <vt:lpstr>PowerPoint 演示文稿</vt:lpstr>
      <vt:lpstr>三、MCTS 详细流程：</vt:lpstr>
      <vt:lpstr>四、MCTS 伪代码：</vt:lpstr>
      <vt:lpstr>五、MCTS 时间限制：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蒙特卡洛树搜索（MCTS）</dc:title>
  <dc:creator>Administrator</dc:creator>
  <cp:lastModifiedBy>Administrator</cp:lastModifiedBy>
  <cp:revision>13</cp:revision>
  <dcterms:created xsi:type="dcterms:W3CDTF">2019-10-29T06:59:39Z</dcterms:created>
  <dcterms:modified xsi:type="dcterms:W3CDTF">2019-10-29T09:44:34Z</dcterms:modified>
</cp:coreProperties>
</file>